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8" r:id="rId10"/>
    <p:sldId id="285" r:id="rId11"/>
    <p:sldId id="286" r:id="rId12"/>
    <p:sldId id="287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E54C-B1D5-4795-B75C-AF838591806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A30A-ACE4-415C-BE43-AB48EDF38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2104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E54C-B1D5-4795-B75C-AF838591806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A30A-ACE4-415C-BE43-AB48EDF38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95814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E54C-B1D5-4795-B75C-AF838591806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A30A-ACE4-415C-BE43-AB48EDF38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7076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E54C-B1D5-4795-B75C-AF838591806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A30A-ACE4-415C-BE43-AB48EDF38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1343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E54C-B1D5-4795-B75C-AF838591806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A30A-ACE4-415C-BE43-AB48EDF38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959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E54C-B1D5-4795-B75C-AF838591806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A30A-ACE4-415C-BE43-AB48EDF38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315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E54C-B1D5-4795-B75C-AF838591806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A30A-ACE4-415C-BE43-AB48EDF38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8052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E54C-B1D5-4795-B75C-AF838591806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A30A-ACE4-415C-BE43-AB48EDF38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5885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E54C-B1D5-4795-B75C-AF838591806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A30A-ACE4-415C-BE43-AB48EDF38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878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E54C-B1D5-4795-B75C-AF838591806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A30A-ACE4-415C-BE43-AB48EDF38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3772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DE54C-B1D5-4795-B75C-AF838591806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A30A-ACE4-415C-BE43-AB48EDF38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059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DE54C-B1D5-4795-B75C-AF8385918060}" type="datetimeFigureOut">
              <a:rPr lang="id-ID" smtClean="0"/>
              <a:t>18/02/2019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CA30A-ACE4-415C-BE43-AB48EDF3824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426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524000" y="218941"/>
            <a:ext cx="9144000" cy="115265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1" dirty="0" err="1">
                <a:latin typeface="Stencil" panose="040409050D0802020404" pitchFamily="82" charset="0"/>
              </a:rPr>
              <a:t>Interaksi</a:t>
            </a:r>
            <a:r>
              <a:rPr lang="en-US" sz="4000" b="1" dirty="0">
                <a:latin typeface="Stencil" panose="040409050D0802020404" pitchFamily="82" charset="0"/>
              </a:rPr>
              <a:t> </a:t>
            </a:r>
            <a:r>
              <a:rPr lang="en-US" sz="4000" b="1" dirty="0" err="1">
                <a:latin typeface="Stencil" panose="040409050D0802020404" pitchFamily="82" charset="0"/>
              </a:rPr>
              <a:t>Manusia</a:t>
            </a:r>
            <a:r>
              <a:rPr lang="en-US" sz="4000" b="1" dirty="0">
                <a:latin typeface="Stencil" panose="040409050D0802020404" pitchFamily="82" charset="0"/>
              </a:rPr>
              <a:t> Dan </a:t>
            </a:r>
            <a:r>
              <a:rPr lang="en-US" sz="4000" b="1" dirty="0" err="1">
                <a:latin typeface="Stencil" panose="040409050D0802020404" pitchFamily="82" charset="0"/>
              </a:rPr>
              <a:t>Komputer</a:t>
            </a:r>
            <a:endParaRPr lang="en-US" sz="4000" b="1" dirty="0">
              <a:latin typeface="Stencil" panose="040409050D0802020404" pitchFamily="82" charset="0"/>
            </a:endParaRP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2894526" y="1924318"/>
            <a:ext cx="6400800" cy="838200"/>
          </a:xfrm>
        </p:spPr>
        <p:txBody>
          <a:bodyPr/>
          <a:lstStyle/>
          <a:p>
            <a:r>
              <a:rPr lang="en-US" sz="5400" dirty="0">
                <a:latin typeface="Castellar" panose="020A0402060406010301" pitchFamily="18" charset="0"/>
              </a:rPr>
              <a:t>PENDAHULUAN</a:t>
            </a:r>
          </a:p>
        </p:txBody>
      </p:sp>
      <p:cxnSp>
        <p:nvCxnSpPr>
          <p:cNvPr id="6148" name="Straight Connector 4"/>
          <p:cNvCxnSpPr>
            <a:cxnSpLocks noChangeShapeType="1"/>
          </p:cNvCxnSpPr>
          <p:nvPr/>
        </p:nvCxnSpPr>
        <p:spPr bwMode="auto">
          <a:xfrm>
            <a:off x="1524000" y="1524000"/>
            <a:ext cx="9144000" cy="1588"/>
          </a:xfrm>
          <a:prstGeom prst="line">
            <a:avLst/>
          </a:prstGeom>
          <a:noFill/>
          <a:ln w="28575" cmpd="dbl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846" y="3259722"/>
            <a:ext cx="1820627" cy="24095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40710" y="6203853"/>
            <a:ext cx="5908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latin typeface="Lucida Calligraphy" panose="03010101010101010101" pitchFamily="66" charset="0"/>
              </a:rPr>
              <a:t>Oleh : Rahmat Robi Waliyansyah, MKom.</a:t>
            </a:r>
            <a:endParaRPr lang="id-ID" b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97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smtClean="0"/>
              <a:t>SUB TOPIK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790114"/>
            <a:ext cx="946975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3200" dirty="0" err="1" smtClean="0"/>
              <a:t>Pengertian</a:t>
            </a:r>
            <a:r>
              <a:rPr lang="en-US" sz="3200" dirty="0" smtClean="0"/>
              <a:t> </a:t>
            </a:r>
            <a:r>
              <a:rPr lang="en-US" sz="3200" dirty="0" err="1" smtClean="0"/>
              <a:t>Interaksi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Komputer</a:t>
            </a:r>
            <a:endParaRPr lang="en-US" sz="32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3200" dirty="0" err="1" smtClean="0"/>
              <a:t>Ruang</a:t>
            </a:r>
            <a:r>
              <a:rPr lang="en-US" sz="3200" dirty="0" smtClean="0"/>
              <a:t> </a:t>
            </a:r>
            <a:r>
              <a:rPr lang="en-US" sz="3200" dirty="0" err="1" smtClean="0"/>
              <a:t>Lingkup</a:t>
            </a:r>
            <a:r>
              <a:rPr lang="en-US" sz="3200" dirty="0" smtClean="0"/>
              <a:t> </a:t>
            </a:r>
            <a:r>
              <a:rPr lang="en-US" sz="3200" dirty="0" err="1" smtClean="0"/>
              <a:t>Interaksi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Komputer</a:t>
            </a:r>
            <a:r>
              <a:rPr lang="en-US" sz="32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3200" dirty="0" err="1" smtClean="0"/>
              <a:t>Antarmuka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Komputer</a:t>
            </a:r>
            <a:endParaRPr lang="en-US" sz="32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3200" dirty="0" err="1" smtClean="0"/>
              <a:t>Bidang</a:t>
            </a:r>
            <a:r>
              <a:rPr lang="en-US" sz="3200" dirty="0" smtClean="0"/>
              <a:t> </a:t>
            </a:r>
            <a:r>
              <a:rPr lang="en-US" sz="3200" dirty="0" err="1" smtClean="0"/>
              <a:t>Studi</a:t>
            </a:r>
            <a:r>
              <a:rPr lang="en-US" sz="3200" dirty="0" smtClean="0"/>
              <a:t>/</a:t>
            </a:r>
            <a:r>
              <a:rPr lang="en-US" sz="3200" dirty="0" err="1" smtClean="0"/>
              <a:t>Ilmu</a:t>
            </a:r>
            <a:r>
              <a:rPr lang="en-US" sz="3200" dirty="0" smtClean="0"/>
              <a:t> Yang </a:t>
            </a:r>
            <a:r>
              <a:rPr lang="en-US" sz="3200" dirty="0" err="1" smtClean="0"/>
              <a:t>Berperan</a:t>
            </a:r>
            <a:endParaRPr lang="en-US" sz="3200" dirty="0" smtClean="0"/>
          </a:p>
          <a:p>
            <a:endParaRPr lang="en-US" sz="3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56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Pengertian</a:t>
            </a:r>
            <a:r>
              <a:rPr lang="en-US" b="1" dirty="0"/>
              <a:t> IMK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40"/>
            <a:ext cx="946975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 err="1" smtClean="0"/>
              <a:t>Interaksi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komunikasi</a:t>
            </a:r>
            <a:r>
              <a:rPr lang="en-US" sz="2800" dirty="0" smtClean="0"/>
              <a:t> </a:t>
            </a:r>
            <a:r>
              <a:rPr lang="en-US" sz="2800" dirty="0" err="1" smtClean="0"/>
              <a:t>antara</a:t>
            </a:r>
            <a:r>
              <a:rPr lang="en-US" sz="2800" dirty="0" smtClean="0"/>
              <a:t> </a:t>
            </a:r>
            <a:r>
              <a:rPr lang="en-US" sz="2800" dirty="0" err="1" smtClean="0"/>
              <a:t>dua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objek</a:t>
            </a:r>
            <a:r>
              <a:rPr lang="en-US" sz="2800" dirty="0" smtClean="0"/>
              <a:t> yang </a:t>
            </a:r>
            <a:r>
              <a:rPr lang="en-US" sz="2800" dirty="0" err="1" smtClean="0"/>
              <a:t>saling</a:t>
            </a:r>
            <a:r>
              <a:rPr lang="en-US" sz="2800" dirty="0" smtClean="0"/>
              <a:t> </a:t>
            </a:r>
            <a:r>
              <a:rPr lang="en-US" sz="2800" dirty="0" err="1" smtClean="0"/>
              <a:t>mempengaruhi</a:t>
            </a:r>
            <a:r>
              <a:rPr lang="en-US" sz="2800" dirty="0" smtClean="0"/>
              <a:t> </a:t>
            </a:r>
            <a:r>
              <a:rPr lang="en-US" sz="2800" dirty="0" err="1" smtClean="0"/>
              <a:t>satu</a:t>
            </a:r>
            <a:r>
              <a:rPr lang="en-US" sz="2800" dirty="0" smtClean="0"/>
              <a:t> </a:t>
            </a:r>
            <a:r>
              <a:rPr lang="en-US" sz="2800" dirty="0" err="1" smtClean="0"/>
              <a:t>sama</a:t>
            </a:r>
            <a:r>
              <a:rPr lang="en-US" sz="2800" dirty="0" smtClean="0"/>
              <a:t> lain.</a:t>
            </a:r>
          </a:p>
          <a:p>
            <a:endParaRPr lang="en-US" sz="28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Interaksi</a:t>
            </a:r>
            <a:r>
              <a:rPr lang="en-US" sz="2800" dirty="0" smtClean="0"/>
              <a:t> </a:t>
            </a:r>
            <a:r>
              <a:rPr lang="en-US" sz="2800" dirty="0" err="1" smtClean="0"/>
              <a:t>Manusia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komputer</a:t>
            </a:r>
            <a:r>
              <a:rPr lang="en-US" sz="2800" dirty="0" smtClean="0"/>
              <a:t>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komunikasi</a:t>
            </a:r>
            <a:r>
              <a:rPr lang="en-US" sz="2800" dirty="0" smtClean="0"/>
              <a:t> </a:t>
            </a:r>
            <a:r>
              <a:rPr lang="en-US" sz="2800" dirty="0" err="1" smtClean="0"/>
              <a:t>dua</a:t>
            </a:r>
            <a:r>
              <a:rPr lang="en-US" sz="2800" dirty="0" smtClean="0"/>
              <a:t> </a:t>
            </a:r>
            <a:r>
              <a:rPr lang="en-US" sz="2800" dirty="0" err="1" smtClean="0"/>
              <a:t>arah</a:t>
            </a:r>
            <a:r>
              <a:rPr lang="en-US" sz="2800" dirty="0" smtClean="0"/>
              <a:t> </a:t>
            </a:r>
            <a:r>
              <a:rPr lang="en-US" sz="2800" dirty="0" err="1" smtClean="0"/>
              <a:t>antara</a:t>
            </a:r>
            <a:r>
              <a:rPr lang="en-US" sz="2800" dirty="0" smtClean="0"/>
              <a:t> </a:t>
            </a:r>
            <a:r>
              <a:rPr lang="en-US" sz="2800" dirty="0" err="1" smtClean="0"/>
              <a:t>pengguna</a:t>
            </a:r>
            <a:r>
              <a:rPr lang="en-US" sz="2800" dirty="0" smtClean="0"/>
              <a:t> (user)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komputer</a:t>
            </a:r>
            <a:r>
              <a:rPr lang="en-US" sz="2800" dirty="0" smtClean="0"/>
              <a:t> yang </a:t>
            </a:r>
            <a:r>
              <a:rPr lang="en-US" sz="2800" dirty="0" err="1" smtClean="0"/>
              <a:t>saling</a:t>
            </a:r>
            <a:r>
              <a:rPr lang="en-US" sz="2800" dirty="0" smtClean="0"/>
              <a:t> </a:t>
            </a:r>
            <a:r>
              <a:rPr lang="en-US" sz="2800" dirty="0" err="1" smtClean="0"/>
              <a:t>mendukung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mencapai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tujuan</a:t>
            </a:r>
            <a:r>
              <a:rPr lang="en-US" sz="2800" dirty="0" smtClean="0"/>
              <a:t> </a:t>
            </a:r>
            <a:r>
              <a:rPr lang="en-US" sz="2800" dirty="0" err="1" smtClean="0"/>
              <a:t>tertentu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53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Tujuan</a:t>
            </a:r>
            <a:r>
              <a:rPr lang="en-US" b="1" dirty="0"/>
              <a:t> IMK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40"/>
            <a:ext cx="946975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Menghasilkan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bermanfaat</a:t>
            </a:r>
            <a:r>
              <a:rPr lang="en-US" sz="2800" dirty="0" smtClean="0"/>
              <a:t> (usable), </a:t>
            </a:r>
            <a:r>
              <a:rPr lang="en-US" sz="2800" dirty="0" err="1" smtClean="0"/>
              <a:t>memiliki</a:t>
            </a:r>
            <a:r>
              <a:rPr lang="en-US" sz="2800" dirty="0" smtClean="0"/>
              <a:t> </a:t>
            </a:r>
            <a:r>
              <a:rPr lang="en-US" sz="2800" dirty="0" err="1" smtClean="0"/>
              <a:t>manfaat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mudah</a:t>
            </a:r>
            <a:r>
              <a:rPr lang="en-US" sz="2800" dirty="0" smtClean="0"/>
              <a:t> </a:t>
            </a:r>
            <a:r>
              <a:rPr lang="en-US" sz="2800" dirty="0" err="1" smtClean="0"/>
              <a:t>dioperasikan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user.</a:t>
            </a:r>
            <a:endParaRPr lang="id-ID" sz="2800" dirty="0" smtClean="0"/>
          </a:p>
          <a:p>
            <a:pPr algn="just"/>
            <a:endParaRPr lang="en-U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Fungsionalitas</a:t>
            </a:r>
            <a:r>
              <a:rPr lang="en-US" sz="2800" dirty="0" smtClean="0"/>
              <a:t>, </a:t>
            </a:r>
            <a:r>
              <a:rPr lang="en-US" sz="2800" dirty="0" err="1" smtClean="0"/>
              <a:t>fungsi-fungsi</a:t>
            </a:r>
            <a:r>
              <a:rPr lang="en-US" sz="2800" dirty="0" smtClean="0"/>
              <a:t> yang </a:t>
            </a:r>
            <a:r>
              <a:rPr lang="en-US" sz="2800" dirty="0" err="1" smtClean="0"/>
              <a:t>ada</a:t>
            </a:r>
            <a:r>
              <a:rPr lang="en-US" sz="2800" dirty="0" smtClean="0"/>
              <a:t> d</a:t>
            </a:r>
            <a:r>
              <a:rPr lang="id-ID" sz="2800" dirty="0" smtClean="0"/>
              <a:t>i da</a:t>
            </a:r>
            <a:r>
              <a:rPr lang="en-US" sz="2800" dirty="0" smtClean="0"/>
              <a:t>l</a:t>
            </a:r>
            <a:r>
              <a:rPr lang="id-ID" sz="2800" dirty="0" smtClean="0"/>
              <a:t>a</a:t>
            </a:r>
            <a:r>
              <a:rPr lang="en-US" sz="2800" dirty="0" smtClean="0"/>
              <a:t>m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y</a:t>
            </a:r>
            <a:r>
              <a:rPr lang="id-ID" sz="2800" dirty="0" smtClean="0"/>
              <a:t>ang</a:t>
            </a:r>
            <a:r>
              <a:rPr lang="en-US" sz="2800" dirty="0" smtClean="0"/>
              <a:t> </a:t>
            </a:r>
            <a:r>
              <a:rPr lang="en-US" sz="2800" dirty="0" err="1" smtClean="0"/>
              <a:t>dibuat</a:t>
            </a:r>
            <a:r>
              <a:rPr lang="en-US" sz="2800" dirty="0" smtClean="0"/>
              <a:t> </a:t>
            </a:r>
            <a:r>
              <a:rPr lang="en-US" sz="2800" dirty="0" err="1" smtClean="0"/>
              <a:t>sesuai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perencanaan</a:t>
            </a:r>
            <a:r>
              <a:rPr lang="id-ID" sz="2800" dirty="0" smtClean="0"/>
              <a:t>.</a:t>
            </a:r>
            <a:endParaRPr lang="en-US" sz="2800" dirty="0" smtClean="0"/>
          </a:p>
          <a:p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88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Tujuan</a:t>
            </a:r>
            <a:r>
              <a:rPr lang="en-US" b="1" dirty="0"/>
              <a:t> IMK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40"/>
            <a:ext cx="946975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Keamanan</a:t>
            </a:r>
            <a:r>
              <a:rPr lang="en-US" sz="2800" dirty="0" smtClean="0"/>
              <a:t> (safe), </a:t>
            </a:r>
            <a:r>
              <a:rPr lang="en-US" sz="2800" dirty="0" err="1" smtClean="0"/>
              <a:t>apakah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y</a:t>
            </a:r>
            <a:r>
              <a:rPr lang="id-ID" sz="2800" dirty="0" smtClean="0"/>
              <a:t>an</a:t>
            </a:r>
            <a:r>
              <a:rPr lang="en-US" sz="2800" dirty="0" smtClean="0"/>
              <a:t>g </a:t>
            </a:r>
            <a:r>
              <a:rPr lang="en-US" sz="2800" dirty="0" err="1" smtClean="0"/>
              <a:t>kita</a:t>
            </a:r>
            <a:r>
              <a:rPr lang="en-US" sz="2800" dirty="0" smtClean="0"/>
              <a:t> </a:t>
            </a:r>
            <a:r>
              <a:rPr lang="en-US" sz="2800" dirty="0" err="1" smtClean="0"/>
              <a:t>buat</a:t>
            </a:r>
            <a:r>
              <a:rPr lang="en-US" sz="2800" dirty="0" smtClean="0"/>
              <a:t> </a:t>
            </a:r>
            <a:r>
              <a:rPr lang="en-US" sz="2800" dirty="0" err="1" smtClean="0"/>
              <a:t>memiliki</a:t>
            </a:r>
            <a:r>
              <a:rPr lang="en-US" sz="2800" dirty="0" smtClean="0"/>
              <a:t> </a:t>
            </a:r>
            <a:r>
              <a:rPr lang="en-US" sz="2800" dirty="0" err="1" smtClean="0"/>
              <a:t>tingkat</a:t>
            </a:r>
            <a:r>
              <a:rPr lang="en-US" sz="2800" dirty="0" smtClean="0"/>
              <a:t> </a:t>
            </a:r>
            <a:r>
              <a:rPr lang="en-US" sz="2800" dirty="0" err="1" smtClean="0"/>
              <a:t>pengamanan</a:t>
            </a:r>
            <a:r>
              <a:rPr lang="en-US" sz="2800" dirty="0" smtClean="0"/>
              <a:t> data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.</a:t>
            </a:r>
            <a:endParaRPr lang="id-ID" sz="2800" dirty="0" smtClean="0"/>
          </a:p>
          <a:p>
            <a:pPr algn="just"/>
            <a:endParaRPr lang="en-U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Efektifitas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Efisiensi</a:t>
            </a:r>
            <a:r>
              <a:rPr lang="en-US" sz="2800" dirty="0" smtClean="0"/>
              <a:t>, </a:t>
            </a:r>
            <a:r>
              <a:rPr lang="en-US" sz="2800" dirty="0" err="1" smtClean="0"/>
              <a:t>berpengaruh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produktifitas</a:t>
            </a:r>
            <a:r>
              <a:rPr lang="en-US" sz="2800" dirty="0" smtClean="0"/>
              <a:t> </a:t>
            </a:r>
            <a:r>
              <a:rPr lang="en-US" sz="2800" dirty="0" err="1" smtClean="0"/>
              <a:t>kerja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penggunanya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dibuat</a:t>
            </a:r>
            <a:r>
              <a:rPr lang="en-US" sz="2800" dirty="0" smtClean="0"/>
              <a:t> </a:t>
            </a:r>
            <a:r>
              <a:rPr lang="en-US" sz="2800" dirty="0" err="1" smtClean="0"/>
              <a:t>harus</a:t>
            </a:r>
            <a:r>
              <a:rPr lang="en-US" sz="2800" dirty="0" smtClean="0"/>
              <a:t> </a:t>
            </a:r>
            <a:r>
              <a:rPr lang="en-US" sz="2800" dirty="0" err="1" smtClean="0"/>
              <a:t>berfungsi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baik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6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Ruang</a:t>
            </a:r>
            <a:r>
              <a:rPr lang="en-US" b="1" dirty="0"/>
              <a:t> </a:t>
            </a:r>
            <a:r>
              <a:rPr lang="en-US" b="1" dirty="0" err="1"/>
              <a:t>Lingkup</a:t>
            </a:r>
            <a:r>
              <a:rPr lang="en-US" b="1" dirty="0"/>
              <a:t> IMK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40"/>
            <a:ext cx="946975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dirty="0" err="1" smtClean="0"/>
              <a:t>Ruang</a:t>
            </a:r>
            <a:r>
              <a:rPr lang="en-US" sz="2800" dirty="0" smtClean="0"/>
              <a:t> </a:t>
            </a:r>
            <a:r>
              <a:rPr lang="en-US" sz="2800" dirty="0" err="1" smtClean="0"/>
              <a:t>Lingkup</a:t>
            </a:r>
            <a:r>
              <a:rPr lang="en-US" sz="2800" dirty="0" smtClean="0"/>
              <a:t> IMK </a:t>
            </a:r>
            <a:r>
              <a:rPr lang="en-US" sz="2800" dirty="0" err="1" smtClean="0"/>
              <a:t>meliputi</a:t>
            </a:r>
            <a:r>
              <a:rPr lang="en-US" sz="2800" dirty="0" smtClean="0"/>
              <a:t> 3 </a:t>
            </a:r>
            <a:r>
              <a:rPr lang="en-US" sz="2800" dirty="0" err="1" smtClean="0"/>
              <a:t>komponen</a:t>
            </a:r>
            <a:r>
              <a:rPr lang="en-US" sz="2800" dirty="0" smtClean="0"/>
              <a:t> 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Manusia</a:t>
            </a:r>
            <a:r>
              <a:rPr lang="en-US" sz="2800" dirty="0" smtClean="0"/>
              <a:t> 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Komputer</a:t>
            </a:r>
            <a:r>
              <a:rPr lang="en-US" sz="2800" dirty="0" smtClean="0"/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Interaksi</a:t>
            </a:r>
            <a:endParaRPr lang="en-US" sz="2800" dirty="0" smtClean="0"/>
          </a:p>
          <a:p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18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Ruang</a:t>
            </a:r>
            <a:r>
              <a:rPr lang="en-US" b="1" dirty="0"/>
              <a:t> </a:t>
            </a:r>
            <a:r>
              <a:rPr lang="en-US" b="1" dirty="0" err="1"/>
              <a:t>Lingkup</a:t>
            </a:r>
            <a:r>
              <a:rPr lang="en-US" b="1" dirty="0"/>
              <a:t> IMK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40"/>
            <a:ext cx="946975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Manusia</a:t>
            </a:r>
            <a:r>
              <a:rPr lang="en-US" sz="2800" dirty="0" smtClean="0"/>
              <a:t> </a:t>
            </a:r>
            <a:r>
              <a:rPr lang="en-US" sz="2800" dirty="0" err="1" smtClean="0"/>
              <a:t>pengguna</a:t>
            </a:r>
            <a:r>
              <a:rPr lang="en-US" sz="2800" dirty="0" smtClean="0"/>
              <a:t> (user) yang </a:t>
            </a:r>
            <a:r>
              <a:rPr lang="en-US" sz="2800" dirty="0" err="1" smtClean="0"/>
              <a:t>memakai</a:t>
            </a:r>
            <a:r>
              <a:rPr lang="en-US" sz="2800" dirty="0" smtClean="0"/>
              <a:t> </a:t>
            </a:r>
            <a:r>
              <a:rPr lang="en-US" sz="2800" dirty="0" err="1" smtClean="0"/>
              <a:t>komputer</a:t>
            </a:r>
            <a:r>
              <a:rPr lang="en-US" sz="2800" dirty="0" smtClean="0"/>
              <a:t>. </a:t>
            </a:r>
            <a:endParaRPr lang="id-ID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User </a:t>
            </a:r>
            <a:r>
              <a:rPr lang="en-US" sz="2800" dirty="0" err="1" smtClean="0"/>
              <a:t>ini</a:t>
            </a:r>
            <a:r>
              <a:rPr lang="en-US" sz="2800" dirty="0" smtClean="0"/>
              <a:t> </a:t>
            </a:r>
            <a:r>
              <a:rPr lang="id-ID" sz="2800" dirty="0" smtClean="0"/>
              <a:t>ber</a:t>
            </a:r>
            <a:r>
              <a:rPr lang="en-US" sz="2800" dirty="0" err="1" smtClean="0"/>
              <a:t>beda-beda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memiliki</a:t>
            </a:r>
            <a:r>
              <a:rPr lang="en-US" sz="2800" dirty="0" smtClean="0"/>
              <a:t> </a:t>
            </a:r>
            <a:r>
              <a:rPr lang="en-US" sz="2800" dirty="0" err="1" smtClean="0"/>
              <a:t>karakteristik</a:t>
            </a:r>
            <a:r>
              <a:rPr lang="en-US" sz="2800" dirty="0" smtClean="0"/>
              <a:t> </a:t>
            </a:r>
            <a:r>
              <a:rPr lang="en-US" sz="2800" dirty="0" err="1" smtClean="0"/>
              <a:t>masing-masing</a:t>
            </a:r>
            <a:r>
              <a:rPr lang="en-US" sz="2800" dirty="0" smtClean="0"/>
              <a:t> </a:t>
            </a:r>
            <a:r>
              <a:rPr lang="en-US" sz="2800" dirty="0" err="1" smtClean="0"/>
              <a:t>sesuai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kebutuhan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kemampuannya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menggunakan</a:t>
            </a:r>
            <a:r>
              <a:rPr lang="en-US" sz="2800" dirty="0" smtClean="0"/>
              <a:t> </a:t>
            </a:r>
            <a:r>
              <a:rPr lang="en-US" sz="2800" dirty="0" err="1" smtClean="0"/>
              <a:t>komputer</a:t>
            </a:r>
            <a:r>
              <a:rPr lang="en-US" sz="2800" dirty="0" smtClean="0"/>
              <a:t>. </a:t>
            </a:r>
          </a:p>
          <a:p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43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Ruang</a:t>
            </a:r>
            <a:r>
              <a:rPr lang="en-US" b="1" dirty="0"/>
              <a:t> </a:t>
            </a:r>
            <a:r>
              <a:rPr lang="en-US" b="1" dirty="0" err="1"/>
              <a:t>Lingkup</a:t>
            </a:r>
            <a:r>
              <a:rPr lang="en-US" b="1" dirty="0"/>
              <a:t> IMK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40"/>
            <a:ext cx="946975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Komputer</a:t>
            </a:r>
            <a:r>
              <a:rPr lang="en-US" sz="2800" dirty="0" smtClean="0"/>
              <a:t>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peralatan</a:t>
            </a:r>
            <a:r>
              <a:rPr lang="en-US" sz="2800" dirty="0" smtClean="0"/>
              <a:t> </a:t>
            </a:r>
            <a:r>
              <a:rPr lang="en-US" sz="2800" dirty="0" err="1" smtClean="0"/>
              <a:t>elektronik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meliputi</a:t>
            </a:r>
            <a:r>
              <a:rPr lang="en-US" sz="2800" dirty="0" smtClean="0"/>
              <a:t> hardware (</a:t>
            </a:r>
            <a:r>
              <a:rPr lang="en-US" sz="2800" dirty="0" err="1" smtClean="0"/>
              <a:t>perangkat</a:t>
            </a:r>
            <a:r>
              <a:rPr lang="en-US" sz="2800" dirty="0" smtClean="0"/>
              <a:t> </a:t>
            </a:r>
            <a:r>
              <a:rPr lang="en-US" sz="2800" dirty="0" err="1" smtClean="0"/>
              <a:t>keras</a:t>
            </a:r>
            <a:r>
              <a:rPr lang="en-US" sz="2800" dirty="0" smtClean="0"/>
              <a:t>) </a:t>
            </a:r>
            <a:r>
              <a:rPr lang="en-US" sz="2800" dirty="0" err="1" smtClean="0"/>
              <a:t>dan</a:t>
            </a:r>
            <a:r>
              <a:rPr lang="en-US" sz="2800" dirty="0" smtClean="0"/>
              <a:t> software (</a:t>
            </a:r>
            <a:r>
              <a:rPr lang="en-US" sz="2800" dirty="0" err="1" smtClean="0"/>
              <a:t>perangkat</a:t>
            </a:r>
            <a:r>
              <a:rPr lang="en-US" sz="2800" dirty="0" smtClean="0"/>
              <a:t> </a:t>
            </a:r>
            <a:r>
              <a:rPr lang="en-US" sz="2800" dirty="0" err="1" smtClean="0"/>
              <a:t>lunak</a:t>
            </a:r>
            <a:r>
              <a:rPr lang="en-US" sz="2800" dirty="0" smtClean="0"/>
              <a:t>)</a:t>
            </a:r>
          </a:p>
          <a:p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25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Ruang</a:t>
            </a:r>
            <a:r>
              <a:rPr lang="en-US" b="1" dirty="0"/>
              <a:t> </a:t>
            </a:r>
            <a:r>
              <a:rPr lang="en-US" b="1" dirty="0" err="1"/>
              <a:t>Lingkup</a:t>
            </a:r>
            <a:r>
              <a:rPr lang="en-US" b="1" dirty="0"/>
              <a:t> IMK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40"/>
            <a:ext cx="946975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Manusia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komputer</a:t>
            </a:r>
            <a:r>
              <a:rPr lang="en-US" sz="2800" dirty="0" smtClean="0"/>
              <a:t> </a:t>
            </a:r>
            <a:r>
              <a:rPr lang="en-US" sz="2800" dirty="0" err="1" smtClean="0"/>
              <a:t>berinteraksi</a:t>
            </a:r>
            <a:r>
              <a:rPr lang="en-US" sz="2800" dirty="0" smtClean="0"/>
              <a:t> </a:t>
            </a:r>
            <a:r>
              <a:rPr lang="en-US" sz="2800" dirty="0" err="1" smtClean="0"/>
              <a:t>lewat</a:t>
            </a:r>
            <a:r>
              <a:rPr lang="en-US" sz="2800" dirty="0" smtClean="0"/>
              <a:t> </a:t>
            </a:r>
            <a:r>
              <a:rPr lang="en-US" sz="2800" dirty="0" err="1" smtClean="0"/>
              <a:t>masukan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keluaran</a:t>
            </a:r>
            <a:r>
              <a:rPr lang="en-US" sz="2800" dirty="0" smtClean="0"/>
              <a:t> </a:t>
            </a:r>
            <a:r>
              <a:rPr lang="en-US" sz="2800" dirty="0" err="1" smtClean="0"/>
              <a:t>melalui</a:t>
            </a:r>
            <a:r>
              <a:rPr lang="en-US" sz="2800" dirty="0" smtClean="0"/>
              <a:t> </a:t>
            </a:r>
            <a:r>
              <a:rPr lang="en-US" sz="2800" dirty="0" err="1" smtClean="0"/>
              <a:t>antarmuka</a:t>
            </a:r>
            <a:endParaRPr lang="en-U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1" dirty="0" err="1" smtClean="0"/>
              <a:t>Fokus</a:t>
            </a:r>
            <a:r>
              <a:rPr lang="en-US" sz="2800" dirty="0" smtClean="0"/>
              <a:t>: </a:t>
            </a:r>
            <a:r>
              <a:rPr lang="en-US" sz="2800" dirty="0" err="1" smtClean="0"/>
              <a:t>perancangan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evaluasi</a:t>
            </a:r>
            <a:r>
              <a:rPr lang="en-US" sz="2800" dirty="0" smtClean="0"/>
              <a:t> </a:t>
            </a:r>
            <a:r>
              <a:rPr lang="en-US" sz="2800" dirty="0" err="1" smtClean="0"/>
              <a:t>antarmuka</a:t>
            </a:r>
            <a:r>
              <a:rPr lang="en-US" sz="2800" dirty="0" smtClean="0"/>
              <a:t> </a:t>
            </a:r>
            <a:r>
              <a:rPr lang="en-US" sz="2800" dirty="0" err="1" smtClean="0"/>
              <a:t>pemakai</a:t>
            </a:r>
            <a:r>
              <a:rPr lang="en-US" sz="2800" dirty="0" smtClean="0"/>
              <a:t> (</a:t>
            </a:r>
            <a:r>
              <a:rPr lang="en-US" sz="2800" i="1" dirty="0" smtClean="0"/>
              <a:t>user interface</a:t>
            </a:r>
            <a:r>
              <a:rPr lang="en-US" sz="2800" dirty="0" smtClean="0"/>
              <a:t>).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1" dirty="0" err="1" smtClean="0"/>
              <a:t>Antarmuka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pemakai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bagian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komputer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memungkinkan</a:t>
            </a:r>
            <a:r>
              <a:rPr lang="en-US" sz="2800" dirty="0" smtClean="0"/>
              <a:t> </a:t>
            </a:r>
            <a:r>
              <a:rPr lang="en-US" sz="2800" dirty="0" err="1" smtClean="0"/>
              <a:t>manusia</a:t>
            </a:r>
            <a:r>
              <a:rPr lang="en-US" sz="2800" dirty="0" smtClean="0"/>
              <a:t> </a:t>
            </a:r>
            <a:r>
              <a:rPr lang="en-US" sz="2800" dirty="0" err="1" smtClean="0"/>
              <a:t>berinteraksi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computer</a:t>
            </a:r>
            <a:endParaRPr lang="id-ID" sz="2800" dirty="0" smtClean="0"/>
          </a:p>
          <a:p>
            <a:pPr algn="just"/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352800" y="5029200"/>
            <a:ext cx="4724400" cy="762000"/>
            <a:chOff x="3352800" y="5029200"/>
            <a:chExt cx="4724400" cy="762000"/>
          </a:xfrm>
        </p:grpSpPr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3352800" y="5029200"/>
              <a:ext cx="1219200" cy="762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sz="1400" dirty="0"/>
            </a:p>
            <a:p>
              <a:pPr algn="ctr" eaLnBrk="1" hangingPunct="1"/>
              <a:r>
                <a:rPr lang="en-US" sz="1400" dirty="0" err="1"/>
                <a:t>Manusia</a:t>
              </a:r>
              <a:endParaRPr lang="en-US" sz="2400" dirty="0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5105400" y="5029200"/>
              <a:ext cx="1219200" cy="762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sz="900"/>
            </a:p>
            <a:p>
              <a:pPr algn="ctr" eaLnBrk="1" hangingPunct="1"/>
              <a:r>
                <a:rPr lang="en-US" sz="1400"/>
                <a:t>Antarmuka</a:t>
              </a:r>
              <a:br>
                <a:rPr lang="en-US" sz="1400"/>
              </a:br>
              <a:r>
                <a:rPr lang="en-US" sz="1400"/>
                <a:t>pemakai</a:t>
              </a:r>
              <a:endParaRPr lang="en-US" sz="2400"/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6858000" y="5029200"/>
              <a:ext cx="1219200" cy="762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sz="800" dirty="0"/>
            </a:p>
            <a:p>
              <a:pPr algn="ctr" eaLnBrk="1" hangingPunct="1"/>
              <a:r>
                <a:rPr lang="en-US" sz="1400" dirty="0" err="1"/>
                <a:t>Sistem</a:t>
              </a:r>
              <a:r>
                <a:rPr lang="en-US" sz="1400" dirty="0"/>
                <a:t> </a:t>
              </a:r>
              <a:br>
                <a:rPr lang="en-US" sz="1400" dirty="0"/>
              </a:br>
              <a:r>
                <a:rPr lang="en-US" sz="1400" dirty="0" err="1"/>
                <a:t>Komputer</a:t>
              </a:r>
              <a:endParaRPr lang="en-US" sz="2400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4572000" y="5410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6324600" y="5410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67457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Prinsip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b="1" dirty="0" err="1"/>
              <a:t>Sistem</a:t>
            </a:r>
            <a:r>
              <a:rPr lang="en-US" b="1" dirty="0"/>
              <a:t> </a:t>
            </a:r>
            <a:r>
              <a:rPr lang="en-US" b="1" dirty="0" err="1"/>
              <a:t>Komputer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24044"/>
            <a:ext cx="946975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Komputer</a:t>
            </a:r>
            <a:r>
              <a:rPr lang="en-US" sz="2800" dirty="0" smtClean="0"/>
              <a:t>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peralatan</a:t>
            </a:r>
            <a:r>
              <a:rPr lang="en-US" sz="2800" dirty="0" smtClean="0"/>
              <a:t> </a:t>
            </a:r>
            <a:r>
              <a:rPr lang="en-US" sz="2800" dirty="0" err="1" smtClean="0"/>
              <a:t>elektronik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meliputi</a:t>
            </a:r>
            <a:r>
              <a:rPr lang="en-US" sz="2800" dirty="0" smtClean="0"/>
              <a:t> hardware (</a:t>
            </a:r>
            <a:r>
              <a:rPr lang="en-US" sz="2800" dirty="0" err="1" smtClean="0"/>
              <a:t>perangkat</a:t>
            </a:r>
            <a:r>
              <a:rPr lang="en-US" sz="2800" dirty="0" smtClean="0"/>
              <a:t> </a:t>
            </a:r>
            <a:r>
              <a:rPr lang="en-US" sz="2800" dirty="0" err="1" smtClean="0"/>
              <a:t>keras</a:t>
            </a:r>
            <a:r>
              <a:rPr lang="en-US" sz="2800" dirty="0" smtClean="0"/>
              <a:t>) </a:t>
            </a:r>
            <a:r>
              <a:rPr lang="en-US" sz="2800" dirty="0" err="1" smtClean="0"/>
              <a:t>dan</a:t>
            </a:r>
            <a:r>
              <a:rPr lang="en-US" sz="2800" dirty="0" smtClean="0"/>
              <a:t> software (</a:t>
            </a:r>
            <a:r>
              <a:rPr lang="en-US" sz="2800" dirty="0" err="1" smtClean="0"/>
              <a:t>perangkat</a:t>
            </a:r>
            <a:r>
              <a:rPr lang="en-US" sz="2800" dirty="0" smtClean="0"/>
              <a:t> </a:t>
            </a:r>
            <a:r>
              <a:rPr lang="en-US" sz="2800" dirty="0" err="1" smtClean="0"/>
              <a:t>lunak</a:t>
            </a:r>
            <a:r>
              <a:rPr lang="en-US" sz="2800" dirty="0" smtClean="0"/>
              <a:t>)</a:t>
            </a:r>
          </a:p>
          <a:p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32"/>
          <p:cNvGrpSpPr>
            <a:grpSpLocks noGrp="1"/>
          </p:cNvGrpSpPr>
          <p:nvPr/>
        </p:nvGrpSpPr>
        <p:grpSpPr bwMode="auto">
          <a:xfrm>
            <a:off x="2363371" y="2606040"/>
            <a:ext cx="7966491" cy="3920986"/>
            <a:chOff x="211" y="1343"/>
            <a:chExt cx="5436" cy="2665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429" y="1343"/>
              <a:ext cx="2766" cy="25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1655" y="1525"/>
              <a:ext cx="2313" cy="13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249" y="2205"/>
              <a:ext cx="771" cy="43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dirty="0">
                  <a:latin typeface="Arial" charset="0"/>
                  <a:cs typeface="Arial" charset="0"/>
                </a:rPr>
                <a:t>Input devices</a:t>
              </a:r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1928" y="2201"/>
              <a:ext cx="1769" cy="628"/>
            </a:xfrm>
            <a:prstGeom prst="rect">
              <a:avLst/>
            </a:prstGeom>
            <a:solidFill>
              <a:srgbClr val="C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dirty="0">
                  <a:latin typeface="Georgia" panose="02040502050405020303" pitchFamily="18" charset="0"/>
                </a:rPr>
                <a:t>Arithmetic/Logical Unit</a:t>
              </a:r>
              <a:br>
                <a:rPr lang="en-GB" dirty="0">
                  <a:latin typeface="Georgia" panose="02040502050405020303" pitchFamily="18" charset="0"/>
                </a:rPr>
              </a:br>
              <a:r>
                <a:rPr lang="en-GB" dirty="0">
                  <a:latin typeface="Georgia" panose="02040502050405020303" pitchFamily="18" charset="0"/>
                </a:rPr>
                <a:t>(ALU)</a:t>
              </a: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671" y="1570"/>
              <a:ext cx="2250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dirty="0">
                  <a:latin typeface="Georgia" panose="02040502050405020303" pitchFamily="18" charset="0"/>
                </a:rPr>
                <a:t>Central Processing Unit (CPU)</a:t>
              </a:r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2200" y="1903"/>
              <a:ext cx="1134" cy="23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sz="2000" dirty="0">
                  <a:latin typeface="Arial" charset="0"/>
                  <a:cs typeface="Arial" charset="0"/>
                </a:rPr>
                <a:t>Control Unit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746" y="3294"/>
              <a:ext cx="2177" cy="499"/>
            </a:xfrm>
            <a:prstGeom prst="rect">
              <a:avLst/>
            </a:prstGeom>
            <a:solidFill>
              <a:srgbClr val="00B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d-ID">
                <a:latin typeface="Georgia" panose="02040502050405020303" pitchFamily="18" charset="0"/>
              </a:endParaRPr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2253" y="3430"/>
              <a:ext cx="1096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sz="2000">
                  <a:latin typeface="Georgia" panose="02040502050405020303" pitchFamily="18" charset="0"/>
                </a:rPr>
                <a:t>Memory Unit</a:t>
              </a:r>
            </a:p>
          </p:txBody>
        </p:sp>
        <p:sp>
          <p:nvSpPr>
            <p:cNvPr id="18" name="AutoShape 17"/>
            <p:cNvSpPr>
              <a:spLocks noChangeArrowheads="1"/>
            </p:cNvSpPr>
            <p:nvPr/>
          </p:nvSpPr>
          <p:spPr bwMode="auto">
            <a:xfrm>
              <a:off x="3015" y="2931"/>
              <a:ext cx="137" cy="318"/>
            </a:xfrm>
            <a:prstGeom prst="upArrow">
              <a:avLst>
                <a:gd name="adj1" fmla="val 50000"/>
                <a:gd name="adj2" fmla="val 58029"/>
              </a:avLst>
            </a:prstGeom>
            <a:solidFill>
              <a:srgbClr val="FF9900"/>
            </a:solidFill>
            <a:ln w="9525" algn="ctr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d-ID">
                <a:latin typeface="Georgia" panose="02040502050405020303" pitchFamily="18" charset="0"/>
              </a:endParaRPr>
            </a:p>
          </p:txBody>
        </p:sp>
        <p:sp>
          <p:nvSpPr>
            <p:cNvPr id="19" name="AutoShape 19"/>
            <p:cNvSpPr>
              <a:spLocks noChangeArrowheads="1"/>
            </p:cNvSpPr>
            <p:nvPr/>
          </p:nvSpPr>
          <p:spPr bwMode="auto">
            <a:xfrm rot="5400000">
              <a:off x="1156" y="2251"/>
              <a:ext cx="137" cy="318"/>
            </a:xfrm>
            <a:prstGeom prst="upArrow">
              <a:avLst>
                <a:gd name="adj1" fmla="val 50000"/>
                <a:gd name="adj2" fmla="val 58029"/>
              </a:avLst>
            </a:prstGeom>
            <a:solidFill>
              <a:srgbClr val="FF9900"/>
            </a:solidFill>
            <a:ln w="9525" algn="ctr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d-ID">
                <a:latin typeface="Georgia" panose="02040502050405020303" pitchFamily="18" charset="0"/>
              </a:endParaRPr>
            </a:p>
          </p:txBody>
        </p:sp>
        <p:sp>
          <p:nvSpPr>
            <p:cNvPr id="20" name="AutoShape 21"/>
            <p:cNvSpPr>
              <a:spLocks noChangeArrowheads="1"/>
            </p:cNvSpPr>
            <p:nvPr/>
          </p:nvSpPr>
          <p:spPr bwMode="auto">
            <a:xfrm rot="5400000">
              <a:off x="4331" y="1752"/>
              <a:ext cx="137" cy="318"/>
            </a:xfrm>
            <a:prstGeom prst="upArrow">
              <a:avLst>
                <a:gd name="adj1" fmla="val 50000"/>
                <a:gd name="adj2" fmla="val 58029"/>
              </a:avLst>
            </a:prstGeom>
            <a:solidFill>
              <a:srgbClr val="FF9900"/>
            </a:solidFill>
            <a:ln w="9525" algn="ctr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d-ID">
                <a:latin typeface="Georgia" panose="02040502050405020303" pitchFamily="18" charset="0"/>
              </a:endParaRPr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4604" y="2931"/>
              <a:ext cx="907" cy="43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dirty="0">
                  <a:latin typeface="Arial" charset="0"/>
                  <a:cs typeface="Arial" charset="0"/>
                </a:rPr>
                <a:t>Secondary storage</a:t>
              </a:r>
            </a:p>
          </p:txBody>
        </p:sp>
        <p:sp>
          <p:nvSpPr>
            <p:cNvPr id="22" name="AutoShape 23"/>
            <p:cNvSpPr>
              <a:spLocks noChangeArrowheads="1"/>
            </p:cNvSpPr>
            <p:nvPr/>
          </p:nvSpPr>
          <p:spPr bwMode="auto">
            <a:xfrm rot="5400000">
              <a:off x="4331" y="2886"/>
              <a:ext cx="137" cy="318"/>
            </a:xfrm>
            <a:prstGeom prst="upArrow">
              <a:avLst>
                <a:gd name="adj1" fmla="val 50000"/>
                <a:gd name="adj2" fmla="val 58029"/>
              </a:avLst>
            </a:prstGeom>
            <a:solidFill>
              <a:srgbClr val="FF9900"/>
            </a:solidFill>
            <a:ln w="9525" algn="ctr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d-ID">
                <a:latin typeface="Georgia" panose="02040502050405020303" pitchFamily="18" charset="0"/>
              </a:endParaRPr>
            </a:p>
          </p:txBody>
        </p:sp>
        <p:sp>
          <p:nvSpPr>
            <p:cNvPr id="23" name="AutoShape 24"/>
            <p:cNvSpPr>
              <a:spLocks noChangeArrowheads="1"/>
            </p:cNvSpPr>
            <p:nvPr/>
          </p:nvSpPr>
          <p:spPr bwMode="auto">
            <a:xfrm rot="-5400000">
              <a:off x="4331" y="3112"/>
              <a:ext cx="137" cy="318"/>
            </a:xfrm>
            <a:prstGeom prst="upArrow">
              <a:avLst>
                <a:gd name="adj1" fmla="val 50000"/>
                <a:gd name="adj2" fmla="val 58029"/>
              </a:avLst>
            </a:prstGeom>
            <a:solidFill>
              <a:srgbClr val="FF9900"/>
            </a:solidFill>
            <a:ln w="9525" algn="ctr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d-ID">
                <a:latin typeface="Georgia" panose="02040502050405020303" pitchFamily="18" charset="0"/>
              </a:endParaRPr>
            </a:p>
          </p:txBody>
        </p:sp>
        <p:sp>
          <p:nvSpPr>
            <p:cNvPr id="24" name="Rectangle 26"/>
            <p:cNvSpPr>
              <a:spLocks noChangeArrowheads="1"/>
            </p:cNvSpPr>
            <p:nvPr/>
          </p:nvSpPr>
          <p:spPr bwMode="auto">
            <a:xfrm>
              <a:off x="211" y="2795"/>
              <a:ext cx="1036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i="1" dirty="0">
                  <a:solidFill>
                    <a:srgbClr val="000099"/>
                  </a:solidFill>
                  <a:latin typeface="Georgia" panose="02040502050405020303" pitchFamily="18" charset="0"/>
                </a:rPr>
                <a:t>e.g. mouse, </a:t>
              </a:r>
              <a:br>
                <a:rPr lang="en-US" i="1" dirty="0">
                  <a:solidFill>
                    <a:srgbClr val="000099"/>
                  </a:solidFill>
                  <a:latin typeface="Georgia" panose="02040502050405020303" pitchFamily="18" charset="0"/>
                </a:rPr>
              </a:br>
              <a:r>
                <a:rPr lang="en-US" i="1" dirty="0">
                  <a:solidFill>
                    <a:srgbClr val="000099"/>
                  </a:solidFill>
                  <a:latin typeface="Georgia" panose="02040502050405020303" pitchFamily="18" charset="0"/>
                </a:rPr>
                <a:t>      </a:t>
              </a:r>
              <a:r>
                <a:rPr lang="en-US" i="1" dirty="0" smtClean="0">
                  <a:solidFill>
                    <a:srgbClr val="000099"/>
                  </a:solidFill>
                  <a:latin typeface="Georgia" panose="02040502050405020303" pitchFamily="18" charset="0"/>
                </a:rPr>
                <a:t>keyboard</a:t>
              </a:r>
              <a:endParaRPr lang="en-GB" i="1" dirty="0">
                <a:solidFill>
                  <a:srgbClr val="000099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>
              <a:off x="4558" y="2205"/>
              <a:ext cx="1036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i="1" dirty="0">
                  <a:solidFill>
                    <a:srgbClr val="000099"/>
                  </a:solidFill>
                  <a:latin typeface="Georgia" panose="02040502050405020303" pitchFamily="18" charset="0"/>
                </a:rPr>
                <a:t>e.g. monitor, </a:t>
              </a:r>
              <a:br>
                <a:rPr lang="en-US" i="1" dirty="0">
                  <a:solidFill>
                    <a:srgbClr val="000099"/>
                  </a:solidFill>
                  <a:latin typeface="Georgia" panose="02040502050405020303" pitchFamily="18" charset="0"/>
                </a:rPr>
              </a:br>
              <a:r>
                <a:rPr lang="en-US" i="1" dirty="0">
                  <a:solidFill>
                    <a:srgbClr val="000099"/>
                  </a:solidFill>
                  <a:latin typeface="Georgia" panose="02040502050405020303" pitchFamily="18" charset="0"/>
                </a:rPr>
                <a:t>       printer</a:t>
              </a:r>
              <a:endParaRPr lang="en-GB" i="1" dirty="0">
                <a:solidFill>
                  <a:srgbClr val="000099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26" name="Rectangle 29"/>
            <p:cNvSpPr>
              <a:spLocks noChangeArrowheads="1"/>
            </p:cNvSpPr>
            <p:nvPr/>
          </p:nvSpPr>
          <p:spPr bwMode="auto">
            <a:xfrm>
              <a:off x="4377" y="3443"/>
              <a:ext cx="1270" cy="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600" i="1" dirty="0">
                  <a:solidFill>
                    <a:srgbClr val="000099"/>
                  </a:solidFill>
                  <a:latin typeface="Georgia" panose="02040502050405020303" pitchFamily="18" charset="0"/>
                </a:rPr>
                <a:t>e.g. hard disk, </a:t>
              </a:r>
              <a:br>
                <a:rPr lang="en-US" sz="1600" i="1" dirty="0">
                  <a:solidFill>
                    <a:srgbClr val="000099"/>
                  </a:solidFill>
                  <a:latin typeface="Georgia" panose="02040502050405020303" pitchFamily="18" charset="0"/>
                </a:rPr>
              </a:br>
              <a:r>
                <a:rPr lang="en-US" sz="1600" i="1" dirty="0">
                  <a:solidFill>
                    <a:srgbClr val="000099"/>
                  </a:solidFill>
                  <a:latin typeface="Georgia" panose="02040502050405020303" pitchFamily="18" charset="0"/>
                </a:rPr>
                <a:t>       CD, DVD or</a:t>
              </a:r>
            </a:p>
            <a:p>
              <a:pPr eaLnBrk="1" hangingPunct="1"/>
              <a:r>
                <a:rPr lang="en-US" sz="1600" i="1" dirty="0">
                  <a:solidFill>
                    <a:srgbClr val="000099"/>
                  </a:solidFill>
                  <a:latin typeface="Georgia" panose="02040502050405020303" pitchFamily="18" charset="0"/>
                </a:rPr>
                <a:t>       floppy drives</a:t>
              </a:r>
              <a:endParaRPr lang="en-GB" sz="1600" i="1" dirty="0">
                <a:solidFill>
                  <a:srgbClr val="000099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27" name="AutoShape 30"/>
            <p:cNvSpPr>
              <a:spLocks noChangeArrowheads="1"/>
            </p:cNvSpPr>
            <p:nvPr/>
          </p:nvSpPr>
          <p:spPr bwMode="auto">
            <a:xfrm rot="10800000">
              <a:off x="2472" y="2931"/>
              <a:ext cx="137" cy="318"/>
            </a:xfrm>
            <a:prstGeom prst="upArrow">
              <a:avLst>
                <a:gd name="adj1" fmla="val 50000"/>
                <a:gd name="adj2" fmla="val 58029"/>
              </a:avLst>
            </a:prstGeom>
            <a:solidFill>
              <a:srgbClr val="FF9900"/>
            </a:solidFill>
            <a:ln w="9525" algn="ctr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d-ID">
                <a:latin typeface="Georgia" panose="02040502050405020303" pitchFamily="18" charset="0"/>
              </a:endParaRPr>
            </a:p>
          </p:txBody>
        </p:sp>
        <p:sp>
          <p:nvSpPr>
            <p:cNvPr id="28" name="Text Box 31"/>
            <p:cNvSpPr txBox="1">
              <a:spLocks noChangeArrowheads="1"/>
            </p:cNvSpPr>
            <p:nvPr/>
          </p:nvSpPr>
          <p:spPr bwMode="auto">
            <a:xfrm>
              <a:off x="4604" y="1712"/>
              <a:ext cx="771" cy="43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GB" dirty="0">
                  <a:latin typeface="Arial" charset="0"/>
                  <a:cs typeface="Arial" charset="0"/>
                </a:rPr>
                <a:t>Output devices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095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Prinsip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b="1" dirty="0" err="1"/>
              <a:t>Sistem</a:t>
            </a:r>
            <a:r>
              <a:rPr lang="en-US" b="1" dirty="0"/>
              <a:t> </a:t>
            </a:r>
            <a:r>
              <a:rPr lang="en-US" b="1" dirty="0" err="1"/>
              <a:t>Komputer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40"/>
            <a:ext cx="946975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User </a:t>
            </a:r>
            <a:r>
              <a:rPr lang="en-US" sz="2800" dirty="0" err="1" smtClean="0"/>
              <a:t>memberi</a:t>
            </a:r>
            <a:r>
              <a:rPr lang="en-US" sz="2800" dirty="0" smtClean="0"/>
              <a:t> </a:t>
            </a:r>
            <a:r>
              <a:rPr lang="en-US" sz="2800" dirty="0" err="1" smtClean="0"/>
              <a:t>perintah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komputer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komputer</a:t>
            </a:r>
            <a:r>
              <a:rPr lang="en-US" sz="2800" dirty="0" smtClean="0"/>
              <a:t> </a:t>
            </a:r>
            <a:r>
              <a:rPr lang="en-US" sz="2800" dirty="0" err="1" smtClean="0"/>
              <a:t>mencetak</a:t>
            </a:r>
            <a:r>
              <a:rPr lang="en-US" sz="2800" dirty="0" smtClean="0"/>
              <a:t>/</a:t>
            </a:r>
            <a:r>
              <a:rPr lang="en-US" sz="2800" dirty="0" err="1" smtClean="0"/>
              <a:t>menuliskan</a:t>
            </a:r>
            <a:r>
              <a:rPr lang="en-US" sz="2800" dirty="0" smtClean="0"/>
              <a:t> </a:t>
            </a:r>
            <a:r>
              <a:rPr lang="en-US" sz="2800" dirty="0" err="1" smtClean="0"/>
              <a:t>tanggapan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layar</a:t>
            </a:r>
            <a:r>
              <a:rPr lang="en-US" sz="2800" dirty="0" smtClean="0"/>
              <a:t> </a:t>
            </a:r>
            <a:r>
              <a:rPr lang="en-US" sz="2800" dirty="0" err="1" smtClean="0"/>
              <a:t>tampilan</a:t>
            </a:r>
            <a:r>
              <a:rPr lang="en-US" sz="2800" dirty="0" smtClean="0"/>
              <a:t>. </a:t>
            </a:r>
            <a:endParaRPr lang="id-ID" sz="2800" dirty="0" smtClean="0"/>
          </a:p>
          <a:p>
            <a:pPr algn="just"/>
            <a:endParaRPr lang="en-U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Komputer</a:t>
            </a:r>
            <a:r>
              <a:rPr lang="en-US" sz="2800" dirty="0" smtClean="0"/>
              <a:t> </a:t>
            </a:r>
            <a:r>
              <a:rPr lang="en-US" sz="2800" dirty="0" err="1" smtClean="0"/>
              <a:t>bekerja</a:t>
            </a:r>
            <a:r>
              <a:rPr lang="en-US" sz="2800" dirty="0" smtClean="0"/>
              <a:t> </a:t>
            </a:r>
            <a:r>
              <a:rPr lang="en-US" sz="2800" dirty="0" err="1" smtClean="0"/>
              <a:t>sesuai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instruksi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diberikan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pengguna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95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Prinsip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b="1" dirty="0" err="1"/>
              <a:t>Sistem</a:t>
            </a:r>
            <a:r>
              <a:rPr lang="en-US" b="1" dirty="0"/>
              <a:t> </a:t>
            </a:r>
            <a:r>
              <a:rPr lang="en-US" b="1" dirty="0" err="1"/>
              <a:t>Komputer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40"/>
            <a:ext cx="946975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/>
              <a:t>User </a:t>
            </a:r>
            <a:r>
              <a:rPr lang="en-US" sz="2800" dirty="0" err="1" smtClean="0"/>
              <a:t>memberi</a:t>
            </a:r>
            <a:r>
              <a:rPr lang="en-US" sz="2800" dirty="0" smtClean="0"/>
              <a:t> </a:t>
            </a:r>
            <a:r>
              <a:rPr lang="en-US" sz="2800" dirty="0" err="1" smtClean="0"/>
              <a:t>perintah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komputer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komputer</a:t>
            </a:r>
            <a:r>
              <a:rPr lang="en-US" sz="2800" dirty="0" smtClean="0"/>
              <a:t> </a:t>
            </a:r>
            <a:r>
              <a:rPr lang="en-US" sz="2800" dirty="0" err="1" smtClean="0"/>
              <a:t>mencetak</a:t>
            </a:r>
            <a:r>
              <a:rPr lang="en-US" sz="2800" dirty="0" smtClean="0"/>
              <a:t>/</a:t>
            </a:r>
            <a:r>
              <a:rPr lang="en-US" sz="2800" dirty="0" err="1" smtClean="0"/>
              <a:t>menuliskan</a:t>
            </a:r>
            <a:r>
              <a:rPr lang="en-US" sz="2800" dirty="0" smtClean="0"/>
              <a:t> </a:t>
            </a:r>
            <a:r>
              <a:rPr lang="en-US" sz="2800" dirty="0" err="1" smtClean="0"/>
              <a:t>tanggapan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layar</a:t>
            </a:r>
            <a:r>
              <a:rPr lang="en-US" sz="2800" dirty="0" smtClean="0"/>
              <a:t> </a:t>
            </a:r>
            <a:r>
              <a:rPr lang="en-US" sz="2800" dirty="0" err="1" smtClean="0"/>
              <a:t>tampilan</a:t>
            </a:r>
            <a:r>
              <a:rPr lang="en-US" sz="2800" dirty="0" smtClean="0"/>
              <a:t>. </a:t>
            </a:r>
            <a:endParaRPr lang="id-ID" sz="2800" dirty="0" smtClean="0"/>
          </a:p>
          <a:p>
            <a:pPr algn="just"/>
            <a:endParaRPr lang="en-U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Komputer</a:t>
            </a:r>
            <a:r>
              <a:rPr lang="en-US" sz="2800" dirty="0" smtClean="0"/>
              <a:t> </a:t>
            </a:r>
            <a:r>
              <a:rPr lang="en-US" sz="2800" dirty="0" err="1" smtClean="0"/>
              <a:t>bekerja</a:t>
            </a:r>
            <a:r>
              <a:rPr lang="en-US" sz="2800" dirty="0" smtClean="0"/>
              <a:t> </a:t>
            </a:r>
            <a:r>
              <a:rPr lang="en-US" sz="2800" dirty="0" err="1" smtClean="0"/>
              <a:t>sesuai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instruksi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diberikan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pengguna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7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361123" y="1522828"/>
            <a:ext cx="946975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 err="1" smtClean="0"/>
              <a:t>Sebenarnya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antarmuka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seperti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apa</a:t>
            </a:r>
            <a:r>
              <a:rPr lang="en-US" sz="4400" b="1" dirty="0" smtClean="0"/>
              <a:t> y</a:t>
            </a:r>
            <a:r>
              <a:rPr lang="id-ID" sz="4400" b="1" dirty="0" smtClean="0"/>
              <a:t>an</a:t>
            </a:r>
            <a:r>
              <a:rPr lang="en-US" sz="4400" b="1" dirty="0" smtClean="0"/>
              <a:t>g </a:t>
            </a:r>
            <a:r>
              <a:rPr lang="en-US" sz="4400" b="1" dirty="0" err="1" smtClean="0"/>
              <a:t>diinginkan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oleh</a:t>
            </a:r>
            <a:r>
              <a:rPr lang="en-US" sz="4400" b="1" dirty="0" smtClean="0"/>
              <a:t> User ? </a:t>
            </a:r>
            <a:endParaRPr lang="id-ID" sz="4400" b="1" dirty="0" smtClean="0"/>
          </a:p>
          <a:p>
            <a:endParaRPr lang="id-ID" sz="4400" b="1" dirty="0"/>
          </a:p>
          <a:p>
            <a:endParaRPr lang="en-US" sz="4400" b="1" dirty="0" smtClean="0"/>
          </a:p>
          <a:p>
            <a:endParaRPr lang="en-US" sz="28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352800"/>
            <a:ext cx="18288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07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Antarmuka</a:t>
            </a:r>
            <a:r>
              <a:rPr lang="en-US" b="1" dirty="0"/>
              <a:t> </a:t>
            </a:r>
            <a:r>
              <a:rPr lang="en-US" b="1" dirty="0" err="1"/>
              <a:t>Manusia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Komputer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39"/>
            <a:ext cx="9469754" cy="484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dirty="0" err="1" smtClean="0"/>
              <a:t>Antarmuka</a:t>
            </a:r>
            <a:r>
              <a:rPr lang="en-US" sz="2800" dirty="0" smtClean="0"/>
              <a:t> </a:t>
            </a:r>
            <a:r>
              <a:rPr lang="en-US" sz="2800" dirty="0" err="1" smtClean="0"/>
              <a:t>komputer</a:t>
            </a:r>
            <a:r>
              <a:rPr lang="en-US" sz="2800" dirty="0" smtClean="0"/>
              <a:t> </a:t>
            </a:r>
            <a:r>
              <a:rPr lang="en-US" sz="2800" dirty="0" err="1" smtClean="0"/>
              <a:t>harus</a:t>
            </a:r>
            <a:r>
              <a:rPr lang="en-US" sz="2800" dirty="0" smtClean="0"/>
              <a:t> </a:t>
            </a:r>
            <a:r>
              <a:rPr lang="en-US" sz="2800" i="1" dirty="0" smtClean="0"/>
              <a:t>user friendly </a:t>
            </a:r>
            <a:r>
              <a:rPr lang="en-US" sz="2800" dirty="0" smtClean="0"/>
              <a:t>(</a:t>
            </a:r>
            <a:r>
              <a:rPr lang="en-US" sz="2800" dirty="0" err="1" smtClean="0"/>
              <a:t>ramah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pengguna</a:t>
            </a:r>
            <a:r>
              <a:rPr lang="en-US" sz="2800" dirty="0" smtClean="0"/>
              <a:t>) </a:t>
            </a:r>
            <a:r>
              <a:rPr lang="en-US" sz="2800" dirty="0" err="1" smtClean="0"/>
              <a:t>yaitu</a:t>
            </a:r>
            <a:r>
              <a:rPr lang="en-US" sz="2800" dirty="0" smtClean="0"/>
              <a:t> 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Antarmuka</a:t>
            </a:r>
            <a:r>
              <a:rPr lang="en-US" sz="2800" dirty="0" smtClean="0"/>
              <a:t> y</a:t>
            </a:r>
            <a:r>
              <a:rPr lang="id-ID" sz="2800" dirty="0" smtClean="0"/>
              <a:t>an</a:t>
            </a:r>
            <a:r>
              <a:rPr lang="en-US" sz="2800" dirty="0" smtClean="0"/>
              <a:t>g </a:t>
            </a:r>
            <a:r>
              <a:rPr lang="en-US" sz="2800" dirty="0" err="1" smtClean="0"/>
              <a:t>bagus</a:t>
            </a:r>
            <a:endParaRPr lang="en-U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Mudah</a:t>
            </a:r>
            <a:r>
              <a:rPr lang="en-US" sz="2800" dirty="0" smtClean="0"/>
              <a:t> </a:t>
            </a:r>
            <a:r>
              <a:rPr lang="en-US" sz="2800" dirty="0" err="1" smtClean="0"/>
              <a:t>dioperasikan</a:t>
            </a:r>
            <a:endParaRPr lang="en-US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Mudah</a:t>
            </a:r>
            <a:r>
              <a:rPr lang="en-US" sz="2800" dirty="0" smtClean="0"/>
              <a:t> </a:t>
            </a:r>
            <a:r>
              <a:rPr lang="en-US" sz="2800" dirty="0" err="1" smtClean="0"/>
              <a:t>dipelajari</a:t>
            </a:r>
            <a:endParaRPr lang="id-ID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d-ID" sz="2800" dirty="0" smtClean="0"/>
              <a:t>P</a:t>
            </a:r>
            <a:r>
              <a:rPr lang="en-US" sz="2800" dirty="0" err="1" smtClean="0"/>
              <a:t>engguna</a:t>
            </a:r>
            <a:r>
              <a:rPr lang="en-US" sz="2800" dirty="0" smtClean="0"/>
              <a:t> </a:t>
            </a:r>
            <a:r>
              <a:rPr lang="en-US" sz="2800" dirty="0" err="1" smtClean="0"/>
              <a:t>merasa</a:t>
            </a:r>
            <a:r>
              <a:rPr lang="en-US" sz="2800" dirty="0" smtClean="0"/>
              <a:t> </a:t>
            </a:r>
            <a:r>
              <a:rPr lang="en-US" sz="2800" dirty="0" err="1" smtClean="0"/>
              <a:t>senang</a:t>
            </a:r>
            <a:r>
              <a:rPr lang="en-US" sz="2800" dirty="0" smtClean="0"/>
              <a:t> </a:t>
            </a:r>
            <a:r>
              <a:rPr lang="en-US" sz="2800" dirty="0" err="1" smtClean="0"/>
              <a:t>menggunakan</a:t>
            </a:r>
            <a:r>
              <a:rPr lang="en-US" sz="2800" dirty="0" smtClean="0"/>
              <a:t> software </a:t>
            </a:r>
            <a:r>
              <a:rPr lang="en-US" sz="2800" dirty="0" err="1" smtClean="0"/>
              <a:t>tsb</a:t>
            </a:r>
            <a:r>
              <a:rPr lang="en-US" sz="2800" dirty="0" smtClean="0"/>
              <a:t>.</a:t>
            </a:r>
            <a:endParaRPr lang="id-ID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algn="just"/>
            <a:r>
              <a:rPr lang="en-US" sz="2800" dirty="0" err="1" smtClean="0"/>
              <a:t>Antarmuka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berkualitas</a:t>
            </a:r>
            <a:r>
              <a:rPr lang="en-US" sz="2800" dirty="0" smtClean="0"/>
              <a:t> </a:t>
            </a:r>
            <a:r>
              <a:rPr lang="en-US" sz="2800" dirty="0" err="1" smtClean="0"/>
              <a:t>tinggi</a:t>
            </a:r>
            <a:r>
              <a:rPr lang="en-US" sz="2800" dirty="0" smtClean="0"/>
              <a:t> y</a:t>
            </a:r>
            <a:r>
              <a:rPr lang="id-ID" sz="2800" dirty="0" smtClean="0"/>
              <a:t>an</a:t>
            </a:r>
            <a:r>
              <a:rPr lang="en-US" sz="2800" dirty="0" smtClean="0"/>
              <a:t>g </a:t>
            </a:r>
            <a:r>
              <a:rPr lang="en-US" sz="2800" dirty="0" err="1" smtClean="0"/>
              <a:t>dikagumi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orang-orang, </a:t>
            </a:r>
            <a:r>
              <a:rPr lang="en-US" sz="2800" dirty="0" err="1" smtClean="0"/>
              <a:t>beredar</a:t>
            </a:r>
            <a:r>
              <a:rPr lang="en-US" sz="2800" dirty="0" smtClean="0"/>
              <a:t> </a:t>
            </a:r>
            <a:r>
              <a:rPr lang="en-US" sz="2800" dirty="0" err="1" smtClean="0"/>
              <a:t>luas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sering</a:t>
            </a:r>
            <a:r>
              <a:rPr lang="en-US" sz="2800" dirty="0" smtClean="0"/>
              <a:t> </a:t>
            </a:r>
            <a:r>
              <a:rPr lang="en-US" sz="2800" dirty="0" err="1" smtClean="0"/>
              <a:t>ditiru</a:t>
            </a:r>
            <a:r>
              <a:rPr lang="en-US" sz="2800" dirty="0" smtClean="0"/>
              <a:t>. </a:t>
            </a:r>
          </a:p>
          <a:p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69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Antarmuka</a:t>
            </a:r>
            <a:r>
              <a:rPr lang="en-US" b="1" dirty="0"/>
              <a:t> </a:t>
            </a:r>
            <a:r>
              <a:rPr lang="en-US" b="1" dirty="0" err="1"/>
              <a:t>Manusia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Komputer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39"/>
            <a:ext cx="9469754" cy="484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antarmuka</a:t>
            </a:r>
            <a:r>
              <a:rPr lang="en-US" sz="2800" dirty="0" smtClean="0"/>
              <a:t>/interface yang </a:t>
            </a:r>
            <a:r>
              <a:rPr lang="en-US" sz="2800" dirty="0" err="1" smtClean="0"/>
              <a:t>dibuat</a:t>
            </a:r>
            <a:r>
              <a:rPr lang="en-US" sz="2800" dirty="0" smtClean="0"/>
              <a:t> </a:t>
            </a:r>
            <a:r>
              <a:rPr lang="en-US" sz="2800" dirty="0" err="1" smtClean="0"/>
              <a:t>seharusnya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hanya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dilihat</a:t>
            </a:r>
            <a:r>
              <a:rPr lang="en-US" sz="2800" dirty="0" smtClean="0"/>
              <a:t>, </a:t>
            </a:r>
            <a:r>
              <a:rPr lang="en-US" sz="2800" dirty="0" err="1" smtClean="0"/>
              <a:t>disentuh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didengar</a:t>
            </a:r>
            <a:r>
              <a:rPr lang="en-US" sz="2800" dirty="0" smtClean="0"/>
              <a:t>, </a:t>
            </a:r>
            <a:r>
              <a:rPr lang="en-US" sz="2800" dirty="0" err="1" smtClean="0"/>
              <a:t>tetapi</a:t>
            </a:r>
            <a:r>
              <a:rPr lang="en-US" sz="2800" dirty="0" smtClean="0"/>
              <a:t> </a:t>
            </a:r>
            <a:r>
              <a:rPr lang="en-US" sz="2800" dirty="0" err="1" smtClean="0"/>
              <a:t>juga</a:t>
            </a:r>
            <a:r>
              <a:rPr lang="en-US" sz="2800" dirty="0" smtClean="0"/>
              <a:t> </a:t>
            </a:r>
            <a:r>
              <a:rPr lang="en-US" sz="2800" dirty="0" err="1" smtClean="0"/>
              <a:t>mencakup</a:t>
            </a:r>
            <a:r>
              <a:rPr lang="en-US" sz="2800" dirty="0" smtClean="0"/>
              <a:t> </a:t>
            </a:r>
            <a:r>
              <a:rPr lang="en-US" sz="2800" dirty="0" err="1" smtClean="0"/>
              <a:t>konsep</a:t>
            </a:r>
            <a:r>
              <a:rPr lang="en-US" sz="2800" dirty="0" smtClean="0"/>
              <a:t>,</a:t>
            </a:r>
            <a:r>
              <a:rPr lang="id-ID" sz="2800" dirty="0" smtClean="0"/>
              <a:t> </a:t>
            </a:r>
            <a:r>
              <a:rPr lang="en-US" sz="2800" dirty="0" err="1" smtClean="0"/>
              <a:t>kebutuhan</a:t>
            </a:r>
            <a:r>
              <a:rPr lang="en-US" sz="2800" dirty="0" smtClean="0"/>
              <a:t> user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mengetahui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komputer</a:t>
            </a:r>
            <a:r>
              <a:rPr lang="en-US" sz="2800" dirty="0" smtClean="0"/>
              <a:t>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harus</a:t>
            </a:r>
            <a:r>
              <a:rPr lang="en-US" sz="2800" dirty="0" smtClean="0"/>
              <a:t> </a:t>
            </a:r>
            <a:r>
              <a:rPr lang="en-US" sz="2800" dirty="0" err="1" smtClean="0"/>
              <a:t>dibuat</a:t>
            </a:r>
            <a:r>
              <a:rPr lang="en-US" sz="2800" dirty="0" smtClean="0"/>
              <a:t> </a:t>
            </a:r>
            <a:r>
              <a:rPr lang="en-US" sz="2800" dirty="0" err="1" smtClean="0"/>
              <a:t>terintegrasi</a:t>
            </a:r>
            <a:r>
              <a:rPr lang="en-US" sz="2800" dirty="0" smtClean="0"/>
              <a:t> </a:t>
            </a:r>
            <a:r>
              <a:rPr lang="en-US" sz="2800" dirty="0" err="1" smtClean="0"/>
              <a:t>ke</a:t>
            </a:r>
            <a:r>
              <a:rPr lang="en-US" sz="2800" dirty="0" smtClean="0"/>
              <a:t> </a:t>
            </a:r>
            <a:r>
              <a:rPr lang="en-US" sz="2800" dirty="0" err="1" smtClean="0"/>
              <a:t>seluruh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01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Studi</a:t>
            </a:r>
            <a:r>
              <a:rPr lang="en-US" b="1" dirty="0"/>
              <a:t>/</a:t>
            </a:r>
            <a:r>
              <a:rPr lang="en-US" b="1" dirty="0" err="1"/>
              <a:t>Ilmu</a:t>
            </a:r>
            <a:r>
              <a:rPr lang="en-US" b="1" dirty="0"/>
              <a:t> Yang </a:t>
            </a:r>
            <a:r>
              <a:rPr lang="en-US" b="1" dirty="0" err="1"/>
              <a:t>Berperan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39"/>
            <a:ext cx="9469754" cy="484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</a:rPr>
              <a:t>Teknik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</a:rPr>
              <a:t>Elektronika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</a:rPr>
              <a:t>Ilmu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</a:rPr>
              <a:t>Komputer</a:t>
            </a:r>
            <a:r>
              <a:rPr lang="en-US" sz="3200" dirty="0"/>
              <a:t>, </a:t>
            </a:r>
            <a:r>
              <a:rPr lang="sv-SE" sz="3200" dirty="0"/>
              <a:t>memberikan kerangka kerja untuk dapat merancang sistem </a:t>
            </a:r>
            <a:r>
              <a:rPr lang="sv-SE" sz="3200" dirty="0" smtClean="0"/>
              <a:t>HCI</a:t>
            </a:r>
            <a:r>
              <a:rPr lang="id-ID" sz="32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sv-SE" sz="3200" dirty="0" smtClean="0">
                <a:solidFill>
                  <a:schemeClr val="accent1">
                    <a:lumMod val="75000"/>
                  </a:schemeClr>
                </a:solidFill>
              </a:rPr>
              <a:t>Psikologi</a:t>
            </a:r>
            <a:r>
              <a:rPr lang="sv-SE" sz="3200" dirty="0" smtClean="0"/>
              <a:t>,</a:t>
            </a:r>
            <a:r>
              <a:rPr lang="id-ID" sz="3200" dirty="0" smtClean="0"/>
              <a:t> </a:t>
            </a:r>
            <a:r>
              <a:rPr lang="en-US" sz="3200" dirty="0" err="1" smtClean="0"/>
              <a:t>memahami</a:t>
            </a:r>
            <a:r>
              <a:rPr lang="en-US" sz="3200" dirty="0" smtClean="0"/>
              <a:t> </a:t>
            </a:r>
            <a:r>
              <a:rPr lang="en-US" sz="3200" dirty="0" err="1"/>
              <a:t>sifat</a:t>
            </a:r>
            <a:r>
              <a:rPr lang="en-US" sz="3200" dirty="0"/>
              <a:t> &amp; </a:t>
            </a:r>
            <a:r>
              <a:rPr lang="en-US" sz="3200" dirty="0" err="1"/>
              <a:t>kebiasaan</a:t>
            </a:r>
            <a:r>
              <a:rPr lang="en-US" sz="3200" dirty="0"/>
              <a:t>, </a:t>
            </a:r>
            <a:r>
              <a:rPr lang="en-US" sz="3200" dirty="0" err="1"/>
              <a:t>persepsi</a:t>
            </a:r>
            <a:r>
              <a:rPr lang="en-US" sz="3200" dirty="0"/>
              <a:t> &amp; </a:t>
            </a:r>
            <a:r>
              <a:rPr lang="en-US" sz="3200" dirty="0" err="1"/>
              <a:t>pengolahan</a:t>
            </a:r>
            <a:r>
              <a:rPr lang="en-US" sz="3200" dirty="0"/>
              <a:t> </a:t>
            </a:r>
            <a:r>
              <a:rPr lang="en-US" sz="3200" dirty="0" err="1"/>
              <a:t>kognitif</a:t>
            </a:r>
            <a:r>
              <a:rPr lang="en-US" sz="3200" dirty="0"/>
              <a:t>, </a:t>
            </a:r>
            <a:r>
              <a:rPr lang="en-US" sz="3200" dirty="0" err="1"/>
              <a:t>ketrampilan</a:t>
            </a:r>
            <a:r>
              <a:rPr lang="en-US" sz="3200" dirty="0"/>
              <a:t> </a:t>
            </a:r>
            <a:r>
              <a:rPr lang="en-US" sz="3200" dirty="0" err="1"/>
              <a:t>motorik</a:t>
            </a:r>
            <a:r>
              <a:rPr lang="en-US" sz="3200" dirty="0"/>
              <a:t> </a:t>
            </a:r>
            <a:r>
              <a:rPr lang="en-US" sz="3200" dirty="0" err="1" smtClean="0"/>
              <a:t>pengguna</a:t>
            </a:r>
            <a:r>
              <a:rPr lang="id-ID" sz="3200" dirty="0" smtClean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</a:rPr>
              <a:t>Perancangan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</a:rPr>
              <a:t>Grafis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</a:rPr>
              <a:t>dan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</a:rPr>
              <a:t>tipografi</a:t>
            </a:r>
            <a:r>
              <a:rPr lang="en-US" sz="3200" dirty="0"/>
              <a:t>, </a:t>
            </a:r>
            <a:r>
              <a:rPr lang="en-US" sz="3200" dirty="0" err="1"/>
              <a:t>sebuah</a:t>
            </a:r>
            <a:r>
              <a:rPr lang="en-US" sz="3200" dirty="0"/>
              <a:t> </a:t>
            </a:r>
            <a:r>
              <a:rPr lang="en-US" sz="3200" dirty="0" err="1"/>
              <a:t>gambar</a:t>
            </a:r>
            <a:r>
              <a:rPr lang="en-US" sz="3200" dirty="0"/>
              <a:t> </a:t>
            </a:r>
            <a:r>
              <a:rPr lang="en-US" sz="3200" dirty="0" smtClean="0"/>
              <a:t>d</a:t>
            </a:r>
            <a:r>
              <a:rPr lang="id-ID" sz="3200" dirty="0" smtClean="0"/>
              <a:t>a</a:t>
            </a:r>
            <a:r>
              <a:rPr lang="en-US" sz="3200" dirty="0" smtClean="0"/>
              <a:t>p</a:t>
            </a:r>
            <a:r>
              <a:rPr lang="id-ID" sz="3200" dirty="0" smtClean="0"/>
              <a:t>a</a:t>
            </a:r>
            <a:r>
              <a:rPr lang="en-US" sz="3200" dirty="0" smtClean="0"/>
              <a:t>t </a:t>
            </a:r>
            <a:r>
              <a:rPr lang="en-US" sz="3200" dirty="0" err="1"/>
              <a:t>bermakna</a:t>
            </a:r>
            <a:r>
              <a:rPr lang="en-US" sz="3200" dirty="0"/>
              <a:t> </a:t>
            </a:r>
            <a:r>
              <a:rPr lang="en-US" sz="3200" dirty="0" err="1"/>
              <a:t>sama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seribu</a:t>
            </a:r>
            <a:r>
              <a:rPr lang="en-US" sz="3200" dirty="0"/>
              <a:t> kata. </a:t>
            </a:r>
            <a:r>
              <a:rPr lang="en-US" sz="3200" dirty="0" err="1"/>
              <a:t>Gambar</a:t>
            </a:r>
            <a:r>
              <a:rPr lang="en-US" sz="3200" dirty="0"/>
              <a:t> </a:t>
            </a:r>
            <a:r>
              <a:rPr lang="en-US" sz="3200" dirty="0" smtClean="0"/>
              <a:t>d</a:t>
            </a:r>
            <a:r>
              <a:rPr lang="id-ID" sz="3200" dirty="0" smtClean="0"/>
              <a:t>a</a:t>
            </a:r>
            <a:r>
              <a:rPr lang="en-US" sz="3200" dirty="0" smtClean="0"/>
              <a:t>p</a:t>
            </a:r>
            <a:r>
              <a:rPr lang="id-ID" sz="3200" dirty="0" smtClean="0"/>
              <a:t>a</a:t>
            </a:r>
            <a:r>
              <a:rPr lang="en-US" sz="3200" dirty="0" smtClean="0"/>
              <a:t>t </a:t>
            </a:r>
            <a:r>
              <a:rPr lang="en-US" sz="3200" dirty="0" err="1"/>
              <a:t>digunakan</a:t>
            </a:r>
            <a:r>
              <a:rPr lang="en-US" sz="3200" dirty="0"/>
              <a:t> </a:t>
            </a:r>
            <a:r>
              <a:rPr lang="en-US" sz="3200" dirty="0" smtClean="0"/>
              <a:t>s</a:t>
            </a:r>
            <a:r>
              <a:rPr lang="id-ID" sz="3200" dirty="0" smtClean="0"/>
              <a:t>e</a:t>
            </a:r>
            <a:r>
              <a:rPr lang="en-US" sz="3200" dirty="0" smtClean="0"/>
              <a:t>b</a:t>
            </a:r>
            <a:r>
              <a:rPr lang="id-ID" sz="3200" dirty="0" smtClean="0"/>
              <a:t>a</a:t>
            </a:r>
            <a:r>
              <a:rPr lang="en-US" sz="3200" dirty="0" smtClean="0"/>
              <a:t>g</a:t>
            </a:r>
            <a:r>
              <a:rPr lang="id-ID" sz="3200" dirty="0" smtClean="0"/>
              <a:t>ai</a:t>
            </a:r>
            <a:r>
              <a:rPr lang="en-US" sz="3200" dirty="0" smtClean="0"/>
              <a:t> </a:t>
            </a:r>
            <a:r>
              <a:rPr lang="en-US" sz="3200" dirty="0" err="1"/>
              <a:t>sarana</a:t>
            </a:r>
            <a:r>
              <a:rPr lang="en-US" sz="3200" dirty="0"/>
              <a:t> </a:t>
            </a:r>
            <a:r>
              <a:rPr lang="en-US" sz="3200" dirty="0" smtClean="0"/>
              <a:t>y</a:t>
            </a:r>
            <a:r>
              <a:rPr lang="id-ID" sz="3200" dirty="0" smtClean="0"/>
              <a:t>an</a:t>
            </a:r>
            <a:r>
              <a:rPr lang="en-US" sz="3200" dirty="0" smtClean="0"/>
              <a:t>g </a:t>
            </a:r>
            <a:r>
              <a:rPr lang="en-US" sz="3200" dirty="0" err="1"/>
              <a:t>cukup</a:t>
            </a:r>
            <a:r>
              <a:rPr lang="en-US" sz="3200" dirty="0"/>
              <a:t> </a:t>
            </a:r>
            <a:r>
              <a:rPr lang="en-US" sz="3200" dirty="0" err="1"/>
              <a:t>efektif</a:t>
            </a:r>
            <a:r>
              <a:rPr lang="en-US" sz="3200" dirty="0"/>
              <a:t> </a:t>
            </a:r>
            <a:r>
              <a:rPr lang="en-US" sz="3200" dirty="0" smtClean="0"/>
              <a:t>u</a:t>
            </a:r>
            <a:r>
              <a:rPr lang="id-ID" sz="3200" dirty="0" smtClean="0"/>
              <a:t>n</a:t>
            </a:r>
            <a:r>
              <a:rPr lang="en-US" sz="3200" dirty="0" smtClean="0"/>
              <a:t>t</a:t>
            </a:r>
            <a:r>
              <a:rPr lang="id-ID" sz="3200" dirty="0" smtClean="0"/>
              <a:t>u</a:t>
            </a:r>
            <a:r>
              <a:rPr lang="en-US" sz="3200" dirty="0" smtClean="0"/>
              <a:t>k </a:t>
            </a:r>
            <a:r>
              <a:rPr lang="en-US" sz="3200" dirty="0"/>
              <a:t>dialog </a:t>
            </a:r>
            <a:r>
              <a:rPr lang="en-US" sz="3200" dirty="0" err="1"/>
              <a:t>antara</a:t>
            </a:r>
            <a:r>
              <a:rPr lang="en-US" sz="3200" dirty="0"/>
              <a:t> </a:t>
            </a:r>
            <a:r>
              <a:rPr lang="en-US" sz="3200" dirty="0" err="1"/>
              <a:t>manusia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 smtClean="0"/>
              <a:t>komputer</a:t>
            </a:r>
            <a:r>
              <a:rPr lang="id-ID" sz="3200" dirty="0" smtClean="0"/>
              <a:t>.</a:t>
            </a:r>
            <a:endParaRPr lang="en-US" sz="3200" dirty="0"/>
          </a:p>
          <a:p>
            <a:endParaRPr lang="en-US" sz="3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813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Studi</a:t>
            </a:r>
            <a:r>
              <a:rPr lang="en-US" b="1" dirty="0"/>
              <a:t>/</a:t>
            </a:r>
            <a:r>
              <a:rPr lang="en-US" b="1" dirty="0" err="1"/>
              <a:t>Ilmu</a:t>
            </a:r>
            <a:r>
              <a:rPr lang="en-US" b="1" dirty="0"/>
              <a:t> Yang </a:t>
            </a:r>
            <a:r>
              <a:rPr lang="en-US" b="1" dirty="0" err="1"/>
              <a:t>Berperan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39"/>
            <a:ext cx="9469754" cy="484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</a:rPr>
              <a:t>Ergonomik</a:t>
            </a:r>
            <a:r>
              <a:rPr lang="en-US" sz="3200" dirty="0"/>
              <a:t>, </a:t>
            </a:r>
            <a:r>
              <a:rPr lang="en-US" sz="3200" dirty="0" err="1"/>
              <a:t>aspek</a:t>
            </a:r>
            <a:r>
              <a:rPr lang="en-US" sz="3200" dirty="0"/>
              <a:t> </a:t>
            </a:r>
            <a:r>
              <a:rPr lang="en-US" sz="3200" dirty="0" err="1"/>
              <a:t>fisik</a:t>
            </a:r>
            <a:r>
              <a:rPr lang="en-US" sz="3200" dirty="0"/>
              <a:t> </a:t>
            </a:r>
            <a:r>
              <a:rPr lang="en-US" sz="3200" dirty="0" smtClean="0"/>
              <a:t>u</a:t>
            </a:r>
            <a:r>
              <a:rPr lang="id-ID" sz="3200" dirty="0" smtClean="0"/>
              <a:t>n</a:t>
            </a:r>
            <a:r>
              <a:rPr lang="en-US" sz="3200" dirty="0" smtClean="0"/>
              <a:t>t</a:t>
            </a:r>
            <a:r>
              <a:rPr lang="id-ID" sz="3200" dirty="0" smtClean="0"/>
              <a:t>u</a:t>
            </a:r>
            <a:r>
              <a:rPr lang="en-US" sz="3200" dirty="0" smtClean="0"/>
              <a:t>k </a:t>
            </a:r>
            <a:r>
              <a:rPr lang="en-US" sz="3200" dirty="0" err="1"/>
              <a:t>mendapatkan</a:t>
            </a:r>
            <a:r>
              <a:rPr lang="en-US" sz="3200" dirty="0"/>
              <a:t> </a:t>
            </a:r>
            <a:r>
              <a:rPr lang="en-US" sz="3200" dirty="0" err="1"/>
              <a:t>lingkungan</a:t>
            </a:r>
            <a:r>
              <a:rPr lang="en-US" sz="3200" dirty="0"/>
              <a:t> </a:t>
            </a:r>
            <a:r>
              <a:rPr lang="en-US" sz="3200" dirty="0" err="1"/>
              <a:t>kerja</a:t>
            </a:r>
            <a:r>
              <a:rPr lang="en-US" sz="3200" dirty="0"/>
              <a:t> </a:t>
            </a:r>
            <a:r>
              <a:rPr lang="en-US" sz="3200" dirty="0" smtClean="0"/>
              <a:t>y</a:t>
            </a:r>
            <a:r>
              <a:rPr lang="id-ID" sz="3200" dirty="0" smtClean="0"/>
              <a:t>an</a:t>
            </a:r>
            <a:r>
              <a:rPr lang="en-US" sz="3200" dirty="0" smtClean="0"/>
              <a:t>g </a:t>
            </a:r>
            <a:r>
              <a:rPr lang="en-US" sz="3200" dirty="0" err="1"/>
              <a:t>nyaman</a:t>
            </a:r>
            <a:r>
              <a:rPr lang="en-US" sz="3200" dirty="0"/>
              <a:t>. </a:t>
            </a:r>
            <a:r>
              <a:rPr lang="en-US" sz="3200" dirty="0" err="1"/>
              <a:t>Misal</a:t>
            </a:r>
            <a:r>
              <a:rPr lang="en-US" sz="3200" dirty="0"/>
              <a:t>: </a:t>
            </a:r>
            <a:r>
              <a:rPr lang="en-US" sz="3200" dirty="0" err="1"/>
              <a:t>bentuk</a:t>
            </a:r>
            <a:r>
              <a:rPr lang="en-US" sz="3200" dirty="0"/>
              <a:t> keyboard, mouse, </a:t>
            </a:r>
            <a:r>
              <a:rPr lang="en-US" sz="3200" dirty="0" err="1"/>
              <a:t>posisi</a:t>
            </a:r>
            <a:r>
              <a:rPr lang="en-US" sz="3200" dirty="0"/>
              <a:t> </a:t>
            </a:r>
            <a:r>
              <a:rPr lang="en-US" sz="3200" dirty="0" err="1" smtClean="0"/>
              <a:t>duduk,dll</a:t>
            </a:r>
            <a:endParaRPr lang="id-ID" sz="3200" dirty="0" smtClean="0"/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</a:rPr>
              <a:t>Antropologi</a:t>
            </a:r>
            <a:r>
              <a:rPr lang="en-US" sz="3200" dirty="0"/>
              <a:t>, </a:t>
            </a:r>
            <a:r>
              <a:rPr lang="en-US" sz="3200" dirty="0" smtClean="0"/>
              <a:t>u</a:t>
            </a:r>
            <a:r>
              <a:rPr lang="id-ID" sz="3200" dirty="0" smtClean="0"/>
              <a:t>n</a:t>
            </a:r>
            <a:r>
              <a:rPr lang="en-US" sz="3200" dirty="0" smtClean="0"/>
              <a:t>t</a:t>
            </a:r>
            <a:r>
              <a:rPr lang="id-ID" sz="3200" dirty="0" smtClean="0"/>
              <a:t>u</a:t>
            </a:r>
            <a:r>
              <a:rPr lang="en-US" sz="3200" dirty="0" smtClean="0"/>
              <a:t>k </a:t>
            </a:r>
            <a:r>
              <a:rPr lang="en-US" sz="3200" dirty="0" err="1"/>
              <a:t>memahami</a:t>
            </a:r>
            <a:r>
              <a:rPr lang="en-US" sz="3200" dirty="0"/>
              <a:t> </a:t>
            </a:r>
            <a:r>
              <a:rPr lang="en-US" sz="3200" dirty="0" err="1"/>
              <a:t>cara</a:t>
            </a:r>
            <a:r>
              <a:rPr lang="en-US" sz="3200" dirty="0"/>
              <a:t> </a:t>
            </a:r>
            <a:r>
              <a:rPr lang="en-US" sz="3200" dirty="0" err="1"/>
              <a:t>kerja</a:t>
            </a:r>
            <a:r>
              <a:rPr lang="en-US" sz="3200" dirty="0"/>
              <a:t> </a:t>
            </a:r>
            <a:r>
              <a:rPr lang="en-US" sz="3200" dirty="0" err="1"/>
              <a:t>berkelompok</a:t>
            </a:r>
            <a:r>
              <a:rPr lang="en-US" sz="3200" dirty="0"/>
              <a:t> </a:t>
            </a:r>
            <a:r>
              <a:rPr lang="en-US" sz="3200" dirty="0" smtClean="0"/>
              <a:t>y</a:t>
            </a:r>
            <a:r>
              <a:rPr lang="id-ID" sz="3200" dirty="0" smtClean="0"/>
              <a:t>an</a:t>
            </a:r>
            <a:r>
              <a:rPr lang="en-US" sz="3200" dirty="0" smtClean="0"/>
              <a:t>g </a:t>
            </a:r>
            <a:r>
              <a:rPr lang="en-US" sz="3200" dirty="0" err="1"/>
              <a:t>masing-masing</a:t>
            </a:r>
            <a:r>
              <a:rPr lang="en-US" sz="3200" dirty="0"/>
              <a:t> </a:t>
            </a:r>
            <a:r>
              <a:rPr lang="en-US" sz="3200" dirty="0" err="1"/>
              <a:t>anggota</a:t>
            </a:r>
            <a:r>
              <a:rPr lang="en-US" sz="3200" dirty="0"/>
              <a:t> </a:t>
            </a:r>
            <a:r>
              <a:rPr lang="en-US" sz="3200" dirty="0" err="1"/>
              <a:t>bekerja</a:t>
            </a:r>
            <a:r>
              <a:rPr lang="en-US" sz="3200" dirty="0"/>
              <a:t> </a:t>
            </a:r>
            <a:r>
              <a:rPr lang="en-US" sz="3200" dirty="0" err="1"/>
              <a:t>sesuai</a:t>
            </a:r>
            <a:r>
              <a:rPr lang="en-US" sz="3200" dirty="0"/>
              <a:t> </a:t>
            </a:r>
            <a:r>
              <a:rPr lang="en-US" sz="3200" dirty="0" smtClean="0"/>
              <a:t>d</a:t>
            </a:r>
            <a:r>
              <a:rPr lang="id-ID" sz="3200" dirty="0" smtClean="0"/>
              <a:t>en</a:t>
            </a:r>
            <a:r>
              <a:rPr lang="en-US" sz="3200" dirty="0" smtClean="0"/>
              <a:t>g</a:t>
            </a:r>
            <a:r>
              <a:rPr lang="id-ID" sz="3200" dirty="0" smtClean="0"/>
              <a:t>a</a:t>
            </a:r>
            <a:r>
              <a:rPr lang="en-US" sz="3200" dirty="0" smtClean="0"/>
              <a:t>n </a:t>
            </a:r>
            <a:r>
              <a:rPr lang="en-US" sz="3200" dirty="0" err="1"/>
              <a:t>bidangnya</a:t>
            </a:r>
            <a:r>
              <a:rPr lang="en-US" sz="3200" dirty="0"/>
              <a:t>.</a:t>
            </a:r>
          </a:p>
          <a:p>
            <a:endParaRPr lang="en-US" sz="3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37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Studi</a:t>
            </a:r>
            <a:r>
              <a:rPr lang="en-US" b="1" dirty="0"/>
              <a:t>/</a:t>
            </a:r>
            <a:r>
              <a:rPr lang="en-US" b="1" dirty="0" err="1"/>
              <a:t>Ilmu</a:t>
            </a:r>
            <a:r>
              <a:rPr lang="en-US" b="1" dirty="0"/>
              <a:t> Yang </a:t>
            </a:r>
            <a:r>
              <a:rPr lang="en-US" b="1" dirty="0" err="1"/>
              <a:t>Berperan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39"/>
            <a:ext cx="9469754" cy="484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</a:rPr>
              <a:t>Linguistik</a:t>
            </a:r>
            <a:r>
              <a:rPr lang="en-US" sz="3200" dirty="0"/>
              <a:t>, </a:t>
            </a:r>
            <a:r>
              <a:rPr lang="en-US" sz="3200" dirty="0" smtClean="0"/>
              <a:t>u</a:t>
            </a:r>
            <a:r>
              <a:rPr lang="id-ID" sz="3200" dirty="0" smtClean="0"/>
              <a:t>n</a:t>
            </a:r>
            <a:r>
              <a:rPr lang="en-US" sz="3200" dirty="0" smtClean="0"/>
              <a:t>t</a:t>
            </a:r>
            <a:r>
              <a:rPr lang="id-ID" sz="3200" dirty="0" smtClean="0"/>
              <a:t>u</a:t>
            </a:r>
            <a:r>
              <a:rPr lang="en-US" sz="3200" dirty="0" smtClean="0"/>
              <a:t>k </a:t>
            </a:r>
            <a:r>
              <a:rPr lang="en-US" sz="3200" dirty="0" err="1"/>
              <a:t>melakukan</a:t>
            </a:r>
            <a:r>
              <a:rPr lang="en-US" sz="3200" dirty="0"/>
              <a:t> dialog </a:t>
            </a:r>
            <a:r>
              <a:rPr lang="en-US" sz="3200" dirty="0" err="1"/>
              <a:t>diperlukan</a:t>
            </a:r>
            <a:r>
              <a:rPr lang="en-US" sz="3200" dirty="0"/>
              <a:t> </a:t>
            </a:r>
            <a:r>
              <a:rPr lang="en-US" sz="3200" dirty="0" err="1"/>
              <a:t>komunikasi</a:t>
            </a:r>
            <a:r>
              <a:rPr lang="en-US" sz="3200" dirty="0"/>
              <a:t> </a:t>
            </a:r>
            <a:r>
              <a:rPr lang="en-US" sz="3200" dirty="0" smtClean="0"/>
              <a:t>y</a:t>
            </a:r>
            <a:r>
              <a:rPr lang="id-ID" sz="3200" dirty="0" smtClean="0"/>
              <a:t>an</a:t>
            </a:r>
            <a:r>
              <a:rPr lang="en-US" sz="3200" dirty="0" smtClean="0"/>
              <a:t>g </a:t>
            </a:r>
            <a:r>
              <a:rPr lang="en-US" sz="3200" dirty="0" err="1"/>
              <a:t>memadai</a:t>
            </a:r>
            <a:r>
              <a:rPr lang="en-US" sz="3200" dirty="0"/>
              <a:t> </a:t>
            </a:r>
            <a:r>
              <a:rPr lang="en-US" sz="3200" dirty="0" err="1"/>
              <a:t>menggunakan</a:t>
            </a:r>
            <a:r>
              <a:rPr lang="en-US" sz="3200" dirty="0"/>
              <a:t> </a:t>
            </a:r>
            <a:r>
              <a:rPr lang="en-US" sz="3200" dirty="0" err="1"/>
              <a:t>bahasa</a:t>
            </a:r>
            <a:r>
              <a:rPr lang="en-US" sz="3200" dirty="0"/>
              <a:t> </a:t>
            </a:r>
            <a:r>
              <a:rPr lang="en-US" sz="3200" dirty="0" err="1" smtClean="0"/>
              <a:t>khusus</a:t>
            </a:r>
            <a:r>
              <a:rPr lang="id-ID" sz="3200" dirty="0" smtClean="0"/>
              <a:t>,</a:t>
            </a:r>
            <a:r>
              <a:rPr lang="en-US" sz="3200" dirty="0" smtClean="0"/>
              <a:t> </a:t>
            </a:r>
            <a:r>
              <a:rPr lang="id-ID" sz="3200" dirty="0" smtClean="0"/>
              <a:t>ex</a:t>
            </a:r>
            <a:r>
              <a:rPr lang="en-US" sz="3200" dirty="0" smtClean="0"/>
              <a:t>: </a:t>
            </a:r>
            <a:r>
              <a:rPr lang="en-US" sz="3200" dirty="0" err="1"/>
              <a:t>bahasa</a:t>
            </a:r>
            <a:r>
              <a:rPr lang="en-US" sz="3200" dirty="0"/>
              <a:t> </a:t>
            </a:r>
            <a:r>
              <a:rPr lang="en-US" sz="3200" dirty="0" err="1"/>
              <a:t>grafis</a:t>
            </a:r>
            <a:r>
              <a:rPr lang="en-US" sz="3200" dirty="0"/>
              <a:t>, </a:t>
            </a:r>
            <a:r>
              <a:rPr lang="en-US" sz="3200" dirty="0" err="1"/>
              <a:t>bahasa</a:t>
            </a:r>
            <a:r>
              <a:rPr lang="en-US" sz="3200" dirty="0"/>
              <a:t> menu, </a:t>
            </a:r>
            <a:r>
              <a:rPr lang="en-US" sz="3200" dirty="0" err="1"/>
              <a:t>bahasa</a:t>
            </a:r>
            <a:r>
              <a:rPr lang="en-US" sz="3200" dirty="0"/>
              <a:t> </a:t>
            </a:r>
            <a:r>
              <a:rPr lang="en-US" sz="3200" dirty="0" err="1" smtClean="0"/>
              <a:t>perintah</a:t>
            </a:r>
            <a:r>
              <a:rPr lang="en-US" sz="3200" dirty="0" smtClean="0"/>
              <a:t>.</a:t>
            </a:r>
            <a:endParaRPr lang="id-ID" sz="3200" dirty="0" smtClean="0"/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</a:rPr>
              <a:t>Sosiologi</a:t>
            </a:r>
            <a:r>
              <a:rPr lang="en-US" sz="3200" dirty="0"/>
              <a:t>, </a:t>
            </a:r>
            <a:r>
              <a:rPr lang="en-US" sz="3200" dirty="0" err="1"/>
              <a:t>studi</a:t>
            </a:r>
            <a:r>
              <a:rPr lang="en-US" sz="3200" dirty="0"/>
              <a:t> </a:t>
            </a:r>
            <a:r>
              <a:rPr lang="en-US" sz="3200" dirty="0" err="1"/>
              <a:t>tentang</a:t>
            </a:r>
            <a:r>
              <a:rPr lang="en-US" sz="3200" dirty="0"/>
              <a:t> </a:t>
            </a:r>
            <a:r>
              <a:rPr lang="en-US" sz="3200" dirty="0" err="1"/>
              <a:t>pengaruh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manusia-komputer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struktur</a:t>
            </a:r>
            <a:r>
              <a:rPr lang="en-US" sz="3200" dirty="0"/>
              <a:t> </a:t>
            </a:r>
            <a:r>
              <a:rPr lang="en-US" sz="3200" dirty="0" err="1"/>
              <a:t>sosial</a:t>
            </a:r>
            <a:r>
              <a:rPr lang="en-US" sz="3200" dirty="0"/>
              <a:t>, </a:t>
            </a:r>
            <a:r>
              <a:rPr lang="en-US" sz="3200" dirty="0" err="1"/>
              <a:t>misal</a:t>
            </a:r>
            <a:r>
              <a:rPr lang="en-US" sz="3200" dirty="0"/>
              <a:t> </a:t>
            </a:r>
            <a:r>
              <a:rPr lang="en-US" sz="3200" dirty="0" err="1"/>
              <a:t>adanya</a:t>
            </a:r>
            <a:r>
              <a:rPr lang="en-US" sz="3200" dirty="0"/>
              <a:t> PHK </a:t>
            </a:r>
            <a:r>
              <a:rPr lang="en-US" sz="3200" dirty="0" err="1"/>
              <a:t>karena</a:t>
            </a:r>
            <a:r>
              <a:rPr lang="en-US" sz="3200" dirty="0"/>
              <a:t> </a:t>
            </a:r>
            <a:r>
              <a:rPr lang="en-US" sz="3200" dirty="0" err="1"/>
              <a:t>otomasi</a:t>
            </a:r>
            <a:r>
              <a:rPr lang="en-US" sz="3200" dirty="0"/>
              <a:t> </a:t>
            </a:r>
            <a:r>
              <a:rPr lang="en-US" sz="3200" dirty="0" err="1"/>
              <a:t>kantor</a:t>
            </a:r>
            <a:r>
              <a:rPr lang="en-US" sz="3200" dirty="0"/>
              <a:t>.</a:t>
            </a:r>
          </a:p>
          <a:p>
            <a:endParaRPr lang="en-US" sz="3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59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Rangkuman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39"/>
            <a:ext cx="9469754" cy="484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err="1" smtClean="0"/>
              <a:t>Interaksi</a:t>
            </a:r>
            <a:r>
              <a:rPr lang="en-US" sz="3200" dirty="0" smtClean="0"/>
              <a:t> </a:t>
            </a:r>
            <a:r>
              <a:rPr lang="en-US" sz="3200" dirty="0" err="1" smtClean="0"/>
              <a:t>merupakan</a:t>
            </a:r>
            <a:r>
              <a:rPr lang="en-US" sz="3200" dirty="0" smtClean="0"/>
              <a:t> </a:t>
            </a:r>
            <a:r>
              <a:rPr lang="en-US" sz="3200" dirty="0" err="1" smtClean="0"/>
              <a:t>komunikasi</a:t>
            </a:r>
            <a:r>
              <a:rPr lang="en-US" sz="3200" dirty="0" smtClean="0"/>
              <a:t> </a:t>
            </a:r>
            <a:r>
              <a:rPr lang="en-US" sz="3200" dirty="0" err="1" smtClean="0"/>
              <a:t>antara</a:t>
            </a:r>
            <a:r>
              <a:rPr lang="en-US" sz="3200" dirty="0" smtClean="0"/>
              <a:t> </a:t>
            </a:r>
            <a:r>
              <a:rPr lang="en-US" sz="3200" dirty="0" err="1" smtClean="0"/>
              <a:t>dua</a:t>
            </a:r>
            <a:r>
              <a:rPr lang="en-US" sz="3200" dirty="0" smtClean="0"/>
              <a:t>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lebih</a:t>
            </a:r>
            <a:r>
              <a:rPr lang="en-US" sz="3200" dirty="0" smtClean="0"/>
              <a:t> </a:t>
            </a:r>
            <a:r>
              <a:rPr lang="en-US" sz="3200" dirty="0" err="1" smtClean="0"/>
              <a:t>objek</a:t>
            </a:r>
            <a:r>
              <a:rPr lang="en-US" sz="3200" dirty="0" smtClean="0"/>
              <a:t> yang </a:t>
            </a:r>
            <a:r>
              <a:rPr lang="en-US" sz="3200" dirty="0" err="1" smtClean="0"/>
              <a:t>saling</a:t>
            </a:r>
            <a:r>
              <a:rPr lang="en-US" sz="3200" dirty="0" smtClean="0"/>
              <a:t> </a:t>
            </a:r>
            <a:r>
              <a:rPr lang="en-US" sz="3200" dirty="0" err="1" smtClean="0"/>
              <a:t>mempengaruhi</a:t>
            </a:r>
            <a:r>
              <a:rPr lang="en-US" sz="3200" dirty="0" smtClean="0"/>
              <a:t> </a:t>
            </a:r>
            <a:r>
              <a:rPr lang="en-US" sz="3200" dirty="0" err="1" smtClean="0"/>
              <a:t>satu</a:t>
            </a:r>
            <a:r>
              <a:rPr lang="en-US" sz="3200" dirty="0" smtClean="0"/>
              <a:t> </a:t>
            </a:r>
            <a:r>
              <a:rPr lang="en-US" sz="3200" dirty="0" err="1" smtClean="0"/>
              <a:t>sama</a:t>
            </a:r>
            <a:r>
              <a:rPr lang="en-US" sz="3200" dirty="0" smtClean="0"/>
              <a:t> lain.</a:t>
            </a:r>
            <a:endParaRPr lang="id-ID" sz="32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err="1" smtClean="0"/>
              <a:t>Interaksi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komputer</a:t>
            </a:r>
            <a:r>
              <a:rPr lang="id-ID" sz="3200" dirty="0"/>
              <a:t> </a:t>
            </a:r>
            <a:r>
              <a:rPr lang="en-US" sz="3200" dirty="0" err="1" smtClean="0"/>
              <a:t>merupakan</a:t>
            </a:r>
            <a:r>
              <a:rPr lang="en-US" sz="3200" dirty="0" smtClean="0"/>
              <a:t> </a:t>
            </a:r>
            <a:r>
              <a:rPr lang="en-US" sz="3200" dirty="0" err="1" smtClean="0"/>
              <a:t>komunikasi</a:t>
            </a:r>
            <a:r>
              <a:rPr lang="en-US" sz="3200" dirty="0" smtClean="0"/>
              <a:t> </a:t>
            </a:r>
            <a:r>
              <a:rPr lang="en-US" sz="3200" dirty="0" err="1" smtClean="0"/>
              <a:t>dua</a:t>
            </a:r>
            <a:r>
              <a:rPr lang="en-US" sz="3200" dirty="0" smtClean="0"/>
              <a:t> </a:t>
            </a:r>
            <a:r>
              <a:rPr lang="en-US" sz="3200" dirty="0" err="1" smtClean="0"/>
              <a:t>arah</a:t>
            </a:r>
            <a:r>
              <a:rPr lang="en-US" sz="3200" dirty="0" smtClean="0"/>
              <a:t> </a:t>
            </a:r>
            <a:r>
              <a:rPr lang="en-US" sz="3200" dirty="0" err="1" smtClean="0"/>
              <a:t>antara</a:t>
            </a:r>
            <a:r>
              <a:rPr lang="en-US" sz="3200" dirty="0" smtClean="0"/>
              <a:t> </a:t>
            </a:r>
            <a:r>
              <a:rPr lang="en-US" sz="3200" dirty="0" err="1" smtClean="0"/>
              <a:t>pengguna</a:t>
            </a:r>
            <a:r>
              <a:rPr lang="en-US" sz="3200" dirty="0" smtClean="0"/>
              <a:t> (user)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sistem</a:t>
            </a:r>
            <a:r>
              <a:rPr lang="en-US" sz="3200" dirty="0" smtClean="0"/>
              <a:t> </a:t>
            </a:r>
            <a:r>
              <a:rPr lang="en-US" sz="3200" dirty="0" err="1" smtClean="0"/>
              <a:t>komputer</a:t>
            </a:r>
            <a:r>
              <a:rPr lang="en-US" sz="3200" dirty="0" smtClean="0"/>
              <a:t> yang </a:t>
            </a:r>
            <a:r>
              <a:rPr lang="en-US" sz="3200" dirty="0" err="1" smtClean="0"/>
              <a:t>saling</a:t>
            </a:r>
            <a:r>
              <a:rPr lang="en-US" sz="3200" dirty="0" smtClean="0"/>
              <a:t> </a:t>
            </a:r>
            <a:r>
              <a:rPr lang="en-US" sz="3200" dirty="0" err="1" smtClean="0"/>
              <a:t>mendukung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mencapai</a:t>
            </a:r>
            <a:r>
              <a:rPr lang="en-US" sz="3200" dirty="0" smtClean="0"/>
              <a:t> </a:t>
            </a:r>
            <a:r>
              <a:rPr lang="en-US" sz="3200" dirty="0" err="1" smtClean="0"/>
              <a:t>suatu</a:t>
            </a:r>
            <a:r>
              <a:rPr lang="en-US" sz="3200" dirty="0" smtClean="0"/>
              <a:t> </a:t>
            </a:r>
            <a:r>
              <a:rPr lang="en-US" sz="3200" dirty="0" err="1" smtClean="0"/>
              <a:t>tujuan</a:t>
            </a:r>
            <a:r>
              <a:rPr lang="en-US" sz="3200" dirty="0" smtClean="0"/>
              <a:t> </a:t>
            </a:r>
            <a:r>
              <a:rPr lang="en-US" sz="3200" dirty="0" err="1" smtClean="0"/>
              <a:t>tertentu</a:t>
            </a:r>
            <a:r>
              <a:rPr lang="en-US" sz="3200" dirty="0" smtClean="0"/>
              <a:t>.</a:t>
            </a:r>
            <a:endParaRPr lang="id-ID" sz="32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err="1" smtClean="0"/>
              <a:t>Interaksi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komputer</a:t>
            </a:r>
            <a:r>
              <a:rPr lang="en-US" sz="3200" dirty="0" smtClean="0"/>
              <a:t> </a:t>
            </a:r>
            <a:r>
              <a:rPr lang="en-US" sz="3200" dirty="0" err="1" smtClean="0"/>
              <a:t>memiliki</a:t>
            </a:r>
            <a:r>
              <a:rPr lang="en-US" sz="3200" dirty="0" smtClean="0"/>
              <a:t> </a:t>
            </a:r>
            <a:r>
              <a:rPr lang="en-US" sz="3200" dirty="0" err="1" smtClean="0"/>
              <a:t>tiga</a:t>
            </a:r>
            <a:r>
              <a:rPr lang="en-US" sz="3200" dirty="0" smtClean="0"/>
              <a:t> </a:t>
            </a:r>
            <a:r>
              <a:rPr lang="en-US" sz="3200" dirty="0" err="1" smtClean="0"/>
              <a:t>komponen</a:t>
            </a:r>
            <a:r>
              <a:rPr lang="en-US" sz="3200" dirty="0" smtClean="0"/>
              <a:t> </a:t>
            </a:r>
            <a:r>
              <a:rPr lang="en-US" sz="3200" dirty="0" err="1" smtClean="0"/>
              <a:t>yaitu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, </a:t>
            </a:r>
            <a:r>
              <a:rPr lang="en-US" sz="3200" dirty="0" err="1" smtClean="0"/>
              <a:t>komputer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interaksi</a:t>
            </a:r>
            <a:r>
              <a:rPr lang="en-US" sz="3200" dirty="0" smtClean="0"/>
              <a:t>.</a:t>
            </a:r>
          </a:p>
          <a:p>
            <a:endParaRPr lang="en-US" sz="3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72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Rangkuman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39"/>
            <a:ext cx="9469754" cy="484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err="1" smtClean="0"/>
              <a:t>Manusia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computer </a:t>
            </a:r>
            <a:r>
              <a:rPr lang="en-US" sz="3200" dirty="0" err="1" smtClean="0"/>
              <a:t>berinteraksi</a:t>
            </a:r>
            <a:r>
              <a:rPr lang="en-US" sz="3200" dirty="0" smtClean="0"/>
              <a:t> </a:t>
            </a:r>
            <a:r>
              <a:rPr lang="en-US" sz="3200" dirty="0" err="1" smtClean="0"/>
              <a:t>melalui</a:t>
            </a:r>
            <a:r>
              <a:rPr lang="en-US" sz="3200" dirty="0" smtClean="0"/>
              <a:t> </a:t>
            </a:r>
            <a:r>
              <a:rPr lang="en-US" sz="3200" dirty="0" err="1" smtClean="0"/>
              <a:t>suatu</a:t>
            </a:r>
            <a:r>
              <a:rPr lang="en-US" sz="3200" dirty="0" smtClean="0"/>
              <a:t> </a:t>
            </a:r>
            <a:r>
              <a:rPr lang="en-US" sz="3200" dirty="0" err="1" smtClean="0"/>
              <a:t>tampilan</a:t>
            </a:r>
            <a:r>
              <a:rPr lang="en-US" sz="3200" dirty="0" smtClean="0"/>
              <a:t> </a:t>
            </a:r>
            <a:r>
              <a:rPr lang="en-US" sz="3200" dirty="0" err="1" smtClean="0"/>
              <a:t>antarmuka</a:t>
            </a:r>
            <a:r>
              <a:rPr lang="en-US" sz="3200" dirty="0" smtClean="0"/>
              <a:t>/interface</a:t>
            </a:r>
            <a:endParaRPr lang="id-ID" sz="32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err="1" smtClean="0"/>
              <a:t>Bidang</a:t>
            </a:r>
            <a:r>
              <a:rPr lang="en-US" sz="3200" dirty="0" smtClean="0"/>
              <a:t> </a:t>
            </a:r>
            <a:r>
              <a:rPr lang="en-US" sz="3200" dirty="0" err="1" smtClean="0"/>
              <a:t>studi</a:t>
            </a:r>
            <a:r>
              <a:rPr lang="en-US" sz="3200" dirty="0" smtClean="0"/>
              <a:t> / </a:t>
            </a:r>
            <a:r>
              <a:rPr lang="en-US" sz="3200" dirty="0" err="1" smtClean="0"/>
              <a:t>ilmu</a:t>
            </a:r>
            <a:r>
              <a:rPr lang="en-US" sz="3200" dirty="0" smtClean="0"/>
              <a:t> yang </a:t>
            </a:r>
            <a:r>
              <a:rPr lang="en-US" sz="3200" dirty="0" err="1" smtClean="0"/>
              <a:t>berperan</a:t>
            </a:r>
            <a:r>
              <a:rPr lang="en-US" sz="3200" dirty="0" smtClean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interaksi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komputer</a:t>
            </a:r>
            <a:r>
              <a:rPr lang="en-US" sz="3200" dirty="0" smtClean="0"/>
              <a:t> </a:t>
            </a:r>
            <a:r>
              <a:rPr lang="en-US" sz="3200" dirty="0" err="1" smtClean="0"/>
              <a:t>yaitu</a:t>
            </a:r>
            <a:r>
              <a:rPr lang="en-US" sz="3200" dirty="0" smtClean="0"/>
              <a:t> </a:t>
            </a:r>
            <a:r>
              <a:rPr lang="en-US" sz="3200" dirty="0" err="1" smtClean="0"/>
              <a:t>teknologi</a:t>
            </a:r>
            <a:r>
              <a:rPr lang="en-US" sz="3200" dirty="0" smtClean="0"/>
              <a:t> </a:t>
            </a:r>
            <a:r>
              <a:rPr lang="en-US" sz="3200" dirty="0" err="1" smtClean="0"/>
              <a:t>elektronika</a:t>
            </a:r>
            <a:r>
              <a:rPr lang="en-US" sz="3200" dirty="0" smtClean="0"/>
              <a:t>, </a:t>
            </a:r>
            <a:r>
              <a:rPr lang="en-US" sz="3200" dirty="0" err="1" smtClean="0"/>
              <a:t>ilmu</a:t>
            </a:r>
            <a:r>
              <a:rPr lang="en-US" sz="3200" dirty="0" smtClean="0"/>
              <a:t> </a:t>
            </a:r>
            <a:r>
              <a:rPr lang="en-US" sz="3200" dirty="0" err="1" smtClean="0"/>
              <a:t>komputer</a:t>
            </a:r>
            <a:r>
              <a:rPr lang="en-US" sz="3200" dirty="0" smtClean="0"/>
              <a:t>, </a:t>
            </a:r>
            <a:r>
              <a:rPr lang="en-US" sz="3200" dirty="0" err="1" smtClean="0"/>
              <a:t>psikologi</a:t>
            </a:r>
            <a:r>
              <a:rPr lang="en-US" sz="3200" dirty="0" smtClean="0"/>
              <a:t>, </a:t>
            </a:r>
            <a:r>
              <a:rPr lang="en-US" sz="3200" dirty="0" err="1" smtClean="0"/>
              <a:t>perancangan</a:t>
            </a:r>
            <a:r>
              <a:rPr lang="en-US" sz="3200" dirty="0" smtClean="0"/>
              <a:t> </a:t>
            </a:r>
            <a:r>
              <a:rPr lang="en-US" sz="3200" dirty="0" err="1" smtClean="0"/>
              <a:t>grafis</a:t>
            </a:r>
            <a:r>
              <a:rPr lang="en-US" sz="3200" dirty="0" smtClean="0"/>
              <a:t>, </a:t>
            </a:r>
            <a:r>
              <a:rPr lang="en-US" sz="3200" dirty="0" err="1" smtClean="0"/>
              <a:t>tipografi</a:t>
            </a:r>
            <a:r>
              <a:rPr lang="en-US" sz="3200" dirty="0" smtClean="0"/>
              <a:t>, </a:t>
            </a:r>
            <a:r>
              <a:rPr lang="en-US" sz="3200" dirty="0" err="1" smtClean="0"/>
              <a:t>ergonomik</a:t>
            </a:r>
            <a:r>
              <a:rPr lang="en-US" sz="3200" dirty="0" smtClean="0"/>
              <a:t>,  </a:t>
            </a:r>
            <a:r>
              <a:rPr lang="en-US" sz="3200" dirty="0" err="1" smtClean="0"/>
              <a:t>antropologi</a:t>
            </a:r>
            <a:r>
              <a:rPr lang="en-US" sz="3200" dirty="0" smtClean="0"/>
              <a:t>, </a:t>
            </a:r>
            <a:r>
              <a:rPr lang="en-US" sz="3200" dirty="0" err="1" smtClean="0"/>
              <a:t>linguistik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sosiologi</a:t>
            </a:r>
            <a:r>
              <a:rPr lang="en-US" sz="3200" dirty="0" smtClean="0"/>
              <a:t>.</a:t>
            </a:r>
          </a:p>
          <a:p>
            <a:endParaRPr lang="en-US" sz="3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48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80" y="115189"/>
            <a:ext cx="951934" cy="125986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981200" y="320040"/>
            <a:ext cx="890719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 dirty="0" err="1"/>
              <a:t>Daftar</a:t>
            </a:r>
            <a:r>
              <a:rPr lang="en-US" b="1" dirty="0"/>
              <a:t> </a:t>
            </a:r>
            <a:r>
              <a:rPr lang="en-US" b="1" dirty="0" err="1"/>
              <a:t>Pustaka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19311" y="1691639"/>
            <a:ext cx="9469754" cy="484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err="1" smtClean="0"/>
              <a:t>Santoso,Insap</a:t>
            </a:r>
            <a:r>
              <a:rPr lang="en-US" sz="3200" dirty="0" smtClean="0"/>
              <a:t>; </a:t>
            </a:r>
            <a:r>
              <a:rPr lang="en-US" sz="3200" dirty="0" err="1" smtClean="0"/>
              <a:t>Interaksi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Komputer</a:t>
            </a:r>
            <a:r>
              <a:rPr lang="en-US" sz="3200" dirty="0" smtClean="0"/>
              <a:t> : </a:t>
            </a:r>
            <a:r>
              <a:rPr lang="en-US" sz="3200" dirty="0" err="1" smtClean="0"/>
              <a:t>Teori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Praktek</a:t>
            </a:r>
            <a:r>
              <a:rPr lang="en-US" sz="3200" dirty="0" smtClean="0"/>
              <a:t>, </a:t>
            </a:r>
            <a:r>
              <a:rPr lang="en-US" sz="3200" dirty="0" err="1" smtClean="0"/>
              <a:t>Andi</a:t>
            </a:r>
            <a:r>
              <a:rPr lang="en-US" sz="3200" dirty="0" smtClean="0"/>
              <a:t> Offset, Yogyakarta, 2004.</a:t>
            </a:r>
            <a:endParaRPr lang="id-ID" sz="32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err="1" smtClean="0"/>
              <a:t>Surbakti</a:t>
            </a:r>
            <a:r>
              <a:rPr lang="en-US" sz="3200" dirty="0" smtClean="0"/>
              <a:t>, </a:t>
            </a:r>
            <a:r>
              <a:rPr lang="en-US" sz="3200" dirty="0" err="1" smtClean="0"/>
              <a:t>Irfan</a:t>
            </a:r>
            <a:r>
              <a:rPr lang="en-US" sz="3200" dirty="0" smtClean="0"/>
              <a:t>; </a:t>
            </a:r>
            <a:r>
              <a:rPr lang="en-US" sz="3200" dirty="0" err="1" smtClean="0"/>
              <a:t>Interaksi</a:t>
            </a:r>
            <a:r>
              <a:rPr lang="en-US" sz="3200" dirty="0" smtClean="0"/>
              <a:t> </a:t>
            </a:r>
            <a:r>
              <a:rPr lang="en-US" sz="3200" dirty="0" err="1" smtClean="0"/>
              <a:t>Manusia</a:t>
            </a:r>
            <a:r>
              <a:rPr lang="en-US" sz="3200" dirty="0" smtClean="0"/>
              <a:t> Dan </a:t>
            </a:r>
            <a:r>
              <a:rPr lang="en-US" sz="3200" dirty="0" err="1" smtClean="0"/>
              <a:t>Komputer</a:t>
            </a:r>
            <a:r>
              <a:rPr lang="en-US" sz="3200" dirty="0" smtClean="0"/>
              <a:t>, </a:t>
            </a:r>
            <a:r>
              <a:rPr lang="en-US" sz="3200" dirty="0" err="1" smtClean="0"/>
              <a:t>Edisi</a:t>
            </a:r>
            <a:r>
              <a:rPr lang="en-US" sz="3200" dirty="0" smtClean="0"/>
              <a:t> </a:t>
            </a:r>
            <a:r>
              <a:rPr lang="en-US" sz="3200" dirty="0" err="1" smtClean="0"/>
              <a:t>Jurusan</a:t>
            </a:r>
            <a:r>
              <a:rPr lang="en-US" sz="3200" dirty="0" smtClean="0"/>
              <a:t> </a:t>
            </a:r>
            <a:r>
              <a:rPr lang="en-US" sz="3200" dirty="0" err="1" smtClean="0"/>
              <a:t>Teknik</a:t>
            </a:r>
            <a:r>
              <a:rPr lang="en-US" sz="3200" dirty="0" smtClean="0"/>
              <a:t> </a:t>
            </a:r>
            <a:r>
              <a:rPr lang="en-US" sz="3200" dirty="0" err="1" smtClean="0"/>
              <a:t>Informatika</a:t>
            </a:r>
            <a:r>
              <a:rPr lang="en-US" sz="3200" dirty="0" smtClean="0"/>
              <a:t>-ITS, 2006</a:t>
            </a:r>
          </a:p>
          <a:p>
            <a:endParaRPr lang="en-US" sz="3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19311" y="1463040"/>
            <a:ext cx="997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167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778</Words>
  <Application>Microsoft Office PowerPoint</Application>
  <PresentationFormat>Widescreen</PresentationFormat>
  <Paragraphs>93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Castellar</vt:lpstr>
      <vt:lpstr>Georgia</vt:lpstr>
      <vt:lpstr>Lucida Calligraphy</vt:lpstr>
      <vt:lpstr>Stencil</vt:lpstr>
      <vt:lpstr>Office Theme</vt:lpstr>
      <vt:lpstr>Interaksi Manusia Dan Komputer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Interaksi Manusia Dan Komputer</dc:title>
  <dc:creator>INFORMATIKA</dc:creator>
  <cp:lastModifiedBy>INFORMATIKA</cp:lastModifiedBy>
  <cp:revision>9</cp:revision>
  <dcterms:created xsi:type="dcterms:W3CDTF">2019-02-16T12:32:27Z</dcterms:created>
  <dcterms:modified xsi:type="dcterms:W3CDTF">2019-02-18T04:27:46Z</dcterms:modified>
</cp:coreProperties>
</file>