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6278-7FDE-40A2-A3F0-732773B31AAF}" type="datetimeFigureOut">
              <a:rPr lang="id-ID" smtClean="0"/>
              <a:t>16/04/2021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1196-FF6C-4D33-91BC-11C887502B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91033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6278-7FDE-40A2-A3F0-732773B31AAF}" type="datetimeFigureOut">
              <a:rPr lang="id-ID" smtClean="0"/>
              <a:t>16/04/2021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1196-FF6C-4D33-91BC-11C887502B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981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6278-7FDE-40A2-A3F0-732773B31AAF}" type="datetimeFigureOut">
              <a:rPr lang="id-ID" smtClean="0"/>
              <a:t>16/04/2021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1196-FF6C-4D33-91BC-11C887502B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1735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6278-7FDE-40A2-A3F0-732773B31AAF}" type="datetimeFigureOut">
              <a:rPr lang="id-ID" smtClean="0"/>
              <a:t>16/04/2021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1196-FF6C-4D33-91BC-11C887502B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7251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6278-7FDE-40A2-A3F0-732773B31AAF}" type="datetimeFigureOut">
              <a:rPr lang="id-ID" smtClean="0"/>
              <a:t>16/04/2021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1196-FF6C-4D33-91BC-11C887502B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34842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6278-7FDE-40A2-A3F0-732773B31AAF}" type="datetimeFigureOut">
              <a:rPr lang="id-ID" smtClean="0"/>
              <a:t>16/04/2021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1196-FF6C-4D33-91BC-11C887502B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2181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6278-7FDE-40A2-A3F0-732773B31AAF}" type="datetimeFigureOut">
              <a:rPr lang="id-ID" smtClean="0"/>
              <a:t>16/04/2021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1196-FF6C-4D33-91BC-11C887502B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0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6278-7FDE-40A2-A3F0-732773B31AAF}" type="datetimeFigureOut">
              <a:rPr lang="id-ID" smtClean="0"/>
              <a:t>16/04/2021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1196-FF6C-4D33-91BC-11C887502B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5640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6278-7FDE-40A2-A3F0-732773B31AAF}" type="datetimeFigureOut">
              <a:rPr lang="id-ID" smtClean="0"/>
              <a:t>16/04/2021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1196-FF6C-4D33-91BC-11C887502B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76049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6278-7FDE-40A2-A3F0-732773B31AAF}" type="datetimeFigureOut">
              <a:rPr lang="id-ID" smtClean="0"/>
              <a:t>16/04/2021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1196-FF6C-4D33-91BC-11C887502B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163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F6278-7FDE-40A2-A3F0-732773B31AAF}" type="datetimeFigureOut">
              <a:rPr lang="id-ID" smtClean="0"/>
              <a:t>16/04/2021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C1196-FF6C-4D33-91BC-11C887502B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8651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F6278-7FDE-40A2-A3F0-732773B31AAF}" type="datetimeFigureOut">
              <a:rPr lang="id-ID" smtClean="0"/>
              <a:t>16/04/2021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C1196-FF6C-4D33-91BC-11C887502B0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8684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0177" y="356554"/>
            <a:ext cx="9144000" cy="473573"/>
          </a:xfrm>
        </p:spPr>
        <p:txBody>
          <a:bodyPr/>
          <a:lstStyle/>
          <a:p>
            <a:r>
              <a:rPr lang="id-ID" dirty="0" smtClean="0"/>
              <a:t>Latihan Soal Tegangan Normal akibat Momen Lentur Balok</a:t>
            </a:r>
            <a:endParaRPr lang="id-ID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153" y="1338127"/>
            <a:ext cx="8072438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528" y="3767002"/>
            <a:ext cx="5929313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966" y="4409940"/>
            <a:ext cx="21050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653" y="4400415"/>
            <a:ext cx="30480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203" y="4757602"/>
            <a:ext cx="37909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/>
          <p:cNvCxnSpPr/>
          <p:nvPr/>
        </p:nvCxnSpPr>
        <p:spPr>
          <a:xfrm flipV="1">
            <a:off x="1214846" y="2991394"/>
            <a:ext cx="3899807" cy="130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Isosceles Triangle 16"/>
          <p:cNvSpPr/>
          <p:nvPr/>
        </p:nvSpPr>
        <p:spPr>
          <a:xfrm>
            <a:off x="5016681" y="2980669"/>
            <a:ext cx="195943" cy="2105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Oval 17"/>
          <p:cNvSpPr/>
          <p:nvPr/>
        </p:nvSpPr>
        <p:spPr>
          <a:xfrm>
            <a:off x="5055326" y="3213462"/>
            <a:ext cx="98516" cy="1143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Rectangle 18"/>
          <p:cNvSpPr/>
          <p:nvPr/>
        </p:nvSpPr>
        <p:spPr>
          <a:xfrm>
            <a:off x="1208314" y="2819134"/>
            <a:ext cx="3847012" cy="1615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788234" y="2372678"/>
            <a:ext cx="0" cy="3924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749314" y="2325187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P2=2 </a:t>
            </a:r>
            <a:r>
              <a:rPr lang="id-ID" dirty="0" smtClean="0"/>
              <a:t>KN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1580062" y="2471891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= 5 kN/m</a:t>
            </a:r>
            <a:endParaRPr lang="id-ID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836023" y="3513909"/>
            <a:ext cx="4598126" cy="13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95253" y="3396344"/>
            <a:ext cx="653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109763" y="3405051"/>
            <a:ext cx="653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077802" y="3339736"/>
            <a:ext cx="653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876153" y="3147463"/>
            <a:ext cx="909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6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4123511" y="323087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635723" y="300880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16444" y="316120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sp>
        <p:nvSpPr>
          <p:cNvPr id="34" name="TextBox 33"/>
          <p:cNvSpPr txBox="1"/>
          <p:nvPr/>
        </p:nvSpPr>
        <p:spPr>
          <a:xfrm>
            <a:off x="3584136" y="304501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sp>
        <p:nvSpPr>
          <p:cNvPr id="35" name="Isosceles Triangle 34"/>
          <p:cNvSpPr/>
          <p:nvPr/>
        </p:nvSpPr>
        <p:spPr>
          <a:xfrm>
            <a:off x="1116874" y="3002870"/>
            <a:ext cx="195943" cy="2105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2921731" y="2372678"/>
            <a:ext cx="0" cy="3924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937820" y="3258368"/>
            <a:ext cx="653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103429" y="319157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38" name="TextBox 37"/>
          <p:cNvSpPr txBox="1"/>
          <p:nvPr/>
        </p:nvSpPr>
        <p:spPr>
          <a:xfrm>
            <a:off x="2809948" y="2139040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P1=1 </a:t>
            </a:r>
            <a:r>
              <a:rPr lang="id-ID" dirty="0" smtClean="0"/>
              <a:t>KN</a:t>
            </a:r>
            <a:endParaRPr lang="id-ID" dirty="0"/>
          </a:p>
        </p:txBody>
      </p:sp>
      <p:sp>
        <p:nvSpPr>
          <p:cNvPr id="2" name="Rectangle 1"/>
          <p:cNvSpPr/>
          <p:nvPr/>
        </p:nvSpPr>
        <p:spPr>
          <a:xfrm>
            <a:off x="8464731" y="2991394"/>
            <a:ext cx="391886" cy="15806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Rectangle 3"/>
          <p:cNvSpPr/>
          <p:nvPr/>
        </p:nvSpPr>
        <p:spPr>
          <a:xfrm>
            <a:off x="8869680" y="4155263"/>
            <a:ext cx="1227909" cy="422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TextBox 4"/>
          <p:cNvSpPr txBox="1"/>
          <p:nvPr/>
        </p:nvSpPr>
        <p:spPr>
          <a:xfrm>
            <a:off x="8464731" y="2508372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15 cm</a:t>
            </a:r>
            <a:endParaRPr lang="id-ID" dirty="0"/>
          </a:p>
        </p:txBody>
      </p:sp>
      <p:sp>
        <p:nvSpPr>
          <p:cNvPr id="39" name="TextBox 38"/>
          <p:cNvSpPr txBox="1"/>
          <p:nvPr/>
        </p:nvSpPr>
        <p:spPr>
          <a:xfrm>
            <a:off x="10407183" y="4155263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15 cm</a:t>
            </a:r>
            <a:endParaRPr lang="id-ID" dirty="0"/>
          </a:p>
        </p:txBody>
      </p:sp>
      <p:sp>
        <p:nvSpPr>
          <p:cNvPr id="7" name="TextBox 6"/>
          <p:cNvSpPr txBox="1"/>
          <p:nvPr/>
        </p:nvSpPr>
        <p:spPr>
          <a:xfrm>
            <a:off x="7903029" y="3739786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40 cm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8869680" y="4688582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40 cm</a:t>
            </a:r>
            <a:endParaRPr lang="id-ID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059783" y="5159829"/>
            <a:ext cx="2442754" cy="13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464731" y="4911634"/>
            <a:ext cx="0" cy="444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0084526" y="4911634"/>
            <a:ext cx="0" cy="444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86" b="60533"/>
          <a:stretch/>
        </p:blipFill>
        <p:spPr bwMode="auto">
          <a:xfrm>
            <a:off x="933630" y="5172891"/>
            <a:ext cx="1397317" cy="82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8" r="73985" b="29987"/>
          <a:stretch/>
        </p:blipFill>
        <p:spPr bwMode="auto">
          <a:xfrm>
            <a:off x="2518141" y="5201195"/>
            <a:ext cx="1305877" cy="718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694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354388" y="1095190"/>
            <a:ext cx="391886" cy="15806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Rectangle 4"/>
          <p:cNvSpPr/>
          <p:nvPr/>
        </p:nvSpPr>
        <p:spPr>
          <a:xfrm>
            <a:off x="7759337" y="2259059"/>
            <a:ext cx="1227909" cy="422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Box 5"/>
          <p:cNvSpPr txBox="1"/>
          <p:nvPr/>
        </p:nvSpPr>
        <p:spPr>
          <a:xfrm>
            <a:off x="7354388" y="612168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15 cm</a:t>
            </a:r>
            <a:endParaRPr lang="id-ID" dirty="0"/>
          </a:p>
        </p:txBody>
      </p:sp>
      <p:sp>
        <p:nvSpPr>
          <p:cNvPr id="7" name="TextBox 6"/>
          <p:cNvSpPr txBox="1"/>
          <p:nvPr/>
        </p:nvSpPr>
        <p:spPr>
          <a:xfrm>
            <a:off x="9296840" y="2259059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15 cm</a:t>
            </a:r>
            <a:endParaRPr lang="id-ID" dirty="0"/>
          </a:p>
        </p:txBody>
      </p:sp>
      <p:sp>
        <p:nvSpPr>
          <p:cNvPr id="8" name="TextBox 7"/>
          <p:cNvSpPr txBox="1"/>
          <p:nvPr/>
        </p:nvSpPr>
        <p:spPr>
          <a:xfrm>
            <a:off x="6792686" y="1843582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40 cm</a:t>
            </a:r>
            <a:endParaRPr lang="id-ID" dirty="0"/>
          </a:p>
        </p:txBody>
      </p:sp>
      <p:sp>
        <p:nvSpPr>
          <p:cNvPr id="9" name="TextBox 8"/>
          <p:cNvSpPr txBox="1"/>
          <p:nvPr/>
        </p:nvSpPr>
        <p:spPr>
          <a:xfrm>
            <a:off x="8051293" y="2777733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25 cm</a:t>
            </a:r>
            <a:endParaRPr lang="id-ID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6949440" y="3263625"/>
            <a:ext cx="2442754" cy="13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354388" y="3015430"/>
            <a:ext cx="0" cy="444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974183" y="3015430"/>
            <a:ext cx="0" cy="444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70709" y="796834"/>
            <a:ext cx="48201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1. Mencari titik berat penampang</a:t>
            </a:r>
          </a:p>
          <a:p>
            <a:endParaRPr lang="id-ID" dirty="0" smtClean="0"/>
          </a:p>
          <a:p>
            <a:r>
              <a:rPr lang="id-ID" dirty="0" smtClean="0"/>
              <a:t>y = (y1.A1 + y2.A2)/Atot</a:t>
            </a:r>
          </a:p>
          <a:p>
            <a:r>
              <a:rPr lang="id-ID" dirty="0" smtClean="0"/>
              <a:t>   = ((20. 40.15) + (7,5 . 15 .25)) / (600+375)</a:t>
            </a:r>
          </a:p>
          <a:p>
            <a:r>
              <a:rPr lang="id-ID" dirty="0"/>
              <a:t> </a:t>
            </a:r>
            <a:r>
              <a:rPr lang="id-ID" dirty="0" smtClean="0"/>
              <a:t>  =  15,192 cm</a:t>
            </a:r>
          </a:p>
          <a:p>
            <a:r>
              <a:rPr lang="id-ID" dirty="0"/>
              <a:t>y</a:t>
            </a:r>
            <a:r>
              <a:rPr lang="id-ID" dirty="0" smtClean="0"/>
              <a:t>b = y = 15,192 cm</a:t>
            </a:r>
          </a:p>
          <a:p>
            <a:r>
              <a:rPr lang="id-ID" dirty="0"/>
              <a:t> </a:t>
            </a:r>
            <a:endParaRPr lang="id-ID" dirty="0" smtClean="0"/>
          </a:p>
          <a:p>
            <a:endParaRPr lang="id-ID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7171509" y="2675796"/>
            <a:ext cx="39972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354388" y="209006"/>
            <a:ext cx="0" cy="29527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868297" y="316171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20" name="TextBox 19"/>
          <p:cNvSpPr txBox="1"/>
          <p:nvPr/>
        </p:nvSpPr>
        <p:spPr>
          <a:xfrm>
            <a:off x="6931511" y="180790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y</a:t>
            </a:r>
            <a:endParaRPr lang="id-ID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746274" y="3015430"/>
            <a:ext cx="13063" cy="444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325975" y="289033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82802" y="1174013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1</a:t>
            </a:r>
            <a:endParaRPr lang="id-ID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7844906" y="223278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/>
              <a:t>2</a:t>
            </a:r>
            <a:endParaRPr lang="id-ID" sz="1200" dirty="0"/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7354388" y="1095190"/>
            <a:ext cx="390291" cy="158060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382802" y="1095190"/>
            <a:ext cx="361877" cy="153320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7759337" y="2274162"/>
            <a:ext cx="1227909" cy="35422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759337" y="2274162"/>
            <a:ext cx="1227909" cy="35422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413863" y="2108410"/>
            <a:ext cx="4950823" cy="0"/>
          </a:xfrm>
          <a:prstGeom prst="line">
            <a:avLst/>
          </a:prstGeom>
          <a:ln w="38100"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10580914" y="550122"/>
            <a:ext cx="39189" cy="2340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0013343" y="1095190"/>
            <a:ext cx="11423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868297" y="1606731"/>
            <a:ext cx="396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ya</a:t>
            </a:r>
            <a:endParaRPr lang="id-ID" dirty="0"/>
          </a:p>
        </p:txBody>
      </p:sp>
      <p:sp>
        <p:nvSpPr>
          <p:cNvPr id="42" name="TextBox 41"/>
          <p:cNvSpPr txBox="1"/>
          <p:nvPr/>
        </p:nvSpPr>
        <p:spPr>
          <a:xfrm>
            <a:off x="10868297" y="2179407"/>
            <a:ext cx="105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Y=15,192</a:t>
            </a:r>
            <a:endParaRPr lang="id-ID" dirty="0"/>
          </a:p>
        </p:txBody>
      </p:sp>
      <p:sp>
        <p:nvSpPr>
          <p:cNvPr id="43" name="TextBox 42"/>
          <p:cNvSpPr txBox="1"/>
          <p:nvPr/>
        </p:nvSpPr>
        <p:spPr>
          <a:xfrm>
            <a:off x="777240" y="2784744"/>
            <a:ext cx="56235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. </a:t>
            </a:r>
            <a:r>
              <a:rPr lang="id-ID" dirty="0" smtClean="0">
                <a:solidFill>
                  <a:srgbClr val="FF0000"/>
                </a:solidFill>
              </a:rPr>
              <a:t>Mencari Momen Inersia thd sb x (Ix)</a:t>
            </a:r>
          </a:p>
          <a:p>
            <a:endParaRPr lang="id-ID" dirty="0" smtClean="0"/>
          </a:p>
          <a:p>
            <a:r>
              <a:rPr lang="id-ID" dirty="0" smtClean="0"/>
              <a:t>Ix1  = 1/12 . B. H^3 </a:t>
            </a:r>
          </a:p>
          <a:p>
            <a:r>
              <a:rPr lang="id-ID" dirty="0"/>
              <a:t> </a:t>
            </a:r>
            <a:r>
              <a:rPr lang="id-ID" dirty="0" smtClean="0"/>
              <a:t>      = 1/12 . 15 .  40^3</a:t>
            </a:r>
          </a:p>
          <a:p>
            <a:r>
              <a:rPr lang="id-ID" dirty="0"/>
              <a:t> </a:t>
            </a:r>
            <a:r>
              <a:rPr lang="id-ID" dirty="0" smtClean="0"/>
              <a:t>      = 80.000 cm^4</a:t>
            </a:r>
          </a:p>
          <a:p>
            <a:endParaRPr lang="id-ID" dirty="0"/>
          </a:p>
          <a:p>
            <a:r>
              <a:rPr lang="id-ID" dirty="0" smtClean="0"/>
              <a:t>Ix2 = 1/12 . 25. 15^3</a:t>
            </a:r>
          </a:p>
          <a:p>
            <a:r>
              <a:rPr lang="id-ID" dirty="0"/>
              <a:t> </a:t>
            </a:r>
            <a:r>
              <a:rPr lang="id-ID" dirty="0" smtClean="0"/>
              <a:t>     = 7031,25 cm^4</a:t>
            </a:r>
          </a:p>
          <a:p>
            <a:r>
              <a:rPr lang="id-ID" dirty="0" smtClean="0"/>
              <a:t>Ix = Ix1 . A1.y1^2 + Ix2 . A2. y2^2</a:t>
            </a:r>
          </a:p>
          <a:p>
            <a:r>
              <a:rPr lang="id-ID" dirty="0"/>
              <a:t> </a:t>
            </a:r>
            <a:r>
              <a:rPr lang="id-ID" dirty="0" smtClean="0"/>
              <a:t>   = 80.000 . 600 . 4,808^2 + 7031,25. 375. 7,692^2</a:t>
            </a:r>
          </a:p>
          <a:p>
            <a:r>
              <a:rPr lang="id-ID" dirty="0" smtClean="0"/>
              <a:t>     = 1109609472 + 156006379,7</a:t>
            </a:r>
          </a:p>
          <a:p>
            <a:r>
              <a:rPr lang="id-ID" dirty="0"/>
              <a:t> </a:t>
            </a:r>
            <a:r>
              <a:rPr lang="id-ID" dirty="0" smtClean="0"/>
              <a:t>    = 1265615852,7 cm^4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98812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2908" y="316292"/>
            <a:ext cx="28885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3. Mencari Momen</a:t>
            </a:r>
          </a:p>
          <a:p>
            <a:r>
              <a:rPr lang="id-ID" dirty="0" smtClean="0"/>
              <a:t>Sebelumnya mencari</a:t>
            </a:r>
          </a:p>
          <a:p>
            <a:endParaRPr lang="id-ID" dirty="0" smtClean="0"/>
          </a:p>
          <a:p>
            <a:pPr marL="342900" indent="-342900">
              <a:buAutoNum type="alphaLcPeriod"/>
            </a:pPr>
            <a:r>
              <a:rPr lang="id-ID" dirty="0" smtClean="0"/>
              <a:t>Reaksi tumpuan</a:t>
            </a:r>
          </a:p>
          <a:p>
            <a:r>
              <a:rPr lang="id-ID" dirty="0" smtClean="0"/>
              <a:t>Av dan Bv didapat </a:t>
            </a:r>
          </a:p>
          <a:p>
            <a:r>
              <a:rPr lang="id-ID" dirty="0" smtClean="0"/>
              <a:t>b. Bidang  D </a:t>
            </a:r>
          </a:p>
          <a:p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270172" y="1449976"/>
            <a:ext cx="3899807" cy="130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sosceles Triangle 5"/>
          <p:cNvSpPr/>
          <p:nvPr/>
        </p:nvSpPr>
        <p:spPr>
          <a:xfrm>
            <a:off x="10072007" y="1439251"/>
            <a:ext cx="195943" cy="2105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10110652" y="1672044"/>
            <a:ext cx="98516" cy="1143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6263640" y="1277716"/>
            <a:ext cx="3847012" cy="1615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9117883" y="831260"/>
            <a:ext cx="0" cy="3924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183465" y="783769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P2=2 </a:t>
            </a:r>
            <a:r>
              <a:rPr lang="id-ID" dirty="0" smtClean="0"/>
              <a:t>KN</a:t>
            </a:r>
            <a:endParaRPr lang="id-ID" dirty="0"/>
          </a:p>
        </p:txBody>
      </p:sp>
      <p:sp>
        <p:nvSpPr>
          <p:cNvPr id="11" name="TextBox 10"/>
          <p:cNvSpPr txBox="1"/>
          <p:nvPr/>
        </p:nvSpPr>
        <p:spPr>
          <a:xfrm>
            <a:off x="6635388" y="930473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= 5 kN/m</a:t>
            </a:r>
            <a:endParaRPr lang="id-ID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5891349" y="1972491"/>
            <a:ext cx="4598126" cy="13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250579" y="1854926"/>
            <a:ext cx="653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0165089" y="1863633"/>
            <a:ext cx="653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133128" y="1798318"/>
            <a:ext cx="653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931479" y="1606045"/>
            <a:ext cx="909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6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17" name="TextBox 16"/>
          <p:cNvSpPr txBox="1"/>
          <p:nvPr/>
        </p:nvSpPr>
        <p:spPr>
          <a:xfrm>
            <a:off x="9178837" y="168945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18" name="TextBox 17"/>
          <p:cNvSpPr txBox="1"/>
          <p:nvPr/>
        </p:nvSpPr>
        <p:spPr>
          <a:xfrm>
            <a:off x="5691049" y="146738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71770" y="161978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sp>
        <p:nvSpPr>
          <p:cNvPr id="20" name="TextBox 19"/>
          <p:cNvSpPr txBox="1"/>
          <p:nvPr/>
        </p:nvSpPr>
        <p:spPr>
          <a:xfrm>
            <a:off x="8639462" y="150359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sp>
        <p:nvSpPr>
          <p:cNvPr id="21" name="Isosceles Triangle 20"/>
          <p:cNvSpPr/>
          <p:nvPr/>
        </p:nvSpPr>
        <p:spPr>
          <a:xfrm>
            <a:off x="6172200" y="1461452"/>
            <a:ext cx="195943" cy="2105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977057" y="831260"/>
            <a:ext cx="0" cy="3924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993146" y="1716950"/>
            <a:ext cx="653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158755" y="165015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7865274" y="597622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P1=1 </a:t>
            </a:r>
            <a:r>
              <a:rPr lang="id-ID" dirty="0" smtClean="0"/>
              <a:t>KN</a:t>
            </a:r>
            <a:endParaRPr lang="id-ID" dirty="0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6283225" y="2260693"/>
            <a:ext cx="0" cy="62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10171619" y="2263683"/>
            <a:ext cx="0" cy="62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189417" y="2426850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P1. 6/L = 0,6 KN </a:t>
            </a:r>
            <a:endParaRPr lang="id-ID" dirty="0"/>
          </a:p>
        </p:txBody>
      </p:sp>
      <p:sp>
        <p:nvSpPr>
          <p:cNvPr id="30" name="TextBox 29"/>
          <p:cNvSpPr txBox="1"/>
          <p:nvPr/>
        </p:nvSpPr>
        <p:spPr>
          <a:xfrm>
            <a:off x="6289756" y="2459542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P1. 4/L = 0,4 KN </a:t>
            </a:r>
            <a:endParaRPr lang="id-ID" dirty="0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6289756" y="2886893"/>
            <a:ext cx="0" cy="62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10194735" y="2886893"/>
            <a:ext cx="0" cy="62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544401" y="3015327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P2. 8/L = 1,6 KN </a:t>
            </a:r>
            <a:endParaRPr lang="id-ID" dirty="0"/>
          </a:p>
        </p:txBody>
      </p:sp>
      <p:sp>
        <p:nvSpPr>
          <p:cNvPr id="34" name="TextBox 33"/>
          <p:cNvSpPr txBox="1"/>
          <p:nvPr/>
        </p:nvSpPr>
        <p:spPr>
          <a:xfrm>
            <a:off x="6296287" y="2933531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P2. 2/L = 0,4 KN </a:t>
            </a:r>
            <a:endParaRPr lang="id-ID" dirty="0"/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6296287" y="3513093"/>
            <a:ext cx="0" cy="62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10171619" y="3626305"/>
            <a:ext cx="0" cy="62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8" idx="2"/>
          </p:cNvCxnSpPr>
          <p:nvPr/>
        </p:nvCxnSpPr>
        <p:spPr>
          <a:xfrm>
            <a:off x="8187146" y="1439251"/>
            <a:ext cx="0" cy="82443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245338" y="2263683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Q=q.l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6257109" y="3717745"/>
            <a:ext cx="113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½. q.L= 25</a:t>
            </a:r>
            <a:endParaRPr lang="id-ID" dirty="0"/>
          </a:p>
        </p:txBody>
      </p:sp>
      <p:sp>
        <p:nvSpPr>
          <p:cNvPr id="41" name="TextBox 40"/>
          <p:cNvSpPr txBox="1"/>
          <p:nvPr/>
        </p:nvSpPr>
        <p:spPr>
          <a:xfrm>
            <a:off x="9717767" y="378142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25</a:t>
            </a:r>
            <a:endParaRPr lang="id-ID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5849907" y="4252505"/>
            <a:ext cx="7854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9765671" y="4404905"/>
            <a:ext cx="7854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417378" y="4480560"/>
            <a:ext cx="1220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Av=25,8 kn</a:t>
            </a:r>
            <a:endParaRPr lang="id-ID" dirty="0"/>
          </a:p>
        </p:txBody>
      </p:sp>
      <p:sp>
        <p:nvSpPr>
          <p:cNvPr id="46" name="TextBox 45"/>
          <p:cNvSpPr txBox="1"/>
          <p:nvPr/>
        </p:nvSpPr>
        <p:spPr>
          <a:xfrm>
            <a:off x="10489475" y="4665226"/>
            <a:ext cx="1214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Bv=27,2 kn</a:t>
            </a:r>
            <a:endParaRPr lang="id-ID" dirty="0"/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6278860" y="4352126"/>
            <a:ext cx="0" cy="6262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10171619" y="4480560"/>
            <a:ext cx="0" cy="6262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984744" y="2792224"/>
            <a:ext cx="3899807" cy="130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Isosceles Triangle 49"/>
          <p:cNvSpPr/>
          <p:nvPr/>
        </p:nvSpPr>
        <p:spPr>
          <a:xfrm>
            <a:off x="4786579" y="2781499"/>
            <a:ext cx="195943" cy="2105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1" name="Oval 50"/>
          <p:cNvSpPr/>
          <p:nvPr/>
        </p:nvSpPr>
        <p:spPr>
          <a:xfrm>
            <a:off x="4825224" y="3014292"/>
            <a:ext cx="98516" cy="1143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2" name="Rectangle 51"/>
          <p:cNvSpPr/>
          <p:nvPr/>
        </p:nvSpPr>
        <p:spPr>
          <a:xfrm>
            <a:off x="978212" y="2619964"/>
            <a:ext cx="3847012" cy="1615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3832455" y="2173508"/>
            <a:ext cx="0" cy="3924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898037" y="2126017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P2=2 </a:t>
            </a:r>
            <a:r>
              <a:rPr lang="id-ID" dirty="0" smtClean="0"/>
              <a:t>KN</a:t>
            </a:r>
            <a:endParaRPr lang="id-ID" dirty="0"/>
          </a:p>
        </p:txBody>
      </p:sp>
      <p:sp>
        <p:nvSpPr>
          <p:cNvPr id="55" name="TextBox 54"/>
          <p:cNvSpPr txBox="1"/>
          <p:nvPr/>
        </p:nvSpPr>
        <p:spPr>
          <a:xfrm>
            <a:off x="1349960" y="2272721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q</a:t>
            </a:r>
            <a:r>
              <a:rPr lang="id-ID" dirty="0" smtClean="0"/>
              <a:t>= 5 kN/m</a:t>
            </a:r>
            <a:endParaRPr lang="id-ID" dirty="0"/>
          </a:p>
        </p:txBody>
      </p:sp>
      <p:cxnSp>
        <p:nvCxnSpPr>
          <p:cNvPr id="56" name="Straight Connector 55"/>
          <p:cNvCxnSpPr/>
          <p:nvPr/>
        </p:nvCxnSpPr>
        <p:spPr>
          <a:xfrm flipV="1">
            <a:off x="605921" y="3314739"/>
            <a:ext cx="4598126" cy="130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965151" y="3197174"/>
            <a:ext cx="653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3847700" y="3140566"/>
            <a:ext cx="653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646051" y="2948293"/>
            <a:ext cx="909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6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60" name="TextBox 59"/>
          <p:cNvSpPr txBox="1"/>
          <p:nvPr/>
        </p:nvSpPr>
        <p:spPr>
          <a:xfrm>
            <a:off x="3893409" y="303170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61" name="TextBox 60"/>
          <p:cNvSpPr txBox="1"/>
          <p:nvPr/>
        </p:nvSpPr>
        <p:spPr>
          <a:xfrm>
            <a:off x="405621" y="280963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A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014115" y="282512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</a:t>
            </a:r>
            <a:endParaRPr lang="id-ID" dirty="0"/>
          </a:p>
        </p:txBody>
      </p:sp>
      <p:sp>
        <p:nvSpPr>
          <p:cNvPr id="63" name="TextBox 62"/>
          <p:cNvSpPr txBox="1"/>
          <p:nvPr/>
        </p:nvSpPr>
        <p:spPr>
          <a:xfrm>
            <a:off x="3354034" y="2845842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sp>
        <p:nvSpPr>
          <p:cNvPr id="64" name="Isosceles Triangle 63"/>
          <p:cNvSpPr/>
          <p:nvPr/>
        </p:nvSpPr>
        <p:spPr>
          <a:xfrm>
            <a:off x="886772" y="2803700"/>
            <a:ext cx="195943" cy="21059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2691629" y="2173508"/>
            <a:ext cx="0" cy="3924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2707718" y="3059198"/>
            <a:ext cx="653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2873327" y="2992403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68" name="TextBox 67"/>
          <p:cNvSpPr txBox="1"/>
          <p:nvPr/>
        </p:nvSpPr>
        <p:spPr>
          <a:xfrm>
            <a:off x="2579846" y="1939870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P1=1 </a:t>
            </a:r>
            <a:r>
              <a:rPr lang="id-ID" dirty="0" smtClean="0"/>
              <a:t>KN</a:t>
            </a:r>
            <a:endParaRPr lang="id-ID" dirty="0"/>
          </a:p>
        </p:txBody>
      </p:sp>
      <p:cxnSp>
        <p:nvCxnSpPr>
          <p:cNvPr id="70" name="Straight Connector 69"/>
          <p:cNvCxnSpPr/>
          <p:nvPr/>
        </p:nvCxnSpPr>
        <p:spPr>
          <a:xfrm>
            <a:off x="418682" y="4834753"/>
            <a:ext cx="49820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991273" y="4156862"/>
            <a:ext cx="0" cy="6648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 flipV="1">
            <a:off x="997805" y="4156862"/>
            <a:ext cx="1722974" cy="9130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 flipH="1">
            <a:off x="2133539" y="4962133"/>
            <a:ext cx="569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-4,2</a:t>
            </a:r>
            <a:endParaRPr lang="id-ID" dirty="0"/>
          </a:p>
        </p:txBody>
      </p:sp>
      <p:sp>
        <p:nvSpPr>
          <p:cNvPr id="76" name="TextBox 75"/>
          <p:cNvSpPr txBox="1"/>
          <p:nvPr/>
        </p:nvSpPr>
        <p:spPr>
          <a:xfrm>
            <a:off x="367852" y="3786529"/>
            <a:ext cx="1220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Av=25,8 kn</a:t>
            </a:r>
            <a:endParaRPr lang="id-ID" dirty="0"/>
          </a:p>
        </p:txBody>
      </p:sp>
      <p:cxnSp>
        <p:nvCxnSpPr>
          <p:cNvPr id="80" name="Straight Connector 79"/>
          <p:cNvCxnSpPr/>
          <p:nvPr/>
        </p:nvCxnSpPr>
        <p:spPr>
          <a:xfrm>
            <a:off x="2702831" y="5042295"/>
            <a:ext cx="0" cy="3019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 flipV="1">
            <a:off x="2702831" y="5344203"/>
            <a:ext cx="1142685" cy="2351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 flipH="1">
            <a:off x="2156815" y="5221690"/>
            <a:ext cx="569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-5,2</a:t>
            </a:r>
            <a:endParaRPr lang="id-ID" dirty="0"/>
          </a:p>
        </p:txBody>
      </p:sp>
      <p:sp>
        <p:nvSpPr>
          <p:cNvPr id="84" name="TextBox 83"/>
          <p:cNvSpPr txBox="1"/>
          <p:nvPr/>
        </p:nvSpPr>
        <p:spPr>
          <a:xfrm flipH="1">
            <a:off x="3367095" y="5142173"/>
            <a:ext cx="915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-15,2</a:t>
            </a:r>
            <a:endParaRPr lang="id-ID" dirty="0"/>
          </a:p>
        </p:txBody>
      </p:sp>
      <p:cxnSp>
        <p:nvCxnSpPr>
          <p:cNvPr id="85" name="Straight Connector 84"/>
          <p:cNvCxnSpPr/>
          <p:nvPr/>
        </p:nvCxnSpPr>
        <p:spPr>
          <a:xfrm>
            <a:off x="3841605" y="5579336"/>
            <a:ext cx="0" cy="3019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 flipH="1">
            <a:off x="3155853" y="5593539"/>
            <a:ext cx="915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-17,2</a:t>
            </a:r>
            <a:endParaRPr lang="id-ID" dirty="0"/>
          </a:p>
        </p:txBody>
      </p:sp>
      <p:cxnSp>
        <p:nvCxnSpPr>
          <p:cNvPr id="88" name="Straight Connector 87"/>
          <p:cNvCxnSpPr/>
          <p:nvPr/>
        </p:nvCxnSpPr>
        <p:spPr>
          <a:xfrm>
            <a:off x="3841605" y="5881244"/>
            <a:ext cx="1559153" cy="480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V="1">
            <a:off x="5400758" y="4820550"/>
            <a:ext cx="0" cy="15211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5242529" y="6306280"/>
            <a:ext cx="1214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Bv=27,2 kn</a:t>
            </a:r>
            <a:endParaRPr lang="id-ID" dirty="0"/>
          </a:p>
        </p:txBody>
      </p:sp>
      <p:sp>
        <p:nvSpPr>
          <p:cNvPr id="92" name="TextBox 91"/>
          <p:cNvSpPr txBox="1"/>
          <p:nvPr/>
        </p:nvSpPr>
        <p:spPr>
          <a:xfrm>
            <a:off x="1482470" y="482055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95" name="TextBox 94"/>
          <p:cNvSpPr txBox="1"/>
          <p:nvPr/>
        </p:nvSpPr>
        <p:spPr>
          <a:xfrm>
            <a:off x="6822328" y="5511505"/>
            <a:ext cx="21050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x/25,8 = (6-x)/4,2</a:t>
            </a:r>
          </a:p>
          <a:p>
            <a:r>
              <a:rPr lang="id-ID" dirty="0" smtClean="0"/>
              <a:t>4,2x = 154,8 – 25,8x </a:t>
            </a:r>
          </a:p>
          <a:p>
            <a:r>
              <a:rPr lang="id-ID" dirty="0" smtClean="0"/>
              <a:t>X = 5,16 m</a:t>
            </a:r>
          </a:p>
        </p:txBody>
      </p:sp>
    </p:spTree>
    <p:extLst>
      <p:ext uri="{BB962C8B-B14F-4D97-AF65-F5344CB8AC3E}">
        <p14:creationId xmlns:p14="http://schemas.microsoft.com/office/powerpoint/2010/main" val="1064453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5029" y="640999"/>
            <a:ext cx="25186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Mx = Av. X – 0,5.q.x^2</a:t>
            </a:r>
          </a:p>
          <a:p>
            <a:r>
              <a:rPr lang="id-ID" dirty="0"/>
              <a:t> </a:t>
            </a:r>
            <a:r>
              <a:rPr lang="id-ID" dirty="0" smtClean="0"/>
              <a:t>     =  133,128 – 66,54</a:t>
            </a:r>
          </a:p>
          <a:p>
            <a:r>
              <a:rPr lang="id-ID" dirty="0"/>
              <a:t> </a:t>
            </a:r>
            <a:r>
              <a:rPr lang="id-ID" dirty="0" smtClean="0"/>
              <a:t>     = 66,588 kn.m</a:t>
            </a:r>
          </a:p>
          <a:p>
            <a:r>
              <a:rPr lang="id-ID" dirty="0"/>
              <a:t> </a:t>
            </a:r>
            <a:r>
              <a:rPr lang="id-ID" dirty="0" smtClean="0"/>
              <a:t>      = 66,588.10^6 N.mm</a:t>
            </a:r>
          </a:p>
          <a:p>
            <a:endParaRPr lang="id-ID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86" b="60533"/>
          <a:stretch/>
        </p:blipFill>
        <p:spPr bwMode="auto">
          <a:xfrm>
            <a:off x="6057517" y="1903937"/>
            <a:ext cx="1397317" cy="82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54427" y="1903937"/>
            <a:ext cx="46413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Mencari tegangab normal akibat Momen lentur</a:t>
            </a:r>
          </a:p>
          <a:p>
            <a:r>
              <a:rPr lang="id-ID" dirty="0" smtClean="0"/>
              <a:t>Data2:</a:t>
            </a:r>
          </a:p>
          <a:p>
            <a:r>
              <a:rPr lang="id-ID" dirty="0" smtClean="0"/>
              <a:t>Ya = 24,808 cm = 248,08 mm</a:t>
            </a:r>
          </a:p>
          <a:p>
            <a:endParaRPr lang="id-ID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8" r="73985" b="29987"/>
          <a:stretch/>
        </p:blipFill>
        <p:spPr bwMode="auto">
          <a:xfrm>
            <a:off x="8592369" y="1914040"/>
            <a:ext cx="1305877" cy="718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54427" y="2919600"/>
            <a:ext cx="2797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Yb=15,192 cm = 151,92 mm</a:t>
            </a:r>
            <a:endParaRPr lang="id-ID" dirty="0"/>
          </a:p>
        </p:txBody>
      </p:sp>
      <p:sp>
        <p:nvSpPr>
          <p:cNvPr id="9" name="Rectangle 8"/>
          <p:cNvSpPr/>
          <p:nvPr/>
        </p:nvSpPr>
        <p:spPr>
          <a:xfrm>
            <a:off x="1045029" y="3414151"/>
            <a:ext cx="24753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Ix= </a:t>
            </a:r>
            <a:r>
              <a:rPr lang="id-ID" dirty="0"/>
              <a:t>1265615852,7 </a:t>
            </a:r>
            <a:r>
              <a:rPr lang="id-ID" dirty="0" smtClean="0"/>
              <a:t>cm^4</a:t>
            </a:r>
          </a:p>
          <a:p>
            <a:r>
              <a:rPr lang="id-ID" dirty="0"/>
              <a:t> </a:t>
            </a:r>
            <a:r>
              <a:rPr lang="id-ID" dirty="0" smtClean="0"/>
              <a:t>    = 1,266.10^9 cm^4</a:t>
            </a:r>
          </a:p>
          <a:p>
            <a:r>
              <a:rPr lang="id-ID" dirty="0"/>
              <a:t> </a:t>
            </a:r>
            <a:r>
              <a:rPr lang="id-ID" dirty="0" smtClean="0"/>
              <a:t>   = 1,266.10^13 mm^4</a:t>
            </a:r>
            <a:endParaRPr lang="id-ID" dirty="0"/>
          </a:p>
        </p:txBody>
      </p:sp>
      <p:sp>
        <p:nvSpPr>
          <p:cNvPr id="10" name="TextBox 9"/>
          <p:cNvSpPr txBox="1"/>
          <p:nvPr/>
        </p:nvSpPr>
        <p:spPr>
          <a:xfrm>
            <a:off x="1149531" y="5094514"/>
            <a:ext cx="4727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σ</a:t>
            </a:r>
            <a:r>
              <a:rPr lang="id-ID" sz="2400" dirty="0" smtClean="0"/>
              <a:t>a = 1,305.10^-3 N/mm^2 atau Mpa</a:t>
            </a:r>
          </a:p>
          <a:p>
            <a:r>
              <a:rPr lang="id-ID" sz="2400" dirty="0" smtClean="0"/>
              <a:t> </a:t>
            </a:r>
            <a:r>
              <a:rPr lang="el-GR" sz="2400" dirty="0" smtClean="0"/>
              <a:t>σ</a:t>
            </a:r>
            <a:r>
              <a:rPr lang="id-ID" sz="2400" dirty="0" smtClean="0"/>
              <a:t>b = 7,99.10^-4 </a:t>
            </a:r>
            <a:r>
              <a:rPr lang="id-ID" sz="2400" dirty="0"/>
              <a:t>N/mm^2 atau Mpa</a:t>
            </a:r>
          </a:p>
          <a:p>
            <a:endParaRPr lang="id-ID" sz="24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52114" y="3414151"/>
            <a:ext cx="52252" cy="24641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752114" y="3414151"/>
            <a:ext cx="627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8255726" y="3414151"/>
            <a:ext cx="1123405" cy="24641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268789" y="5878286"/>
            <a:ext cx="5355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454834" y="3044818"/>
            <a:ext cx="4001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/>
              <a:t>σ</a:t>
            </a:r>
            <a:r>
              <a:rPr lang="id-ID" dirty="0"/>
              <a:t>a = 2029,954.10^19 N/mm^2 atau Mpa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43396" y="5925511"/>
            <a:ext cx="3497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/>
              <a:t>σ</a:t>
            </a:r>
            <a:r>
              <a:rPr lang="id-ID" dirty="0"/>
              <a:t>b = 7,99.10^-4 N/mm^2 atau Mpa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9480" y="3641805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  <p:sp>
        <p:nvSpPr>
          <p:cNvPr id="22" name="TextBox 21"/>
          <p:cNvSpPr txBox="1"/>
          <p:nvPr/>
        </p:nvSpPr>
        <p:spPr>
          <a:xfrm>
            <a:off x="8517346" y="545769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94052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367</Words>
  <Application>Microsoft Office PowerPoint</Application>
  <PresentationFormat>Widescreen</PresentationFormat>
  <Paragraphs>104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Agung Kristiawan</dc:creator>
  <cp:lastModifiedBy>Agung Kristiawan</cp:lastModifiedBy>
  <cp:revision>20</cp:revision>
  <dcterms:created xsi:type="dcterms:W3CDTF">2021-04-09T11:12:32Z</dcterms:created>
  <dcterms:modified xsi:type="dcterms:W3CDTF">2021-04-16T13:04:00Z</dcterms:modified>
</cp:coreProperties>
</file>