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260" r:id="rId3"/>
    <p:sldId id="267" r:id="rId4"/>
    <p:sldId id="263" r:id="rId5"/>
    <p:sldId id="264" r:id="rId6"/>
    <p:sldId id="265" r:id="rId7"/>
    <p:sldId id="266" r:id="rId8"/>
    <p:sldId id="268" r:id="rId9"/>
    <p:sldId id="279" r:id="rId10"/>
    <p:sldId id="261" r:id="rId11"/>
    <p:sldId id="280" r:id="rId12"/>
    <p:sldId id="269" r:id="rId13"/>
    <p:sldId id="281" r:id="rId14"/>
    <p:sldId id="270" r:id="rId15"/>
    <p:sldId id="282" r:id="rId16"/>
    <p:sldId id="271" r:id="rId17"/>
    <p:sldId id="283" r:id="rId18"/>
    <p:sldId id="284" r:id="rId19"/>
    <p:sldId id="272" r:id="rId20"/>
    <p:sldId id="285" r:id="rId21"/>
    <p:sldId id="286" r:id="rId22"/>
    <p:sldId id="273" r:id="rId23"/>
    <p:sldId id="287" r:id="rId24"/>
    <p:sldId id="288" r:id="rId25"/>
    <p:sldId id="274" r:id="rId26"/>
    <p:sldId id="289" r:id="rId27"/>
    <p:sldId id="275" r:id="rId28"/>
    <p:sldId id="290" r:id="rId29"/>
    <p:sldId id="276" r:id="rId30"/>
    <p:sldId id="291" r:id="rId31"/>
    <p:sldId id="302" r:id="rId32"/>
    <p:sldId id="257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59C011-C876-407D-AB8F-F073A753DD9A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B7F57-5C7C-46D9-91A1-95E2AE635CE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7189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B7F57-5C7C-46D9-91A1-95E2AE635CE2}" type="slidenum">
              <a:rPr lang="id-ID" smtClean="0"/>
              <a:t>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6340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12BD8FF-DA10-4017-868F-DFA4E809A9DE}" type="datetimeFigureOut">
              <a:rPr lang="id-ID" smtClean="0"/>
              <a:t>29/03/2017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A422469-484E-44A7-8EC4-113023BC15D7}" type="slidenum">
              <a:rPr lang="id-ID" smtClean="0"/>
              <a:t>‹#›</a:t>
            </a:fld>
            <a:endParaRPr lang="id-ID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/>
              <a:t>Sistem Bilangan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76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Sistem Bilangan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Bilangan Biner</a:t>
            </a:r>
          </a:p>
          <a:p>
            <a:r>
              <a:rPr lang="id-ID" dirty="0"/>
              <a:t>Bilangan Desimal</a:t>
            </a:r>
          </a:p>
          <a:p>
            <a:r>
              <a:rPr lang="id-ID" dirty="0"/>
              <a:t>Bilangan Oktal</a:t>
            </a:r>
          </a:p>
          <a:p>
            <a:r>
              <a:rPr lang="id-ID" dirty="0"/>
              <a:t>Bilangan Heksadesimal</a:t>
            </a:r>
          </a:p>
          <a:p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32201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Sistem Bilangan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02101778"/>
                  </p:ext>
                </p:extLst>
              </p:nvPr>
            </p:nvGraphicFramePr>
            <p:xfrm>
              <a:off x="457200" y="2276872"/>
              <a:ext cx="8219256" cy="2443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385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361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32048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2413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Sistem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Radiks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Himpunan/elemen digit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Contoh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Biner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R = 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0, 1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id-ID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d-ID" b="0" i="1" smtClean="0">
                                        <a:latin typeface="Cambria Math"/>
                                      </a:rPr>
                                      <m:t>11111111</m:t>
                                    </m:r>
                                  </m:e>
                                  <m:sub>
                                    <m:r>
                                      <a:rPr lang="id-ID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id-ID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Desimal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R = 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0, 1, 2, 3,</a:t>
                          </a:r>
                          <a:r>
                            <a:rPr lang="id-ID" baseline="0" dirty="0"/>
                            <a:t> 4, 5, 6, 7, 8, 9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id-ID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d-ID" b="0" i="1" smtClean="0">
                                        <a:latin typeface="Cambria Math"/>
                                      </a:rPr>
                                      <m:t>255</m:t>
                                    </m:r>
                                  </m:e>
                                  <m:sub>
                                    <m:r>
                                      <a:rPr lang="id-ID" b="0" i="1" smtClean="0">
                                        <a:latin typeface="Cambria Math"/>
                                      </a:rPr>
                                      <m:t>10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id-ID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Oktal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R = 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0, 1, 2, 3, 4, 5, 6, 7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id-ID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d-ID" b="0" i="1" smtClean="0">
                                        <a:latin typeface="Cambria Math"/>
                                      </a:rPr>
                                      <m:t>377</m:t>
                                    </m:r>
                                  </m:e>
                                  <m:sub>
                                    <m:r>
                                      <a:rPr lang="id-ID" b="0" i="1" smtClean="0">
                                        <a:latin typeface="Cambria Math"/>
                                      </a:rPr>
                                      <m:t>8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id-ID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Heksadesimal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R = 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/>
                            <a:t>0, 1, 2, 3, 4, 5, 6, 7, 8, 9, A, B, C, D, E, 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id-ID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d-ID" b="0" i="1" smtClean="0">
                                        <a:latin typeface="Cambria Math"/>
                                      </a:rPr>
                                      <m:t>𝐹𝐹</m:t>
                                    </m:r>
                                  </m:e>
                                  <m:sub>
                                    <m:r>
                                      <a:rPr lang="id-ID" b="0" i="1" smtClean="0">
                                        <a:latin typeface="Cambria Math"/>
                                      </a:rPr>
                                      <m:t>16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id-ID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02101778"/>
                  </p:ext>
                </p:extLst>
              </p:nvPr>
            </p:nvGraphicFramePr>
            <p:xfrm>
              <a:off x="457200" y="2276872"/>
              <a:ext cx="8219256" cy="2443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38536"/>
                    <a:gridCol w="936104"/>
                    <a:gridCol w="4320480"/>
                    <a:gridCol w="1224136"/>
                  </a:tblGrid>
                  <a:tr h="370840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Sistem 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Radiks 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Himpunan/elemen digit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Contoh </a:t>
                          </a:r>
                          <a:endParaRPr lang="id-ID" dirty="0"/>
                        </a:p>
                      </a:txBody>
                      <a:tcPr/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Biner 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R = 2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0, 1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d-ID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70647" t="-77647" r="-498" b="-300000"/>
                          </a:stretch>
                        </a:blip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Desimal 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R = 10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0, 1, 2, 3,</a:t>
                          </a:r>
                          <a:r>
                            <a:rPr lang="id-ID" baseline="0" dirty="0" smtClean="0"/>
                            <a:t> 4, 5, 6, 7, 8, 9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d-ID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70647" t="-179762" r="-498" b="-203571"/>
                          </a:stretch>
                        </a:blip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Oktal 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R = 8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0, 1, 2, 3, 4, 5, 6, 7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d-ID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70647" t="-276471" r="-498" b="-101176"/>
                          </a:stretch>
                        </a:blipFill>
                      </a:tcPr>
                    </a:tc>
                  </a:tr>
                  <a:tr h="518160"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Heksadesimal 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R = 16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:r>
                            <a:rPr lang="id-ID" dirty="0" smtClean="0"/>
                            <a:t>0, 1, 2, 3, 4, 5, 6, 7, 8, 9, A, B, C, D, E, F</a:t>
                          </a:r>
                          <a:endParaRPr lang="id-ID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d-ID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70647" t="-376471" r="-498" b="-117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96606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Bilangan Biner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d-ID" dirty="0"/>
                  <a:t>Adalah susunan bilangan yang mempunyai basis 2 sebab sistem bilangan ini menggunakan dua nilai koefisien yang mungkin yaitu 0 dan 1.</a:t>
                </a:r>
              </a:p>
              <a:p>
                <a:r>
                  <a:rPr lang="id-ID" dirty="0"/>
                  <a:t>Digit biner digunakan untuk menunjukkan dua keadaan level HIGH (1) atau LOW (0)</a:t>
                </a:r>
              </a:p>
              <a:p>
                <a:r>
                  <a:rPr lang="id-ID" dirty="0"/>
                  <a:t>Penulisan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b="0" i="1" smtClean="0">
                            <a:latin typeface="Cambria Math"/>
                          </a:rPr>
                          <m:t>110</m:t>
                        </m:r>
                      </m:e>
                      <m:sub>
                        <m:r>
                          <a:rPr lang="id-ID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id-ID" dirty="0"/>
                  <a:t> 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b="0" i="1" smtClean="0">
                            <a:latin typeface="Cambria Math"/>
                          </a:rPr>
                          <m:t>11</m:t>
                        </m:r>
                      </m:e>
                      <m:sub>
                        <m:r>
                          <a:rPr lang="id-ID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id-ID" dirty="0"/>
              </a:p>
              <a:p>
                <a:endParaRPr lang="id-ID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 r="-74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605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Bilangan Desimal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d-ID" dirty="0"/>
                  <a:t>Bilangan yang menggunakan basis 10</a:t>
                </a:r>
              </a:p>
              <a:p>
                <a:r>
                  <a:rPr lang="id-ID" dirty="0"/>
                  <a:t>Penulisan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b="0" i="1" smtClean="0">
                            <a:latin typeface="Cambria Math"/>
                          </a:rPr>
                          <m:t>17= 17</m:t>
                        </m:r>
                      </m:e>
                      <m:sub>
                        <m:r>
                          <a:rPr lang="id-ID" i="1">
                            <a:latin typeface="Cambria Math"/>
                          </a:rPr>
                          <m:t>10</m:t>
                        </m:r>
                      </m:sub>
                    </m:sSub>
                  </m:oMath>
                </a14:m>
                <a:r>
                  <a:rPr lang="id-ID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b="0" i="1" smtClean="0">
                            <a:latin typeface="Cambria Math"/>
                          </a:rPr>
                          <m:t>255= </m:t>
                        </m:r>
                        <m:r>
                          <a:rPr lang="id-ID" i="1">
                            <a:latin typeface="Cambria Math"/>
                          </a:rPr>
                          <m:t>255</m:t>
                        </m:r>
                      </m:e>
                      <m:sub>
                        <m:r>
                          <a:rPr lang="id-ID" i="1">
                            <a:latin typeface="Cambria Math"/>
                          </a:rPr>
                          <m:t>10</m:t>
                        </m:r>
                      </m:sub>
                    </m:sSub>
                  </m:oMath>
                </a14:m>
                <a:endParaRPr lang="id-ID" dirty="0"/>
              </a:p>
              <a:p>
                <a:r>
                  <a:rPr lang="id-ID" dirty="0"/>
                  <a:t>Contoh: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id-ID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b="0" i="1" smtClean="0">
                            <a:latin typeface="Cambria Math"/>
                          </a:rPr>
                          <m:t>8= 10</m:t>
                        </m:r>
                      </m:e>
                      <m:sup>
                        <m:r>
                          <a:rPr lang="id-ID" b="0" i="1" smtClean="0"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id-ID" dirty="0"/>
                  <a:t> x 8</a:t>
                </a:r>
              </a:p>
              <a:p>
                <a:r>
                  <a:rPr lang="id-ID" dirty="0"/>
                  <a:t>18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id-ID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id-ID" dirty="0"/>
                  <a:t> x 1)+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id-ID" b="0" i="1" smtClean="0"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id-ID" dirty="0"/>
                  <a:t> x 8)</a:t>
                </a:r>
              </a:p>
              <a:p>
                <a:r>
                  <a:rPr lang="id-ID" dirty="0"/>
                  <a:t>2000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id-ID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id-ID" dirty="0"/>
                  <a:t> x 2)+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id-ID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id-ID" dirty="0"/>
                  <a:t> x 0)+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id-ID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id-ID" dirty="0"/>
                  <a:t> x 0)+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id-ID" i="1"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id-ID" dirty="0"/>
                  <a:t> x 0)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829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Bilangan Oktal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d-ID" dirty="0"/>
                  <a:t>Bilangan yang menggunakan basis 8</a:t>
                </a:r>
              </a:p>
              <a:p>
                <a:r>
                  <a:rPr lang="id-ID" dirty="0"/>
                  <a:t>Penulisan: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b="0" i="1" smtClean="0">
                            <a:latin typeface="Cambria Math"/>
                          </a:rPr>
                          <m:t>4</m:t>
                        </m:r>
                        <m:r>
                          <a:rPr lang="id-ID" i="1">
                            <a:latin typeface="Cambria Math"/>
                          </a:rPr>
                          <m:t>5</m:t>
                        </m:r>
                      </m:e>
                      <m:sub>
                        <m:r>
                          <a:rPr lang="id-ID" b="0" i="1" smtClean="0">
                            <a:latin typeface="Cambria Math"/>
                          </a:rPr>
                          <m:t>8</m:t>
                        </m:r>
                      </m:sub>
                    </m:sSub>
                  </m:oMath>
                </a14:m>
                <a:r>
                  <a:rPr lang="id-ID" dirty="0"/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i="1">
                            <a:latin typeface="Cambria Math"/>
                          </a:rPr>
                          <m:t>255=</m:t>
                        </m:r>
                        <m:r>
                          <a:rPr lang="id-ID" b="0" i="1" smtClean="0">
                            <a:latin typeface="Cambria Math"/>
                          </a:rPr>
                          <m:t>74</m:t>
                        </m:r>
                      </m:e>
                      <m:sub>
                        <m:r>
                          <a:rPr lang="id-ID" b="0" i="1" smtClean="0">
                            <a:latin typeface="Cambria Math"/>
                          </a:rPr>
                          <m:t>8</m:t>
                        </m:r>
                      </m:sub>
                    </m:sSub>
                  </m:oMath>
                </a14:m>
                <a:r>
                  <a:rPr lang="id-ID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829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Bilangan Heksadesimal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d-ID" dirty="0"/>
                  <a:t>Bilangan yang memiliki basis 16</a:t>
                </a:r>
              </a:p>
              <a:p>
                <a:r>
                  <a:rPr lang="id-ID" dirty="0"/>
                  <a:t>Penulisan: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b="0" i="1" smtClean="0">
                            <a:latin typeface="Cambria Math"/>
                          </a:rPr>
                          <m:t>891</m:t>
                        </m:r>
                      </m:e>
                      <m:sub>
                        <m:r>
                          <a:rPr lang="id-ID" i="1">
                            <a:latin typeface="Cambria Math"/>
                          </a:rPr>
                          <m:t>1</m:t>
                        </m:r>
                        <m:r>
                          <a:rPr lang="id-ID" b="0" i="1" smtClean="0">
                            <a:latin typeface="Cambria Math"/>
                          </a:rPr>
                          <m:t>6</m:t>
                        </m:r>
                      </m:sub>
                    </m:sSub>
                  </m:oMath>
                </a14:m>
                <a:r>
                  <a:rPr lang="id-ID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b="0" i="1" smtClean="0">
                            <a:latin typeface="Cambria Math"/>
                          </a:rPr>
                          <m:t>3</m:t>
                        </m:r>
                        <m:r>
                          <a:rPr lang="id-ID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id-ID" b="0" i="1" smtClean="0">
                            <a:latin typeface="Cambria Math"/>
                          </a:rPr>
                          <m:t>16</m:t>
                        </m:r>
                      </m:sub>
                    </m:sSub>
                  </m:oMath>
                </a14:m>
                <a:endParaRPr lang="id-ID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829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923519"/>
              </p:ext>
            </p:extLst>
          </p:nvPr>
        </p:nvGraphicFramePr>
        <p:xfrm>
          <a:off x="457200" y="1600200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Desimal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Heksa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Biner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0110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2623036"/>
              </p:ext>
            </p:extLst>
          </p:nvPr>
        </p:nvGraphicFramePr>
        <p:xfrm>
          <a:off x="467544" y="3108568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Desimal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Heksa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Biner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/>
                        <a:t>1011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/>
                        <a:t>1100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3779513"/>
              </p:ext>
            </p:extLst>
          </p:nvPr>
        </p:nvGraphicFramePr>
        <p:xfrm>
          <a:off x="446856" y="4692744"/>
          <a:ext cx="30861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Desimal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Heksa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/>
                        <a:t>Biner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037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Prinsip konversi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82862"/>
            <a:ext cx="7125667" cy="4798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990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desimal </a:t>
            </a:r>
            <a:r>
              <a:rPr lang="id-ID" dirty="0">
                <a:sym typeface="Wingdings" pitchFamily="2" charset="2"/>
              </a:rPr>
              <a:t> biner</a:t>
            </a:r>
            <a:br>
              <a:rPr lang="en-US" dirty="0">
                <a:sym typeface="Wingdings" pitchFamily="2" charset="2"/>
              </a:rPr>
            </a:br>
            <a:r>
              <a:rPr lang="en-US" dirty="0">
                <a:sym typeface="Wingdings" pitchFamily="2" charset="2"/>
              </a:rPr>
              <a:t>77</a:t>
            </a:r>
            <a:r>
              <a:rPr lang="en-US" sz="3600" dirty="0">
                <a:sym typeface="Wingdings" pitchFamily="2" charset="2"/>
              </a:rPr>
              <a:t>10</a:t>
            </a:r>
            <a:r>
              <a:rPr lang="en-US" dirty="0">
                <a:sym typeface="Wingdings" pitchFamily="2" charset="2"/>
              </a:rPr>
              <a:t> = ......</a:t>
            </a:r>
            <a:r>
              <a:rPr lang="en-US" sz="3600" dirty="0">
                <a:sym typeface="Wingdings" pitchFamily="2" charset="2"/>
              </a:rPr>
              <a:t>2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414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775" t="45266" r="38199" b="24788"/>
          <a:stretch/>
        </p:blipFill>
        <p:spPr>
          <a:xfrm>
            <a:off x="771985" y="2060848"/>
            <a:ext cx="7600029" cy="2664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6138" t="40196" r="50787" b="41596"/>
          <a:stretch/>
        </p:blipFill>
        <p:spPr>
          <a:xfrm>
            <a:off x="1763688" y="5088632"/>
            <a:ext cx="5804885" cy="17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desimal </a:t>
            </a:r>
            <a:r>
              <a:rPr lang="id-ID" dirty="0">
                <a:sym typeface="Wingdings" pitchFamily="2" charset="2"/>
              </a:rPr>
              <a:t> biner</a:t>
            </a:r>
            <a:br>
              <a:rPr lang="en-US" dirty="0">
                <a:sym typeface="Wingdings" pitchFamily="2" charset="2"/>
              </a:rPr>
            </a:br>
            <a:r>
              <a:rPr lang="en-US" dirty="0">
                <a:sym typeface="Wingdings" pitchFamily="2" charset="2"/>
              </a:rPr>
              <a:t>67</a:t>
            </a:r>
            <a:r>
              <a:rPr lang="en-US" sz="3600" dirty="0">
                <a:sym typeface="Wingdings" pitchFamily="2" charset="2"/>
              </a:rPr>
              <a:t>10</a:t>
            </a:r>
            <a:r>
              <a:rPr lang="en-US" dirty="0">
                <a:sym typeface="Wingdings" pitchFamily="2" charset="2"/>
              </a:rPr>
              <a:t> = ......</a:t>
            </a:r>
            <a:r>
              <a:rPr lang="en-US" sz="3600" dirty="0">
                <a:sym typeface="Wingdings" pitchFamily="2" charset="2"/>
              </a:rPr>
              <a:t>2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414" y="134076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7702" t="34907" r="44498" b="14670"/>
          <a:stretch/>
        </p:blipFill>
        <p:spPr>
          <a:xfrm>
            <a:off x="971600" y="1772816"/>
            <a:ext cx="5760640" cy="432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962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desimal </a:t>
            </a:r>
            <a:r>
              <a:rPr lang="id-ID" dirty="0">
                <a:sym typeface="Wingdings" pitchFamily="2" charset="2"/>
              </a:rPr>
              <a:t> oktal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/>
          </a:p>
        </p:txBody>
      </p:sp>
      <p:sp>
        <p:nvSpPr>
          <p:cNvPr id="5" name="TextBox 4"/>
          <p:cNvSpPr txBox="1"/>
          <p:nvPr/>
        </p:nvSpPr>
        <p:spPr>
          <a:xfrm>
            <a:off x="1015437" y="1656849"/>
            <a:ext cx="2531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77</a:t>
            </a:r>
            <a:r>
              <a:rPr lang="en-US" sz="2000" dirty="0"/>
              <a:t>10</a:t>
            </a:r>
            <a:r>
              <a:rPr lang="en-US" sz="3600" dirty="0"/>
              <a:t> = …… </a:t>
            </a:r>
            <a:r>
              <a:rPr lang="en-US" sz="2000" dirty="0"/>
              <a:t>8</a:t>
            </a:r>
            <a:endParaRPr lang="id-ID" sz="2000" dirty="0"/>
          </a:p>
        </p:txBody>
      </p:sp>
      <p:pic>
        <p:nvPicPr>
          <p:cNvPr id="6" name="Picture 5"/>
          <p:cNvPicPr/>
          <p:nvPr/>
        </p:nvPicPr>
        <p:blipFill rotWithShape="1">
          <a:blip r:embed="rId2"/>
          <a:srcRect l="12789" t="40515" r="57016" b="35671"/>
          <a:stretch/>
        </p:blipFill>
        <p:spPr bwMode="auto">
          <a:xfrm>
            <a:off x="1023055" y="2444485"/>
            <a:ext cx="5216783" cy="2917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31591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desimal </a:t>
            </a:r>
            <a:r>
              <a:rPr lang="id-ID" dirty="0">
                <a:sym typeface="Wingdings" pitchFamily="2" charset="2"/>
              </a:rPr>
              <a:t> oktal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/>
          </a:p>
        </p:txBody>
      </p:sp>
      <p:sp>
        <p:nvSpPr>
          <p:cNvPr id="5" name="TextBox 4"/>
          <p:cNvSpPr txBox="1"/>
          <p:nvPr/>
        </p:nvSpPr>
        <p:spPr>
          <a:xfrm>
            <a:off x="1015437" y="1656849"/>
            <a:ext cx="25314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67</a:t>
            </a:r>
            <a:r>
              <a:rPr lang="en-US" sz="2000" dirty="0"/>
              <a:t>10</a:t>
            </a:r>
            <a:r>
              <a:rPr lang="en-US" sz="3600" dirty="0"/>
              <a:t> = …… </a:t>
            </a:r>
            <a:r>
              <a:rPr lang="en-US" sz="2000" dirty="0"/>
              <a:t>8</a:t>
            </a:r>
            <a:endParaRPr lang="id-ID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88" t="12183" r="51575" b="38794"/>
          <a:stretch/>
        </p:blipFill>
        <p:spPr>
          <a:xfrm>
            <a:off x="3923928" y="1610286"/>
            <a:ext cx="4248472" cy="512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98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desimal </a:t>
            </a:r>
            <a:r>
              <a:rPr lang="id-ID" dirty="0">
                <a:sym typeface="Wingdings" pitchFamily="2" charset="2"/>
              </a:rPr>
              <a:t> heksa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88" t="38795" r="49212" b="40195"/>
          <a:stretch/>
        </p:blipFill>
        <p:spPr>
          <a:xfrm>
            <a:off x="899592" y="2641263"/>
            <a:ext cx="7604041" cy="23762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5437" y="1656849"/>
            <a:ext cx="2659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77</a:t>
            </a:r>
            <a:r>
              <a:rPr lang="en-US" sz="2000" dirty="0"/>
              <a:t>10</a:t>
            </a:r>
            <a:r>
              <a:rPr lang="en-US" sz="3600" dirty="0"/>
              <a:t> = …… </a:t>
            </a:r>
            <a:r>
              <a:rPr lang="en-US" sz="2000" dirty="0"/>
              <a:t>16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3731591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desimal </a:t>
            </a:r>
            <a:r>
              <a:rPr lang="id-ID" dirty="0">
                <a:sym typeface="Wingdings" pitchFamily="2" charset="2"/>
              </a:rPr>
              <a:t> heksa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>
              <a:sym typeface="Wingdings" pitchFamily="2" charset="2"/>
            </a:endParaRPr>
          </a:p>
          <a:p>
            <a:endParaRPr lang="id-ID" dirty="0"/>
          </a:p>
        </p:txBody>
      </p:sp>
      <p:sp>
        <p:nvSpPr>
          <p:cNvPr id="5" name="TextBox 4"/>
          <p:cNvSpPr txBox="1"/>
          <p:nvPr/>
        </p:nvSpPr>
        <p:spPr>
          <a:xfrm>
            <a:off x="1015437" y="1656849"/>
            <a:ext cx="2659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67</a:t>
            </a:r>
            <a:r>
              <a:rPr lang="en-US" sz="2000" dirty="0"/>
              <a:t>10</a:t>
            </a:r>
            <a:r>
              <a:rPr lang="en-US" sz="3600" dirty="0"/>
              <a:t> = …… </a:t>
            </a:r>
            <a:r>
              <a:rPr lang="en-US" sz="2000" dirty="0"/>
              <a:t>16</a:t>
            </a:r>
            <a:endParaRPr lang="id-ID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4013" t="23387" r="51575" b="31792"/>
          <a:stretch/>
        </p:blipFill>
        <p:spPr>
          <a:xfrm>
            <a:off x="4233375" y="1844824"/>
            <a:ext cx="4324979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84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biner </a:t>
            </a:r>
            <a:r>
              <a:rPr lang="id-ID" dirty="0">
                <a:sym typeface="Wingdings" pitchFamily="2" charset="2"/>
              </a:rPr>
              <a:t> desimal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563" t="12182" r="59450" b="55603"/>
          <a:stretch/>
        </p:blipFill>
        <p:spPr>
          <a:xfrm>
            <a:off x="1331640" y="1600200"/>
            <a:ext cx="6963190" cy="48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17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biner </a:t>
            </a:r>
            <a:r>
              <a:rPr lang="id-ID" dirty="0">
                <a:sym typeface="Wingdings" pitchFamily="2" charset="2"/>
              </a:rPr>
              <a:t> desimal</a:t>
            </a: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552" t="45638" r="54791" b="17022"/>
          <a:stretch/>
        </p:blipFill>
        <p:spPr>
          <a:xfrm>
            <a:off x="1187624" y="1654517"/>
            <a:ext cx="7128792" cy="458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94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biner </a:t>
            </a:r>
            <a:r>
              <a:rPr lang="id-ID" dirty="0">
                <a:sym typeface="Wingdings" pitchFamily="2" charset="2"/>
              </a:rPr>
              <a:t> desimal</a:t>
            </a:r>
            <a:endParaRPr lang="id-ID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3776" t="47199" r="41337" b="34592"/>
          <a:stretch/>
        </p:blipFill>
        <p:spPr>
          <a:xfrm>
            <a:off x="683567" y="1988840"/>
            <a:ext cx="8208903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578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biner </a:t>
            </a:r>
            <a:r>
              <a:rPr lang="id-ID" dirty="0">
                <a:sym typeface="Wingdings" pitchFamily="2" charset="2"/>
              </a:rPr>
              <a:t> oktal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776" t="20586" r="69686" b="52802"/>
          <a:stretch/>
        </p:blipFill>
        <p:spPr>
          <a:xfrm>
            <a:off x="1974540" y="1618634"/>
            <a:ext cx="5194920" cy="47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92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biner </a:t>
            </a:r>
            <a:r>
              <a:rPr lang="id-ID" dirty="0">
                <a:sym typeface="Wingdings" pitchFamily="2" charset="2"/>
              </a:rPr>
              <a:t> oktal</a:t>
            </a: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388" t="50424" r="56688" b="25765"/>
          <a:stretch/>
        </p:blipFill>
        <p:spPr>
          <a:xfrm>
            <a:off x="755576" y="2060848"/>
            <a:ext cx="756507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12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biner </a:t>
            </a:r>
            <a:r>
              <a:rPr lang="id-ID" dirty="0">
                <a:sym typeface="Wingdings" pitchFamily="2" charset="2"/>
              </a:rPr>
              <a:t> oktal</a:t>
            </a:r>
            <a:endParaRPr lang="id-ID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0863" t="26189" r="47637" b="28990"/>
          <a:stretch/>
        </p:blipFill>
        <p:spPr>
          <a:xfrm>
            <a:off x="2051720" y="1772816"/>
            <a:ext cx="5976664" cy="478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74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sz="4000" dirty="0"/>
              <a:t>biner </a:t>
            </a:r>
            <a:r>
              <a:rPr lang="id-ID" sz="4000" dirty="0">
                <a:sym typeface="Wingdings" pitchFamily="2" charset="2"/>
              </a:rPr>
              <a:t> heksa</a:t>
            </a:r>
            <a:endParaRPr lang="id-ID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775" t="12182" r="67325" b="40195"/>
          <a:stretch/>
        </p:blipFill>
        <p:spPr>
          <a:xfrm>
            <a:off x="3995936" y="260648"/>
            <a:ext cx="4546848" cy="644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92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biner </a:t>
            </a:r>
            <a:r>
              <a:rPr lang="id-ID" dirty="0">
                <a:sym typeface="Wingdings" pitchFamily="2" charset="2"/>
              </a:rPr>
              <a:t> heksa</a:t>
            </a: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610" t="60872" r="52528" b="13915"/>
          <a:stretch/>
        </p:blipFill>
        <p:spPr>
          <a:xfrm>
            <a:off x="827583" y="1916832"/>
            <a:ext cx="7912879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11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biner </a:t>
            </a:r>
            <a:r>
              <a:rPr lang="id-ID" dirty="0">
                <a:sym typeface="Wingdings" pitchFamily="2" charset="2"/>
              </a:rPr>
              <a:t> heksa</a:t>
            </a:r>
            <a:endParaRPr lang="id-ID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7889" t="20857" r="43804" b="33256"/>
          <a:stretch/>
        </p:blipFill>
        <p:spPr>
          <a:xfrm>
            <a:off x="1619672" y="1916831"/>
            <a:ext cx="6736020" cy="453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7152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oktal </a:t>
            </a:r>
            <a:r>
              <a:rPr lang="id-ID" dirty="0">
                <a:sym typeface="Wingdings" pitchFamily="2" charset="2"/>
              </a:rPr>
              <a:t> desimal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2988" t="37394" r="57875" b="47055"/>
          <a:stretch/>
        </p:blipFill>
        <p:spPr>
          <a:xfrm>
            <a:off x="457200" y="1772816"/>
            <a:ext cx="8159400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92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oktal </a:t>
            </a:r>
            <a:r>
              <a:rPr lang="id-ID" dirty="0">
                <a:sym typeface="Wingdings" pitchFamily="2" charset="2"/>
              </a:rPr>
              <a:t> desimal</a:t>
            </a:r>
            <a:endParaRPr lang="id-ID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3776" t="64006" r="46849" b="23388"/>
          <a:stretch/>
        </p:blipFill>
        <p:spPr>
          <a:xfrm>
            <a:off x="611559" y="2204864"/>
            <a:ext cx="8000877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98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oktal </a:t>
            </a:r>
            <a:r>
              <a:rPr lang="id-ID" dirty="0">
                <a:sym typeface="Wingdings" pitchFamily="2" charset="2"/>
              </a:rPr>
              <a:t> biner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775" t="48599" r="56300" b="31792"/>
          <a:stretch/>
        </p:blipFill>
        <p:spPr>
          <a:xfrm>
            <a:off x="457200" y="2060848"/>
            <a:ext cx="8208904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57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oktal </a:t>
            </a:r>
            <a:r>
              <a:rPr lang="id-ID" dirty="0">
                <a:sym typeface="Wingdings" pitchFamily="2" charset="2"/>
              </a:rPr>
              <a:t> biner</a:t>
            </a:r>
            <a:endParaRPr lang="id-ID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2438" t="38795" r="46850" b="26188"/>
          <a:stretch/>
        </p:blipFill>
        <p:spPr>
          <a:xfrm>
            <a:off x="1331639" y="2132856"/>
            <a:ext cx="6739945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65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heksa </a:t>
            </a:r>
            <a:r>
              <a:rPr lang="id-ID" dirty="0">
                <a:sym typeface="Wingdings" pitchFamily="2" charset="2"/>
              </a:rPr>
              <a:t> biner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988" t="45798" r="50787" b="34592"/>
          <a:stretch/>
        </p:blipFill>
        <p:spPr>
          <a:xfrm>
            <a:off x="683568" y="1916832"/>
            <a:ext cx="804431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57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heksa </a:t>
            </a:r>
            <a:r>
              <a:rPr lang="id-ID" dirty="0">
                <a:sym typeface="Wingdings" pitchFamily="2" charset="2"/>
              </a:rPr>
              <a:t> biner</a:t>
            </a:r>
            <a:endParaRPr lang="id-ID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2438" t="38796" r="50000" b="20585"/>
          <a:stretch/>
        </p:blipFill>
        <p:spPr>
          <a:xfrm>
            <a:off x="1727684" y="1588829"/>
            <a:ext cx="5688632" cy="471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95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713" t="52801" r="24801" b="13583"/>
          <a:stretch/>
        </p:blipFill>
        <p:spPr>
          <a:xfrm>
            <a:off x="251520" y="1628800"/>
            <a:ext cx="854194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535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Aritmetika Bilangan Biner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Aritmatika Bilangan Binner adalah operasi-operasi perhitungan yang terjadi dalam bilangan biner </a:t>
            </a:r>
          </a:p>
          <a:p>
            <a:r>
              <a:rPr lang="id-ID" dirty="0"/>
              <a:t>Aritmatika Bilangan Biner ada 5. </a:t>
            </a:r>
          </a:p>
          <a:p>
            <a:r>
              <a:rPr lang="id-ID" dirty="0"/>
              <a:t>Yaitu:</a:t>
            </a:r>
            <a:br>
              <a:rPr lang="id-ID" dirty="0"/>
            </a:br>
            <a:r>
              <a:rPr lang="id-ID" dirty="0"/>
              <a:t>1. Penjumlahan</a:t>
            </a:r>
            <a:br>
              <a:rPr lang="id-ID" dirty="0"/>
            </a:br>
            <a:r>
              <a:rPr lang="id-ID" dirty="0"/>
              <a:t>2. Pengurangan</a:t>
            </a:r>
            <a:br>
              <a:rPr lang="id-ID" dirty="0"/>
            </a:br>
            <a:r>
              <a:rPr lang="id-ID" dirty="0"/>
              <a:t>3. Perkalian</a:t>
            </a:r>
            <a:br>
              <a:rPr lang="id-ID" dirty="0"/>
            </a:br>
            <a:r>
              <a:rPr lang="id-ID" dirty="0"/>
              <a:t>4. Pembagian</a:t>
            </a:r>
            <a:br>
              <a:rPr lang="id-ID" dirty="0"/>
            </a:br>
            <a:r>
              <a:rPr lang="id-ID" dirty="0"/>
              <a:t>5. Bilangan Biner Bertanda</a:t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55457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525" t="26189" r="26375" b="20586"/>
          <a:stretch/>
        </p:blipFill>
        <p:spPr>
          <a:xfrm>
            <a:off x="323527" y="404664"/>
            <a:ext cx="8489361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034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9526" t="27590" r="27163" b="27589"/>
          <a:stretch/>
        </p:blipFill>
        <p:spPr>
          <a:xfrm>
            <a:off x="251520" y="692696"/>
            <a:ext cx="8539695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514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9525" t="34593" r="31889" b="34593"/>
          <a:stretch/>
        </p:blipFill>
        <p:spPr>
          <a:xfrm>
            <a:off x="251520" y="980728"/>
            <a:ext cx="850021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769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9525" t="33192" r="26375" b="26189"/>
          <a:stretch/>
        </p:blipFill>
        <p:spPr>
          <a:xfrm>
            <a:off x="251520" y="620688"/>
            <a:ext cx="8621092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3182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8738" t="27590" r="32675" b="37394"/>
          <a:stretch/>
        </p:blipFill>
        <p:spPr>
          <a:xfrm>
            <a:off x="323528" y="1196752"/>
            <a:ext cx="8468136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571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9526" t="40196" r="30312" b="33192"/>
          <a:stretch/>
        </p:blipFill>
        <p:spPr>
          <a:xfrm>
            <a:off x="323528" y="1124744"/>
            <a:ext cx="850451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60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013" t="23387" r="22438" b="13583"/>
          <a:stretch/>
        </p:blipFill>
        <p:spPr>
          <a:xfrm>
            <a:off x="323528" y="404664"/>
            <a:ext cx="8596152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205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013" t="45798" r="21651" b="26188"/>
          <a:stretch/>
        </p:blipFill>
        <p:spPr>
          <a:xfrm>
            <a:off x="251519" y="1124744"/>
            <a:ext cx="8446533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229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4800" t="23387" r="21651" b="21987"/>
          <a:stretch/>
        </p:blipFill>
        <p:spPr>
          <a:xfrm>
            <a:off x="539552" y="980728"/>
            <a:ext cx="828645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555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1650" t="38795" r="45275" b="41595"/>
          <a:stretch/>
        </p:blipFill>
        <p:spPr>
          <a:xfrm>
            <a:off x="395536" y="1916832"/>
            <a:ext cx="842492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789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274</TotalTime>
  <Words>381</Words>
  <Application>Microsoft Office PowerPoint</Application>
  <PresentationFormat>On-screen Show (4:3)</PresentationFormat>
  <Paragraphs>156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Cambria Math</vt:lpstr>
      <vt:lpstr>Century Gothic</vt:lpstr>
      <vt:lpstr>Courier New</vt:lpstr>
      <vt:lpstr>Palatino Linotype</vt:lpstr>
      <vt:lpstr>Wingdings</vt:lpstr>
      <vt:lpstr>Executive</vt:lpstr>
      <vt:lpstr>Sistem Bilangan</vt:lpstr>
      <vt:lpstr>Sistem Bilangan</vt:lpstr>
      <vt:lpstr>Sistem Bilangan</vt:lpstr>
      <vt:lpstr>Bilangan Biner</vt:lpstr>
      <vt:lpstr>Bilangan Desimal</vt:lpstr>
      <vt:lpstr>Bilangan Oktal</vt:lpstr>
      <vt:lpstr>Bilangan Heksadesimal</vt:lpstr>
      <vt:lpstr>PowerPoint Presentation</vt:lpstr>
      <vt:lpstr>Prinsip konversi</vt:lpstr>
      <vt:lpstr>desimal  biner 7710 = ......2</vt:lpstr>
      <vt:lpstr>desimal  biner 6710 = ......2</vt:lpstr>
      <vt:lpstr>desimal  oktal</vt:lpstr>
      <vt:lpstr>desimal  oktal</vt:lpstr>
      <vt:lpstr>desimal  heksa</vt:lpstr>
      <vt:lpstr>desimal  heksa</vt:lpstr>
      <vt:lpstr>biner  desimal</vt:lpstr>
      <vt:lpstr>biner  desimal</vt:lpstr>
      <vt:lpstr>biner  desimal</vt:lpstr>
      <vt:lpstr>biner  oktal</vt:lpstr>
      <vt:lpstr>biner  oktal</vt:lpstr>
      <vt:lpstr>biner  oktal</vt:lpstr>
      <vt:lpstr>biner  heksa</vt:lpstr>
      <vt:lpstr>biner  heksa</vt:lpstr>
      <vt:lpstr>biner  heksa</vt:lpstr>
      <vt:lpstr>oktal  desimal</vt:lpstr>
      <vt:lpstr>oktal  desimal</vt:lpstr>
      <vt:lpstr>oktal  biner</vt:lpstr>
      <vt:lpstr>oktal  biner</vt:lpstr>
      <vt:lpstr>heksa  biner</vt:lpstr>
      <vt:lpstr>heksa  biner</vt:lpstr>
      <vt:lpstr>PowerPoint Presentation</vt:lpstr>
      <vt:lpstr>Aritmetika Bilangan Biner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ALU</dc:title>
  <dc:creator>User</dc:creator>
  <cp:lastModifiedBy>ning</cp:lastModifiedBy>
  <cp:revision>27</cp:revision>
  <dcterms:created xsi:type="dcterms:W3CDTF">2016-04-11T03:21:07Z</dcterms:created>
  <dcterms:modified xsi:type="dcterms:W3CDTF">2017-03-28T21:05:05Z</dcterms:modified>
</cp:coreProperties>
</file>