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9" autoAdjust="0"/>
    <p:restoredTop sz="94660"/>
  </p:normalViewPr>
  <p:slideViewPr>
    <p:cSldViewPr snapToGrid="0">
      <p:cViewPr varScale="1">
        <p:scale>
          <a:sx n="66" d="100"/>
          <a:sy n="66" d="100"/>
        </p:scale>
        <p:origin x="49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51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7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1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49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8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9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6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53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8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B0A47-A0B5-4149-B16D-95BF2409C4FE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8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98" y="1106905"/>
            <a:ext cx="7072562" cy="5210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71389" y="4870776"/>
            <a:ext cx="5604430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800" b="1" i="1" spc="-80" dirty="0" smtClean="0">
                <a:solidFill>
                  <a:srgbClr val="FFC000"/>
                </a:solidFill>
                <a:latin typeface="Arial Black"/>
                <a:cs typeface="Arial Black"/>
              </a:rPr>
              <a:t>GERAK </a:t>
            </a:r>
            <a:r>
              <a:rPr sz="2800" b="1" i="1" spc="-75" dirty="0">
                <a:solidFill>
                  <a:srgbClr val="FFC000"/>
                </a:solidFill>
                <a:latin typeface="Arial Black"/>
                <a:cs typeface="Arial Black"/>
              </a:rPr>
              <a:t>DINAMIK </a:t>
            </a:r>
            <a:r>
              <a:rPr sz="2800" b="1" i="1" spc="-85" dirty="0">
                <a:solidFill>
                  <a:srgbClr val="FFC000"/>
                </a:solidFill>
                <a:latin typeface="Arial Black"/>
                <a:cs typeface="Arial Black"/>
              </a:rPr>
              <a:t>JALAN</a:t>
            </a:r>
            <a:r>
              <a:rPr sz="2800" b="1" i="1" spc="-60" dirty="0">
                <a:solidFill>
                  <a:srgbClr val="FFC000"/>
                </a:solidFill>
                <a:latin typeface="Arial Black"/>
                <a:cs typeface="Arial Black"/>
              </a:rPr>
              <a:t> </a:t>
            </a:r>
            <a:r>
              <a:rPr sz="2800" b="1" i="1" spc="-70" dirty="0">
                <a:solidFill>
                  <a:srgbClr val="FFC000"/>
                </a:solidFill>
                <a:latin typeface="Arial Black"/>
                <a:cs typeface="Arial Black"/>
              </a:rPr>
              <a:t>REL</a:t>
            </a:r>
            <a:endParaRPr sz="28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70431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9881" y="932632"/>
            <a:ext cx="2259142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80" dirty="0"/>
              <a:t>OUTPUT</a:t>
            </a:r>
            <a:r>
              <a:rPr spc="-125" dirty="0"/>
              <a:t> </a:t>
            </a:r>
            <a:r>
              <a:rPr spc="-35"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99606" y="2423454"/>
            <a:ext cx="635825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13080" indent="-287020"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5" dirty="0">
                <a:latin typeface="Calibri"/>
                <a:cs typeface="Calibri"/>
              </a:rPr>
              <a:t>Mahasiswa </a:t>
            </a:r>
            <a:r>
              <a:rPr sz="2400" b="1" spc="-10" dirty="0">
                <a:latin typeface="Calibri"/>
                <a:cs typeface="Calibri"/>
              </a:rPr>
              <a:t>dapat </a:t>
            </a:r>
            <a:r>
              <a:rPr sz="2400" b="1" spc="-5" dirty="0">
                <a:latin typeface="Calibri"/>
                <a:cs typeface="Calibri"/>
              </a:rPr>
              <a:t>menjelaskan </a:t>
            </a:r>
            <a:r>
              <a:rPr sz="2400" b="1" spc="-15" dirty="0">
                <a:latin typeface="Calibri"/>
                <a:cs typeface="Calibri"/>
              </a:rPr>
              <a:t>karakteristik  pergerakan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lokomotif</a:t>
            </a:r>
            <a:endParaRPr sz="2400" dirty="0">
              <a:latin typeface="Calibri"/>
              <a:cs typeface="Calibri"/>
            </a:endParaRPr>
          </a:p>
          <a:p>
            <a:pPr marL="299085" marR="5080" indent="-287020">
              <a:buFont typeface="Arial"/>
              <a:buChar char="•"/>
              <a:tabLst>
                <a:tab pos="299085" algn="l"/>
                <a:tab pos="299720" algn="l"/>
                <a:tab pos="5171440" algn="l"/>
              </a:tabLst>
            </a:pPr>
            <a:r>
              <a:rPr sz="2400" b="1" spc="-10" dirty="0">
                <a:latin typeface="Calibri"/>
                <a:cs typeface="Calibri"/>
              </a:rPr>
              <a:t>Mahasiswa dapat </a:t>
            </a:r>
            <a:r>
              <a:rPr sz="2400" b="1" spc="-5" dirty="0">
                <a:latin typeface="Calibri"/>
                <a:cs typeface="Calibri"/>
              </a:rPr>
              <a:t>menjelaskan </a:t>
            </a:r>
            <a:r>
              <a:rPr sz="2400" b="1" spc="-15" dirty="0">
                <a:latin typeface="Calibri"/>
                <a:cs typeface="Calibri"/>
              </a:rPr>
              <a:t>keterkaitan </a:t>
            </a:r>
            <a:r>
              <a:rPr sz="2400" b="1" spc="-30" dirty="0">
                <a:latin typeface="Calibri"/>
                <a:cs typeface="Calibri"/>
              </a:rPr>
              <a:t>gaya  </a:t>
            </a:r>
            <a:r>
              <a:rPr sz="2400" b="1" spc="-10" dirty="0">
                <a:latin typeface="Calibri"/>
                <a:cs typeface="Calibri"/>
              </a:rPr>
              <a:t>tarik lokomotif dengan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kelandaian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rel	</a:t>
            </a:r>
            <a:r>
              <a:rPr sz="2400" b="1" spc="-25" dirty="0">
                <a:latin typeface="Calibri"/>
                <a:cs typeface="Calibri"/>
              </a:rPr>
              <a:t>kereta  </a:t>
            </a:r>
            <a:r>
              <a:rPr sz="2400" b="1" dirty="0">
                <a:latin typeface="Calibri"/>
                <a:cs typeface="Calibri"/>
              </a:rPr>
              <a:t>api</a:t>
            </a:r>
            <a:endParaRPr sz="2400" dirty="0">
              <a:latin typeface="Calibri"/>
              <a:cs typeface="Calibri"/>
            </a:endParaRPr>
          </a:p>
          <a:p>
            <a:pPr marL="299085" marR="98679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5" dirty="0">
                <a:latin typeface="Calibri"/>
                <a:cs typeface="Calibri"/>
              </a:rPr>
              <a:t>Mahasiswa </a:t>
            </a:r>
            <a:r>
              <a:rPr sz="2400" b="1" spc="-10" dirty="0">
                <a:latin typeface="Calibri"/>
                <a:cs typeface="Calibri"/>
              </a:rPr>
              <a:t>dapat </a:t>
            </a:r>
            <a:r>
              <a:rPr sz="2400" b="1" spc="-5" dirty="0">
                <a:latin typeface="Calibri"/>
                <a:cs typeface="Calibri"/>
              </a:rPr>
              <a:t>menghitung </a:t>
            </a:r>
            <a:r>
              <a:rPr sz="2400" b="1" spc="-15" dirty="0">
                <a:latin typeface="Calibri"/>
                <a:cs typeface="Calibri"/>
              </a:rPr>
              <a:t>jarak  </a:t>
            </a:r>
            <a:r>
              <a:rPr sz="2400" b="1" spc="-10" dirty="0">
                <a:latin typeface="Calibri"/>
                <a:cs typeface="Calibri"/>
              </a:rPr>
              <a:t>pengereman </a:t>
            </a:r>
            <a:r>
              <a:rPr sz="2400" b="1" dirty="0">
                <a:latin typeface="Calibri"/>
                <a:cs typeface="Calibri"/>
              </a:rPr>
              <a:t>dan </a:t>
            </a:r>
            <a:r>
              <a:rPr sz="2400" b="1" spc="-10" dirty="0">
                <a:latin typeface="Calibri"/>
                <a:cs typeface="Calibri"/>
              </a:rPr>
              <a:t>mengetahui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tujuannya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8801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4733" y="1234818"/>
            <a:ext cx="6471653" cy="568745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600" spc="-75" dirty="0"/>
              <a:t>GERAK DINAMIK </a:t>
            </a:r>
            <a:r>
              <a:rPr sz="3600" spc="-85" dirty="0"/>
              <a:t>JALAN</a:t>
            </a:r>
            <a:r>
              <a:rPr sz="3600" spc="-120" dirty="0"/>
              <a:t> </a:t>
            </a:r>
            <a:r>
              <a:rPr sz="3600" spc="-70" dirty="0"/>
              <a:t>REL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24734" y="2664085"/>
            <a:ext cx="468693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10" dirty="0">
                <a:latin typeface="Calibri"/>
                <a:cs typeface="Calibri"/>
              </a:rPr>
              <a:t>Sarana perkeretapian </a:t>
            </a:r>
            <a:r>
              <a:rPr sz="2400" b="1" spc="-5" dirty="0">
                <a:latin typeface="Calibri"/>
                <a:cs typeface="Calibri"/>
              </a:rPr>
              <a:t>dan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jenisnya</a:t>
            </a:r>
            <a:endParaRPr sz="2400" dirty="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5" dirty="0">
                <a:latin typeface="Calibri"/>
                <a:cs typeface="Calibri"/>
              </a:rPr>
              <a:t>Komponen </a:t>
            </a:r>
            <a:r>
              <a:rPr sz="2400" b="1" spc="-10" dirty="0">
                <a:latin typeface="Calibri"/>
                <a:cs typeface="Calibri"/>
              </a:rPr>
              <a:t>utama lokomotif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diesel</a:t>
            </a:r>
            <a:endParaRPr sz="2400" dirty="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15" dirty="0">
                <a:latin typeface="Calibri"/>
                <a:cs typeface="Calibri"/>
              </a:rPr>
              <a:t>Karakteristik </a:t>
            </a:r>
            <a:r>
              <a:rPr sz="2400" b="1" dirty="0">
                <a:latin typeface="Calibri"/>
                <a:cs typeface="Calibri"/>
              </a:rPr>
              <a:t>dan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performance</a:t>
            </a:r>
            <a:endParaRPr sz="2400" dirty="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10" dirty="0">
                <a:latin typeface="Calibri"/>
                <a:cs typeface="Calibri"/>
              </a:rPr>
              <a:t>Sistem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pengereman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2299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25140" y="1236218"/>
            <a:ext cx="6015423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85" dirty="0"/>
              <a:t>SARANA</a:t>
            </a:r>
            <a:r>
              <a:rPr spc="-110" dirty="0"/>
              <a:t> </a:t>
            </a:r>
            <a:r>
              <a:rPr spc="-85" dirty="0"/>
              <a:t>PERKERETAPIAN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25140" y="2267378"/>
            <a:ext cx="6530975" cy="3706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Menurut </a:t>
            </a:r>
            <a:r>
              <a:rPr sz="2000" b="1" dirty="0">
                <a:latin typeface="Calibri"/>
                <a:cs typeface="Calibri"/>
              </a:rPr>
              <a:t>Undang-undang RI No.23 </a:t>
            </a:r>
            <a:r>
              <a:rPr sz="2000" b="1" spc="-5" dirty="0">
                <a:latin typeface="Calibri"/>
                <a:cs typeface="Calibri"/>
              </a:rPr>
              <a:t>tahun </a:t>
            </a:r>
            <a:r>
              <a:rPr sz="2000" b="1" dirty="0">
                <a:latin typeface="Calibri"/>
                <a:cs typeface="Calibri"/>
              </a:rPr>
              <a:t>2007</a:t>
            </a:r>
            <a:r>
              <a:rPr sz="2000" b="1" spc="-110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Tentang</a:t>
            </a:r>
            <a:endParaRPr sz="2000" dirty="0">
              <a:latin typeface="Calibri"/>
              <a:cs typeface="Calibri"/>
            </a:endParaRPr>
          </a:p>
          <a:p>
            <a:pPr marL="12700"/>
            <a:r>
              <a:rPr sz="2000" b="1" spc="-15" dirty="0">
                <a:latin typeface="Calibri"/>
                <a:cs typeface="Calibri"/>
              </a:rPr>
              <a:t>Perkeretapian</a:t>
            </a:r>
            <a:r>
              <a:rPr sz="2000" spc="-15" dirty="0"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sarana perkeretapian terdiri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  <a:p>
            <a:pPr>
              <a:spcBef>
                <a:spcPts val="40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481965" marR="5080" indent="-342900">
              <a:buAutoNum type="arabicPeriod"/>
              <a:tabLst>
                <a:tab pos="481965" algn="l"/>
                <a:tab pos="482600" algn="l"/>
              </a:tabLst>
            </a:pPr>
            <a:r>
              <a:rPr sz="2000" b="1" spc="-5" dirty="0">
                <a:latin typeface="Calibri"/>
                <a:cs typeface="Calibri"/>
              </a:rPr>
              <a:t>Lokomotif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kendaraan rel yang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15" dirty="0">
                <a:latin typeface="Calibri"/>
                <a:cs typeface="Calibri"/>
              </a:rPr>
              <a:t>bergerak </a:t>
            </a:r>
            <a:r>
              <a:rPr sz="2000" spc="-5" dirty="0">
                <a:latin typeface="Calibri"/>
                <a:cs typeface="Calibri"/>
              </a:rPr>
              <a:t>sendiri  </a:t>
            </a:r>
            <a:r>
              <a:rPr sz="2000" spc="-10" dirty="0">
                <a:latin typeface="Calibri"/>
                <a:cs typeface="Calibri"/>
              </a:rPr>
              <a:t>dengan motor </a:t>
            </a:r>
            <a:r>
              <a:rPr sz="2000" spc="-5" dirty="0">
                <a:latin typeface="Calibri"/>
                <a:cs typeface="Calibri"/>
              </a:rPr>
              <a:t>diesel </a:t>
            </a:r>
            <a:r>
              <a:rPr sz="2000" spc="-10" dirty="0">
                <a:latin typeface="Calibri"/>
                <a:cs typeface="Calibri"/>
              </a:rPr>
              <a:t>sebagai </a:t>
            </a:r>
            <a:r>
              <a:rPr sz="2000" spc="-5" dirty="0">
                <a:latin typeface="Calibri"/>
                <a:cs typeface="Calibri"/>
              </a:rPr>
              <a:t>sumber </a:t>
            </a:r>
            <a:r>
              <a:rPr sz="2000" spc="-10" dirty="0">
                <a:latin typeface="Calibri"/>
                <a:cs typeface="Calibri"/>
              </a:rPr>
              <a:t>tenaga </a:t>
            </a:r>
            <a:r>
              <a:rPr sz="2000" spc="-5" dirty="0">
                <a:latin typeface="Calibri"/>
                <a:cs typeface="Calibri"/>
              </a:rPr>
              <a:t>dan berfungsi  untuk menarik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spc="-10" dirty="0">
                <a:latin typeface="Calibri"/>
                <a:cs typeface="Calibri"/>
              </a:rPr>
              <a:t>mendorong rangkaian </a:t>
            </a:r>
            <a:r>
              <a:rPr sz="2000" spc="-20" dirty="0">
                <a:latin typeface="Calibri"/>
                <a:cs typeface="Calibri"/>
              </a:rPr>
              <a:t>kereta </a:t>
            </a:r>
            <a:r>
              <a:rPr sz="2000" spc="-15" dirty="0">
                <a:latin typeface="Calibri"/>
                <a:cs typeface="Calibri"/>
              </a:rPr>
              <a:t>atau  </a:t>
            </a:r>
            <a:r>
              <a:rPr sz="2000" dirty="0">
                <a:latin typeface="Calibri"/>
                <a:cs typeface="Calibri"/>
              </a:rPr>
              <a:t>gerbong</a:t>
            </a:r>
            <a:endParaRPr sz="2000" dirty="0">
              <a:latin typeface="Calibri"/>
              <a:cs typeface="Calibri"/>
            </a:endParaRPr>
          </a:p>
          <a:p>
            <a:pPr marL="481965" marR="243840" indent="-342900">
              <a:spcBef>
                <a:spcPts val="5"/>
              </a:spcBef>
              <a:buAutoNum type="arabicPeriod"/>
              <a:tabLst>
                <a:tab pos="481965" algn="l"/>
                <a:tab pos="482600" algn="l"/>
              </a:tabLst>
            </a:pPr>
            <a:r>
              <a:rPr sz="2000" b="1" spc="-15" dirty="0">
                <a:latin typeface="Calibri"/>
                <a:cs typeface="Calibri"/>
              </a:rPr>
              <a:t>Kereta, </a:t>
            </a:r>
            <a:r>
              <a:rPr sz="2000" spc="-10" dirty="0">
                <a:latin typeface="Calibri"/>
                <a:cs typeface="Calibri"/>
              </a:rPr>
              <a:t>kendaraan </a:t>
            </a:r>
            <a:r>
              <a:rPr sz="2000" spc="-15" dirty="0">
                <a:latin typeface="Calibri"/>
                <a:cs typeface="Calibri"/>
              </a:rPr>
              <a:t>rel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berfungsi untuk mengangkut  </a:t>
            </a:r>
            <a:r>
              <a:rPr sz="2000" dirty="0">
                <a:latin typeface="Calibri"/>
                <a:cs typeface="Calibri"/>
              </a:rPr>
              <a:t>penumpang </a:t>
            </a:r>
            <a:r>
              <a:rPr sz="2000" spc="-5" dirty="0">
                <a:latin typeface="Calibri"/>
                <a:cs typeface="Calibri"/>
              </a:rPr>
              <a:t>lengkap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fasilitasnya</a:t>
            </a:r>
            <a:endParaRPr sz="2000" dirty="0">
              <a:latin typeface="Calibri"/>
              <a:cs typeface="Calibri"/>
            </a:endParaRPr>
          </a:p>
          <a:p>
            <a:pPr marL="481965" indent="-343535">
              <a:buAutoNum type="arabicPeriod"/>
              <a:tabLst>
                <a:tab pos="481965" algn="l"/>
                <a:tab pos="482600" algn="l"/>
              </a:tabLst>
            </a:pPr>
            <a:r>
              <a:rPr sz="2000" b="1" spc="-5" dirty="0">
                <a:latin typeface="Calibri"/>
                <a:cs typeface="Calibri"/>
              </a:rPr>
              <a:t>Gerbong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kendaraan rel </a:t>
            </a:r>
            <a:r>
              <a:rPr sz="2000" spc="-5" dirty="0">
                <a:latin typeface="Calibri"/>
                <a:cs typeface="Calibri"/>
              </a:rPr>
              <a:t>yang berfungsi untuk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mengangkut</a:t>
            </a:r>
            <a:endParaRPr sz="2000" dirty="0">
              <a:latin typeface="Calibri"/>
              <a:cs typeface="Calibri"/>
            </a:endParaRPr>
          </a:p>
          <a:p>
            <a:pPr marL="481965"/>
            <a:r>
              <a:rPr sz="2000" spc="-10" dirty="0">
                <a:latin typeface="Calibri"/>
                <a:cs typeface="Calibri"/>
              </a:rPr>
              <a:t>barang</a:t>
            </a:r>
            <a:endParaRPr sz="2000" dirty="0">
              <a:latin typeface="Calibri"/>
              <a:cs typeface="Calibri"/>
            </a:endParaRPr>
          </a:p>
          <a:p>
            <a:pPr marL="481965" indent="-343535">
              <a:buAutoNum type="arabicPeriod" startAt="4"/>
              <a:tabLst>
                <a:tab pos="481965" algn="l"/>
                <a:tab pos="482600" algn="l"/>
              </a:tabLst>
            </a:pPr>
            <a:r>
              <a:rPr sz="2000" b="1" spc="-20" dirty="0">
                <a:latin typeface="Calibri"/>
                <a:cs typeface="Calibri"/>
              </a:rPr>
              <a:t>Peralatan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khusus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7982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31964" y="908303"/>
            <a:ext cx="2232660" cy="1674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48456" y="3291840"/>
            <a:ext cx="2666999" cy="17724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36535" y="3400045"/>
            <a:ext cx="2342388" cy="15560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31666" y="2634488"/>
            <a:ext cx="2641600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Gerbong </a:t>
            </a: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peti </a:t>
            </a:r>
            <a:r>
              <a:rPr sz="1800" spc="-15" dirty="0">
                <a:solidFill>
                  <a:srgbClr val="000000"/>
                </a:solidFill>
                <a:latin typeface="Calibri"/>
                <a:cs typeface="Calibri"/>
              </a:rPr>
              <a:t>kemas</a:t>
            </a:r>
            <a:r>
              <a:rPr sz="18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(PPCW)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23360" y="693419"/>
            <a:ext cx="2348484" cy="16200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113271" y="2777997"/>
            <a:ext cx="3101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Gerbong </a:t>
            </a:r>
            <a:r>
              <a:rPr spc="-10" dirty="0">
                <a:latin typeface="Calibri"/>
                <a:cs typeface="Calibri"/>
              </a:rPr>
              <a:t>pengangkut </a:t>
            </a:r>
            <a:r>
              <a:rPr dirty="0">
                <a:latin typeface="Calibri"/>
                <a:cs typeface="Calibri"/>
              </a:rPr>
              <a:t>BBM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(KKW)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79083" y="5082666"/>
            <a:ext cx="3571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Gerbong </a:t>
            </a:r>
            <a:r>
              <a:rPr spc="-10" dirty="0">
                <a:latin typeface="Calibri"/>
                <a:cs typeface="Calibri"/>
              </a:rPr>
              <a:t>pengangkut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batubara(KKBW)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4399" y="5235066"/>
            <a:ext cx="147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Gerbong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bagasi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1099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67477" y="769003"/>
            <a:ext cx="5223108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60" dirty="0">
                <a:solidFill>
                  <a:srgbClr val="FF0000"/>
                </a:solidFill>
              </a:rPr>
              <a:t>Tipe</a:t>
            </a:r>
            <a:r>
              <a:rPr spc="-95" dirty="0">
                <a:solidFill>
                  <a:srgbClr val="FF0000"/>
                </a:solidFill>
              </a:rPr>
              <a:t> </a:t>
            </a:r>
            <a:r>
              <a:rPr spc="-75" dirty="0">
                <a:solidFill>
                  <a:srgbClr val="FF0000"/>
                </a:solidFill>
              </a:rPr>
              <a:t>Lokomotif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11240" y="2240027"/>
            <a:ext cx="6644640" cy="2999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Berdasarkan </a:t>
            </a:r>
            <a:r>
              <a:rPr b="1" dirty="0">
                <a:latin typeface="Calibri"/>
                <a:cs typeface="Calibri"/>
              </a:rPr>
              <a:t>mesin, </a:t>
            </a: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spc="-5" dirty="0">
                <a:latin typeface="Calibri"/>
                <a:cs typeface="Calibri"/>
              </a:rPr>
              <a:t>dibedakan menjadi</a:t>
            </a:r>
            <a:r>
              <a:rPr b="1" spc="-10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:</a:t>
            </a:r>
            <a:endParaRPr dirty="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uap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merupakan </a:t>
            </a:r>
            <a:r>
              <a:rPr spc="-15" dirty="0">
                <a:latin typeface="Calibri"/>
                <a:cs typeface="Calibri"/>
              </a:rPr>
              <a:t>cikal </a:t>
            </a:r>
            <a:r>
              <a:rPr spc="-10" dirty="0">
                <a:latin typeface="Calibri"/>
                <a:cs typeface="Calibri"/>
              </a:rPr>
              <a:t>bakal </a:t>
            </a:r>
            <a:r>
              <a:rPr dirty="0">
                <a:latin typeface="Calibri"/>
                <a:cs typeface="Calibri"/>
              </a:rPr>
              <a:t>mesin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dirty="0">
                <a:latin typeface="Calibri"/>
                <a:cs typeface="Calibri"/>
              </a:rPr>
              <a:t>api ,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umumnya</a:t>
            </a:r>
            <a:endParaRPr dirty="0">
              <a:latin typeface="Calibri"/>
              <a:cs typeface="Calibri"/>
            </a:endParaRPr>
          </a:p>
          <a:p>
            <a:pPr marL="355600"/>
            <a:r>
              <a:rPr spc="-5" dirty="0">
                <a:latin typeface="Calibri"/>
                <a:cs typeface="Calibri"/>
              </a:rPr>
              <a:t>bahan </a:t>
            </a:r>
            <a:r>
              <a:rPr spc="-10" dirty="0">
                <a:latin typeface="Calibri"/>
                <a:cs typeface="Calibri"/>
              </a:rPr>
              <a:t>bakar berasal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spc="-20" dirty="0">
                <a:latin typeface="Calibri"/>
                <a:cs typeface="Calibri"/>
              </a:rPr>
              <a:t>kayu </a:t>
            </a:r>
            <a:r>
              <a:rPr spc="-10" dirty="0">
                <a:latin typeface="Calibri"/>
                <a:cs typeface="Calibri"/>
              </a:rPr>
              <a:t>atau </a:t>
            </a:r>
            <a:r>
              <a:rPr spc="-5" dirty="0">
                <a:latin typeface="Calibri"/>
                <a:cs typeface="Calibri"/>
              </a:rPr>
              <a:t>batu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bara</a:t>
            </a:r>
            <a:endParaRPr dirty="0">
              <a:latin typeface="Calibri"/>
              <a:cs typeface="Calibri"/>
            </a:endParaRPr>
          </a:p>
          <a:p>
            <a:pPr marL="355600" marR="575310" indent="-342900">
              <a:spcBef>
                <a:spcPts val="5"/>
              </a:spcBef>
              <a:buAutoNum type="arabicPeriod" startAt="2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menggunakan </a:t>
            </a:r>
            <a:r>
              <a:rPr dirty="0">
                <a:latin typeface="Calibri"/>
                <a:cs typeface="Calibri"/>
              </a:rPr>
              <a:t>mesin diesel </a:t>
            </a:r>
            <a:r>
              <a:rPr spc="-10" dirty="0">
                <a:latin typeface="Calibri"/>
                <a:cs typeface="Calibri"/>
              </a:rPr>
              <a:t>sebagai </a:t>
            </a:r>
            <a:r>
              <a:rPr spc="-5" dirty="0">
                <a:latin typeface="Calibri"/>
                <a:cs typeface="Calibri"/>
              </a:rPr>
              <a:t>sumber  </a:t>
            </a:r>
            <a:r>
              <a:rPr spc="-10" dirty="0">
                <a:latin typeface="Calibri"/>
                <a:cs typeface="Calibri"/>
              </a:rPr>
              <a:t>tenaga. Dibedakan </a:t>
            </a:r>
            <a:r>
              <a:rPr spc="-5" dirty="0">
                <a:latin typeface="Calibri"/>
                <a:cs typeface="Calibri"/>
              </a:rPr>
              <a:t>lagi menjadi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812800" lvl="1" indent="-343535"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transmisi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mekanis</a:t>
            </a:r>
            <a:endParaRPr dirty="0">
              <a:latin typeface="Calibri"/>
              <a:cs typeface="Calibri"/>
            </a:endParaRPr>
          </a:p>
          <a:p>
            <a:pPr marL="812800" lvl="1" indent="-343535"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transmisi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elektrik</a:t>
            </a:r>
            <a:endParaRPr dirty="0">
              <a:latin typeface="Calibri"/>
              <a:cs typeface="Calibri"/>
            </a:endParaRPr>
          </a:p>
          <a:p>
            <a:pPr marL="812800" lvl="1" indent="-343535"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</a:t>
            </a:r>
            <a:r>
              <a:rPr spc="-10" dirty="0">
                <a:latin typeface="Calibri"/>
                <a:cs typeface="Calibri"/>
              </a:rPr>
              <a:t>transmisi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hidraulik</a:t>
            </a:r>
            <a:endParaRPr dirty="0">
              <a:latin typeface="Calibri"/>
              <a:cs typeface="Calibri"/>
            </a:endParaRPr>
          </a:p>
          <a:p>
            <a:pPr marL="355600" marR="5080" indent="-342900">
              <a:buAutoNum type="arabicPeriod" startAt="2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spc="-5" dirty="0">
                <a:latin typeface="Calibri"/>
                <a:cs typeface="Calibri"/>
              </a:rPr>
              <a:t>listrik, </a:t>
            </a:r>
            <a:r>
              <a:rPr spc="-5" dirty="0">
                <a:latin typeface="Calibri"/>
                <a:cs typeface="Calibri"/>
              </a:rPr>
              <a:t>prinsip </a:t>
            </a:r>
            <a:r>
              <a:rPr spc="-15" dirty="0">
                <a:latin typeface="Calibri"/>
                <a:cs typeface="Calibri"/>
              </a:rPr>
              <a:t>kerja </a:t>
            </a:r>
            <a:r>
              <a:rPr spc="-5" dirty="0">
                <a:latin typeface="Calibri"/>
                <a:cs typeface="Calibri"/>
              </a:rPr>
              <a:t>mirip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elektrik, </a:t>
            </a:r>
            <a:r>
              <a:rPr spc="-15" dirty="0">
                <a:latin typeface="Calibri"/>
                <a:cs typeface="Calibri"/>
              </a:rPr>
              <a:t>hanya  listriknya </a:t>
            </a:r>
            <a:r>
              <a:rPr spc="-10" dirty="0">
                <a:latin typeface="Calibri"/>
                <a:cs typeface="Calibri"/>
              </a:rPr>
              <a:t>berasal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spc="-10" dirty="0">
                <a:latin typeface="Calibri"/>
                <a:cs typeface="Calibri"/>
              </a:rPr>
              <a:t>kabel </a:t>
            </a:r>
            <a:r>
              <a:rPr spc="-5" dirty="0">
                <a:latin typeface="Calibri"/>
                <a:cs typeface="Calibri"/>
              </a:rPr>
              <a:t>transmisi di </a:t>
            </a:r>
            <a:r>
              <a:rPr spc="-15" dirty="0">
                <a:latin typeface="Calibri"/>
                <a:cs typeface="Calibri"/>
              </a:rPr>
              <a:t>atas </a:t>
            </a:r>
            <a:r>
              <a:rPr spc="-5" dirty="0">
                <a:latin typeface="Calibri"/>
                <a:cs typeface="Calibri"/>
              </a:rPr>
              <a:t>jalur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api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8013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561" y="3102101"/>
            <a:ext cx="1082040" cy="1082040"/>
          </a:xfrm>
          <a:custGeom>
            <a:avLst/>
            <a:gdLst/>
            <a:ahLst/>
            <a:cxnLst/>
            <a:rect l="l" t="t" r="r" b="b"/>
            <a:pathLst>
              <a:path w="1082039" h="1082039">
                <a:moveTo>
                  <a:pt x="541020" y="0"/>
                </a:moveTo>
                <a:lnTo>
                  <a:pt x="494333" y="1985"/>
                </a:lnTo>
                <a:lnTo>
                  <a:pt x="448751" y="7834"/>
                </a:lnTo>
                <a:lnTo>
                  <a:pt x="404435" y="17383"/>
                </a:lnTo>
                <a:lnTo>
                  <a:pt x="361547" y="30471"/>
                </a:lnTo>
                <a:lnTo>
                  <a:pt x="320249" y="46934"/>
                </a:lnTo>
                <a:lnTo>
                  <a:pt x="280705" y="66612"/>
                </a:lnTo>
                <a:lnTo>
                  <a:pt x="243076" y="89341"/>
                </a:lnTo>
                <a:lnTo>
                  <a:pt x="207525" y="114959"/>
                </a:lnTo>
                <a:lnTo>
                  <a:pt x="174213" y="143304"/>
                </a:lnTo>
                <a:lnTo>
                  <a:pt x="143304" y="174213"/>
                </a:lnTo>
                <a:lnTo>
                  <a:pt x="114959" y="207525"/>
                </a:lnTo>
                <a:lnTo>
                  <a:pt x="89341" y="243076"/>
                </a:lnTo>
                <a:lnTo>
                  <a:pt x="66612" y="280705"/>
                </a:lnTo>
                <a:lnTo>
                  <a:pt x="46934" y="320249"/>
                </a:lnTo>
                <a:lnTo>
                  <a:pt x="30471" y="361547"/>
                </a:lnTo>
                <a:lnTo>
                  <a:pt x="17383" y="404435"/>
                </a:lnTo>
                <a:lnTo>
                  <a:pt x="7834" y="448751"/>
                </a:lnTo>
                <a:lnTo>
                  <a:pt x="1985" y="494333"/>
                </a:lnTo>
                <a:lnTo>
                  <a:pt x="0" y="541020"/>
                </a:lnTo>
                <a:lnTo>
                  <a:pt x="1985" y="587706"/>
                </a:lnTo>
                <a:lnTo>
                  <a:pt x="7834" y="633288"/>
                </a:lnTo>
                <a:lnTo>
                  <a:pt x="17383" y="677604"/>
                </a:lnTo>
                <a:lnTo>
                  <a:pt x="30471" y="720492"/>
                </a:lnTo>
                <a:lnTo>
                  <a:pt x="46934" y="761790"/>
                </a:lnTo>
                <a:lnTo>
                  <a:pt x="66612" y="801334"/>
                </a:lnTo>
                <a:lnTo>
                  <a:pt x="89341" y="838963"/>
                </a:lnTo>
                <a:lnTo>
                  <a:pt x="114959" y="874514"/>
                </a:lnTo>
                <a:lnTo>
                  <a:pt x="143304" y="907826"/>
                </a:lnTo>
                <a:lnTo>
                  <a:pt x="174213" y="938735"/>
                </a:lnTo>
                <a:lnTo>
                  <a:pt x="207525" y="967080"/>
                </a:lnTo>
                <a:lnTo>
                  <a:pt x="243076" y="992698"/>
                </a:lnTo>
                <a:lnTo>
                  <a:pt x="280705" y="1015427"/>
                </a:lnTo>
                <a:lnTo>
                  <a:pt x="320249" y="1035105"/>
                </a:lnTo>
                <a:lnTo>
                  <a:pt x="361547" y="1051568"/>
                </a:lnTo>
                <a:lnTo>
                  <a:pt x="404435" y="1064656"/>
                </a:lnTo>
                <a:lnTo>
                  <a:pt x="448751" y="1074205"/>
                </a:lnTo>
                <a:lnTo>
                  <a:pt x="494333" y="1080054"/>
                </a:lnTo>
                <a:lnTo>
                  <a:pt x="541020" y="1082040"/>
                </a:lnTo>
                <a:lnTo>
                  <a:pt x="587706" y="1080054"/>
                </a:lnTo>
                <a:lnTo>
                  <a:pt x="633288" y="1074205"/>
                </a:lnTo>
                <a:lnTo>
                  <a:pt x="677604" y="1064656"/>
                </a:lnTo>
                <a:lnTo>
                  <a:pt x="720492" y="1051568"/>
                </a:lnTo>
                <a:lnTo>
                  <a:pt x="761790" y="1035105"/>
                </a:lnTo>
                <a:lnTo>
                  <a:pt x="801334" y="1015427"/>
                </a:lnTo>
                <a:lnTo>
                  <a:pt x="838963" y="992698"/>
                </a:lnTo>
                <a:lnTo>
                  <a:pt x="874514" y="967080"/>
                </a:lnTo>
                <a:lnTo>
                  <a:pt x="907826" y="938735"/>
                </a:lnTo>
                <a:lnTo>
                  <a:pt x="938735" y="907826"/>
                </a:lnTo>
                <a:lnTo>
                  <a:pt x="967080" y="874514"/>
                </a:lnTo>
                <a:lnTo>
                  <a:pt x="992698" y="838963"/>
                </a:lnTo>
                <a:lnTo>
                  <a:pt x="1015427" y="801334"/>
                </a:lnTo>
                <a:lnTo>
                  <a:pt x="1035105" y="761790"/>
                </a:lnTo>
                <a:lnTo>
                  <a:pt x="1051568" y="720492"/>
                </a:lnTo>
                <a:lnTo>
                  <a:pt x="1064656" y="677604"/>
                </a:lnTo>
                <a:lnTo>
                  <a:pt x="1074205" y="633288"/>
                </a:lnTo>
                <a:lnTo>
                  <a:pt x="1080054" y="587706"/>
                </a:lnTo>
                <a:lnTo>
                  <a:pt x="1082039" y="541020"/>
                </a:lnTo>
                <a:lnTo>
                  <a:pt x="1080054" y="494333"/>
                </a:lnTo>
                <a:lnTo>
                  <a:pt x="1074205" y="448751"/>
                </a:lnTo>
                <a:lnTo>
                  <a:pt x="1064656" y="404435"/>
                </a:lnTo>
                <a:lnTo>
                  <a:pt x="1051568" y="361547"/>
                </a:lnTo>
                <a:lnTo>
                  <a:pt x="1035105" y="320249"/>
                </a:lnTo>
                <a:lnTo>
                  <a:pt x="1015427" y="280705"/>
                </a:lnTo>
                <a:lnTo>
                  <a:pt x="992698" y="243076"/>
                </a:lnTo>
                <a:lnTo>
                  <a:pt x="967080" y="207525"/>
                </a:lnTo>
                <a:lnTo>
                  <a:pt x="938735" y="174213"/>
                </a:lnTo>
                <a:lnTo>
                  <a:pt x="907826" y="143304"/>
                </a:lnTo>
                <a:lnTo>
                  <a:pt x="874514" y="114959"/>
                </a:lnTo>
                <a:lnTo>
                  <a:pt x="838963" y="89341"/>
                </a:lnTo>
                <a:lnTo>
                  <a:pt x="801334" y="66612"/>
                </a:lnTo>
                <a:lnTo>
                  <a:pt x="761790" y="46934"/>
                </a:lnTo>
                <a:lnTo>
                  <a:pt x="720492" y="30471"/>
                </a:lnTo>
                <a:lnTo>
                  <a:pt x="677604" y="17383"/>
                </a:lnTo>
                <a:lnTo>
                  <a:pt x="633288" y="7834"/>
                </a:lnTo>
                <a:lnTo>
                  <a:pt x="587706" y="1985"/>
                </a:lnTo>
                <a:lnTo>
                  <a:pt x="54102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6561" y="3102101"/>
            <a:ext cx="1082040" cy="1082040"/>
          </a:xfrm>
          <a:custGeom>
            <a:avLst/>
            <a:gdLst/>
            <a:ahLst/>
            <a:cxnLst/>
            <a:rect l="l" t="t" r="r" b="b"/>
            <a:pathLst>
              <a:path w="1082039" h="1082039">
                <a:moveTo>
                  <a:pt x="0" y="541020"/>
                </a:moveTo>
                <a:lnTo>
                  <a:pt x="1985" y="494333"/>
                </a:lnTo>
                <a:lnTo>
                  <a:pt x="7834" y="448751"/>
                </a:lnTo>
                <a:lnTo>
                  <a:pt x="17383" y="404435"/>
                </a:lnTo>
                <a:lnTo>
                  <a:pt x="30471" y="361547"/>
                </a:lnTo>
                <a:lnTo>
                  <a:pt x="46934" y="320249"/>
                </a:lnTo>
                <a:lnTo>
                  <a:pt x="66612" y="280705"/>
                </a:lnTo>
                <a:lnTo>
                  <a:pt x="89341" y="243076"/>
                </a:lnTo>
                <a:lnTo>
                  <a:pt x="114959" y="207525"/>
                </a:lnTo>
                <a:lnTo>
                  <a:pt x="143304" y="174213"/>
                </a:lnTo>
                <a:lnTo>
                  <a:pt x="174213" y="143304"/>
                </a:lnTo>
                <a:lnTo>
                  <a:pt x="207525" y="114959"/>
                </a:lnTo>
                <a:lnTo>
                  <a:pt x="243076" y="89341"/>
                </a:lnTo>
                <a:lnTo>
                  <a:pt x="280705" y="66612"/>
                </a:lnTo>
                <a:lnTo>
                  <a:pt x="320249" y="46934"/>
                </a:lnTo>
                <a:lnTo>
                  <a:pt x="361547" y="30471"/>
                </a:lnTo>
                <a:lnTo>
                  <a:pt x="404435" y="17383"/>
                </a:lnTo>
                <a:lnTo>
                  <a:pt x="448751" y="7834"/>
                </a:lnTo>
                <a:lnTo>
                  <a:pt x="494333" y="1985"/>
                </a:lnTo>
                <a:lnTo>
                  <a:pt x="541020" y="0"/>
                </a:lnTo>
                <a:lnTo>
                  <a:pt x="587706" y="1985"/>
                </a:lnTo>
                <a:lnTo>
                  <a:pt x="633288" y="7834"/>
                </a:lnTo>
                <a:lnTo>
                  <a:pt x="677604" y="17383"/>
                </a:lnTo>
                <a:lnTo>
                  <a:pt x="720492" y="30471"/>
                </a:lnTo>
                <a:lnTo>
                  <a:pt x="761790" y="46934"/>
                </a:lnTo>
                <a:lnTo>
                  <a:pt x="801334" y="66612"/>
                </a:lnTo>
                <a:lnTo>
                  <a:pt x="838963" y="89341"/>
                </a:lnTo>
                <a:lnTo>
                  <a:pt x="874514" y="114959"/>
                </a:lnTo>
                <a:lnTo>
                  <a:pt x="907826" y="143304"/>
                </a:lnTo>
                <a:lnTo>
                  <a:pt x="938735" y="174213"/>
                </a:lnTo>
                <a:lnTo>
                  <a:pt x="967080" y="207525"/>
                </a:lnTo>
                <a:lnTo>
                  <a:pt x="992698" y="243076"/>
                </a:lnTo>
                <a:lnTo>
                  <a:pt x="1015427" y="280705"/>
                </a:lnTo>
                <a:lnTo>
                  <a:pt x="1035105" y="320249"/>
                </a:lnTo>
                <a:lnTo>
                  <a:pt x="1051568" y="361547"/>
                </a:lnTo>
                <a:lnTo>
                  <a:pt x="1064656" y="404435"/>
                </a:lnTo>
                <a:lnTo>
                  <a:pt x="1074205" y="448751"/>
                </a:lnTo>
                <a:lnTo>
                  <a:pt x="1080054" y="494333"/>
                </a:lnTo>
                <a:lnTo>
                  <a:pt x="1082039" y="541020"/>
                </a:lnTo>
                <a:lnTo>
                  <a:pt x="1080054" y="587706"/>
                </a:lnTo>
                <a:lnTo>
                  <a:pt x="1074205" y="633288"/>
                </a:lnTo>
                <a:lnTo>
                  <a:pt x="1064656" y="677604"/>
                </a:lnTo>
                <a:lnTo>
                  <a:pt x="1051568" y="720492"/>
                </a:lnTo>
                <a:lnTo>
                  <a:pt x="1035105" y="761790"/>
                </a:lnTo>
                <a:lnTo>
                  <a:pt x="1015427" y="801334"/>
                </a:lnTo>
                <a:lnTo>
                  <a:pt x="992698" y="838963"/>
                </a:lnTo>
                <a:lnTo>
                  <a:pt x="967080" y="874514"/>
                </a:lnTo>
                <a:lnTo>
                  <a:pt x="938735" y="907826"/>
                </a:lnTo>
                <a:lnTo>
                  <a:pt x="907826" y="938735"/>
                </a:lnTo>
                <a:lnTo>
                  <a:pt x="874514" y="967080"/>
                </a:lnTo>
                <a:lnTo>
                  <a:pt x="838963" y="992698"/>
                </a:lnTo>
                <a:lnTo>
                  <a:pt x="801334" y="1015427"/>
                </a:lnTo>
                <a:lnTo>
                  <a:pt x="761790" y="1035105"/>
                </a:lnTo>
                <a:lnTo>
                  <a:pt x="720492" y="1051568"/>
                </a:lnTo>
                <a:lnTo>
                  <a:pt x="677604" y="1064656"/>
                </a:lnTo>
                <a:lnTo>
                  <a:pt x="633288" y="1074205"/>
                </a:lnTo>
                <a:lnTo>
                  <a:pt x="587706" y="1080054"/>
                </a:lnTo>
                <a:lnTo>
                  <a:pt x="541020" y="1082040"/>
                </a:lnTo>
                <a:lnTo>
                  <a:pt x="494333" y="1080054"/>
                </a:lnTo>
                <a:lnTo>
                  <a:pt x="448751" y="1074205"/>
                </a:lnTo>
                <a:lnTo>
                  <a:pt x="404435" y="1064656"/>
                </a:lnTo>
                <a:lnTo>
                  <a:pt x="361547" y="1051568"/>
                </a:lnTo>
                <a:lnTo>
                  <a:pt x="320249" y="1035105"/>
                </a:lnTo>
                <a:lnTo>
                  <a:pt x="280705" y="1015427"/>
                </a:lnTo>
                <a:lnTo>
                  <a:pt x="243076" y="992698"/>
                </a:lnTo>
                <a:lnTo>
                  <a:pt x="207525" y="967080"/>
                </a:lnTo>
                <a:lnTo>
                  <a:pt x="174213" y="938735"/>
                </a:lnTo>
                <a:lnTo>
                  <a:pt x="143304" y="907826"/>
                </a:lnTo>
                <a:lnTo>
                  <a:pt x="114959" y="874514"/>
                </a:lnTo>
                <a:lnTo>
                  <a:pt x="89341" y="838963"/>
                </a:lnTo>
                <a:lnTo>
                  <a:pt x="66612" y="801334"/>
                </a:lnTo>
                <a:lnTo>
                  <a:pt x="46934" y="761790"/>
                </a:lnTo>
                <a:lnTo>
                  <a:pt x="30471" y="720492"/>
                </a:lnTo>
                <a:lnTo>
                  <a:pt x="17383" y="677604"/>
                </a:lnTo>
                <a:lnTo>
                  <a:pt x="7834" y="633288"/>
                </a:lnTo>
                <a:lnTo>
                  <a:pt x="1985" y="587706"/>
                </a:lnTo>
                <a:lnTo>
                  <a:pt x="0" y="54102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79951" y="3333751"/>
            <a:ext cx="714375" cy="59499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ctr">
              <a:lnSpc>
                <a:spcPct val="91600"/>
              </a:lnSpc>
              <a:spcBef>
                <a:spcPts val="185"/>
              </a:spcBef>
            </a:pP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Gerakan putar  pedal</a:t>
            </a:r>
            <a:r>
              <a:rPr sz="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diteruskan  melalui piringan  bergigi yang  menarik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rantai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63034" y="4659503"/>
            <a:ext cx="147955" cy="157480"/>
          </a:xfrm>
          <a:custGeom>
            <a:avLst/>
            <a:gdLst/>
            <a:ahLst/>
            <a:cxnLst/>
            <a:rect l="l" t="t" r="r" b="b"/>
            <a:pathLst>
              <a:path w="147954" h="157479">
                <a:moveTo>
                  <a:pt x="147574" y="0"/>
                </a:moveTo>
                <a:lnTo>
                  <a:pt x="0" y="0"/>
                </a:lnTo>
                <a:lnTo>
                  <a:pt x="0" y="156972"/>
                </a:lnTo>
                <a:lnTo>
                  <a:pt x="147574" y="156972"/>
                </a:lnTo>
                <a:lnTo>
                  <a:pt x="147574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06061" y="4511929"/>
            <a:ext cx="461645" cy="147955"/>
          </a:xfrm>
          <a:custGeom>
            <a:avLst/>
            <a:gdLst/>
            <a:ahLst/>
            <a:cxnLst/>
            <a:rect l="l" t="t" r="r" b="b"/>
            <a:pathLst>
              <a:path w="461645" h="147954">
                <a:moveTo>
                  <a:pt x="461517" y="0"/>
                </a:moveTo>
                <a:lnTo>
                  <a:pt x="0" y="0"/>
                </a:lnTo>
                <a:lnTo>
                  <a:pt x="0" y="147574"/>
                </a:lnTo>
                <a:lnTo>
                  <a:pt x="461517" y="147574"/>
                </a:lnTo>
                <a:lnTo>
                  <a:pt x="461517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63034" y="4354957"/>
            <a:ext cx="147955" cy="157480"/>
          </a:xfrm>
          <a:custGeom>
            <a:avLst/>
            <a:gdLst/>
            <a:ahLst/>
            <a:cxnLst/>
            <a:rect l="l" t="t" r="r" b="b"/>
            <a:pathLst>
              <a:path w="147954" h="157479">
                <a:moveTo>
                  <a:pt x="147574" y="0"/>
                </a:moveTo>
                <a:lnTo>
                  <a:pt x="0" y="0"/>
                </a:lnTo>
                <a:lnTo>
                  <a:pt x="0" y="156972"/>
                </a:lnTo>
                <a:lnTo>
                  <a:pt x="147574" y="156972"/>
                </a:lnTo>
                <a:lnTo>
                  <a:pt x="147574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96561" y="4988814"/>
            <a:ext cx="1082040" cy="1082040"/>
          </a:xfrm>
          <a:custGeom>
            <a:avLst/>
            <a:gdLst/>
            <a:ahLst/>
            <a:cxnLst/>
            <a:rect l="l" t="t" r="r" b="b"/>
            <a:pathLst>
              <a:path w="1082039" h="1082039">
                <a:moveTo>
                  <a:pt x="541020" y="0"/>
                </a:moveTo>
                <a:lnTo>
                  <a:pt x="494333" y="1985"/>
                </a:lnTo>
                <a:lnTo>
                  <a:pt x="448751" y="7834"/>
                </a:lnTo>
                <a:lnTo>
                  <a:pt x="404435" y="17383"/>
                </a:lnTo>
                <a:lnTo>
                  <a:pt x="361547" y="30471"/>
                </a:lnTo>
                <a:lnTo>
                  <a:pt x="320249" y="46934"/>
                </a:lnTo>
                <a:lnTo>
                  <a:pt x="280705" y="66612"/>
                </a:lnTo>
                <a:lnTo>
                  <a:pt x="243076" y="89341"/>
                </a:lnTo>
                <a:lnTo>
                  <a:pt x="207525" y="114959"/>
                </a:lnTo>
                <a:lnTo>
                  <a:pt x="174213" y="143304"/>
                </a:lnTo>
                <a:lnTo>
                  <a:pt x="143304" y="174213"/>
                </a:lnTo>
                <a:lnTo>
                  <a:pt x="114959" y="207525"/>
                </a:lnTo>
                <a:lnTo>
                  <a:pt x="89341" y="243076"/>
                </a:lnTo>
                <a:lnTo>
                  <a:pt x="66612" y="280705"/>
                </a:lnTo>
                <a:lnTo>
                  <a:pt x="46934" y="320249"/>
                </a:lnTo>
                <a:lnTo>
                  <a:pt x="30471" y="361547"/>
                </a:lnTo>
                <a:lnTo>
                  <a:pt x="17383" y="404435"/>
                </a:lnTo>
                <a:lnTo>
                  <a:pt x="7834" y="448751"/>
                </a:lnTo>
                <a:lnTo>
                  <a:pt x="1985" y="494333"/>
                </a:lnTo>
                <a:lnTo>
                  <a:pt x="0" y="541020"/>
                </a:lnTo>
                <a:lnTo>
                  <a:pt x="1985" y="587700"/>
                </a:lnTo>
                <a:lnTo>
                  <a:pt x="7834" y="633278"/>
                </a:lnTo>
                <a:lnTo>
                  <a:pt x="17383" y="677591"/>
                </a:lnTo>
                <a:lnTo>
                  <a:pt x="30471" y="720477"/>
                </a:lnTo>
                <a:lnTo>
                  <a:pt x="46934" y="761773"/>
                </a:lnTo>
                <a:lnTo>
                  <a:pt x="66612" y="801317"/>
                </a:lnTo>
                <a:lnTo>
                  <a:pt x="89341" y="838946"/>
                </a:lnTo>
                <a:lnTo>
                  <a:pt x="114959" y="874498"/>
                </a:lnTo>
                <a:lnTo>
                  <a:pt x="143304" y="907811"/>
                </a:lnTo>
                <a:lnTo>
                  <a:pt x="174213" y="938722"/>
                </a:lnTo>
                <a:lnTo>
                  <a:pt x="207525" y="967069"/>
                </a:lnTo>
                <a:lnTo>
                  <a:pt x="243076" y="992689"/>
                </a:lnTo>
                <a:lnTo>
                  <a:pt x="280705" y="1015419"/>
                </a:lnTo>
                <a:lnTo>
                  <a:pt x="320249" y="1035099"/>
                </a:lnTo>
                <a:lnTo>
                  <a:pt x="361547" y="1051564"/>
                </a:lnTo>
                <a:lnTo>
                  <a:pt x="404435" y="1064654"/>
                </a:lnTo>
                <a:lnTo>
                  <a:pt x="448751" y="1074204"/>
                </a:lnTo>
                <a:lnTo>
                  <a:pt x="494333" y="1080054"/>
                </a:lnTo>
                <a:lnTo>
                  <a:pt x="541020" y="1082040"/>
                </a:lnTo>
                <a:lnTo>
                  <a:pt x="587706" y="1080054"/>
                </a:lnTo>
                <a:lnTo>
                  <a:pt x="633288" y="1074204"/>
                </a:lnTo>
                <a:lnTo>
                  <a:pt x="677604" y="1064654"/>
                </a:lnTo>
                <a:lnTo>
                  <a:pt x="720492" y="1051564"/>
                </a:lnTo>
                <a:lnTo>
                  <a:pt x="761790" y="1035099"/>
                </a:lnTo>
                <a:lnTo>
                  <a:pt x="801334" y="1015419"/>
                </a:lnTo>
                <a:lnTo>
                  <a:pt x="838963" y="992689"/>
                </a:lnTo>
                <a:lnTo>
                  <a:pt x="874514" y="967069"/>
                </a:lnTo>
                <a:lnTo>
                  <a:pt x="907826" y="938722"/>
                </a:lnTo>
                <a:lnTo>
                  <a:pt x="938735" y="907811"/>
                </a:lnTo>
                <a:lnTo>
                  <a:pt x="967080" y="874498"/>
                </a:lnTo>
                <a:lnTo>
                  <a:pt x="992698" y="838946"/>
                </a:lnTo>
                <a:lnTo>
                  <a:pt x="1015427" y="801317"/>
                </a:lnTo>
                <a:lnTo>
                  <a:pt x="1035105" y="761773"/>
                </a:lnTo>
                <a:lnTo>
                  <a:pt x="1051568" y="720477"/>
                </a:lnTo>
                <a:lnTo>
                  <a:pt x="1064656" y="677591"/>
                </a:lnTo>
                <a:lnTo>
                  <a:pt x="1074205" y="633278"/>
                </a:lnTo>
                <a:lnTo>
                  <a:pt x="1080054" y="587700"/>
                </a:lnTo>
                <a:lnTo>
                  <a:pt x="1082039" y="541020"/>
                </a:lnTo>
                <a:lnTo>
                  <a:pt x="1080054" y="494333"/>
                </a:lnTo>
                <a:lnTo>
                  <a:pt x="1074205" y="448751"/>
                </a:lnTo>
                <a:lnTo>
                  <a:pt x="1064656" y="404435"/>
                </a:lnTo>
                <a:lnTo>
                  <a:pt x="1051568" y="361547"/>
                </a:lnTo>
                <a:lnTo>
                  <a:pt x="1035105" y="320249"/>
                </a:lnTo>
                <a:lnTo>
                  <a:pt x="1015427" y="280705"/>
                </a:lnTo>
                <a:lnTo>
                  <a:pt x="992698" y="243076"/>
                </a:lnTo>
                <a:lnTo>
                  <a:pt x="967080" y="207525"/>
                </a:lnTo>
                <a:lnTo>
                  <a:pt x="938735" y="174213"/>
                </a:lnTo>
                <a:lnTo>
                  <a:pt x="907826" y="143304"/>
                </a:lnTo>
                <a:lnTo>
                  <a:pt x="874514" y="114959"/>
                </a:lnTo>
                <a:lnTo>
                  <a:pt x="838963" y="89341"/>
                </a:lnTo>
                <a:lnTo>
                  <a:pt x="801334" y="66612"/>
                </a:lnTo>
                <a:lnTo>
                  <a:pt x="761790" y="46934"/>
                </a:lnTo>
                <a:lnTo>
                  <a:pt x="720492" y="30471"/>
                </a:lnTo>
                <a:lnTo>
                  <a:pt x="677604" y="17383"/>
                </a:lnTo>
                <a:lnTo>
                  <a:pt x="633288" y="7834"/>
                </a:lnTo>
                <a:lnTo>
                  <a:pt x="587706" y="1985"/>
                </a:lnTo>
                <a:lnTo>
                  <a:pt x="54102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96561" y="4988814"/>
            <a:ext cx="1082040" cy="1082040"/>
          </a:xfrm>
          <a:custGeom>
            <a:avLst/>
            <a:gdLst/>
            <a:ahLst/>
            <a:cxnLst/>
            <a:rect l="l" t="t" r="r" b="b"/>
            <a:pathLst>
              <a:path w="1082039" h="1082039">
                <a:moveTo>
                  <a:pt x="0" y="541020"/>
                </a:moveTo>
                <a:lnTo>
                  <a:pt x="1985" y="494333"/>
                </a:lnTo>
                <a:lnTo>
                  <a:pt x="7834" y="448751"/>
                </a:lnTo>
                <a:lnTo>
                  <a:pt x="17383" y="404435"/>
                </a:lnTo>
                <a:lnTo>
                  <a:pt x="30471" y="361547"/>
                </a:lnTo>
                <a:lnTo>
                  <a:pt x="46934" y="320249"/>
                </a:lnTo>
                <a:lnTo>
                  <a:pt x="66612" y="280705"/>
                </a:lnTo>
                <a:lnTo>
                  <a:pt x="89341" y="243076"/>
                </a:lnTo>
                <a:lnTo>
                  <a:pt x="114959" y="207525"/>
                </a:lnTo>
                <a:lnTo>
                  <a:pt x="143304" y="174213"/>
                </a:lnTo>
                <a:lnTo>
                  <a:pt x="174213" y="143304"/>
                </a:lnTo>
                <a:lnTo>
                  <a:pt x="207525" y="114959"/>
                </a:lnTo>
                <a:lnTo>
                  <a:pt x="243076" y="89341"/>
                </a:lnTo>
                <a:lnTo>
                  <a:pt x="280705" y="66612"/>
                </a:lnTo>
                <a:lnTo>
                  <a:pt x="320249" y="46934"/>
                </a:lnTo>
                <a:lnTo>
                  <a:pt x="361547" y="30471"/>
                </a:lnTo>
                <a:lnTo>
                  <a:pt x="404435" y="17383"/>
                </a:lnTo>
                <a:lnTo>
                  <a:pt x="448751" y="7834"/>
                </a:lnTo>
                <a:lnTo>
                  <a:pt x="494333" y="1985"/>
                </a:lnTo>
                <a:lnTo>
                  <a:pt x="541020" y="0"/>
                </a:lnTo>
                <a:lnTo>
                  <a:pt x="587706" y="1985"/>
                </a:lnTo>
                <a:lnTo>
                  <a:pt x="633288" y="7834"/>
                </a:lnTo>
                <a:lnTo>
                  <a:pt x="677604" y="17383"/>
                </a:lnTo>
                <a:lnTo>
                  <a:pt x="720492" y="30471"/>
                </a:lnTo>
                <a:lnTo>
                  <a:pt x="761790" y="46934"/>
                </a:lnTo>
                <a:lnTo>
                  <a:pt x="801334" y="66612"/>
                </a:lnTo>
                <a:lnTo>
                  <a:pt x="838963" y="89341"/>
                </a:lnTo>
                <a:lnTo>
                  <a:pt x="874514" y="114959"/>
                </a:lnTo>
                <a:lnTo>
                  <a:pt x="907826" y="143304"/>
                </a:lnTo>
                <a:lnTo>
                  <a:pt x="938735" y="174213"/>
                </a:lnTo>
                <a:lnTo>
                  <a:pt x="967080" y="207525"/>
                </a:lnTo>
                <a:lnTo>
                  <a:pt x="992698" y="243076"/>
                </a:lnTo>
                <a:lnTo>
                  <a:pt x="1015427" y="280705"/>
                </a:lnTo>
                <a:lnTo>
                  <a:pt x="1035105" y="320249"/>
                </a:lnTo>
                <a:lnTo>
                  <a:pt x="1051568" y="361547"/>
                </a:lnTo>
                <a:lnTo>
                  <a:pt x="1064656" y="404435"/>
                </a:lnTo>
                <a:lnTo>
                  <a:pt x="1074205" y="448751"/>
                </a:lnTo>
                <a:lnTo>
                  <a:pt x="1080054" y="494333"/>
                </a:lnTo>
                <a:lnTo>
                  <a:pt x="1082039" y="541020"/>
                </a:lnTo>
                <a:lnTo>
                  <a:pt x="1080054" y="587700"/>
                </a:lnTo>
                <a:lnTo>
                  <a:pt x="1074205" y="633278"/>
                </a:lnTo>
                <a:lnTo>
                  <a:pt x="1064656" y="677591"/>
                </a:lnTo>
                <a:lnTo>
                  <a:pt x="1051568" y="720477"/>
                </a:lnTo>
                <a:lnTo>
                  <a:pt x="1035105" y="761773"/>
                </a:lnTo>
                <a:lnTo>
                  <a:pt x="1015427" y="801317"/>
                </a:lnTo>
                <a:lnTo>
                  <a:pt x="992698" y="838946"/>
                </a:lnTo>
                <a:lnTo>
                  <a:pt x="967080" y="874498"/>
                </a:lnTo>
                <a:lnTo>
                  <a:pt x="938735" y="907811"/>
                </a:lnTo>
                <a:lnTo>
                  <a:pt x="907826" y="938722"/>
                </a:lnTo>
                <a:lnTo>
                  <a:pt x="874514" y="967069"/>
                </a:lnTo>
                <a:lnTo>
                  <a:pt x="838963" y="992689"/>
                </a:lnTo>
                <a:lnTo>
                  <a:pt x="801334" y="1015419"/>
                </a:lnTo>
                <a:lnTo>
                  <a:pt x="761790" y="1035099"/>
                </a:lnTo>
                <a:lnTo>
                  <a:pt x="720492" y="1051564"/>
                </a:lnTo>
                <a:lnTo>
                  <a:pt x="677604" y="1064654"/>
                </a:lnTo>
                <a:lnTo>
                  <a:pt x="633288" y="1074204"/>
                </a:lnTo>
                <a:lnTo>
                  <a:pt x="587706" y="1080054"/>
                </a:lnTo>
                <a:lnTo>
                  <a:pt x="541020" y="1082040"/>
                </a:lnTo>
                <a:lnTo>
                  <a:pt x="494333" y="1080054"/>
                </a:lnTo>
                <a:lnTo>
                  <a:pt x="448751" y="1074204"/>
                </a:lnTo>
                <a:lnTo>
                  <a:pt x="404435" y="1064654"/>
                </a:lnTo>
                <a:lnTo>
                  <a:pt x="361547" y="1051564"/>
                </a:lnTo>
                <a:lnTo>
                  <a:pt x="320249" y="1035099"/>
                </a:lnTo>
                <a:lnTo>
                  <a:pt x="280705" y="1015419"/>
                </a:lnTo>
                <a:lnTo>
                  <a:pt x="243076" y="992689"/>
                </a:lnTo>
                <a:lnTo>
                  <a:pt x="207525" y="967069"/>
                </a:lnTo>
                <a:lnTo>
                  <a:pt x="174213" y="938722"/>
                </a:lnTo>
                <a:lnTo>
                  <a:pt x="143304" y="907811"/>
                </a:lnTo>
                <a:lnTo>
                  <a:pt x="114959" y="874498"/>
                </a:lnTo>
                <a:lnTo>
                  <a:pt x="89341" y="838946"/>
                </a:lnTo>
                <a:lnTo>
                  <a:pt x="66612" y="801317"/>
                </a:lnTo>
                <a:lnTo>
                  <a:pt x="46934" y="761773"/>
                </a:lnTo>
                <a:lnTo>
                  <a:pt x="30471" y="720477"/>
                </a:lnTo>
                <a:lnTo>
                  <a:pt x="17383" y="677591"/>
                </a:lnTo>
                <a:lnTo>
                  <a:pt x="7834" y="633278"/>
                </a:lnTo>
                <a:lnTo>
                  <a:pt x="1985" y="587700"/>
                </a:lnTo>
                <a:lnTo>
                  <a:pt x="0" y="54102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727194" y="5442967"/>
            <a:ext cx="6223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Roda</a:t>
            </a:r>
            <a:r>
              <a:rPr sz="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berputar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740908" y="4384547"/>
            <a:ext cx="342900" cy="402590"/>
          </a:xfrm>
          <a:custGeom>
            <a:avLst/>
            <a:gdLst/>
            <a:ahLst/>
            <a:cxnLst/>
            <a:rect l="l" t="t" r="r" b="b"/>
            <a:pathLst>
              <a:path w="342900" h="402589">
                <a:moveTo>
                  <a:pt x="171450" y="0"/>
                </a:moveTo>
                <a:lnTo>
                  <a:pt x="171450" y="80518"/>
                </a:lnTo>
                <a:lnTo>
                  <a:pt x="0" y="80518"/>
                </a:lnTo>
                <a:lnTo>
                  <a:pt x="0" y="321818"/>
                </a:lnTo>
                <a:lnTo>
                  <a:pt x="171450" y="321818"/>
                </a:lnTo>
                <a:lnTo>
                  <a:pt x="171450" y="402335"/>
                </a:lnTo>
                <a:lnTo>
                  <a:pt x="342900" y="201168"/>
                </a:lnTo>
                <a:lnTo>
                  <a:pt x="171450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27826" y="3797047"/>
            <a:ext cx="1637030" cy="1579245"/>
          </a:xfrm>
          <a:custGeom>
            <a:avLst/>
            <a:gdLst/>
            <a:ahLst/>
            <a:cxnLst/>
            <a:rect l="l" t="t" r="r" b="b"/>
            <a:pathLst>
              <a:path w="1637029" h="1579245">
                <a:moveTo>
                  <a:pt x="818388" y="0"/>
                </a:moveTo>
                <a:lnTo>
                  <a:pt x="770300" y="1340"/>
                </a:lnTo>
                <a:lnTo>
                  <a:pt x="722944" y="5311"/>
                </a:lnTo>
                <a:lnTo>
                  <a:pt x="676397" y="11838"/>
                </a:lnTo>
                <a:lnTo>
                  <a:pt x="630736" y="20849"/>
                </a:lnTo>
                <a:lnTo>
                  <a:pt x="586036" y="32268"/>
                </a:lnTo>
                <a:lnTo>
                  <a:pt x="542375" y="46022"/>
                </a:lnTo>
                <a:lnTo>
                  <a:pt x="499830" y="62037"/>
                </a:lnTo>
                <a:lnTo>
                  <a:pt x="458477" y="80238"/>
                </a:lnTo>
                <a:lnTo>
                  <a:pt x="418393" y="100552"/>
                </a:lnTo>
                <a:lnTo>
                  <a:pt x="379655" y="122905"/>
                </a:lnTo>
                <a:lnTo>
                  <a:pt x="342340" y="147222"/>
                </a:lnTo>
                <a:lnTo>
                  <a:pt x="306523" y="173429"/>
                </a:lnTo>
                <a:lnTo>
                  <a:pt x="272283" y="201453"/>
                </a:lnTo>
                <a:lnTo>
                  <a:pt x="239696" y="231219"/>
                </a:lnTo>
                <a:lnTo>
                  <a:pt x="208838" y="262653"/>
                </a:lnTo>
                <a:lnTo>
                  <a:pt x="179787" y="295682"/>
                </a:lnTo>
                <a:lnTo>
                  <a:pt x="152619" y="330231"/>
                </a:lnTo>
                <a:lnTo>
                  <a:pt x="127410" y="366226"/>
                </a:lnTo>
                <a:lnTo>
                  <a:pt x="104238" y="403594"/>
                </a:lnTo>
                <a:lnTo>
                  <a:pt x="83180" y="442259"/>
                </a:lnTo>
                <a:lnTo>
                  <a:pt x="64311" y="482149"/>
                </a:lnTo>
                <a:lnTo>
                  <a:pt x="47709" y="523189"/>
                </a:lnTo>
                <a:lnTo>
                  <a:pt x="33451" y="565304"/>
                </a:lnTo>
                <a:lnTo>
                  <a:pt x="21613" y="608422"/>
                </a:lnTo>
                <a:lnTo>
                  <a:pt x="12272" y="652468"/>
                </a:lnTo>
                <a:lnTo>
                  <a:pt x="5505" y="697367"/>
                </a:lnTo>
                <a:lnTo>
                  <a:pt x="1389" y="743046"/>
                </a:lnTo>
                <a:lnTo>
                  <a:pt x="0" y="789431"/>
                </a:lnTo>
                <a:lnTo>
                  <a:pt x="1389" y="835817"/>
                </a:lnTo>
                <a:lnTo>
                  <a:pt x="5505" y="881496"/>
                </a:lnTo>
                <a:lnTo>
                  <a:pt x="12272" y="926395"/>
                </a:lnTo>
                <a:lnTo>
                  <a:pt x="21613" y="970441"/>
                </a:lnTo>
                <a:lnTo>
                  <a:pt x="33451" y="1013559"/>
                </a:lnTo>
                <a:lnTo>
                  <a:pt x="47709" y="1055674"/>
                </a:lnTo>
                <a:lnTo>
                  <a:pt x="64311" y="1096714"/>
                </a:lnTo>
                <a:lnTo>
                  <a:pt x="83180" y="1136604"/>
                </a:lnTo>
                <a:lnTo>
                  <a:pt x="104238" y="1175269"/>
                </a:lnTo>
                <a:lnTo>
                  <a:pt x="127410" y="1212637"/>
                </a:lnTo>
                <a:lnTo>
                  <a:pt x="152619" y="1248632"/>
                </a:lnTo>
                <a:lnTo>
                  <a:pt x="179787" y="1283181"/>
                </a:lnTo>
                <a:lnTo>
                  <a:pt x="208838" y="1316210"/>
                </a:lnTo>
                <a:lnTo>
                  <a:pt x="239696" y="1347644"/>
                </a:lnTo>
                <a:lnTo>
                  <a:pt x="272283" y="1377410"/>
                </a:lnTo>
                <a:lnTo>
                  <a:pt x="306523" y="1405434"/>
                </a:lnTo>
                <a:lnTo>
                  <a:pt x="342340" y="1431641"/>
                </a:lnTo>
                <a:lnTo>
                  <a:pt x="379655" y="1455958"/>
                </a:lnTo>
                <a:lnTo>
                  <a:pt x="418393" y="1478311"/>
                </a:lnTo>
                <a:lnTo>
                  <a:pt x="458477" y="1498625"/>
                </a:lnTo>
                <a:lnTo>
                  <a:pt x="499830" y="1516826"/>
                </a:lnTo>
                <a:lnTo>
                  <a:pt x="542375" y="1532841"/>
                </a:lnTo>
                <a:lnTo>
                  <a:pt x="586036" y="1546595"/>
                </a:lnTo>
                <a:lnTo>
                  <a:pt x="630736" y="1558014"/>
                </a:lnTo>
                <a:lnTo>
                  <a:pt x="676397" y="1567025"/>
                </a:lnTo>
                <a:lnTo>
                  <a:pt x="722944" y="1573552"/>
                </a:lnTo>
                <a:lnTo>
                  <a:pt x="770300" y="1577523"/>
                </a:lnTo>
                <a:lnTo>
                  <a:pt x="818388" y="1578863"/>
                </a:lnTo>
                <a:lnTo>
                  <a:pt x="866475" y="1577523"/>
                </a:lnTo>
                <a:lnTo>
                  <a:pt x="913831" y="1573552"/>
                </a:lnTo>
                <a:lnTo>
                  <a:pt x="960378" y="1567025"/>
                </a:lnTo>
                <a:lnTo>
                  <a:pt x="1006039" y="1558014"/>
                </a:lnTo>
                <a:lnTo>
                  <a:pt x="1050739" y="1546595"/>
                </a:lnTo>
                <a:lnTo>
                  <a:pt x="1094400" y="1532841"/>
                </a:lnTo>
                <a:lnTo>
                  <a:pt x="1136945" y="1516826"/>
                </a:lnTo>
                <a:lnTo>
                  <a:pt x="1178298" y="1498625"/>
                </a:lnTo>
                <a:lnTo>
                  <a:pt x="1218382" y="1478311"/>
                </a:lnTo>
                <a:lnTo>
                  <a:pt x="1257120" y="1455958"/>
                </a:lnTo>
                <a:lnTo>
                  <a:pt x="1294435" y="1431641"/>
                </a:lnTo>
                <a:lnTo>
                  <a:pt x="1330252" y="1405434"/>
                </a:lnTo>
                <a:lnTo>
                  <a:pt x="1364492" y="1377410"/>
                </a:lnTo>
                <a:lnTo>
                  <a:pt x="1397079" y="1347644"/>
                </a:lnTo>
                <a:lnTo>
                  <a:pt x="1427937" y="1316210"/>
                </a:lnTo>
                <a:lnTo>
                  <a:pt x="1456988" y="1283181"/>
                </a:lnTo>
                <a:lnTo>
                  <a:pt x="1484156" y="1248632"/>
                </a:lnTo>
                <a:lnTo>
                  <a:pt x="1509365" y="1212637"/>
                </a:lnTo>
                <a:lnTo>
                  <a:pt x="1532537" y="1175269"/>
                </a:lnTo>
                <a:lnTo>
                  <a:pt x="1553595" y="1136604"/>
                </a:lnTo>
                <a:lnTo>
                  <a:pt x="1572464" y="1096714"/>
                </a:lnTo>
                <a:lnTo>
                  <a:pt x="1589066" y="1055674"/>
                </a:lnTo>
                <a:lnTo>
                  <a:pt x="1603324" y="1013559"/>
                </a:lnTo>
                <a:lnTo>
                  <a:pt x="1615162" y="970441"/>
                </a:lnTo>
                <a:lnTo>
                  <a:pt x="1624503" y="926395"/>
                </a:lnTo>
                <a:lnTo>
                  <a:pt x="1631270" y="881496"/>
                </a:lnTo>
                <a:lnTo>
                  <a:pt x="1635386" y="835817"/>
                </a:lnTo>
                <a:lnTo>
                  <a:pt x="1636776" y="789431"/>
                </a:lnTo>
                <a:lnTo>
                  <a:pt x="1635386" y="743046"/>
                </a:lnTo>
                <a:lnTo>
                  <a:pt x="1631270" y="697367"/>
                </a:lnTo>
                <a:lnTo>
                  <a:pt x="1624503" y="652468"/>
                </a:lnTo>
                <a:lnTo>
                  <a:pt x="1615162" y="608422"/>
                </a:lnTo>
                <a:lnTo>
                  <a:pt x="1603324" y="565304"/>
                </a:lnTo>
                <a:lnTo>
                  <a:pt x="1589066" y="523189"/>
                </a:lnTo>
                <a:lnTo>
                  <a:pt x="1572464" y="482149"/>
                </a:lnTo>
                <a:lnTo>
                  <a:pt x="1553595" y="442259"/>
                </a:lnTo>
                <a:lnTo>
                  <a:pt x="1532537" y="403594"/>
                </a:lnTo>
                <a:lnTo>
                  <a:pt x="1509365" y="366226"/>
                </a:lnTo>
                <a:lnTo>
                  <a:pt x="1484156" y="330231"/>
                </a:lnTo>
                <a:lnTo>
                  <a:pt x="1456988" y="295682"/>
                </a:lnTo>
                <a:lnTo>
                  <a:pt x="1427937" y="262653"/>
                </a:lnTo>
                <a:lnTo>
                  <a:pt x="1397079" y="231219"/>
                </a:lnTo>
                <a:lnTo>
                  <a:pt x="1364492" y="201453"/>
                </a:lnTo>
                <a:lnTo>
                  <a:pt x="1330252" y="173429"/>
                </a:lnTo>
                <a:lnTo>
                  <a:pt x="1294435" y="147222"/>
                </a:lnTo>
                <a:lnTo>
                  <a:pt x="1257120" y="122905"/>
                </a:lnTo>
                <a:lnTo>
                  <a:pt x="1218382" y="100552"/>
                </a:lnTo>
                <a:lnTo>
                  <a:pt x="1178298" y="80238"/>
                </a:lnTo>
                <a:lnTo>
                  <a:pt x="1136945" y="62037"/>
                </a:lnTo>
                <a:lnTo>
                  <a:pt x="1094400" y="46022"/>
                </a:lnTo>
                <a:lnTo>
                  <a:pt x="1050739" y="32268"/>
                </a:lnTo>
                <a:lnTo>
                  <a:pt x="1006039" y="20849"/>
                </a:lnTo>
                <a:lnTo>
                  <a:pt x="960378" y="11838"/>
                </a:lnTo>
                <a:lnTo>
                  <a:pt x="913831" y="5311"/>
                </a:lnTo>
                <a:lnTo>
                  <a:pt x="866475" y="1340"/>
                </a:lnTo>
                <a:lnTo>
                  <a:pt x="81838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27826" y="3797047"/>
            <a:ext cx="1637030" cy="1579245"/>
          </a:xfrm>
          <a:custGeom>
            <a:avLst/>
            <a:gdLst/>
            <a:ahLst/>
            <a:cxnLst/>
            <a:rect l="l" t="t" r="r" b="b"/>
            <a:pathLst>
              <a:path w="1637029" h="1579245">
                <a:moveTo>
                  <a:pt x="0" y="789431"/>
                </a:moveTo>
                <a:lnTo>
                  <a:pt x="1389" y="743046"/>
                </a:lnTo>
                <a:lnTo>
                  <a:pt x="5505" y="697367"/>
                </a:lnTo>
                <a:lnTo>
                  <a:pt x="12272" y="652468"/>
                </a:lnTo>
                <a:lnTo>
                  <a:pt x="21613" y="608422"/>
                </a:lnTo>
                <a:lnTo>
                  <a:pt x="33451" y="565304"/>
                </a:lnTo>
                <a:lnTo>
                  <a:pt x="47709" y="523189"/>
                </a:lnTo>
                <a:lnTo>
                  <a:pt x="64311" y="482149"/>
                </a:lnTo>
                <a:lnTo>
                  <a:pt x="83180" y="442259"/>
                </a:lnTo>
                <a:lnTo>
                  <a:pt x="104238" y="403594"/>
                </a:lnTo>
                <a:lnTo>
                  <a:pt x="127410" y="366226"/>
                </a:lnTo>
                <a:lnTo>
                  <a:pt x="152619" y="330231"/>
                </a:lnTo>
                <a:lnTo>
                  <a:pt x="179787" y="295682"/>
                </a:lnTo>
                <a:lnTo>
                  <a:pt x="208838" y="262653"/>
                </a:lnTo>
                <a:lnTo>
                  <a:pt x="239696" y="231219"/>
                </a:lnTo>
                <a:lnTo>
                  <a:pt x="272283" y="201453"/>
                </a:lnTo>
                <a:lnTo>
                  <a:pt x="306523" y="173429"/>
                </a:lnTo>
                <a:lnTo>
                  <a:pt x="342340" y="147222"/>
                </a:lnTo>
                <a:lnTo>
                  <a:pt x="379655" y="122905"/>
                </a:lnTo>
                <a:lnTo>
                  <a:pt x="418393" y="100552"/>
                </a:lnTo>
                <a:lnTo>
                  <a:pt x="458477" y="80238"/>
                </a:lnTo>
                <a:lnTo>
                  <a:pt x="499830" y="62037"/>
                </a:lnTo>
                <a:lnTo>
                  <a:pt x="542375" y="46022"/>
                </a:lnTo>
                <a:lnTo>
                  <a:pt x="586036" y="32268"/>
                </a:lnTo>
                <a:lnTo>
                  <a:pt x="630736" y="20849"/>
                </a:lnTo>
                <a:lnTo>
                  <a:pt x="676397" y="11838"/>
                </a:lnTo>
                <a:lnTo>
                  <a:pt x="722944" y="5311"/>
                </a:lnTo>
                <a:lnTo>
                  <a:pt x="770300" y="1340"/>
                </a:lnTo>
                <a:lnTo>
                  <a:pt x="818388" y="0"/>
                </a:lnTo>
                <a:lnTo>
                  <a:pt x="866475" y="1340"/>
                </a:lnTo>
                <a:lnTo>
                  <a:pt x="913831" y="5311"/>
                </a:lnTo>
                <a:lnTo>
                  <a:pt x="960378" y="11838"/>
                </a:lnTo>
                <a:lnTo>
                  <a:pt x="1006039" y="20849"/>
                </a:lnTo>
                <a:lnTo>
                  <a:pt x="1050739" y="32268"/>
                </a:lnTo>
                <a:lnTo>
                  <a:pt x="1094400" y="46022"/>
                </a:lnTo>
                <a:lnTo>
                  <a:pt x="1136945" y="62037"/>
                </a:lnTo>
                <a:lnTo>
                  <a:pt x="1178298" y="80238"/>
                </a:lnTo>
                <a:lnTo>
                  <a:pt x="1218382" y="100552"/>
                </a:lnTo>
                <a:lnTo>
                  <a:pt x="1257120" y="122905"/>
                </a:lnTo>
                <a:lnTo>
                  <a:pt x="1294435" y="147222"/>
                </a:lnTo>
                <a:lnTo>
                  <a:pt x="1330252" y="173429"/>
                </a:lnTo>
                <a:lnTo>
                  <a:pt x="1364492" y="201453"/>
                </a:lnTo>
                <a:lnTo>
                  <a:pt x="1397079" y="231219"/>
                </a:lnTo>
                <a:lnTo>
                  <a:pt x="1427937" y="262653"/>
                </a:lnTo>
                <a:lnTo>
                  <a:pt x="1456988" y="295682"/>
                </a:lnTo>
                <a:lnTo>
                  <a:pt x="1484156" y="330231"/>
                </a:lnTo>
                <a:lnTo>
                  <a:pt x="1509365" y="366226"/>
                </a:lnTo>
                <a:lnTo>
                  <a:pt x="1532537" y="403594"/>
                </a:lnTo>
                <a:lnTo>
                  <a:pt x="1553595" y="442259"/>
                </a:lnTo>
                <a:lnTo>
                  <a:pt x="1572464" y="482149"/>
                </a:lnTo>
                <a:lnTo>
                  <a:pt x="1589066" y="523189"/>
                </a:lnTo>
                <a:lnTo>
                  <a:pt x="1603324" y="565304"/>
                </a:lnTo>
                <a:lnTo>
                  <a:pt x="1615162" y="608422"/>
                </a:lnTo>
                <a:lnTo>
                  <a:pt x="1624503" y="652468"/>
                </a:lnTo>
                <a:lnTo>
                  <a:pt x="1631270" y="697367"/>
                </a:lnTo>
                <a:lnTo>
                  <a:pt x="1635386" y="743046"/>
                </a:lnTo>
                <a:lnTo>
                  <a:pt x="1636776" y="789431"/>
                </a:lnTo>
                <a:lnTo>
                  <a:pt x="1635386" y="835817"/>
                </a:lnTo>
                <a:lnTo>
                  <a:pt x="1631270" y="881496"/>
                </a:lnTo>
                <a:lnTo>
                  <a:pt x="1624503" y="926395"/>
                </a:lnTo>
                <a:lnTo>
                  <a:pt x="1615162" y="970441"/>
                </a:lnTo>
                <a:lnTo>
                  <a:pt x="1603324" y="1013559"/>
                </a:lnTo>
                <a:lnTo>
                  <a:pt x="1589066" y="1055674"/>
                </a:lnTo>
                <a:lnTo>
                  <a:pt x="1572464" y="1096714"/>
                </a:lnTo>
                <a:lnTo>
                  <a:pt x="1553595" y="1136604"/>
                </a:lnTo>
                <a:lnTo>
                  <a:pt x="1532537" y="1175269"/>
                </a:lnTo>
                <a:lnTo>
                  <a:pt x="1509365" y="1212637"/>
                </a:lnTo>
                <a:lnTo>
                  <a:pt x="1484156" y="1248632"/>
                </a:lnTo>
                <a:lnTo>
                  <a:pt x="1456988" y="1283181"/>
                </a:lnTo>
                <a:lnTo>
                  <a:pt x="1427937" y="1316210"/>
                </a:lnTo>
                <a:lnTo>
                  <a:pt x="1397079" y="1347644"/>
                </a:lnTo>
                <a:lnTo>
                  <a:pt x="1364492" y="1377410"/>
                </a:lnTo>
                <a:lnTo>
                  <a:pt x="1330252" y="1405434"/>
                </a:lnTo>
                <a:lnTo>
                  <a:pt x="1294435" y="1431641"/>
                </a:lnTo>
                <a:lnTo>
                  <a:pt x="1257120" y="1455958"/>
                </a:lnTo>
                <a:lnTo>
                  <a:pt x="1218382" y="1478311"/>
                </a:lnTo>
                <a:lnTo>
                  <a:pt x="1178298" y="1498625"/>
                </a:lnTo>
                <a:lnTo>
                  <a:pt x="1136945" y="1516826"/>
                </a:lnTo>
                <a:lnTo>
                  <a:pt x="1094400" y="1532841"/>
                </a:lnTo>
                <a:lnTo>
                  <a:pt x="1050739" y="1546595"/>
                </a:lnTo>
                <a:lnTo>
                  <a:pt x="1006039" y="1558014"/>
                </a:lnTo>
                <a:lnTo>
                  <a:pt x="960378" y="1567025"/>
                </a:lnTo>
                <a:lnTo>
                  <a:pt x="913831" y="1573552"/>
                </a:lnTo>
                <a:lnTo>
                  <a:pt x="866475" y="1577523"/>
                </a:lnTo>
                <a:lnTo>
                  <a:pt x="818388" y="1578863"/>
                </a:lnTo>
                <a:lnTo>
                  <a:pt x="770300" y="1577523"/>
                </a:lnTo>
                <a:lnTo>
                  <a:pt x="722944" y="1573552"/>
                </a:lnTo>
                <a:lnTo>
                  <a:pt x="676397" y="1567025"/>
                </a:lnTo>
                <a:lnTo>
                  <a:pt x="630736" y="1558014"/>
                </a:lnTo>
                <a:lnTo>
                  <a:pt x="586036" y="1546595"/>
                </a:lnTo>
                <a:lnTo>
                  <a:pt x="542375" y="1532841"/>
                </a:lnTo>
                <a:lnTo>
                  <a:pt x="499830" y="1516826"/>
                </a:lnTo>
                <a:lnTo>
                  <a:pt x="458477" y="1498625"/>
                </a:lnTo>
                <a:lnTo>
                  <a:pt x="418393" y="1478311"/>
                </a:lnTo>
                <a:lnTo>
                  <a:pt x="379655" y="1455958"/>
                </a:lnTo>
                <a:lnTo>
                  <a:pt x="342340" y="1431641"/>
                </a:lnTo>
                <a:lnTo>
                  <a:pt x="306523" y="1405434"/>
                </a:lnTo>
                <a:lnTo>
                  <a:pt x="272283" y="1377410"/>
                </a:lnTo>
                <a:lnTo>
                  <a:pt x="239696" y="1347644"/>
                </a:lnTo>
                <a:lnTo>
                  <a:pt x="208838" y="1316210"/>
                </a:lnTo>
                <a:lnTo>
                  <a:pt x="179787" y="1283181"/>
                </a:lnTo>
                <a:lnTo>
                  <a:pt x="152619" y="1248632"/>
                </a:lnTo>
                <a:lnTo>
                  <a:pt x="127410" y="1212637"/>
                </a:lnTo>
                <a:lnTo>
                  <a:pt x="104238" y="1175269"/>
                </a:lnTo>
                <a:lnTo>
                  <a:pt x="83180" y="1136604"/>
                </a:lnTo>
                <a:lnTo>
                  <a:pt x="64311" y="1096714"/>
                </a:lnTo>
                <a:lnTo>
                  <a:pt x="47709" y="1055674"/>
                </a:lnTo>
                <a:lnTo>
                  <a:pt x="33451" y="1013559"/>
                </a:lnTo>
                <a:lnTo>
                  <a:pt x="21613" y="970441"/>
                </a:lnTo>
                <a:lnTo>
                  <a:pt x="12272" y="926395"/>
                </a:lnTo>
                <a:lnTo>
                  <a:pt x="5505" y="881496"/>
                </a:lnTo>
                <a:lnTo>
                  <a:pt x="1389" y="835817"/>
                </a:lnTo>
                <a:lnTo>
                  <a:pt x="0" y="789431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504559" y="4124072"/>
            <a:ext cx="1083310" cy="85151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78435" marR="5080" indent="-166370">
              <a:lnSpc>
                <a:spcPts val="3070"/>
              </a:lnSpc>
              <a:spcBef>
                <a:spcPts val="440"/>
              </a:spcBef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Sepeda 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maju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513326" y="4222241"/>
            <a:ext cx="1079500" cy="791210"/>
          </a:xfrm>
          <a:custGeom>
            <a:avLst/>
            <a:gdLst/>
            <a:ahLst/>
            <a:cxnLst/>
            <a:rect l="l" t="t" r="r" b="b"/>
            <a:pathLst>
              <a:path w="1079500" h="791210">
                <a:moveTo>
                  <a:pt x="0" y="131825"/>
                </a:moveTo>
                <a:lnTo>
                  <a:pt x="6723" y="90172"/>
                </a:lnTo>
                <a:lnTo>
                  <a:pt x="25444" y="53986"/>
                </a:lnTo>
                <a:lnTo>
                  <a:pt x="53986" y="25444"/>
                </a:lnTo>
                <a:lnTo>
                  <a:pt x="90172" y="6723"/>
                </a:lnTo>
                <a:lnTo>
                  <a:pt x="131825" y="0"/>
                </a:lnTo>
                <a:lnTo>
                  <a:pt x="947165" y="0"/>
                </a:lnTo>
                <a:lnTo>
                  <a:pt x="988819" y="6723"/>
                </a:lnTo>
                <a:lnTo>
                  <a:pt x="1025005" y="25444"/>
                </a:lnTo>
                <a:lnTo>
                  <a:pt x="1053547" y="53986"/>
                </a:lnTo>
                <a:lnTo>
                  <a:pt x="1072268" y="90172"/>
                </a:lnTo>
                <a:lnTo>
                  <a:pt x="1078991" y="131825"/>
                </a:lnTo>
                <a:lnTo>
                  <a:pt x="1078991" y="659129"/>
                </a:lnTo>
                <a:lnTo>
                  <a:pt x="1072268" y="700783"/>
                </a:lnTo>
                <a:lnTo>
                  <a:pt x="1053547" y="736969"/>
                </a:lnTo>
                <a:lnTo>
                  <a:pt x="1025005" y="765511"/>
                </a:lnTo>
                <a:lnTo>
                  <a:pt x="988819" y="784232"/>
                </a:lnTo>
                <a:lnTo>
                  <a:pt x="947165" y="790955"/>
                </a:lnTo>
                <a:lnTo>
                  <a:pt x="131825" y="790955"/>
                </a:lnTo>
                <a:lnTo>
                  <a:pt x="90172" y="784232"/>
                </a:lnTo>
                <a:lnTo>
                  <a:pt x="53986" y="765511"/>
                </a:lnTo>
                <a:lnTo>
                  <a:pt x="25444" y="736969"/>
                </a:lnTo>
                <a:lnTo>
                  <a:pt x="6723" y="700783"/>
                </a:lnTo>
                <a:lnTo>
                  <a:pt x="0" y="659129"/>
                </a:lnTo>
                <a:lnTo>
                  <a:pt x="0" y="131825"/>
                </a:lnTo>
                <a:close/>
              </a:path>
            </a:pathLst>
          </a:custGeom>
          <a:ln w="25908">
            <a:solidFill>
              <a:srgbClr val="C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150870" y="430100"/>
            <a:ext cx="7379168" cy="445635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800" spc="-85" dirty="0">
                <a:solidFill>
                  <a:srgbClr val="FF0000"/>
                </a:solidFill>
              </a:rPr>
              <a:t>Tenaga </a:t>
            </a:r>
            <a:r>
              <a:rPr sz="2800" spc="-65" dirty="0">
                <a:solidFill>
                  <a:srgbClr val="FF0000"/>
                </a:solidFill>
              </a:rPr>
              <a:t>penggerak </a:t>
            </a:r>
            <a:r>
              <a:rPr sz="2800" spc="-70" dirty="0">
                <a:solidFill>
                  <a:srgbClr val="FF0000"/>
                </a:solidFill>
              </a:rPr>
              <a:t>dan</a:t>
            </a:r>
            <a:r>
              <a:rPr sz="2800" spc="30" dirty="0">
                <a:solidFill>
                  <a:srgbClr val="FF0000"/>
                </a:solidFill>
              </a:rPr>
              <a:t> </a:t>
            </a:r>
            <a:r>
              <a:rPr sz="2800" spc="-65" dirty="0">
                <a:solidFill>
                  <a:srgbClr val="FF0000"/>
                </a:solidFill>
              </a:rPr>
              <a:t>Transmisi</a:t>
            </a:r>
          </a:p>
        </p:txBody>
      </p:sp>
      <p:sp>
        <p:nvSpPr>
          <p:cNvPr id="19" name="object 19"/>
          <p:cNvSpPr/>
          <p:nvPr/>
        </p:nvSpPr>
        <p:spPr>
          <a:xfrm>
            <a:off x="4272253" y="1040970"/>
            <a:ext cx="2286000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621272" y="1464309"/>
            <a:ext cx="2534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35" dirty="0">
                <a:latin typeface="Calibri"/>
                <a:cs typeface="Calibri"/>
              </a:rPr>
              <a:t>Tenaga </a:t>
            </a:r>
            <a:r>
              <a:rPr spc="-5" dirty="0">
                <a:latin typeface="Calibri"/>
                <a:cs typeface="Calibri"/>
              </a:rPr>
              <a:t>penggerak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40" dirty="0">
                <a:latin typeface="Calibri"/>
                <a:cs typeface="Calibri"/>
              </a:rPr>
              <a:t>OTOT</a:t>
            </a:r>
            <a:endParaRPr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630417" y="2977133"/>
            <a:ext cx="2689860" cy="1201420"/>
          </a:xfrm>
          <a:custGeom>
            <a:avLst/>
            <a:gdLst/>
            <a:ahLst/>
            <a:cxnLst/>
            <a:rect l="l" t="t" r="r" b="b"/>
            <a:pathLst>
              <a:path w="2689859" h="1201420">
                <a:moveTo>
                  <a:pt x="0" y="1200911"/>
                </a:moveTo>
                <a:lnTo>
                  <a:pt x="36463" y="1162247"/>
                </a:lnTo>
                <a:lnTo>
                  <a:pt x="72971" y="1123684"/>
                </a:lnTo>
                <a:lnTo>
                  <a:pt x="109570" y="1085326"/>
                </a:lnTo>
                <a:lnTo>
                  <a:pt x="146303" y="1047273"/>
                </a:lnTo>
                <a:lnTo>
                  <a:pt x="183218" y="1009629"/>
                </a:lnTo>
                <a:lnTo>
                  <a:pt x="220357" y="972494"/>
                </a:lnTo>
                <a:lnTo>
                  <a:pt x="257768" y="935971"/>
                </a:lnTo>
                <a:lnTo>
                  <a:pt x="295494" y="900162"/>
                </a:lnTo>
                <a:lnTo>
                  <a:pt x="333581" y="865169"/>
                </a:lnTo>
                <a:lnTo>
                  <a:pt x="372074" y="831094"/>
                </a:lnTo>
                <a:lnTo>
                  <a:pt x="411018" y="798038"/>
                </a:lnTo>
                <a:lnTo>
                  <a:pt x="450458" y="766105"/>
                </a:lnTo>
                <a:lnTo>
                  <a:pt x="490439" y="735395"/>
                </a:lnTo>
                <a:lnTo>
                  <a:pt x="531007" y="706011"/>
                </a:lnTo>
                <a:lnTo>
                  <a:pt x="572206" y="678055"/>
                </a:lnTo>
                <a:lnTo>
                  <a:pt x="614082" y="651629"/>
                </a:lnTo>
                <a:lnTo>
                  <a:pt x="656679" y="626834"/>
                </a:lnTo>
                <a:lnTo>
                  <a:pt x="700043" y="603774"/>
                </a:lnTo>
                <a:lnTo>
                  <a:pt x="744220" y="582549"/>
                </a:lnTo>
                <a:lnTo>
                  <a:pt x="787429" y="564673"/>
                </a:lnTo>
                <a:lnTo>
                  <a:pt x="832201" y="549430"/>
                </a:lnTo>
                <a:lnTo>
                  <a:pt x="878351" y="536561"/>
                </a:lnTo>
                <a:lnTo>
                  <a:pt x="925692" y="525807"/>
                </a:lnTo>
                <a:lnTo>
                  <a:pt x="974042" y="516909"/>
                </a:lnTo>
                <a:lnTo>
                  <a:pt x="1023214" y="509609"/>
                </a:lnTo>
                <a:lnTo>
                  <a:pt x="1073025" y="503647"/>
                </a:lnTo>
                <a:lnTo>
                  <a:pt x="1123289" y="498765"/>
                </a:lnTo>
                <a:lnTo>
                  <a:pt x="1173822" y="494704"/>
                </a:lnTo>
                <a:lnTo>
                  <a:pt x="1224438" y="491204"/>
                </a:lnTo>
                <a:lnTo>
                  <a:pt x="1274954" y="488007"/>
                </a:lnTo>
                <a:lnTo>
                  <a:pt x="1325184" y="484854"/>
                </a:lnTo>
                <a:lnTo>
                  <a:pt x="1374943" y="481486"/>
                </a:lnTo>
                <a:lnTo>
                  <a:pt x="1424047" y="477645"/>
                </a:lnTo>
                <a:lnTo>
                  <a:pt x="1472311" y="473071"/>
                </a:lnTo>
                <a:lnTo>
                  <a:pt x="1519549" y="467505"/>
                </a:lnTo>
                <a:lnTo>
                  <a:pt x="1565579" y="460689"/>
                </a:lnTo>
                <a:lnTo>
                  <a:pt x="1610213" y="452363"/>
                </a:lnTo>
                <a:lnTo>
                  <a:pt x="1653269" y="442269"/>
                </a:lnTo>
                <a:lnTo>
                  <a:pt x="1694561" y="430149"/>
                </a:lnTo>
                <a:lnTo>
                  <a:pt x="1747814" y="410890"/>
                </a:lnTo>
                <a:lnTo>
                  <a:pt x="1799954" y="388693"/>
                </a:lnTo>
                <a:lnTo>
                  <a:pt x="1850940" y="364043"/>
                </a:lnTo>
                <a:lnTo>
                  <a:pt x="1900732" y="337427"/>
                </a:lnTo>
                <a:lnTo>
                  <a:pt x="1949290" y="309329"/>
                </a:lnTo>
                <a:lnTo>
                  <a:pt x="1996573" y="280236"/>
                </a:lnTo>
                <a:lnTo>
                  <a:pt x="2042541" y="250632"/>
                </a:lnTo>
                <a:lnTo>
                  <a:pt x="2087154" y="221004"/>
                </a:lnTo>
                <a:lnTo>
                  <a:pt x="2130373" y="191838"/>
                </a:lnTo>
                <a:lnTo>
                  <a:pt x="2172156" y="163618"/>
                </a:lnTo>
                <a:lnTo>
                  <a:pt x="2212463" y="136831"/>
                </a:lnTo>
                <a:lnTo>
                  <a:pt x="2251255" y="111962"/>
                </a:lnTo>
                <a:lnTo>
                  <a:pt x="2288491" y="89497"/>
                </a:lnTo>
                <a:lnTo>
                  <a:pt x="2324132" y="69921"/>
                </a:lnTo>
                <a:lnTo>
                  <a:pt x="2423404" y="30464"/>
                </a:lnTo>
                <a:lnTo>
                  <a:pt x="2478662" y="19322"/>
                </a:lnTo>
                <a:lnTo>
                  <a:pt x="2526340" y="16141"/>
                </a:lnTo>
                <a:lnTo>
                  <a:pt x="2568868" y="16771"/>
                </a:lnTo>
                <a:lnTo>
                  <a:pt x="2608677" y="17059"/>
                </a:lnTo>
                <a:lnTo>
                  <a:pt x="2648198" y="12852"/>
                </a:lnTo>
                <a:lnTo>
                  <a:pt x="2689860" y="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434831" y="2810002"/>
            <a:ext cx="1093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TRANSMISI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40929" y="3190444"/>
            <a:ext cx="1405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10" dirty="0">
                <a:solidFill>
                  <a:srgbClr val="00AF50"/>
                </a:solidFill>
                <a:latin typeface="Calibri"/>
                <a:cs typeface="Calibri"/>
              </a:rPr>
              <a:t>“Meneruskan”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8644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306990"/>
            <a:ext cx="7870056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85" dirty="0">
                <a:solidFill>
                  <a:srgbClr val="FF0000"/>
                </a:solidFill>
              </a:rPr>
              <a:t>Tenaga </a:t>
            </a:r>
            <a:r>
              <a:rPr spc="-65" dirty="0">
                <a:solidFill>
                  <a:srgbClr val="FF0000"/>
                </a:solidFill>
              </a:rPr>
              <a:t>penggerak </a:t>
            </a:r>
            <a:r>
              <a:rPr spc="-70" dirty="0">
                <a:solidFill>
                  <a:srgbClr val="FF0000"/>
                </a:solidFill>
              </a:rPr>
              <a:t>dan</a:t>
            </a:r>
            <a:r>
              <a:rPr spc="30" dirty="0">
                <a:solidFill>
                  <a:srgbClr val="FF0000"/>
                </a:solidFill>
              </a:rPr>
              <a:t> </a:t>
            </a:r>
            <a:r>
              <a:rPr spc="-65" dirty="0">
                <a:solidFill>
                  <a:srgbClr val="FF0000"/>
                </a:solidFill>
              </a:rPr>
              <a:t>Transmisi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76726" y="1255572"/>
            <a:ext cx="6275070" cy="2614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</a:t>
            </a:r>
            <a:r>
              <a:rPr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mekanik</a:t>
            </a:r>
            <a:endParaRPr dirty="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>
              <a:spcBef>
                <a:spcPts val="5"/>
              </a:spcBef>
            </a:pPr>
            <a:r>
              <a:rPr spc="-15" dirty="0">
                <a:latin typeface="Calibri"/>
                <a:cs typeface="Calibri"/>
              </a:rPr>
              <a:t>Cara kerja </a:t>
            </a:r>
            <a:r>
              <a:rPr spc="-5" dirty="0">
                <a:latin typeface="Calibri"/>
                <a:cs typeface="Calibri"/>
              </a:rPr>
              <a:t>mirip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dirty="0">
                <a:latin typeface="Calibri"/>
                <a:cs typeface="Calibri"/>
              </a:rPr>
              <a:t>mobil </a:t>
            </a:r>
            <a:r>
              <a:rPr spc="-10" dirty="0">
                <a:latin typeface="Calibri"/>
                <a:cs typeface="Calibri"/>
              </a:rPr>
              <a:t>berkopling, yaitu </a:t>
            </a:r>
            <a:r>
              <a:rPr spc="-5" dirty="0">
                <a:latin typeface="Calibri"/>
                <a:cs typeface="Calibri"/>
              </a:rPr>
              <a:t>momen </a:t>
            </a:r>
            <a:r>
              <a:rPr spc="-10" dirty="0">
                <a:latin typeface="Calibri"/>
                <a:cs typeface="Calibri"/>
              </a:rPr>
              <a:t>putar </a:t>
            </a:r>
            <a:r>
              <a:rPr spc="-5" dirty="0">
                <a:latin typeface="Calibri"/>
                <a:cs typeface="Calibri"/>
              </a:rPr>
              <a:t>dari  motor diesel </a:t>
            </a:r>
            <a:r>
              <a:rPr spc="-35" dirty="0">
                <a:latin typeface="Calibri"/>
                <a:cs typeface="Calibri"/>
              </a:rPr>
              <a:t>ke </a:t>
            </a:r>
            <a:r>
              <a:rPr spc="-15" dirty="0">
                <a:latin typeface="Calibri"/>
                <a:cs typeface="Calibri"/>
              </a:rPr>
              <a:t>kopling </a:t>
            </a:r>
            <a:r>
              <a:rPr spc="-5" dirty="0">
                <a:latin typeface="Calibri"/>
                <a:cs typeface="Calibri"/>
              </a:rPr>
              <a:t>gesek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Calibri"/>
                <a:cs typeface="Calibri"/>
              </a:rPr>
              <a:t>roda </a:t>
            </a:r>
            <a:r>
              <a:rPr dirty="0">
                <a:latin typeface="Calibri"/>
                <a:cs typeface="Calibri"/>
              </a:rPr>
              <a:t>gigi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Calibri"/>
                <a:cs typeface="Calibri"/>
              </a:rPr>
              <a:t>gardan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Calibri"/>
                <a:cs typeface="Calibri"/>
              </a:rPr>
              <a:t>poros/as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Calibri"/>
                <a:cs typeface="Calibri"/>
              </a:rPr>
              <a:t>roda</a:t>
            </a:r>
            <a:r>
              <a:rPr spc="-5" dirty="0">
                <a:latin typeface="Calibri"/>
                <a:cs typeface="Calibri"/>
              </a:rPr>
              <a:t> penggerak</a:t>
            </a:r>
            <a:endParaRPr dirty="0">
              <a:latin typeface="Calibri"/>
              <a:cs typeface="Calibri"/>
            </a:endParaRPr>
          </a:p>
          <a:p>
            <a:pPr marL="12700">
              <a:spcBef>
                <a:spcPts val="1455"/>
              </a:spcBef>
            </a:pPr>
            <a:r>
              <a:rPr spc="-5" dirty="0">
                <a:latin typeface="Calibri"/>
                <a:cs typeface="Calibri"/>
              </a:rPr>
              <a:t>Kelemahan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299085" marR="10096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sering timbul </a:t>
            </a:r>
            <a:r>
              <a:rPr spc="-15" dirty="0">
                <a:latin typeface="Calibri"/>
                <a:cs typeface="Calibri"/>
              </a:rPr>
              <a:t>hentakan </a:t>
            </a:r>
            <a:r>
              <a:rPr spc="-5" dirty="0">
                <a:latin typeface="Calibri"/>
                <a:cs typeface="Calibri"/>
              </a:rPr>
              <a:t>(mempengaruhi </a:t>
            </a:r>
            <a:r>
              <a:rPr spc="-15" dirty="0">
                <a:latin typeface="Calibri"/>
                <a:cs typeface="Calibri"/>
              </a:rPr>
              <a:t>kenyamanan </a:t>
            </a:r>
            <a:r>
              <a:rPr spc="-10" dirty="0">
                <a:latin typeface="Calibri"/>
                <a:cs typeface="Calibri"/>
              </a:rPr>
              <a:t>rangkaian 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spc="-5" dirty="0">
                <a:latin typeface="Calibri"/>
                <a:cs typeface="Calibri"/>
              </a:rPr>
              <a:t>gerbong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ditarik</a:t>
            </a:r>
            <a:endParaRPr dirty="0">
              <a:latin typeface="Calibri"/>
              <a:cs typeface="Calibri"/>
            </a:endParaRPr>
          </a:p>
          <a:p>
            <a:pPr marL="299085" indent="-287020"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35" dirty="0">
                <a:latin typeface="Calibri"/>
                <a:cs typeface="Calibri"/>
              </a:rPr>
              <a:t>Tenaga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kecil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44823" y="4053840"/>
            <a:ext cx="2651760" cy="1583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48729" y="3963923"/>
            <a:ext cx="2231135" cy="16733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74794" y="5761735"/>
            <a:ext cx="488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1965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91882" y="5761735"/>
            <a:ext cx="737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p</a:t>
            </a:r>
            <a:r>
              <a:rPr spc="-30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e</a:t>
            </a:r>
            <a:r>
              <a:rPr spc="5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ent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654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69" y="337767"/>
            <a:ext cx="7465795" cy="630301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000" spc="-85" dirty="0">
                <a:solidFill>
                  <a:srgbClr val="FF0000"/>
                </a:solidFill>
              </a:rPr>
              <a:t>Tenaga </a:t>
            </a:r>
            <a:r>
              <a:rPr sz="4000" spc="-65" dirty="0">
                <a:solidFill>
                  <a:srgbClr val="FF0000"/>
                </a:solidFill>
              </a:rPr>
              <a:t>penggerak </a:t>
            </a:r>
            <a:r>
              <a:rPr sz="4000" spc="-70" dirty="0">
                <a:solidFill>
                  <a:srgbClr val="FF0000"/>
                </a:solidFill>
              </a:rPr>
              <a:t>dan</a:t>
            </a:r>
            <a:r>
              <a:rPr sz="4000" spc="30" dirty="0">
                <a:solidFill>
                  <a:srgbClr val="FF0000"/>
                </a:solidFill>
              </a:rPr>
              <a:t> </a:t>
            </a:r>
            <a:r>
              <a:rPr sz="4000" spc="-65" dirty="0">
                <a:solidFill>
                  <a:srgbClr val="FF0000"/>
                </a:solidFill>
              </a:rPr>
              <a:t>Transmisi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61742" y="1091947"/>
            <a:ext cx="2682875" cy="308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>
              <a:spcBef>
                <a:spcPts val="100"/>
              </a:spcBef>
            </a:pPr>
            <a:r>
              <a:rPr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</a:t>
            </a:r>
            <a:r>
              <a:rPr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hidrolik</a:t>
            </a:r>
            <a:endParaRPr dirty="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62865" marR="5080">
              <a:spcBef>
                <a:spcPts val="5"/>
              </a:spcBef>
            </a:pPr>
            <a:r>
              <a:rPr spc="-5" dirty="0">
                <a:latin typeface="Calibri"/>
                <a:cs typeface="Calibri"/>
              </a:rPr>
              <a:t>Menggunakan </a:t>
            </a:r>
            <a:r>
              <a:rPr spc="-10" dirty="0">
                <a:latin typeface="Calibri"/>
                <a:cs typeface="Calibri"/>
              </a:rPr>
              <a:t>tenaga </a:t>
            </a:r>
            <a:r>
              <a:rPr spc="-5" dirty="0">
                <a:latin typeface="Calibri"/>
                <a:cs typeface="Calibri"/>
              </a:rPr>
              <a:t>diesel  untuk </a:t>
            </a:r>
            <a:r>
              <a:rPr dirty="0">
                <a:latin typeface="Calibri"/>
                <a:cs typeface="Calibri"/>
              </a:rPr>
              <a:t>memompa </a:t>
            </a:r>
            <a:r>
              <a:rPr spc="-5" dirty="0">
                <a:latin typeface="Calibri"/>
                <a:cs typeface="Calibri"/>
              </a:rPr>
              <a:t>oli dan  </a:t>
            </a:r>
            <a:r>
              <a:rPr spc="-10" dirty="0">
                <a:latin typeface="Calibri"/>
                <a:cs typeface="Calibri"/>
              </a:rPr>
              <a:t>selanjutnya disalurkan </a:t>
            </a:r>
            <a:r>
              <a:rPr spc="-35" dirty="0">
                <a:latin typeface="Calibri"/>
                <a:cs typeface="Calibri"/>
              </a:rPr>
              <a:t>ke  </a:t>
            </a:r>
            <a:r>
              <a:rPr spc="-15" dirty="0">
                <a:latin typeface="Calibri"/>
                <a:cs typeface="Calibri"/>
              </a:rPr>
              <a:t>perangkat </a:t>
            </a:r>
            <a:r>
              <a:rPr spc="-10" dirty="0">
                <a:latin typeface="Calibri"/>
                <a:cs typeface="Calibri"/>
              </a:rPr>
              <a:t>hidrolik </a:t>
            </a:r>
            <a:r>
              <a:rPr spc="-5" dirty="0">
                <a:latin typeface="Calibri"/>
                <a:cs typeface="Calibri"/>
              </a:rPr>
              <a:t>untuk  </a:t>
            </a:r>
            <a:r>
              <a:rPr spc="-10" dirty="0">
                <a:latin typeface="Calibri"/>
                <a:cs typeface="Calibri"/>
              </a:rPr>
              <a:t>menggerakkan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roda</a:t>
            </a:r>
            <a:endParaRPr dirty="0">
              <a:latin typeface="Calibri"/>
              <a:cs typeface="Calibri"/>
            </a:endParaRPr>
          </a:p>
          <a:p>
            <a:pPr marL="12700">
              <a:spcBef>
                <a:spcPts val="835"/>
              </a:spcBef>
            </a:pPr>
            <a:r>
              <a:rPr spc="-5" dirty="0">
                <a:latin typeface="Calibri"/>
                <a:cs typeface="Calibri"/>
              </a:rPr>
              <a:t>Kelemahan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299085" marR="82867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20" dirty="0">
                <a:latin typeface="Calibri"/>
                <a:cs typeface="Calibri"/>
              </a:rPr>
              <a:t>Perawatan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rumit 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spc="-20" dirty="0">
                <a:latin typeface="Calibri"/>
                <a:cs typeface="Calibri"/>
              </a:rPr>
              <a:t>resiko  </a:t>
            </a:r>
            <a:r>
              <a:rPr spc="-15" dirty="0">
                <a:latin typeface="Calibri"/>
                <a:cs typeface="Calibri"/>
              </a:rPr>
              <a:t>kerusakan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fatal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84036" y="1098803"/>
            <a:ext cx="3660661" cy="1825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17564" y="3034284"/>
            <a:ext cx="3672840" cy="3209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7876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32048" y="477012"/>
            <a:ext cx="6624828" cy="49118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19041" y="5535880"/>
            <a:ext cx="47574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seri </a:t>
            </a:r>
            <a:r>
              <a:rPr dirty="0">
                <a:latin typeface="Calibri"/>
                <a:cs typeface="Calibri"/>
              </a:rPr>
              <a:t>BB 304 </a:t>
            </a:r>
            <a:r>
              <a:rPr spc="-10" dirty="0">
                <a:latin typeface="Calibri"/>
                <a:cs typeface="Calibri"/>
              </a:rPr>
              <a:t>(buatan </a:t>
            </a:r>
            <a:r>
              <a:rPr spc="-5" dirty="0">
                <a:latin typeface="Calibri"/>
                <a:cs typeface="Calibri"/>
              </a:rPr>
              <a:t>Fried Krupp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Jerman)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7483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15639" y="117348"/>
            <a:ext cx="3456432" cy="6220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29355" y="4076700"/>
            <a:ext cx="3442970" cy="792480"/>
          </a:xfrm>
          <a:custGeom>
            <a:avLst/>
            <a:gdLst/>
            <a:ahLst/>
            <a:cxnLst/>
            <a:rect l="l" t="t" r="r" b="b"/>
            <a:pathLst>
              <a:path w="3442970" h="792479">
                <a:moveTo>
                  <a:pt x="0" y="792480"/>
                </a:moveTo>
                <a:lnTo>
                  <a:pt x="3442716" y="792480"/>
                </a:lnTo>
                <a:lnTo>
                  <a:pt x="3442716" y="0"/>
                </a:lnTo>
                <a:lnTo>
                  <a:pt x="0" y="0"/>
                </a:lnTo>
                <a:lnTo>
                  <a:pt x="0" y="792480"/>
                </a:lnTo>
                <a:close/>
              </a:path>
            </a:pathLst>
          </a:custGeom>
          <a:solidFill>
            <a:srgbClr val="92D050">
              <a:alpha val="2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23260" y="2060448"/>
            <a:ext cx="3442970" cy="792480"/>
          </a:xfrm>
          <a:custGeom>
            <a:avLst/>
            <a:gdLst/>
            <a:ahLst/>
            <a:cxnLst/>
            <a:rect l="l" t="t" r="r" b="b"/>
            <a:pathLst>
              <a:path w="3442970" h="792480">
                <a:moveTo>
                  <a:pt x="0" y="792479"/>
                </a:moveTo>
                <a:lnTo>
                  <a:pt x="3442716" y="792479"/>
                </a:lnTo>
                <a:lnTo>
                  <a:pt x="3442716" y="0"/>
                </a:lnTo>
                <a:lnTo>
                  <a:pt x="0" y="0"/>
                </a:lnTo>
                <a:lnTo>
                  <a:pt x="0" y="792479"/>
                </a:lnTo>
                <a:close/>
              </a:path>
            </a:pathLst>
          </a:custGeom>
          <a:solidFill>
            <a:srgbClr val="FF0000">
              <a:alpha val="1882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89241" y="477773"/>
            <a:ext cx="288290" cy="1369060"/>
          </a:xfrm>
          <a:custGeom>
            <a:avLst/>
            <a:gdLst/>
            <a:ahLst/>
            <a:cxnLst/>
            <a:rect l="l" t="t" r="r" b="b"/>
            <a:pathLst>
              <a:path w="288289" h="1369060">
                <a:moveTo>
                  <a:pt x="0" y="0"/>
                </a:moveTo>
                <a:lnTo>
                  <a:pt x="56042" y="1893"/>
                </a:lnTo>
                <a:lnTo>
                  <a:pt x="101822" y="7048"/>
                </a:lnTo>
                <a:lnTo>
                  <a:pt x="132695" y="14680"/>
                </a:lnTo>
                <a:lnTo>
                  <a:pt x="144018" y="24002"/>
                </a:lnTo>
                <a:lnTo>
                  <a:pt x="144018" y="660273"/>
                </a:lnTo>
                <a:lnTo>
                  <a:pt x="155340" y="669595"/>
                </a:lnTo>
                <a:lnTo>
                  <a:pt x="186213" y="677227"/>
                </a:lnTo>
                <a:lnTo>
                  <a:pt x="231993" y="682382"/>
                </a:lnTo>
                <a:lnTo>
                  <a:pt x="288036" y="684276"/>
                </a:lnTo>
                <a:lnTo>
                  <a:pt x="231993" y="686169"/>
                </a:lnTo>
                <a:lnTo>
                  <a:pt x="186213" y="691324"/>
                </a:lnTo>
                <a:lnTo>
                  <a:pt x="155340" y="698956"/>
                </a:lnTo>
                <a:lnTo>
                  <a:pt x="144018" y="708278"/>
                </a:lnTo>
                <a:lnTo>
                  <a:pt x="144018" y="1344549"/>
                </a:lnTo>
                <a:lnTo>
                  <a:pt x="132695" y="1353871"/>
                </a:lnTo>
                <a:lnTo>
                  <a:pt x="101822" y="1361503"/>
                </a:lnTo>
                <a:lnTo>
                  <a:pt x="56042" y="1366658"/>
                </a:lnTo>
                <a:lnTo>
                  <a:pt x="0" y="1368552"/>
                </a:lnTo>
              </a:path>
            </a:pathLst>
          </a:custGeom>
          <a:ln w="28956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89241" y="2067306"/>
            <a:ext cx="288290" cy="748665"/>
          </a:xfrm>
          <a:custGeom>
            <a:avLst/>
            <a:gdLst/>
            <a:ahLst/>
            <a:cxnLst/>
            <a:rect l="l" t="t" r="r" b="b"/>
            <a:pathLst>
              <a:path w="288289" h="748664">
                <a:moveTo>
                  <a:pt x="0" y="0"/>
                </a:moveTo>
                <a:lnTo>
                  <a:pt x="56042" y="1893"/>
                </a:lnTo>
                <a:lnTo>
                  <a:pt x="101822" y="7048"/>
                </a:lnTo>
                <a:lnTo>
                  <a:pt x="132695" y="14680"/>
                </a:lnTo>
                <a:lnTo>
                  <a:pt x="144018" y="24003"/>
                </a:lnTo>
                <a:lnTo>
                  <a:pt x="144018" y="350139"/>
                </a:lnTo>
                <a:lnTo>
                  <a:pt x="155340" y="359461"/>
                </a:lnTo>
                <a:lnTo>
                  <a:pt x="186213" y="367093"/>
                </a:lnTo>
                <a:lnTo>
                  <a:pt x="231993" y="372248"/>
                </a:lnTo>
                <a:lnTo>
                  <a:pt x="288036" y="374142"/>
                </a:lnTo>
                <a:lnTo>
                  <a:pt x="231993" y="376035"/>
                </a:lnTo>
                <a:lnTo>
                  <a:pt x="186213" y="381190"/>
                </a:lnTo>
                <a:lnTo>
                  <a:pt x="155340" y="388822"/>
                </a:lnTo>
                <a:lnTo>
                  <a:pt x="144018" y="398145"/>
                </a:lnTo>
                <a:lnTo>
                  <a:pt x="144018" y="724281"/>
                </a:lnTo>
                <a:lnTo>
                  <a:pt x="132695" y="733603"/>
                </a:lnTo>
                <a:lnTo>
                  <a:pt x="101822" y="741235"/>
                </a:lnTo>
                <a:lnTo>
                  <a:pt x="56042" y="746390"/>
                </a:lnTo>
                <a:lnTo>
                  <a:pt x="0" y="748284"/>
                </a:lnTo>
              </a:path>
            </a:pathLst>
          </a:custGeom>
          <a:ln w="2895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71918" y="925196"/>
            <a:ext cx="2362835" cy="2177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209" marR="5080">
              <a:spcBef>
                <a:spcPts val="105"/>
              </a:spcBef>
            </a:pPr>
            <a:r>
              <a:rPr sz="2000" b="1" spc="-30" dirty="0">
                <a:latin typeface="Calibri"/>
                <a:cs typeface="Calibri"/>
              </a:rPr>
              <a:t>Terkait </a:t>
            </a:r>
            <a:r>
              <a:rPr sz="2000" b="1" spc="-5" dirty="0">
                <a:latin typeface="Calibri"/>
                <a:cs typeface="Calibri"/>
              </a:rPr>
              <a:t>dengan ruang  </a:t>
            </a:r>
            <a:r>
              <a:rPr sz="2000" b="1" dirty="0">
                <a:latin typeface="Calibri"/>
                <a:cs typeface="Calibri"/>
              </a:rPr>
              <a:t>bebas </a:t>
            </a:r>
            <a:r>
              <a:rPr sz="2000" b="1" spc="-5" dirty="0">
                <a:latin typeface="Calibri"/>
                <a:cs typeface="Calibri"/>
              </a:rPr>
              <a:t>jalan </a:t>
            </a:r>
            <a:r>
              <a:rPr sz="2000" b="1" spc="-10" dirty="0">
                <a:latin typeface="Calibri"/>
                <a:cs typeface="Calibri"/>
              </a:rPr>
              <a:t>rel,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layout  </a:t>
            </a:r>
            <a:r>
              <a:rPr sz="2000" b="1" dirty="0">
                <a:latin typeface="Calibri"/>
                <a:cs typeface="Calibri"/>
              </a:rPr>
              <a:t>emplasemen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stasiun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 marR="141605"/>
            <a:r>
              <a:rPr sz="2000" b="1" spc="-5" dirty="0">
                <a:latin typeface="Calibri"/>
                <a:cs typeface="Calibri"/>
              </a:rPr>
              <a:t>Menentukan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passing  </a:t>
            </a:r>
            <a:r>
              <a:rPr sz="2000" b="1" spc="-5" dirty="0">
                <a:latin typeface="Calibri"/>
                <a:cs typeface="Calibri"/>
              </a:rPr>
              <a:t>tonnase </a:t>
            </a:r>
            <a:r>
              <a:rPr sz="2000" b="1" dirty="0">
                <a:latin typeface="Wingdings"/>
                <a:cs typeface="Wingdings"/>
              </a:rPr>
              <a:t>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siklus  </a:t>
            </a:r>
            <a:r>
              <a:rPr sz="2000" b="1" spc="-20" dirty="0">
                <a:latin typeface="Calibri"/>
                <a:cs typeface="Calibri"/>
              </a:rPr>
              <a:t>perawatan </a:t>
            </a:r>
            <a:r>
              <a:rPr sz="2000" b="1" spc="-5" dirty="0">
                <a:latin typeface="Calibri"/>
                <a:cs typeface="Calibri"/>
              </a:rPr>
              <a:t>jalan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33438" y="4120135"/>
            <a:ext cx="288290" cy="748665"/>
          </a:xfrm>
          <a:custGeom>
            <a:avLst/>
            <a:gdLst/>
            <a:ahLst/>
            <a:cxnLst/>
            <a:rect l="l" t="t" r="r" b="b"/>
            <a:pathLst>
              <a:path w="288289" h="748664">
                <a:moveTo>
                  <a:pt x="0" y="0"/>
                </a:moveTo>
                <a:lnTo>
                  <a:pt x="56042" y="1893"/>
                </a:lnTo>
                <a:lnTo>
                  <a:pt x="101822" y="7048"/>
                </a:lnTo>
                <a:lnTo>
                  <a:pt x="132695" y="14680"/>
                </a:lnTo>
                <a:lnTo>
                  <a:pt x="144017" y="24003"/>
                </a:lnTo>
                <a:lnTo>
                  <a:pt x="144017" y="350139"/>
                </a:lnTo>
                <a:lnTo>
                  <a:pt x="155340" y="359461"/>
                </a:lnTo>
                <a:lnTo>
                  <a:pt x="186213" y="367093"/>
                </a:lnTo>
                <a:lnTo>
                  <a:pt x="231993" y="372248"/>
                </a:lnTo>
                <a:lnTo>
                  <a:pt x="288036" y="374142"/>
                </a:lnTo>
                <a:lnTo>
                  <a:pt x="231993" y="376035"/>
                </a:lnTo>
                <a:lnTo>
                  <a:pt x="186213" y="381190"/>
                </a:lnTo>
                <a:lnTo>
                  <a:pt x="155340" y="388822"/>
                </a:lnTo>
                <a:lnTo>
                  <a:pt x="144017" y="398145"/>
                </a:lnTo>
                <a:lnTo>
                  <a:pt x="144017" y="724281"/>
                </a:lnTo>
                <a:lnTo>
                  <a:pt x="132695" y="733603"/>
                </a:lnTo>
                <a:lnTo>
                  <a:pt x="101822" y="741235"/>
                </a:lnTo>
                <a:lnTo>
                  <a:pt x="56042" y="746390"/>
                </a:lnTo>
                <a:lnTo>
                  <a:pt x="0" y="748284"/>
                </a:lnTo>
              </a:path>
            </a:pathLst>
          </a:custGeom>
          <a:ln w="2895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42072" y="4136898"/>
            <a:ext cx="259207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b="1" spc="-5" dirty="0">
                <a:latin typeface="Calibri"/>
                <a:cs typeface="Calibri"/>
              </a:rPr>
              <a:t>Menentukan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kelandaian  </a:t>
            </a:r>
            <a:r>
              <a:rPr sz="2000" b="1" spc="-5" dirty="0">
                <a:latin typeface="Calibri"/>
                <a:cs typeface="Calibri"/>
              </a:rPr>
              <a:t>maksimum suatu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lintas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29355" y="426720"/>
            <a:ext cx="3442970" cy="1633855"/>
          </a:xfrm>
          <a:custGeom>
            <a:avLst/>
            <a:gdLst/>
            <a:ahLst/>
            <a:cxnLst/>
            <a:rect l="l" t="t" r="r" b="b"/>
            <a:pathLst>
              <a:path w="3442970" h="1633855">
                <a:moveTo>
                  <a:pt x="0" y="1633727"/>
                </a:moveTo>
                <a:lnTo>
                  <a:pt x="3442716" y="1633727"/>
                </a:lnTo>
                <a:lnTo>
                  <a:pt x="3442716" y="0"/>
                </a:lnTo>
                <a:lnTo>
                  <a:pt x="0" y="0"/>
                </a:lnTo>
                <a:lnTo>
                  <a:pt x="0" y="1633727"/>
                </a:lnTo>
                <a:close/>
              </a:path>
            </a:pathLst>
          </a:custGeom>
          <a:solidFill>
            <a:srgbClr val="FFFF00">
              <a:alpha val="2313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8128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69" y="306990"/>
            <a:ext cx="7918183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85" dirty="0">
                <a:solidFill>
                  <a:srgbClr val="FF0000"/>
                </a:solidFill>
              </a:rPr>
              <a:t>Tenaga </a:t>
            </a:r>
            <a:r>
              <a:rPr spc="-65" dirty="0">
                <a:solidFill>
                  <a:srgbClr val="FF0000"/>
                </a:solidFill>
              </a:rPr>
              <a:t>penggerak </a:t>
            </a:r>
            <a:r>
              <a:rPr spc="-70" dirty="0">
                <a:solidFill>
                  <a:srgbClr val="FF0000"/>
                </a:solidFill>
              </a:rPr>
              <a:t>dan</a:t>
            </a:r>
            <a:r>
              <a:rPr spc="30" dirty="0">
                <a:solidFill>
                  <a:srgbClr val="FF0000"/>
                </a:solidFill>
              </a:rPr>
              <a:t> </a:t>
            </a:r>
            <a:r>
              <a:rPr spc="-65" dirty="0">
                <a:solidFill>
                  <a:srgbClr val="FF0000"/>
                </a:solidFill>
              </a:rPr>
              <a:t>Transmisi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76727" y="1091947"/>
            <a:ext cx="6600825" cy="1331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</a:t>
            </a:r>
            <a:r>
              <a:rPr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elektrik</a:t>
            </a:r>
            <a:endParaRPr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marL="48260" marR="5080">
              <a:spcBef>
                <a:spcPts val="5"/>
              </a:spcBef>
            </a:pPr>
            <a:r>
              <a:rPr dirty="0">
                <a:latin typeface="Calibri"/>
                <a:cs typeface="Calibri"/>
              </a:rPr>
              <a:t>Momen </a:t>
            </a:r>
            <a:r>
              <a:rPr spc="-10" dirty="0">
                <a:latin typeface="Calibri"/>
                <a:cs typeface="Calibri"/>
              </a:rPr>
              <a:t>putar poros </a:t>
            </a:r>
            <a:r>
              <a:rPr spc="-5" dirty="0">
                <a:latin typeface="Calibri"/>
                <a:cs typeface="Calibri"/>
              </a:rPr>
              <a:t>output </a:t>
            </a:r>
            <a:r>
              <a:rPr spc="-10" dirty="0">
                <a:latin typeface="Calibri"/>
                <a:cs typeface="Calibri"/>
              </a:rPr>
              <a:t>akan </a:t>
            </a:r>
            <a:r>
              <a:rPr spc="-5" dirty="0">
                <a:latin typeface="Calibri"/>
                <a:cs typeface="Calibri"/>
              </a:rPr>
              <a:t>langsung </a:t>
            </a:r>
            <a:r>
              <a:rPr spc="-10" dirty="0">
                <a:latin typeface="Calibri"/>
                <a:cs typeface="Calibri"/>
              </a:rPr>
              <a:t>menggerakkan </a:t>
            </a:r>
            <a:r>
              <a:rPr spc="-5" dirty="0">
                <a:latin typeface="Calibri"/>
                <a:cs typeface="Calibri"/>
              </a:rPr>
              <a:t>suatu  </a:t>
            </a:r>
            <a:r>
              <a:rPr spc="-10" dirty="0">
                <a:latin typeface="Calibri"/>
                <a:cs typeface="Calibri"/>
              </a:rPr>
              <a:t>generator yang </a:t>
            </a:r>
            <a:r>
              <a:rPr spc="-5" dirty="0">
                <a:latin typeface="Calibri"/>
                <a:cs typeface="Calibri"/>
              </a:rPr>
              <a:t>menghasilkan </a:t>
            </a:r>
            <a:r>
              <a:rPr dirty="0">
                <a:latin typeface="Calibri"/>
                <a:cs typeface="Calibri"/>
              </a:rPr>
              <a:t>arus </a:t>
            </a:r>
            <a:r>
              <a:rPr spc="-10" dirty="0">
                <a:latin typeface="Calibri"/>
                <a:cs typeface="Calibri"/>
              </a:rPr>
              <a:t>listrik yang </a:t>
            </a:r>
            <a:r>
              <a:rPr spc="-5" dirty="0">
                <a:latin typeface="Calibri"/>
                <a:cs typeface="Calibri"/>
              </a:rPr>
              <a:t>diatur oleh motor </a:t>
            </a:r>
            <a:r>
              <a:rPr spc="-15" dirty="0">
                <a:latin typeface="Calibri"/>
                <a:cs typeface="Calibri"/>
              </a:rPr>
              <a:t>traksi.  </a:t>
            </a:r>
            <a:r>
              <a:rPr spc="-10" dirty="0">
                <a:latin typeface="Calibri"/>
                <a:cs typeface="Calibri"/>
              </a:rPr>
              <a:t>Berdasarkan </a:t>
            </a:r>
            <a:r>
              <a:rPr spc="-15" dirty="0">
                <a:latin typeface="Calibri"/>
                <a:cs typeface="Calibri"/>
              </a:rPr>
              <a:t>generatornya </a:t>
            </a:r>
            <a:r>
              <a:rPr spc="-10" dirty="0">
                <a:latin typeface="Calibri"/>
                <a:cs typeface="Calibri"/>
              </a:rPr>
              <a:t>dibedakan </a:t>
            </a:r>
            <a:r>
              <a:rPr spc="-5" dirty="0">
                <a:latin typeface="Calibri"/>
                <a:cs typeface="Calibri"/>
              </a:rPr>
              <a:t>menjadi DC dan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AC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72383" y="2458211"/>
            <a:ext cx="5399532" cy="3660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22920" y="4076738"/>
            <a:ext cx="2545079" cy="9067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0791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60420" y="405384"/>
            <a:ext cx="6832092" cy="44637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55411" y="5104257"/>
            <a:ext cx="3055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</a:t>
            </a:r>
            <a:r>
              <a:rPr b="1" spc="-5" dirty="0">
                <a:latin typeface="Calibri"/>
                <a:cs typeface="Calibri"/>
              </a:rPr>
              <a:t>elektrik CC</a:t>
            </a:r>
            <a:r>
              <a:rPr b="1" spc="-9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201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9051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3973" y="4455921"/>
            <a:ext cx="4785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 err="1">
                <a:latin typeface="Calibri"/>
                <a:cs typeface="Calibri"/>
              </a:rPr>
              <a:t>Tampak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 err="1" smtClean="0">
                <a:latin typeface="Calibri"/>
                <a:cs typeface="Calibri"/>
              </a:rPr>
              <a:t>samping</a:t>
            </a:r>
            <a:r>
              <a:rPr b="1" dirty="0" smtClean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</a:t>
            </a:r>
            <a:r>
              <a:rPr b="1" spc="-5" dirty="0">
                <a:latin typeface="Calibri"/>
                <a:cs typeface="Calibri"/>
              </a:rPr>
              <a:t>elektrik</a:t>
            </a:r>
            <a:r>
              <a:rPr b="1" spc="-5" dirty="0">
                <a:latin typeface="Calibri"/>
                <a:cs typeface="Calibri"/>
              </a:rPr>
              <a:t> CC</a:t>
            </a:r>
            <a:r>
              <a:rPr b="1" spc="-114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201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44011" y="908303"/>
            <a:ext cx="7272528" cy="3168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9517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306990"/>
            <a:ext cx="7013669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65" dirty="0">
                <a:solidFill>
                  <a:srgbClr val="FF0000"/>
                </a:solidFill>
              </a:rPr>
              <a:t>Sistem </a:t>
            </a:r>
            <a:r>
              <a:rPr spc="-70" dirty="0">
                <a:solidFill>
                  <a:srgbClr val="FF0000"/>
                </a:solidFill>
              </a:rPr>
              <a:t>penomoran</a:t>
            </a:r>
            <a:r>
              <a:rPr spc="-10" dirty="0">
                <a:solidFill>
                  <a:srgbClr val="FF0000"/>
                </a:solidFill>
              </a:rPr>
              <a:t> </a:t>
            </a:r>
            <a:r>
              <a:rPr spc="-70" dirty="0">
                <a:solidFill>
                  <a:srgbClr val="FF0000"/>
                </a:solidFill>
              </a:rPr>
              <a:t>lokomotif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4634" y="1214451"/>
            <a:ext cx="41586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Secara </a:t>
            </a:r>
            <a:r>
              <a:rPr spc="-5" dirty="0">
                <a:latin typeface="Calibri"/>
                <a:cs typeface="Calibri"/>
              </a:rPr>
              <a:t>umum penomoran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56068" y="1164082"/>
            <a:ext cx="1612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53720" algn="l"/>
                <a:tab pos="1264285" algn="l"/>
              </a:tabLst>
            </a:pP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XX	X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	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38906" y="1934667"/>
            <a:ext cx="5158105" cy="1667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Digit </a:t>
            </a:r>
            <a:r>
              <a:rPr b="1" dirty="0">
                <a:latin typeface="Calibri"/>
                <a:cs typeface="Calibri"/>
              </a:rPr>
              <a:t>1 dan 2 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huruf besar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spc="-15" dirty="0">
                <a:latin typeface="Calibri"/>
                <a:cs typeface="Calibri"/>
              </a:rPr>
              <a:t>menyatakan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penggerak</a:t>
            </a:r>
            <a:endParaRPr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50">
              <a:latin typeface="Times New Roman"/>
              <a:cs typeface="Times New Roman"/>
            </a:endParaRPr>
          </a:p>
          <a:p>
            <a:pPr marL="84455" marR="2651760"/>
            <a:r>
              <a:rPr dirty="0">
                <a:latin typeface="Calibri"/>
                <a:cs typeface="Calibri"/>
              </a:rPr>
              <a:t>B = </a:t>
            </a:r>
            <a:r>
              <a:rPr spc="-5" dirty="0">
                <a:latin typeface="Calibri"/>
                <a:cs typeface="Calibri"/>
              </a:rPr>
              <a:t>dua gandar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penggerak  </a:t>
            </a:r>
            <a:r>
              <a:rPr dirty="0">
                <a:latin typeface="Calibri"/>
                <a:cs typeface="Calibri"/>
              </a:rPr>
              <a:t>C = </a:t>
            </a:r>
            <a:r>
              <a:rPr spc="-10" dirty="0">
                <a:latin typeface="Calibri"/>
                <a:cs typeface="Calibri"/>
              </a:rPr>
              <a:t>tiga </a:t>
            </a:r>
            <a:r>
              <a:rPr spc="-5" dirty="0">
                <a:latin typeface="Calibri"/>
                <a:cs typeface="Calibri"/>
              </a:rPr>
              <a:t>gandar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penggerak</a:t>
            </a:r>
            <a:endParaRPr>
              <a:latin typeface="Calibri"/>
              <a:cs typeface="Calibri"/>
            </a:endParaRPr>
          </a:p>
          <a:p>
            <a:pPr marL="84455"/>
            <a:r>
              <a:rPr dirty="0">
                <a:latin typeface="Calibri"/>
                <a:cs typeface="Calibri"/>
              </a:rPr>
              <a:t>D = </a:t>
            </a:r>
            <a:r>
              <a:rPr spc="-5" dirty="0">
                <a:latin typeface="Calibri"/>
                <a:cs typeface="Calibri"/>
              </a:rPr>
              <a:t>empat gandar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penggerak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15650" y="2610857"/>
            <a:ext cx="3048890" cy="12092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74211" y="4065855"/>
            <a:ext cx="25666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Digit </a:t>
            </a:r>
            <a:r>
              <a:rPr b="1" dirty="0">
                <a:latin typeface="Calibri"/>
                <a:cs typeface="Calibri"/>
              </a:rPr>
              <a:t>3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jenis </a:t>
            </a:r>
            <a:r>
              <a:rPr spc="-10" dirty="0">
                <a:latin typeface="Calibri"/>
                <a:cs typeface="Calibri"/>
              </a:rPr>
              <a:t>transmisi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daya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5909" y="4076192"/>
            <a:ext cx="17367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1 = </a:t>
            </a:r>
            <a:r>
              <a:rPr spc="-5" dirty="0">
                <a:latin typeface="Calibri"/>
                <a:cs typeface="Calibri"/>
              </a:rPr>
              <a:t>diesel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mekanik  </a:t>
            </a:r>
            <a:r>
              <a:rPr dirty="0">
                <a:latin typeface="Calibri"/>
                <a:cs typeface="Calibri"/>
              </a:rPr>
              <a:t>2 = </a:t>
            </a:r>
            <a:r>
              <a:rPr spc="-5" dirty="0">
                <a:latin typeface="Calibri"/>
                <a:cs typeface="Calibri"/>
              </a:rPr>
              <a:t>diesel elektrik  </a:t>
            </a:r>
            <a:r>
              <a:rPr dirty="0">
                <a:latin typeface="Calibri"/>
                <a:cs typeface="Calibri"/>
              </a:rPr>
              <a:t>3 = </a:t>
            </a:r>
            <a:r>
              <a:rPr spc="-5" dirty="0">
                <a:latin typeface="Calibri"/>
                <a:cs typeface="Calibri"/>
              </a:rPr>
              <a:t>diesel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hidrolik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89198" y="5176266"/>
            <a:ext cx="27305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Digit 4 dan 5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tipe </a:t>
            </a:r>
            <a:r>
              <a:rPr spc="-15" dirty="0">
                <a:latin typeface="Calibri"/>
                <a:cs typeface="Calibri"/>
              </a:rPr>
              <a:t>atau  </a:t>
            </a:r>
            <a:r>
              <a:rPr spc="-10" dirty="0">
                <a:latin typeface="Calibri"/>
                <a:cs typeface="Calibri"/>
              </a:rPr>
              <a:t>kelompok produksi </a:t>
            </a:r>
            <a:r>
              <a:rPr spc="-15" dirty="0">
                <a:latin typeface="Calibri"/>
                <a:cs typeface="Calibri"/>
              </a:rPr>
              <a:t>lokomotif 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20" dirty="0">
                <a:latin typeface="Calibri"/>
                <a:cs typeface="Calibri"/>
              </a:rPr>
              <a:t>daya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tertentu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28308" y="5248147"/>
            <a:ext cx="168211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00 = </a:t>
            </a:r>
            <a:r>
              <a:rPr spc="-5" dirty="0">
                <a:latin typeface="Calibri"/>
                <a:cs typeface="Calibri"/>
              </a:rPr>
              <a:t>tipe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pertama  </a:t>
            </a:r>
            <a:r>
              <a:rPr dirty="0">
                <a:latin typeface="Calibri"/>
                <a:cs typeface="Calibri"/>
              </a:rPr>
              <a:t>01 = </a:t>
            </a:r>
            <a:r>
              <a:rPr spc="-5" dirty="0">
                <a:latin typeface="Calibri"/>
                <a:cs typeface="Calibri"/>
              </a:rPr>
              <a:t>tipe </a:t>
            </a:r>
            <a:r>
              <a:rPr spc="-15" dirty="0">
                <a:latin typeface="Calibri"/>
                <a:cs typeface="Calibri"/>
              </a:rPr>
              <a:t>kedua  </a:t>
            </a:r>
            <a:r>
              <a:rPr dirty="0">
                <a:latin typeface="Calibri"/>
                <a:cs typeface="Calibri"/>
              </a:rPr>
              <a:t>02 = </a:t>
            </a:r>
            <a:r>
              <a:rPr spc="-5" dirty="0">
                <a:latin typeface="Calibri"/>
                <a:cs typeface="Calibri"/>
              </a:rPr>
              <a:t>tipe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ketiga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0928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306990"/>
            <a:ext cx="7898931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65" dirty="0">
                <a:solidFill>
                  <a:srgbClr val="FF0000"/>
                </a:solidFill>
              </a:rPr>
              <a:t>Sistem </a:t>
            </a:r>
            <a:r>
              <a:rPr spc="-70" dirty="0">
                <a:solidFill>
                  <a:srgbClr val="FF0000"/>
                </a:solidFill>
              </a:rPr>
              <a:t>penomoran</a:t>
            </a:r>
            <a:r>
              <a:rPr spc="-10" dirty="0">
                <a:solidFill>
                  <a:srgbClr val="FF0000"/>
                </a:solidFill>
              </a:rPr>
              <a:t> </a:t>
            </a:r>
            <a:r>
              <a:rPr spc="-70" dirty="0">
                <a:solidFill>
                  <a:srgbClr val="FF0000"/>
                </a:solidFill>
              </a:rPr>
              <a:t>lokomotif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4634" y="1214451"/>
            <a:ext cx="41586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Secara </a:t>
            </a:r>
            <a:r>
              <a:rPr spc="-5" dirty="0">
                <a:latin typeface="Calibri"/>
                <a:cs typeface="Calibri"/>
              </a:rPr>
              <a:t>umum penomoran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56068" y="1164082"/>
            <a:ext cx="1612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53720" algn="l"/>
                <a:tab pos="1264285" algn="l"/>
              </a:tabLst>
            </a:pP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XX	X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	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38905" y="1934666"/>
            <a:ext cx="6325870" cy="22878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Digit </a:t>
            </a:r>
            <a:r>
              <a:rPr b="1" dirty="0">
                <a:latin typeface="Calibri"/>
                <a:cs typeface="Calibri"/>
              </a:rPr>
              <a:t>6 dan 7 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menunjukkan no urut setiap individu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lokomotif</a:t>
            </a:r>
            <a:endParaRPr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/>
            <a:r>
              <a:rPr spc="-10" dirty="0">
                <a:latin typeface="Calibri"/>
                <a:cs typeface="Calibri"/>
              </a:rPr>
              <a:t>Contoh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12700" marR="5080">
              <a:spcBef>
                <a:spcPts val="1475"/>
              </a:spcBef>
            </a:pPr>
            <a:r>
              <a:rPr b="1" dirty="0">
                <a:latin typeface="Calibri"/>
                <a:cs typeface="Calibri"/>
              </a:rPr>
              <a:t>BB 200 06 </a:t>
            </a:r>
            <a:r>
              <a:rPr spc="-15" dirty="0">
                <a:latin typeface="Calibri"/>
                <a:cs typeface="Calibri"/>
              </a:rPr>
              <a:t>artinya lokomotif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dirty="0">
                <a:latin typeface="Calibri"/>
                <a:cs typeface="Calibri"/>
              </a:rPr>
              <a:t>2 + 2 </a:t>
            </a:r>
            <a:r>
              <a:rPr spc="-5" dirty="0">
                <a:latin typeface="Calibri"/>
                <a:cs typeface="Calibri"/>
              </a:rPr>
              <a:t>gandar penggerak 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diesel  elektrik tipe pertama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no urut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06</a:t>
            </a:r>
            <a:endParaRPr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/>
            <a:r>
              <a:rPr spc="-5" dirty="0">
                <a:latin typeface="Calibri"/>
                <a:cs typeface="Calibri"/>
              </a:rPr>
              <a:t>Bagaimana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b="1" spc="-5" dirty="0">
                <a:latin typeface="Calibri"/>
                <a:cs typeface="Calibri"/>
              </a:rPr>
              <a:t>CC </a:t>
            </a:r>
            <a:r>
              <a:rPr b="1" dirty="0">
                <a:latin typeface="Calibri"/>
                <a:cs typeface="Calibri"/>
              </a:rPr>
              <a:t>202 30</a:t>
            </a:r>
            <a:r>
              <a:rPr b="1"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?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977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79085" y="4743957"/>
            <a:ext cx="32232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latin typeface="Calibri"/>
                <a:cs typeface="Calibri"/>
              </a:rPr>
              <a:t>Tampak </a:t>
            </a:r>
            <a:r>
              <a:rPr b="1" dirty="0">
                <a:latin typeface="Calibri"/>
                <a:cs typeface="Calibri"/>
              </a:rPr>
              <a:t>samping </a:t>
            </a: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300</a:t>
            </a:r>
            <a:endParaRPr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60420" y="743769"/>
            <a:ext cx="7030098" cy="3692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6233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7864" y="591066"/>
            <a:ext cx="7124573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504440" algn="l"/>
              </a:tabLst>
            </a:pPr>
            <a:r>
              <a:rPr spc="-75" dirty="0"/>
              <a:t>Lo</a:t>
            </a:r>
            <a:r>
              <a:rPr spc="-145" dirty="0"/>
              <a:t>k</a:t>
            </a:r>
            <a:r>
              <a:rPr spc="-75" dirty="0"/>
              <a:t>o</a:t>
            </a:r>
            <a:r>
              <a:rPr spc="-95" dirty="0"/>
              <a:t>m</a:t>
            </a:r>
            <a:r>
              <a:rPr spc="-75" dirty="0"/>
              <a:t>o</a:t>
            </a:r>
            <a:r>
              <a:rPr spc="-40" dirty="0"/>
              <a:t>tif</a:t>
            </a:r>
            <a:r>
              <a:rPr spc="85" dirty="0"/>
              <a:t> </a:t>
            </a:r>
            <a:r>
              <a:rPr spc="-55" dirty="0"/>
              <a:t>die</a:t>
            </a:r>
            <a:r>
              <a:rPr spc="-70" dirty="0"/>
              <a:t>se</a:t>
            </a:r>
            <a:r>
              <a:rPr spc="-35" dirty="0"/>
              <a:t>l</a:t>
            </a:r>
            <a:r>
              <a:rPr dirty="0"/>
              <a:t>	</a:t>
            </a:r>
            <a:r>
              <a:rPr spc="-75" dirty="0"/>
              <a:t>E</a:t>
            </a:r>
            <a:r>
              <a:rPr spc="-30" dirty="0"/>
              <a:t>l</a:t>
            </a:r>
            <a:r>
              <a:rPr spc="-75" dirty="0"/>
              <a:t>ek</a:t>
            </a:r>
            <a:r>
              <a:rPr spc="-45" dirty="0"/>
              <a:t>trik</a:t>
            </a:r>
          </a:p>
        </p:txBody>
      </p:sp>
      <p:sp>
        <p:nvSpPr>
          <p:cNvPr id="3" name="object 3"/>
          <p:cNvSpPr/>
          <p:nvPr/>
        </p:nvSpPr>
        <p:spPr>
          <a:xfrm>
            <a:off x="3720846" y="2041398"/>
            <a:ext cx="2973705" cy="350520"/>
          </a:xfrm>
          <a:custGeom>
            <a:avLst/>
            <a:gdLst/>
            <a:ahLst/>
            <a:cxnLst/>
            <a:rect l="l" t="t" r="r" b="b"/>
            <a:pathLst>
              <a:path w="2973704" h="350519">
                <a:moveTo>
                  <a:pt x="0" y="350520"/>
                </a:moveTo>
                <a:lnTo>
                  <a:pt x="2973324" y="350520"/>
                </a:lnTo>
                <a:lnTo>
                  <a:pt x="2973324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20846" y="2041398"/>
            <a:ext cx="2973705" cy="350520"/>
          </a:xfrm>
          <a:custGeom>
            <a:avLst/>
            <a:gdLst/>
            <a:ahLst/>
            <a:cxnLst/>
            <a:rect l="l" t="t" r="r" b="b"/>
            <a:pathLst>
              <a:path w="2973704" h="350519">
                <a:moveTo>
                  <a:pt x="0" y="350520"/>
                </a:moveTo>
                <a:lnTo>
                  <a:pt x="2973324" y="350520"/>
                </a:lnTo>
                <a:lnTo>
                  <a:pt x="2973324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ln w="25908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20845" y="2173985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1" y="217932"/>
                </a:lnTo>
                <a:lnTo>
                  <a:pt x="217931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20845" y="2173985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1" y="217932"/>
                </a:lnTo>
                <a:lnTo>
                  <a:pt x="217931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37864" y="1457960"/>
            <a:ext cx="2567940" cy="499496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latin typeface="Calibri"/>
                <a:cs typeface="Calibri"/>
              </a:rPr>
              <a:t>Keselamatan </a:t>
            </a:r>
            <a:r>
              <a:rPr sz="1600" spc="-15" dirty="0">
                <a:latin typeface="Calibri"/>
                <a:cs typeface="Calibri"/>
              </a:rPr>
              <a:t>operasi lokomotif  </a:t>
            </a:r>
            <a:r>
              <a:rPr sz="1600" spc="-10" dirty="0">
                <a:latin typeface="Calibri"/>
                <a:cs typeface="Calibri"/>
              </a:rPr>
              <a:t>ditentukan </a:t>
            </a:r>
            <a:r>
              <a:rPr sz="1600" spc="-5" dirty="0">
                <a:latin typeface="Calibri"/>
                <a:cs typeface="Calibri"/>
              </a:rPr>
              <a:t>dari </a:t>
            </a:r>
            <a:r>
              <a:rPr sz="1600" spc="-15" dirty="0">
                <a:latin typeface="Calibri"/>
                <a:cs typeface="Calibri"/>
              </a:rPr>
              <a:t>kondisi</a:t>
            </a:r>
            <a:r>
              <a:rPr sz="1600" spc="-5" dirty="0">
                <a:latin typeface="Calibri"/>
                <a:cs typeface="Calibri"/>
              </a:rPr>
              <a:t> :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20845" y="2683001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1" y="217932"/>
                </a:lnTo>
                <a:lnTo>
                  <a:pt x="217931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20845" y="3192017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1" y="217932"/>
                </a:lnTo>
                <a:lnTo>
                  <a:pt x="217931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BE63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20845" y="3701034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1"/>
                </a:moveTo>
                <a:lnTo>
                  <a:pt x="217931" y="217931"/>
                </a:lnTo>
                <a:lnTo>
                  <a:pt x="217931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ln w="25908">
            <a:solidFill>
              <a:srgbClr val="BE77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20845" y="4210050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1"/>
                </a:moveTo>
                <a:lnTo>
                  <a:pt x="217931" y="217931"/>
                </a:lnTo>
                <a:lnTo>
                  <a:pt x="217931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ln w="25908">
            <a:solidFill>
              <a:srgbClr val="BD88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29582" y="2633852"/>
            <a:ext cx="1651000" cy="1797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Bogie</a:t>
            </a:r>
            <a:endParaRPr sz="1600">
              <a:latin typeface="Calibri"/>
              <a:cs typeface="Calibri"/>
            </a:endParaRPr>
          </a:p>
          <a:p>
            <a:pPr marL="12700" marR="429895">
              <a:lnSpc>
                <a:spcPct val="208900"/>
              </a:lnSpc>
            </a:pPr>
            <a:r>
              <a:rPr sz="1600" spc="-10" dirty="0">
                <a:latin typeface="Calibri"/>
                <a:cs typeface="Calibri"/>
              </a:rPr>
              <a:t>Sistem </a:t>
            </a:r>
            <a:r>
              <a:rPr sz="1600" spc="-15" dirty="0">
                <a:latin typeface="Calibri"/>
                <a:cs typeface="Calibri"/>
              </a:rPr>
              <a:t>rem  </a:t>
            </a:r>
            <a:r>
              <a:rPr sz="1600" spc="-5" dirty="0">
                <a:latin typeface="Calibri"/>
                <a:cs typeface="Calibri"/>
              </a:rPr>
              <a:t>Alat tolak</a:t>
            </a:r>
            <a:r>
              <a:rPr sz="1600" spc="-9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tarik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>
              <a:latin typeface="Times New Roman"/>
              <a:cs typeface="Times New Roman"/>
            </a:endParaRPr>
          </a:p>
          <a:p>
            <a:pPr marL="12700"/>
            <a:r>
              <a:rPr sz="1600" spc="-10" dirty="0">
                <a:latin typeface="Calibri"/>
                <a:cs typeface="Calibri"/>
              </a:rPr>
              <a:t>Sistem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kelengkapan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843522" y="2041398"/>
            <a:ext cx="2973705" cy="350520"/>
          </a:xfrm>
          <a:custGeom>
            <a:avLst/>
            <a:gdLst/>
            <a:ahLst/>
            <a:cxnLst/>
            <a:rect l="l" t="t" r="r" b="b"/>
            <a:pathLst>
              <a:path w="2973704" h="350519">
                <a:moveTo>
                  <a:pt x="0" y="350520"/>
                </a:moveTo>
                <a:lnTo>
                  <a:pt x="2973324" y="350520"/>
                </a:lnTo>
                <a:lnTo>
                  <a:pt x="2973324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843522" y="2041398"/>
            <a:ext cx="2973705" cy="350520"/>
          </a:xfrm>
          <a:custGeom>
            <a:avLst/>
            <a:gdLst/>
            <a:ahLst/>
            <a:cxnLst/>
            <a:rect l="l" t="t" r="r" b="b"/>
            <a:pathLst>
              <a:path w="2973704" h="350519">
                <a:moveTo>
                  <a:pt x="0" y="350520"/>
                </a:moveTo>
                <a:lnTo>
                  <a:pt x="2973324" y="350520"/>
                </a:lnTo>
                <a:lnTo>
                  <a:pt x="2973324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ln w="25907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43521" y="2173985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2" y="217932"/>
                </a:lnTo>
                <a:lnTo>
                  <a:pt x="217932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43521" y="2173985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2" y="217932"/>
                </a:lnTo>
                <a:lnTo>
                  <a:pt x="217932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60795" y="1457960"/>
            <a:ext cx="2803525" cy="499496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latin typeface="Calibri"/>
                <a:cs typeface="Calibri"/>
              </a:rPr>
              <a:t>Komponen utama yang </a:t>
            </a:r>
            <a:r>
              <a:rPr sz="1600" spc="-5" dirty="0">
                <a:latin typeface="Calibri"/>
                <a:cs typeface="Calibri"/>
              </a:rPr>
              <a:t>menuntut  </a:t>
            </a:r>
            <a:r>
              <a:rPr sz="1600" spc="-10" dirty="0">
                <a:latin typeface="Calibri"/>
                <a:cs typeface="Calibri"/>
              </a:rPr>
              <a:t>kehandalan </a:t>
            </a:r>
            <a:r>
              <a:rPr sz="1600" spc="-15" dirty="0">
                <a:latin typeface="Calibri"/>
                <a:cs typeface="Calibri"/>
              </a:rPr>
              <a:t>lokomotif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843521" y="2683001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2" y="217932"/>
                </a:lnTo>
                <a:lnTo>
                  <a:pt x="217932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BC9B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43521" y="3192017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2" y="217932"/>
                </a:lnTo>
                <a:lnTo>
                  <a:pt x="217932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BCAC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43521" y="3701034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1"/>
                </a:moveTo>
                <a:lnTo>
                  <a:pt x="217932" y="217931"/>
                </a:lnTo>
                <a:lnTo>
                  <a:pt x="217932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ln w="25908">
            <a:solidFill>
              <a:srgbClr val="BBBB5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843521" y="4210050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1"/>
                </a:moveTo>
                <a:lnTo>
                  <a:pt x="217932" y="217931"/>
                </a:lnTo>
                <a:lnTo>
                  <a:pt x="217932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ln w="25908">
            <a:solidFill>
              <a:srgbClr val="ABBB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843521" y="4719065"/>
            <a:ext cx="218440" cy="219710"/>
          </a:xfrm>
          <a:custGeom>
            <a:avLst/>
            <a:gdLst/>
            <a:ahLst/>
            <a:cxnLst/>
            <a:rect l="l" t="t" r="r" b="b"/>
            <a:pathLst>
              <a:path w="218439" h="219710">
                <a:moveTo>
                  <a:pt x="0" y="219455"/>
                </a:moveTo>
                <a:lnTo>
                  <a:pt x="217932" y="219455"/>
                </a:lnTo>
                <a:lnTo>
                  <a:pt x="217932" y="0"/>
                </a:lnTo>
                <a:lnTo>
                  <a:pt x="0" y="0"/>
                </a:lnTo>
                <a:lnTo>
                  <a:pt x="0" y="219455"/>
                </a:lnTo>
                <a:close/>
              </a:path>
            </a:pathLst>
          </a:custGeom>
          <a:ln w="25908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152260" y="2633852"/>
            <a:ext cx="1453515" cy="2306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Motor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diesel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208900"/>
              </a:lnSpc>
            </a:pPr>
            <a:r>
              <a:rPr sz="1600" spc="-10" dirty="0">
                <a:latin typeface="Calibri"/>
                <a:cs typeface="Calibri"/>
              </a:rPr>
              <a:t>Generator utama  </a:t>
            </a:r>
            <a:r>
              <a:rPr sz="1600" spc="-5" dirty="0">
                <a:latin typeface="Calibri"/>
                <a:cs typeface="Calibri"/>
              </a:rPr>
              <a:t>Motor </a:t>
            </a:r>
            <a:r>
              <a:rPr sz="1600" spc="-15" dirty="0">
                <a:latin typeface="Calibri"/>
                <a:cs typeface="Calibri"/>
              </a:rPr>
              <a:t>traksi  kompressor  </a:t>
            </a:r>
            <a:r>
              <a:rPr sz="1600" spc="-10" dirty="0">
                <a:latin typeface="Calibri"/>
                <a:cs typeface="Calibri"/>
              </a:rPr>
              <a:t>Sistem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kelistrikan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5155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85962" y="477301"/>
            <a:ext cx="2974206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Motor</a:t>
            </a:r>
            <a:r>
              <a:rPr sz="2000" b="1" i="1" spc="-12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b="1" i="1" spc="-55" dirty="0">
                <a:solidFill>
                  <a:srgbClr val="FF0000"/>
                </a:solidFill>
                <a:latin typeface="Arial Black" panose="020B0A04020102020204" pitchFamily="34" charset="0"/>
              </a:rPr>
              <a:t>diesel</a:t>
            </a:r>
          </a:p>
        </p:txBody>
      </p:sp>
      <p:sp>
        <p:nvSpPr>
          <p:cNvPr id="5" name="object 5"/>
          <p:cNvSpPr/>
          <p:nvPr/>
        </p:nvSpPr>
        <p:spPr>
          <a:xfrm>
            <a:off x="3073146" y="3141726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2"/>
                </a:moveTo>
                <a:lnTo>
                  <a:pt x="7595616" y="400812"/>
                </a:lnTo>
                <a:lnTo>
                  <a:pt x="7595616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73146" y="3141726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2"/>
                </a:moveTo>
                <a:lnTo>
                  <a:pt x="7595616" y="400812"/>
                </a:lnTo>
                <a:lnTo>
                  <a:pt x="7595616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50870" y="1182116"/>
            <a:ext cx="7219950" cy="3998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8465" indent="-287655">
              <a:spcBef>
                <a:spcPts val="100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5" dirty="0">
                <a:latin typeface="Calibri"/>
                <a:cs typeface="Calibri"/>
              </a:rPr>
              <a:t>Motor diesel </a:t>
            </a:r>
            <a:r>
              <a:rPr dirty="0">
                <a:latin typeface="Calibri"/>
                <a:cs typeface="Calibri"/>
              </a:rPr>
              <a:t>adalah mesin </a:t>
            </a:r>
            <a:r>
              <a:rPr spc="-5" dirty="0">
                <a:latin typeface="Calibri"/>
                <a:cs typeface="Calibri"/>
              </a:rPr>
              <a:t>penggerak </a:t>
            </a:r>
            <a:r>
              <a:rPr spc="-10" dirty="0">
                <a:latin typeface="Calibri"/>
                <a:cs typeface="Calibri"/>
              </a:rPr>
              <a:t>utama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lokomotif</a:t>
            </a:r>
            <a:endParaRPr dirty="0">
              <a:latin typeface="Calibri"/>
              <a:cs typeface="Calibri"/>
            </a:endParaRPr>
          </a:p>
          <a:p>
            <a:pPr marL="418465" indent="-287655"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dirty="0">
                <a:latin typeface="Calibri"/>
                <a:cs typeface="Calibri"/>
              </a:rPr>
              <a:t>Besar </a:t>
            </a:r>
            <a:r>
              <a:rPr spc="-20" dirty="0">
                <a:latin typeface="Calibri"/>
                <a:cs typeface="Calibri"/>
              </a:rPr>
              <a:t>daya </a:t>
            </a:r>
            <a:r>
              <a:rPr spc="-5" dirty="0">
                <a:latin typeface="Calibri"/>
                <a:cs typeface="Calibri"/>
              </a:rPr>
              <a:t>bervariasi dari </a:t>
            </a:r>
            <a:r>
              <a:rPr dirty="0">
                <a:latin typeface="Calibri"/>
                <a:cs typeface="Calibri"/>
              </a:rPr>
              <a:t>100 </a:t>
            </a:r>
            <a:r>
              <a:rPr spc="-5" dirty="0">
                <a:latin typeface="Calibri"/>
                <a:cs typeface="Calibri"/>
              </a:rPr>
              <a:t>HP </a:t>
            </a:r>
            <a:r>
              <a:rPr dirty="0">
                <a:latin typeface="Calibri"/>
                <a:cs typeface="Calibri"/>
              </a:rPr>
              <a:t>sampai</a:t>
            </a:r>
            <a:r>
              <a:rPr dirty="0">
                <a:latin typeface="Calibri"/>
                <a:cs typeface="Calibri"/>
              </a:rPr>
              <a:t> 2250 </a:t>
            </a:r>
            <a:r>
              <a:rPr spc="-5" dirty="0">
                <a:latin typeface="Calibri"/>
                <a:cs typeface="Calibri"/>
              </a:rPr>
              <a:t>HP</a:t>
            </a:r>
            <a:endParaRPr dirty="0">
              <a:latin typeface="Calibri"/>
              <a:cs typeface="Calibri"/>
            </a:endParaRPr>
          </a:p>
          <a:p>
            <a:pPr marL="418465" indent="-287655"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5" dirty="0">
                <a:latin typeface="Calibri"/>
                <a:cs typeface="Calibri"/>
              </a:rPr>
              <a:t>Di </a:t>
            </a:r>
            <a:r>
              <a:rPr dirty="0">
                <a:latin typeface="Calibri"/>
                <a:cs typeface="Calibri"/>
              </a:rPr>
              <a:t>Indonesia, </a:t>
            </a:r>
            <a:r>
              <a:rPr spc="-10" dirty="0">
                <a:latin typeface="Calibri"/>
                <a:cs typeface="Calibri"/>
              </a:rPr>
              <a:t>berdasarkan </a:t>
            </a:r>
            <a:r>
              <a:rPr spc="-15" dirty="0">
                <a:latin typeface="Calibri"/>
                <a:cs typeface="Calibri"/>
              </a:rPr>
              <a:t>cara kerjanya </a:t>
            </a:r>
            <a:r>
              <a:rPr spc="-10" dirty="0">
                <a:latin typeface="Calibri"/>
                <a:cs typeface="Calibri"/>
              </a:rPr>
              <a:t>dibedakan </a:t>
            </a:r>
            <a:r>
              <a:rPr dirty="0">
                <a:latin typeface="Calibri"/>
                <a:cs typeface="Calibri"/>
              </a:rPr>
              <a:t>menjadi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875665" lvl="1" indent="-287655">
              <a:buFont typeface="Arial"/>
              <a:buChar char="•"/>
              <a:tabLst>
                <a:tab pos="875665" algn="l"/>
                <a:tab pos="876300" algn="l"/>
              </a:tabLst>
            </a:pPr>
            <a:r>
              <a:rPr spc="-5" dirty="0">
                <a:latin typeface="Calibri"/>
                <a:cs typeface="Calibri"/>
              </a:rPr>
              <a:t>Motor diesel </a:t>
            </a:r>
            <a:r>
              <a:rPr dirty="0">
                <a:latin typeface="Calibri"/>
                <a:cs typeface="Calibri"/>
              </a:rPr>
              <a:t>2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langkah</a:t>
            </a:r>
            <a:endParaRPr dirty="0">
              <a:latin typeface="Calibri"/>
              <a:cs typeface="Calibri"/>
            </a:endParaRPr>
          </a:p>
          <a:p>
            <a:pPr marL="875665" lvl="1" indent="-287655">
              <a:buFont typeface="Arial"/>
              <a:buChar char="•"/>
              <a:tabLst>
                <a:tab pos="875665" algn="l"/>
                <a:tab pos="876300" algn="l"/>
              </a:tabLst>
            </a:pPr>
            <a:r>
              <a:rPr spc="-5" dirty="0">
                <a:latin typeface="Calibri"/>
                <a:cs typeface="Calibri"/>
              </a:rPr>
              <a:t>Motor diesel </a:t>
            </a:r>
            <a:r>
              <a:rPr dirty="0">
                <a:latin typeface="Calibri"/>
                <a:cs typeface="Calibri"/>
              </a:rPr>
              <a:t>4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langkah</a:t>
            </a:r>
            <a:endParaRPr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Arial"/>
              <a:buChar char="•"/>
            </a:pPr>
            <a:endParaRPr sz="2100" dirty="0">
              <a:latin typeface="Times New Roman"/>
              <a:cs typeface="Times New Roman"/>
            </a:endParaRPr>
          </a:p>
          <a:p>
            <a:pPr lvl="1">
              <a:spcBef>
                <a:spcPts val="5"/>
              </a:spcBef>
              <a:buFont typeface="Arial"/>
              <a:buChar char="•"/>
            </a:pPr>
            <a:endParaRPr sz="1950" dirty="0">
              <a:latin typeface="Times New Roman"/>
              <a:cs typeface="Times New Roman"/>
            </a:endParaRPr>
          </a:p>
          <a:p>
            <a:pPr marL="12700"/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Generator</a:t>
            </a:r>
            <a:r>
              <a:rPr sz="2100" b="1" i="1" spc="-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Utama</a:t>
            </a:r>
            <a:endParaRPr sz="2100" dirty="0">
              <a:latin typeface="Arial Black"/>
              <a:cs typeface="Arial Black"/>
            </a:endParaRPr>
          </a:p>
          <a:p>
            <a:pPr marL="418465" marR="524510" indent="-287020">
              <a:spcBef>
                <a:spcPts val="2125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10" dirty="0">
                <a:latin typeface="Calibri"/>
                <a:cs typeface="Calibri"/>
              </a:rPr>
              <a:t>Dihubungkan </a:t>
            </a:r>
            <a:r>
              <a:rPr spc="-5" dirty="0">
                <a:latin typeface="Calibri"/>
                <a:cs typeface="Calibri"/>
              </a:rPr>
              <a:t>langsung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motor diesel </a:t>
            </a:r>
            <a:r>
              <a:rPr spc="-10" dirty="0">
                <a:latin typeface="Calibri"/>
                <a:cs typeface="Calibri"/>
              </a:rPr>
              <a:t>(diputar </a:t>
            </a:r>
            <a:r>
              <a:rPr spc="-5" dirty="0">
                <a:latin typeface="Calibri"/>
                <a:cs typeface="Calibri"/>
              </a:rPr>
              <a:t>langsung oleh</a:t>
            </a:r>
            <a:r>
              <a:rPr spc="-5" dirty="0">
                <a:latin typeface="Calibri"/>
                <a:cs typeface="Calibri"/>
              </a:rPr>
              <a:t>  motor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diesel)</a:t>
            </a:r>
            <a:endParaRPr dirty="0">
              <a:latin typeface="Calibri"/>
              <a:cs typeface="Calibri"/>
            </a:endParaRPr>
          </a:p>
          <a:p>
            <a:pPr marL="418465" indent="-287655"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10" dirty="0">
                <a:latin typeface="Calibri"/>
                <a:cs typeface="Calibri"/>
              </a:rPr>
              <a:t>Energi yang diterima </a:t>
            </a:r>
            <a:r>
              <a:rPr dirty="0">
                <a:latin typeface="Calibri"/>
                <a:cs typeface="Calibri"/>
              </a:rPr>
              <a:t>92 % </a:t>
            </a:r>
            <a:r>
              <a:rPr spc="-10" dirty="0">
                <a:latin typeface="Calibri"/>
                <a:cs typeface="Calibri"/>
              </a:rPr>
              <a:t>akan digunakan </a:t>
            </a:r>
            <a:r>
              <a:rPr spc="-5" dirty="0">
                <a:latin typeface="Calibri"/>
                <a:cs typeface="Calibri"/>
              </a:rPr>
              <a:t>untuk memutar</a:t>
            </a:r>
            <a:r>
              <a:rPr spc="17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rodalokomotif</a:t>
            </a:r>
            <a:endParaRPr dirty="0">
              <a:latin typeface="Calibri"/>
              <a:cs typeface="Calibri"/>
            </a:endParaRPr>
          </a:p>
          <a:p>
            <a:pPr marL="418465"/>
            <a:r>
              <a:rPr spc="-5" dirty="0">
                <a:latin typeface="Calibri"/>
                <a:cs typeface="Calibri"/>
              </a:rPr>
              <a:t>dan sisa </a:t>
            </a:r>
            <a:r>
              <a:rPr spc="-10" dirty="0">
                <a:latin typeface="Calibri"/>
                <a:cs typeface="Calibri"/>
              </a:rPr>
              <a:t>digunakan </a:t>
            </a:r>
            <a:r>
              <a:rPr spc="-5" dirty="0">
                <a:latin typeface="Calibri"/>
                <a:cs typeface="Calibri"/>
              </a:rPr>
              <a:t>untuk pendingin </a:t>
            </a:r>
            <a:r>
              <a:rPr spc="-10" dirty="0">
                <a:latin typeface="Calibri"/>
                <a:cs typeface="Calibri"/>
              </a:rPr>
              <a:t>udara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dll</a:t>
            </a:r>
            <a:endParaRPr dirty="0">
              <a:latin typeface="Calibri"/>
              <a:cs typeface="Calibri"/>
            </a:endParaRPr>
          </a:p>
          <a:p>
            <a:pPr marL="418465" indent="-287655"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10" dirty="0">
                <a:latin typeface="Calibri"/>
                <a:cs typeface="Calibri"/>
              </a:rPr>
              <a:t>Dibedakan </a:t>
            </a:r>
            <a:r>
              <a:rPr spc="-5" dirty="0">
                <a:latin typeface="Calibri"/>
                <a:cs typeface="Calibri"/>
              </a:rPr>
              <a:t>menjadi </a:t>
            </a:r>
            <a:r>
              <a:rPr dirty="0">
                <a:latin typeface="Calibri"/>
                <a:cs typeface="Calibri"/>
              </a:rPr>
              <a:t>arus </a:t>
            </a:r>
            <a:r>
              <a:rPr spc="-10" dirty="0">
                <a:latin typeface="Calibri"/>
                <a:cs typeface="Calibri"/>
              </a:rPr>
              <a:t>searah </a:t>
            </a:r>
            <a:r>
              <a:rPr spc="-5" dirty="0">
                <a:latin typeface="Calibri"/>
                <a:cs typeface="Calibri"/>
              </a:rPr>
              <a:t>dan bolak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balik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9552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91656"/>
            <a:ext cx="3865946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Motor</a:t>
            </a:r>
            <a:r>
              <a:rPr sz="2000" i="1" spc="-114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i="1" spc="-50" dirty="0">
                <a:solidFill>
                  <a:srgbClr val="FF0000"/>
                </a:solidFill>
                <a:latin typeface="Arial Black" panose="020B0A04020102020204" pitchFamily="34" charset="0"/>
              </a:rPr>
              <a:t>traksi</a:t>
            </a:r>
          </a:p>
        </p:txBody>
      </p:sp>
      <p:sp>
        <p:nvSpPr>
          <p:cNvPr id="5" name="object 5"/>
          <p:cNvSpPr/>
          <p:nvPr/>
        </p:nvSpPr>
        <p:spPr>
          <a:xfrm>
            <a:off x="3120390" y="4220717"/>
            <a:ext cx="7547609" cy="0"/>
          </a:xfrm>
          <a:custGeom>
            <a:avLst/>
            <a:gdLst/>
            <a:ahLst/>
            <a:cxnLst/>
            <a:rect l="l" t="t" r="r" b="b"/>
            <a:pathLst>
              <a:path w="7547609">
                <a:moveTo>
                  <a:pt x="0" y="0"/>
                </a:moveTo>
                <a:lnTo>
                  <a:pt x="7547609" y="0"/>
                </a:lnTo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20390" y="3821430"/>
            <a:ext cx="7547609" cy="399415"/>
          </a:xfrm>
          <a:custGeom>
            <a:avLst/>
            <a:gdLst/>
            <a:ahLst/>
            <a:cxnLst/>
            <a:rect l="l" t="t" r="r" b="b"/>
            <a:pathLst>
              <a:path w="7547609" h="399414">
                <a:moveTo>
                  <a:pt x="7547609" y="0"/>
                </a:moveTo>
                <a:lnTo>
                  <a:pt x="0" y="0"/>
                </a:lnTo>
                <a:lnTo>
                  <a:pt x="0" y="399288"/>
                </a:lnTo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98115" y="1182116"/>
            <a:ext cx="3586479" cy="4397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840" marR="5080" indent="-287020">
              <a:spcBef>
                <a:spcPts val="100"/>
              </a:spcBef>
              <a:buFont typeface="Arial"/>
              <a:buChar char="•"/>
              <a:tabLst>
                <a:tab pos="370840" algn="l"/>
                <a:tab pos="371475" algn="l"/>
              </a:tabLst>
            </a:pPr>
            <a:r>
              <a:rPr dirty="0">
                <a:latin typeface="Calibri"/>
                <a:cs typeface="Calibri"/>
              </a:rPr>
              <a:t>Berfungsi </a:t>
            </a:r>
            <a:r>
              <a:rPr spc="-5" dirty="0">
                <a:latin typeface="Calibri"/>
                <a:cs typeface="Calibri"/>
              </a:rPr>
              <a:t>untuk membangkitkan  </a:t>
            </a:r>
            <a:r>
              <a:rPr dirty="0">
                <a:latin typeface="Calibri"/>
                <a:cs typeface="Calibri"/>
              </a:rPr>
              <a:t>momen </a:t>
            </a:r>
            <a:r>
              <a:rPr spc="-10" dirty="0">
                <a:latin typeface="Calibri"/>
                <a:cs typeface="Calibri"/>
              </a:rPr>
              <a:t>putar yang akan  diteruskan </a:t>
            </a:r>
            <a:r>
              <a:rPr spc="-35" dirty="0">
                <a:latin typeface="Calibri"/>
                <a:cs typeface="Calibri"/>
              </a:rPr>
              <a:t>ke </a:t>
            </a:r>
            <a:r>
              <a:rPr spc="-10" dirty="0">
                <a:latin typeface="Calibri"/>
                <a:cs typeface="Calibri"/>
              </a:rPr>
              <a:t>roda </a:t>
            </a:r>
            <a:r>
              <a:rPr dirty="0">
                <a:latin typeface="Calibri"/>
                <a:cs typeface="Calibri"/>
              </a:rPr>
              <a:t>gigi </a:t>
            </a:r>
            <a:r>
              <a:rPr spc="-5" dirty="0">
                <a:latin typeface="Calibri"/>
                <a:cs typeface="Calibri"/>
              </a:rPr>
              <a:t>untuk  memutar </a:t>
            </a:r>
            <a:r>
              <a:rPr spc="-10" dirty="0">
                <a:latin typeface="Calibri"/>
                <a:cs typeface="Calibri"/>
              </a:rPr>
              <a:t>roda, </a:t>
            </a:r>
            <a:r>
              <a:rPr spc="-5" dirty="0">
                <a:latin typeface="Calibri"/>
                <a:cs typeface="Calibri"/>
              </a:rPr>
              <a:t>sehingga </a:t>
            </a:r>
            <a:r>
              <a:rPr spc="-10" dirty="0">
                <a:latin typeface="Calibri"/>
                <a:cs typeface="Calibri"/>
              </a:rPr>
              <a:t>akan  </a:t>
            </a:r>
            <a:r>
              <a:rPr spc="-5" dirty="0">
                <a:latin typeface="Calibri"/>
                <a:cs typeface="Calibri"/>
              </a:rPr>
              <a:t>menimbulkan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spc="-25" dirty="0">
                <a:latin typeface="Calibri"/>
                <a:cs typeface="Calibri"/>
              </a:rPr>
              <a:t>gaya  </a:t>
            </a:r>
            <a:r>
              <a:rPr spc="-15" dirty="0">
                <a:latin typeface="Calibri"/>
                <a:cs typeface="Calibri"/>
              </a:rPr>
              <a:t>traksi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lokomotif</a:t>
            </a:r>
            <a:endParaRPr>
              <a:latin typeface="Calibri"/>
              <a:cs typeface="Calibri"/>
            </a:endParaRPr>
          </a:p>
          <a:p>
            <a:pPr marL="370840" marR="6985" indent="-287020" algn="just">
              <a:buFont typeface="Arial"/>
              <a:buChar char="•"/>
              <a:tabLst>
                <a:tab pos="371475" algn="l"/>
              </a:tabLst>
            </a:pPr>
            <a:r>
              <a:rPr spc="-10" dirty="0">
                <a:latin typeface="Calibri"/>
                <a:cs typeface="Calibri"/>
              </a:rPr>
              <a:t>Umumnya </a:t>
            </a:r>
            <a:r>
              <a:rPr dirty="0">
                <a:latin typeface="Calibri"/>
                <a:cs typeface="Calibri"/>
              </a:rPr>
              <a:t>di </a:t>
            </a:r>
            <a:r>
              <a:rPr spc="-5" dirty="0">
                <a:latin typeface="Calibri"/>
                <a:cs typeface="Calibri"/>
              </a:rPr>
              <a:t>Indonesia </a:t>
            </a:r>
            <a:r>
              <a:rPr spc="-10" dirty="0">
                <a:latin typeface="Calibri"/>
                <a:cs typeface="Calibri"/>
              </a:rPr>
              <a:t>digunakan  </a:t>
            </a:r>
            <a:r>
              <a:rPr spc="-5" dirty="0">
                <a:latin typeface="Calibri"/>
                <a:cs typeface="Calibri"/>
              </a:rPr>
              <a:t>jenis </a:t>
            </a:r>
            <a:r>
              <a:rPr dirty="0">
                <a:latin typeface="Calibri"/>
                <a:cs typeface="Calibri"/>
              </a:rPr>
              <a:t>arus </a:t>
            </a:r>
            <a:r>
              <a:rPr spc="-20" dirty="0">
                <a:latin typeface="Calibri"/>
                <a:cs typeface="Calibri"/>
              </a:rPr>
              <a:t>daya </a:t>
            </a:r>
            <a:r>
              <a:rPr spc="-10" dirty="0">
                <a:latin typeface="Calibri"/>
                <a:cs typeface="Calibri"/>
              </a:rPr>
              <a:t>searah </a:t>
            </a:r>
            <a:r>
              <a:rPr spc="-5" dirty="0">
                <a:latin typeface="Calibri"/>
                <a:cs typeface="Calibri"/>
              </a:rPr>
              <a:t>(DC </a:t>
            </a:r>
            <a:r>
              <a:rPr spc="-10" dirty="0">
                <a:latin typeface="Calibri"/>
                <a:cs typeface="Calibri"/>
              </a:rPr>
              <a:t>traction  </a:t>
            </a:r>
            <a:r>
              <a:rPr spc="-5" dirty="0">
                <a:latin typeface="Calibri"/>
                <a:cs typeface="Calibri"/>
              </a:rPr>
              <a:t>motor)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370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Bogie</a:t>
            </a:r>
            <a:endParaRPr sz="2100">
              <a:latin typeface="Arial Black"/>
              <a:cs typeface="Arial Black"/>
            </a:endParaRPr>
          </a:p>
          <a:p>
            <a:pPr marL="370840" marR="450850" indent="-287020">
              <a:spcBef>
                <a:spcPts val="2445"/>
              </a:spcBef>
              <a:buFont typeface="Arial"/>
              <a:buChar char="•"/>
              <a:tabLst>
                <a:tab pos="370840" algn="l"/>
                <a:tab pos="371475" algn="l"/>
              </a:tabLst>
            </a:pPr>
            <a:r>
              <a:rPr dirty="0">
                <a:latin typeface="Calibri"/>
                <a:cs typeface="Calibri"/>
              </a:rPr>
              <a:t>Berfungsi </a:t>
            </a:r>
            <a:r>
              <a:rPr spc="-5" dirty="0">
                <a:latin typeface="Calibri"/>
                <a:cs typeface="Calibri"/>
              </a:rPr>
              <a:t>untuk mendukung  </a:t>
            </a:r>
            <a:r>
              <a:rPr spc="-15" dirty="0">
                <a:latin typeface="Calibri"/>
                <a:cs typeface="Calibri"/>
              </a:rPr>
              <a:t>rangka </a:t>
            </a:r>
            <a:r>
              <a:rPr dirty="0">
                <a:latin typeface="Calibri"/>
                <a:cs typeface="Calibri"/>
              </a:rPr>
              <a:t>dasar </a:t>
            </a:r>
            <a:r>
              <a:rPr spc="-5" dirty="0">
                <a:latin typeface="Calibri"/>
                <a:cs typeface="Calibri"/>
              </a:rPr>
              <a:t>badan </a:t>
            </a:r>
            <a:r>
              <a:rPr spc="-15" dirty="0">
                <a:latin typeface="Calibri"/>
                <a:cs typeface="Calibri"/>
              </a:rPr>
              <a:t>lokomotif  </a:t>
            </a:r>
            <a:r>
              <a:rPr spc="-5" dirty="0">
                <a:latin typeface="Calibri"/>
                <a:cs typeface="Calibri"/>
              </a:rPr>
              <a:t>beserta </a:t>
            </a:r>
            <a:r>
              <a:rPr dirty="0">
                <a:latin typeface="Calibri"/>
                <a:cs typeface="Calibri"/>
              </a:rPr>
              <a:t>mesin </a:t>
            </a:r>
            <a:r>
              <a:rPr spc="-5" dirty="0">
                <a:latin typeface="Calibri"/>
                <a:cs typeface="Calibri"/>
              </a:rPr>
              <a:t>dan  </a:t>
            </a:r>
            <a:r>
              <a:rPr spc="-15" dirty="0">
                <a:latin typeface="Calibri"/>
                <a:cs typeface="Calibri"/>
              </a:rPr>
              <a:t>peralatannya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28660" y="1053083"/>
            <a:ext cx="1429511" cy="2660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3364" y="4436364"/>
            <a:ext cx="2990088" cy="1440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2630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71604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71604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49329" y="491656"/>
            <a:ext cx="1610995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Sistem</a:t>
            </a:r>
            <a:r>
              <a:rPr sz="2000" i="1" spc="-12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i="1" spc="-60" dirty="0">
                <a:solidFill>
                  <a:srgbClr val="FF0000"/>
                </a:solidFill>
                <a:latin typeface="Arial Black" panose="020B0A04020102020204" pitchFamily="34" charset="0"/>
              </a:rPr>
              <a:t>rem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822158" y="1411739"/>
            <a:ext cx="10515600" cy="34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7595">
              <a:lnSpc>
                <a:spcPct val="100000"/>
              </a:lnSpc>
              <a:spcBef>
                <a:spcPts val="100"/>
              </a:spcBef>
            </a:pPr>
            <a:r>
              <a:rPr sz="1800" spc="-15" dirty="0"/>
              <a:t>Sistem </a:t>
            </a:r>
            <a:r>
              <a:rPr sz="1800" spc="-10" dirty="0"/>
              <a:t>rem </a:t>
            </a:r>
            <a:r>
              <a:rPr sz="1800" spc="-5" dirty="0"/>
              <a:t>pada </a:t>
            </a:r>
            <a:r>
              <a:rPr sz="1800" spc="-15" dirty="0"/>
              <a:t>lokomotif </a:t>
            </a:r>
            <a:r>
              <a:rPr sz="1800" spc="-5" dirty="0"/>
              <a:t>dapat </a:t>
            </a:r>
            <a:r>
              <a:rPr sz="1800" spc="-10" dirty="0"/>
              <a:t>dibedakan </a:t>
            </a:r>
            <a:r>
              <a:rPr sz="1800" spc="-5" dirty="0"/>
              <a:t>menurut </a:t>
            </a:r>
            <a:r>
              <a:rPr sz="1800" spc="-10" dirty="0"/>
              <a:t>fungsinya</a:t>
            </a:r>
            <a:r>
              <a:rPr sz="1800" spc="130" dirty="0"/>
              <a:t> </a:t>
            </a:r>
            <a:r>
              <a:rPr sz="1800" dirty="0"/>
              <a:t>adalah</a:t>
            </a:r>
            <a:endParaRPr sz="1800" dirty="0"/>
          </a:p>
          <a:p>
            <a:pPr marL="1363980" indent="-287020">
              <a:lnSpc>
                <a:spcPct val="100000"/>
              </a:lnSpc>
              <a:buFont typeface="Arial"/>
              <a:buChar char="•"/>
              <a:tabLst>
                <a:tab pos="1363980" algn="l"/>
                <a:tab pos="1364615" algn="l"/>
              </a:tabLst>
            </a:pPr>
            <a:r>
              <a:rPr sz="1800" b="1" spc="-10" dirty="0">
                <a:latin typeface="Calibri"/>
                <a:cs typeface="Calibri"/>
              </a:rPr>
              <a:t>Sistem rem </a:t>
            </a:r>
            <a:r>
              <a:rPr sz="1800" b="1" spc="-5" dirty="0">
                <a:latin typeface="Calibri"/>
                <a:cs typeface="Calibri"/>
              </a:rPr>
              <a:t>untuk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lokomotif</a:t>
            </a:r>
            <a:endParaRPr sz="1800" dirty="0">
              <a:latin typeface="Calibri"/>
              <a:cs typeface="Calibri"/>
            </a:endParaRPr>
          </a:p>
          <a:p>
            <a:pPr marL="1345565" marR="5080">
              <a:lnSpc>
                <a:spcPct val="100000"/>
              </a:lnSpc>
            </a:pPr>
            <a:r>
              <a:rPr sz="1800" spc="-10" dirty="0"/>
              <a:t>Sistem rem </a:t>
            </a:r>
            <a:r>
              <a:rPr sz="1800" spc="-5" dirty="0"/>
              <a:t>ini disebut </a:t>
            </a:r>
            <a:r>
              <a:rPr sz="1800" spc="-15" dirty="0"/>
              <a:t>juga </a:t>
            </a:r>
            <a:r>
              <a:rPr sz="1800" i="1" spc="-5" dirty="0">
                <a:latin typeface="Calibri"/>
                <a:cs typeface="Calibri"/>
              </a:rPr>
              <a:t>independent </a:t>
            </a:r>
            <a:r>
              <a:rPr sz="1800" i="1" spc="-15" dirty="0">
                <a:latin typeface="Calibri"/>
                <a:cs typeface="Calibri"/>
              </a:rPr>
              <a:t>brake</a:t>
            </a:r>
            <a:r>
              <a:rPr sz="1800" spc="-15" dirty="0"/>
              <a:t>, </a:t>
            </a:r>
            <a:r>
              <a:rPr sz="1800" spc="-10" dirty="0"/>
              <a:t>yaitu sistem rem yang  </a:t>
            </a:r>
            <a:r>
              <a:rPr sz="1800" spc="-5" dirty="0"/>
              <a:t>dapat </a:t>
            </a:r>
            <a:r>
              <a:rPr sz="1800" spc="-10" dirty="0"/>
              <a:t>dioperasikan </a:t>
            </a:r>
            <a:r>
              <a:rPr sz="1800" spc="-5" dirty="0"/>
              <a:t>oleh masisnis sehingga </a:t>
            </a:r>
            <a:r>
              <a:rPr sz="1800" spc="-10" dirty="0"/>
              <a:t>hanhya rem </a:t>
            </a:r>
            <a:r>
              <a:rPr sz="1800" dirty="0"/>
              <a:t>pada  </a:t>
            </a:r>
            <a:r>
              <a:rPr sz="1800" spc="-15" dirty="0"/>
              <a:t>lokomotif </a:t>
            </a:r>
            <a:r>
              <a:rPr sz="1800" spc="-5" dirty="0"/>
              <a:t>saja yang </a:t>
            </a:r>
            <a:r>
              <a:rPr sz="1800" spc="-10" dirty="0"/>
              <a:t>bekerja. </a:t>
            </a:r>
            <a:r>
              <a:rPr sz="1800" spc="-5" dirty="0"/>
              <a:t>Dapat </a:t>
            </a:r>
            <a:r>
              <a:rPr sz="1800" spc="-10" dirty="0"/>
              <a:t>dibedakan </a:t>
            </a:r>
            <a:r>
              <a:rPr sz="1800" dirty="0"/>
              <a:t>menjadi </a:t>
            </a:r>
            <a:r>
              <a:rPr sz="1800" i="1" spc="-5" dirty="0">
                <a:latin typeface="Calibri"/>
                <a:cs typeface="Calibri"/>
              </a:rPr>
              <a:t>pneumatic  </a:t>
            </a:r>
            <a:r>
              <a:rPr sz="1800" i="1" spc="-10" dirty="0">
                <a:latin typeface="Calibri"/>
                <a:cs typeface="Calibri"/>
              </a:rPr>
              <a:t>atau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air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20" dirty="0">
                <a:latin typeface="Calibri"/>
                <a:cs typeface="Calibri"/>
              </a:rPr>
              <a:t>brake</a:t>
            </a:r>
            <a:endParaRPr sz="1800" dirty="0">
              <a:latin typeface="Calibri"/>
              <a:cs typeface="Calibri"/>
            </a:endParaRPr>
          </a:p>
          <a:p>
            <a:pPr marL="1363980" indent="-287020">
              <a:lnSpc>
                <a:spcPct val="100000"/>
              </a:lnSpc>
              <a:buFont typeface="Arial"/>
              <a:buChar char="•"/>
              <a:tabLst>
                <a:tab pos="1363980" algn="l"/>
                <a:tab pos="1364615" algn="l"/>
              </a:tabLst>
            </a:pPr>
            <a:r>
              <a:rPr sz="1800" b="1" spc="-10" dirty="0">
                <a:latin typeface="Calibri"/>
                <a:cs typeface="Calibri"/>
              </a:rPr>
              <a:t>Sistem rem </a:t>
            </a:r>
            <a:r>
              <a:rPr sz="1800" b="1" spc="-5" dirty="0">
                <a:latin typeface="Calibri"/>
                <a:cs typeface="Calibri"/>
              </a:rPr>
              <a:t>untuk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rangkaian</a:t>
            </a:r>
            <a:endParaRPr sz="1800" dirty="0">
              <a:latin typeface="Calibri"/>
              <a:cs typeface="Calibri"/>
            </a:endParaRPr>
          </a:p>
          <a:p>
            <a:pPr marL="1345565" marR="431165">
              <a:lnSpc>
                <a:spcPct val="100000"/>
              </a:lnSpc>
            </a:pPr>
            <a:r>
              <a:rPr sz="1800" spc="-10" dirty="0"/>
              <a:t>Dioperasikan </a:t>
            </a:r>
            <a:r>
              <a:rPr sz="1800" spc="-5" dirty="0"/>
              <a:t>oleh masinis untuk mengerjakan </a:t>
            </a:r>
            <a:r>
              <a:rPr sz="1800" spc="-10" dirty="0"/>
              <a:t>rem </a:t>
            </a:r>
            <a:r>
              <a:rPr sz="1800" dirty="0"/>
              <a:t>di </a:t>
            </a:r>
            <a:r>
              <a:rPr sz="1800" spc="-5" dirty="0"/>
              <a:t>seluruh  </a:t>
            </a:r>
            <a:r>
              <a:rPr sz="1800" spc="-10" dirty="0"/>
              <a:t>rangkaian </a:t>
            </a:r>
            <a:r>
              <a:rPr sz="1800" spc="-25" dirty="0"/>
              <a:t>kereta </a:t>
            </a:r>
            <a:r>
              <a:rPr sz="1800" spc="-10" dirty="0"/>
              <a:t>atau </a:t>
            </a:r>
            <a:r>
              <a:rPr sz="1800" spc="-5" dirty="0"/>
              <a:t>gerbong dengan </a:t>
            </a:r>
            <a:r>
              <a:rPr sz="1800" spc="-15" dirty="0"/>
              <a:t>cara </a:t>
            </a:r>
            <a:r>
              <a:rPr sz="1800" dirty="0"/>
              <a:t>menarik </a:t>
            </a:r>
            <a:r>
              <a:rPr sz="1800" spc="-5" dirty="0"/>
              <a:t>handle </a:t>
            </a:r>
            <a:r>
              <a:rPr sz="1800" spc="-10" dirty="0"/>
              <a:t>rem.  </a:t>
            </a:r>
            <a:r>
              <a:rPr sz="1800" spc="-15" dirty="0"/>
              <a:t>Cara kerjanya </a:t>
            </a:r>
            <a:r>
              <a:rPr sz="1800" dirty="0"/>
              <a:t>adalah</a:t>
            </a:r>
            <a:r>
              <a:rPr sz="1800" spc="10" dirty="0"/>
              <a:t> </a:t>
            </a:r>
            <a:r>
              <a:rPr sz="1800" dirty="0"/>
              <a:t>:</a:t>
            </a:r>
          </a:p>
          <a:p>
            <a:pPr marL="1805305" lvl="1" indent="-343535">
              <a:lnSpc>
                <a:spcPct val="100000"/>
              </a:lnSpc>
              <a:spcBef>
                <a:spcPts val="940"/>
              </a:spcBef>
              <a:buAutoNum type="arabicParenR"/>
              <a:tabLst>
                <a:tab pos="1805305" algn="l"/>
                <a:tab pos="1805939" algn="l"/>
              </a:tabLst>
            </a:pPr>
            <a:r>
              <a:rPr sz="1800" spc="-15" dirty="0">
                <a:latin typeface="Calibri"/>
                <a:cs typeface="Calibri"/>
              </a:rPr>
              <a:t>Rem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lepas</a:t>
            </a:r>
            <a:endParaRPr sz="1800" dirty="0">
              <a:latin typeface="Calibri"/>
              <a:cs typeface="Calibri"/>
            </a:endParaRPr>
          </a:p>
          <a:p>
            <a:pPr marL="1805305" lvl="1" indent="-343535">
              <a:lnSpc>
                <a:spcPct val="100000"/>
              </a:lnSpc>
              <a:buAutoNum type="arabicParenR"/>
              <a:tabLst>
                <a:tab pos="1805305" algn="l"/>
                <a:tab pos="1805939" algn="l"/>
              </a:tabLst>
            </a:pPr>
            <a:r>
              <a:rPr sz="1800" spc="-15" dirty="0">
                <a:latin typeface="Calibri"/>
                <a:cs typeface="Calibri"/>
              </a:rPr>
              <a:t>Rem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bekerja</a:t>
            </a:r>
            <a:endParaRPr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8016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3407" y="588811"/>
            <a:ext cx="5197595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70" dirty="0"/>
              <a:t>SISTEM</a:t>
            </a:r>
            <a:r>
              <a:rPr spc="-120" dirty="0"/>
              <a:t> </a:t>
            </a:r>
            <a:r>
              <a:rPr spc="-80" dirty="0"/>
              <a:t>PENGEREMAN</a:t>
            </a:r>
          </a:p>
        </p:txBody>
      </p:sp>
      <p:sp>
        <p:nvSpPr>
          <p:cNvPr id="3" name="object 3"/>
          <p:cNvSpPr/>
          <p:nvPr/>
        </p:nvSpPr>
        <p:spPr>
          <a:xfrm>
            <a:off x="3080565" y="1822382"/>
            <a:ext cx="6659880" cy="446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2407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25140" y="449581"/>
            <a:ext cx="7642859" cy="489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30851" y="423647"/>
            <a:ext cx="4674108" cy="614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72383" y="477012"/>
            <a:ext cx="7595616" cy="39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477013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2129" y="535656"/>
            <a:ext cx="7542196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562735">
              <a:lnSpc>
                <a:spcPct val="100000"/>
              </a:lnSpc>
              <a:spcBef>
                <a:spcPts val="115"/>
              </a:spcBef>
            </a:pPr>
            <a:r>
              <a:rPr sz="2000" b="1" spc="-55" dirty="0">
                <a:latin typeface="Arial Black" panose="020B0A04020102020204" pitchFamily="34" charset="0"/>
              </a:rPr>
              <a:t>Karakteristik </a:t>
            </a:r>
            <a:r>
              <a:rPr sz="2000" b="1" spc="-70" dirty="0">
                <a:latin typeface="Arial Black" panose="020B0A04020102020204" pitchFamily="34" charset="0"/>
              </a:rPr>
              <a:t>dan</a:t>
            </a:r>
            <a:r>
              <a:rPr sz="2000" b="1" spc="-85" dirty="0">
                <a:latin typeface="Arial Black" panose="020B0A04020102020204" pitchFamily="34" charset="0"/>
              </a:rPr>
              <a:t> </a:t>
            </a:r>
            <a:r>
              <a:rPr sz="2000" b="1" spc="-60" dirty="0">
                <a:latin typeface="Arial Black" panose="020B0A04020102020204" pitchFamily="34" charset="0"/>
              </a:rPr>
              <a:t>performance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66643" y="1214450"/>
            <a:ext cx="6948805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9209" indent="-287020"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Ukuran </a:t>
            </a:r>
            <a:r>
              <a:rPr spc="-5" dirty="0">
                <a:latin typeface="Calibri"/>
                <a:cs typeface="Calibri"/>
              </a:rPr>
              <a:t>dimensi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(panjang, lebar dan tinggi) </a:t>
            </a:r>
            <a:r>
              <a:rPr spc="-10" dirty="0">
                <a:latin typeface="Calibri"/>
                <a:cs typeface="Calibri"/>
              </a:rPr>
              <a:t>umumnya </a:t>
            </a:r>
            <a:r>
              <a:rPr spc="-5" dirty="0">
                <a:latin typeface="Calibri"/>
                <a:cs typeface="Calibri"/>
              </a:rPr>
              <a:t>dibuat  hampir sama 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10" dirty="0">
                <a:latin typeface="Calibri"/>
                <a:cs typeface="Calibri"/>
              </a:rPr>
              <a:t>yaitu </a:t>
            </a:r>
            <a:r>
              <a:rPr dirty="0">
                <a:latin typeface="Calibri"/>
                <a:cs typeface="Calibri"/>
              </a:rPr>
              <a:t>sesuai </a:t>
            </a:r>
            <a:r>
              <a:rPr spc="-10" dirty="0">
                <a:latin typeface="Calibri"/>
                <a:cs typeface="Calibri"/>
              </a:rPr>
              <a:t>batas </a:t>
            </a:r>
            <a:r>
              <a:rPr spc="-20" dirty="0">
                <a:latin typeface="Calibri"/>
                <a:cs typeface="Calibri"/>
              </a:rPr>
              <a:t>syarat </a:t>
            </a:r>
            <a:r>
              <a:rPr dirty="0">
                <a:latin typeface="Calibri"/>
                <a:cs typeface="Calibri"/>
              </a:rPr>
              <a:t>ruang </a:t>
            </a:r>
            <a:r>
              <a:rPr spc="-10" dirty="0">
                <a:latin typeface="Calibri"/>
                <a:cs typeface="Calibri"/>
              </a:rPr>
              <a:t>sarana </a:t>
            </a:r>
            <a:r>
              <a:rPr spc="-15" dirty="0">
                <a:latin typeface="Calibri"/>
                <a:cs typeface="Calibri"/>
              </a:rPr>
              <a:t>kendaraan. Variasi  ukuran hanya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panjangnya.</a:t>
            </a:r>
            <a:endParaRPr>
              <a:latin typeface="Calibri"/>
              <a:cs typeface="Calibri"/>
            </a:endParaRPr>
          </a:p>
          <a:p>
            <a:pPr marL="299085" marR="385445" indent="-287020"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0" dirty="0">
                <a:latin typeface="Calibri"/>
                <a:cs typeface="Calibri"/>
              </a:rPr>
              <a:t>Klasifikasi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di Indonesia </a:t>
            </a:r>
            <a:r>
              <a:rPr spc="-10" dirty="0">
                <a:latin typeface="Calibri"/>
                <a:cs typeface="Calibri"/>
              </a:rPr>
              <a:t>berdasarkan </a:t>
            </a:r>
            <a:r>
              <a:rPr spc="-20" dirty="0">
                <a:latin typeface="Calibri"/>
                <a:cs typeface="Calibri"/>
              </a:rPr>
              <a:t>daya </a:t>
            </a:r>
            <a:r>
              <a:rPr spc="-15" dirty="0">
                <a:latin typeface="Calibri"/>
                <a:cs typeface="Calibri"/>
              </a:rPr>
              <a:t>motornya 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730250" lvl="1" indent="-360045">
              <a:buAutoNum type="alphaLcParenR"/>
              <a:tabLst>
                <a:tab pos="730250" algn="l"/>
                <a:tab pos="730885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besar </a:t>
            </a:r>
            <a:r>
              <a:rPr spc="-15" dirty="0">
                <a:latin typeface="Calibri"/>
                <a:cs typeface="Calibri"/>
              </a:rPr>
              <a:t>(daya </a:t>
            </a:r>
            <a:r>
              <a:rPr dirty="0">
                <a:latin typeface="Calibri"/>
                <a:cs typeface="Calibri"/>
              </a:rPr>
              <a:t>&gt; 800 </a:t>
            </a:r>
            <a:r>
              <a:rPr spc="-10" dirty="0">
                <a:latin typeface="Calibri"/>
                <a:cs typeface="Calibri"/>
              </a:rPr>
              <a:t>HP),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contohnya</a:t>
            </a:r>
            <a:endParaRPr>
              <a:latin typeface="Calibri"/>
              <a:cs typeface="Calibri"/>
            </a:endParaRPr>
          </a:p>
          <a:p>
            <a:pPr marL="730250"/>
            <a:r>
              <a:rPr spc="-5" dirty="0">
                <a:latin typeface="Calibri"/>
                <a:cs typeface="Calibri"/>
              </a:rPr>
              <a:t>BB200,BB201,CC200,CC201,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CC202,CC203</a:t>
            </a:r>
            <a:endParaRPr>
              <a:latin typeface="Calibri"/>
              <a:cs typeface="Calibri"/>
            </a:endParaRPr>
          </a:p>
          <a:p>
            <a:pPr marL="730250" lvl="1" indent="-360045">
              <a:buAutoNum type="alphaLcParenR" startAt="2"/>
              <a:tabLst>
                <a:tab pos="730250" algn="l"/>
                <a:tab pos="730885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sedang </a:t>
            </a:r>
            <a:r>
              <a:rPr spc="-15" dirty="0">
                <a:latin typeface="Calibri"/>
                <a:cs typeface="Calibri"/>
              </a:rPr>
              <a:t>(daya </a:t>
            </a:r>
            <a:r>
              <a:rPr spc="-10" dirty="0">
                <a:latin typeface="Calibri"/>
                <a:cs typeface="Calibri"/>
              </a:rPr>
              <a:t>sekitar </a:t>
            </a:r>
            <a:r>
              <a:rPr dirty="0">
                <a:latin typeface="Calibri"/>
                <a:cs typeface="Calibri"/>
              </a:rPr>
              <a:t>600 </a:t>
            </a:r>
            <a:r>
              <a:rPr spc="-10" dirty="0">
                <a:latin typeface="Calibri"/>
                <a:cs typeface="Calibri"/>
              </a:rPr>
              <a:t>HP), </a:t>
            </a:r>
            <a:r>
              <a:rPr spc="-15" dirty="0">
                <a:latin typeface="Calibri"/>
                <a:cs typeface="Calibri"/>
              </a:rPr>
              <a:t>contonya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BB300</a:t>
            </a:r>
            <a:endParaRPr>
              <a:latin typeface="Calibri"/>
              <a:cs typeface="Calibri"/>
            </a:endParaRPr>
          </a:p>
          <a:p>
            <a:pPr marL="730250" marR="5080" lvl="1" indent="-360045">
              <a:buAutoNum type="alphaLcParenR" startAt="2"/>
              <a:tabLst>
                <a:tab pos="730250" algn="l"/>
                <a:tab pos="730885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</a:t>
            </a:r>
            <a:r>
              <a:rPr b="1" spc="-15" dirty="0">
                <a:latin typeface="Calibri"/>
                <a:cs typeface="Calibri"/>
              </a:rPr>
              <a:t>kecil </a:t>
            </a:r>
            <a:r>
              <a:rPr spc="-15" dirty="0">
                <a:latin typeface="Calibri"/>
                <a:cs typeface="Calibri"/>
              </a:rPr>
              <a:t>(daya </a:t>
            </a:r>
            <a:r>
              <a:rPr spc="-10" dirty="0">
                <a:latin typeface="Calibri"/>
                <a:cs typeface="Calibri"/>
              </a:rPr>
              <a:t>sekitar </a:t>
            </a:r>
            <a:r>
              <a:rPr dirty="0">
                <a:latin typeface="Calibri"/>
                <a:cs typeface="Calibri"/>
              </a:rPr>
              <a:t>300 </a:t>
            </a:r>
            <a:r>
              <a:rPr spc="-10" dirty="0">
                <a:latin typeface="Calibri"/>
                <a:cs typeface="Calibri"/>
              </a:rPr>
              <a:t>HP), </a:t>
            </a:r>
            <a:r>
              <a:rPr spc="-15" dirty="0">
                <a:latin typeface="Calibri"/>
                <a:cs typeface="Calibri"/>
              </a:rPr>
              <a:t>contohnya </a:t>
            </a:r>
            <a:r>
              <a:rPr spc="-5" dirty="0">
                <a:latin typeface="Calibri"/>
                <a:cs typeface="Calibri"/>
              </a:rPr>
              <a:t>C300,D300  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D301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87267" y="4148328"/>
            <a:ext cx="2311908" cy="1708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86861" y="5927852"/>
            <a:ext cx="616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CC201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952744" y="4058411"/>
            <a:ext cx="2231136" cy="18272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679438" y="5968390"/>
            <a:ext cx="623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5" dirty="0">
                <a:latin typeface="Calibri"/>
                <a:cs typeface="Calibri"/>
              </a:rPr>
              <a:t>BB</a:t>
            </a:r>
            <a:r>
              <a:rPr dirty="0">
                <a:latin typeface="Calibri"/>
                <a:cs typeface="Calibri"/>
              </a:rPr>
              <a:t>300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400289" y="4259579"/>
            <a:ext cx="2267711" cy="16047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272396" y="5968390"/>
            <a:ext cx="495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C300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4333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91656"/>
            <a:ext cx="3557938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80" dirty="0">
                <a:solidFill>
                  <a:srgbClr val="FF0000"/>
                </a:solidFill>
                <a:latin typeface="Arial Black" panose="020B0A04020102020204" pitchFamily="34" charset="0"/>
              </a:rPr>
              <a:t>Gaya</a:t>
            </a:r>
            <a:r>
              <a:rPr sz="2000" b="1" i="1" spc="-12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b="1" i="1" spc="-50" dirty="0">
                <a:solidFill>
                  <a:srgbClr val="FF0000"/>
                </a:solidFill>
                <a:latin typeface="Arial Black" panose="020B0A04020102020204" pitchFamily="34" charset="0"/>
              </a:rPr>
              <a:t>tarik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69995" y="1182116"/>
            <a:ext cx="6560184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465455" indent="-287020" algn="just">
              <a:spcBef>
                <a:spcPts val="100"/>
              </a:spcBef>
              <a:buFont typeface="Arial"/>
              <a:buChar char="•"/>
              <a:tabLst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Setiap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memiliki </a:t>
            </a:r>
            <a:r>
              <a:rPr spc="-15" dirty="0">
                <a:latin typeface="Calibri"/>
                <a:cs typeface="Calibri"/>
              </a:rPr>
              <a:t>karakteristik </a:t>
            </a:r>
            <a:r>
              <a:rPr spc="-10" dirty="0">
                <a:latin typeface="Calibri"/>
                <a:cs typeface="Calibri"/>
              </a:rPr>
              <a:t>diagram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yang  </a:t>
            </a:r>
            <a:r>
              <a:rPr spc="-15" dirty="0">
                <a:latin typeface="Calibri"/>
                <a:cs typeface="Calibri"/>
              </a:rPr>
              <a:t>dikeluarkan </a:t>
            </a:r>
            <a:r>
              <a:rPr spc="-5" dirty="0">
                <a:latin typeface="Calibri"/>
                <a:cs typeface="Calibri"/>
              </a:rPr>
              <a:t>oleh pabrik pembuat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lokomotif.</a:t>
            </a:r>
            <a:endParaRPr>
              <a:latin typeface="Calibri"/>
              <a:cs typeface="Calibri"/>
            </a:endParaRPr>
          </a:p>
          <a:p>
            <a:pPr marL="299085" marR="380365" indent="-287020" algn="just">
              <a:buFont typeface="Arial"/>
              <a:buChar char="•"/>
              <a:tabLst>
                <a:tab pos="299720" algn="l"/>
              </a:tabLst>
            </a:pPr>
            <a:r>
              <a:rPr spc="-10" dirty="0">
                <a:latin typeface="Calibri"/>
                <a:cs typeface="Calibri"/>
              </a:rPr>
              <a:t>Diagram tersebut </a:t>
            </a:r>
            <a:r>
              <a:rPr spc="-5" dirty="0">
                <a:latin typeface="Calibri"/>
                <a:cs typeface="Calibri"/>
              </a:rPr>
              <a:t>menunjukkan </a:t>
            </a:r>
            <a:r>
              <a:rPr spc="-10" dirty="0">
                <a:latin typeface="Calibri"/>
                <a:cs typeface="Calibri"/>
              </a:rPr>
              <a:t>besarnya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yang </a:t>
            </a:r>
            <a:r>
              <a:rPr spc="-5" dirty="0">
                <a:latin typeface="Calibri"/>
                <a:cs typeface="Calibri"/>
              </a:rPr>
              <a:t>dapat  </a:t>
            </a:r>
            <a:r>
              <a:rPr spc="-10" dirty="0">
                <a:latin typeface="Calibri"/>
                <a:cs typeface="Calibri"/>
              </a:rPr>
              <a:t>dibangkitkan </a:t>
            </a:r>
            <a:r>
              <a:rPr spc="-5" dirty="0">
                <a:latin typeface="Calibri"/>
                <a:cs typeface="Calibri"/>
              </a:rPr>
              <a:t>pada alat </a:t>
            </a:r>
            <a:r>
              <a:rPr spc="-10" dirty="0">
                <a:latin typeface="Calibri"/>
                <a:cs typeface="Calibri"/>
              </a:rPr>
              <a:t>perangkai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(dalam </a:t>
            </a:r>
            <a:r>
              <a:rPr dirty="0">
                <a:latin typeface="Calibri"/>
                <a:cs typeface="Calibri"/>
              </a:rPr>
              <a:t>kgf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dirty="0">
                <a:latin typeface="Calibri"/>
                <a:cs typeface="Calibri"/>
              </a:rPr>
              <a:t>kN)  </a:t>
            </a:r>
            <a:r>
              <a:rPr spc="-10" dirty="0">
                <a:latin typeface="Calibri"/>
                <a:cs typeface="Calibri"/>
              </a:rPr>
              <a:t>sebagai </a:t>
            </a:r>
            <a:r>
              <a:rPr spc="-5" dirty="0">
                <a:latin typeface="Calibri"/>
                <a:cs typeface="Calibri"/>
              </a:rPr>
              <a:t>fungsi </a:t>
            </a:r>
            <a:r>
              <a:rPr spc="-15" dirty="0">
                <a:latin typeface="Calibri"/>
                <a:cs typeface="Calibri"/>
              </a:rPr>
              <a:t>kecepatan</a:t>
            </a:r>
            <a:endParaRPr>
              <a:latin typeface="Calibri"/>
              <a:cs typeface="Calibri"/>
            </a:endParaRPr>
          </a:p>
          <a:p>
            <a:pPr marL="299085" marR="508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Dalam perhitungan desain </a:t>
            </a:r>
            <a:r>
              <a:rPr spc="-15" dirty="0">
                <a:latin typeface="Calibri"/>
                <a:cs typeface="Calibri"/>
              </a:rPr>
              <a:t>lokomotif atau </a:t>
            </a:r>
            <a:r>
              <a:rPr spc="-5" dirty="0">
                <a:latin typeface="Calibri"/>
                <a:cs typeface="Calibri"/>
              </a:rPr>
              <a:t>perencanaan </a:t>
            </a:r>
            <a:r>
              <a:rPr spc="-10" dirty="0">
                <a:latin typeface="Calibri"/>
                <a:cs typeface="Calibri"/>
              </a:rPr>
              <a:t>operasional 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dirty="0">
                <a:latin typeface="Calibri"/>
                <a:cs typeface="Calibri"/>
              </a:rPr>
              <a:t>api, </a:t>
            </a:r>
            <a:r>
              <a:rPr spc="-10" dirty="0">
                <a:latin typeface="Calibri"/>
                <a:cs typeface="Calibri"/>
              </a:rPr>
              <a:t>digunakan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yang </a:t>
            </a:r>
            <a:r>
              <a:rPr spc="-5" dirty="0">
                <a:latin typeface="Calibri"/>
                <a:cs typeface="Calibri"/>
              </a:rPr>
              <a:t>dihitung </a:t>
            </a:r>
            <a:r>
              <a:rPr spc="-10" dirty="0">
                <a:latin typeface="Calibri"/>
                <a:cs typeface="Calibri"/>
              </a:rPr>
              <a:t>secara matematis </a:t>
            </a:r>
            <a:r>
              <a:rPr dirty="0">
                <a:latin typeface="Calibri"/>
                <a:cs typeface="Calibri"/>
              </a:rPr>
              <a:t>,  </a:t>
            </a:r>
            <a:r>
              <a:rPr spc="-5" dirty="0">
                <a:latin typeface="Calibri"/>
                <a:cs typeface="Calibri"/>
              </a:rPr>
              <a:t>demikian </a:t>
            </a:r>
            <a:r>
              <a:rPr spc="-15" dirty="0">
                <a:latin typeface="Calibri"/>
                <a:cs typeface="Calibri"/>
              </a:rPr>
              <a:t>juga </a:t>
            </a:r>
            <a:r>
              <a:rPr spc="-10" dirty="0">
                <a:latin typeface="Calibri"/>
                <a:cs typeface="Calibri"/>
              </a:rPr>
              <a:t>grafik </a:t>
            </a:r>
            <a:r>
              <a:rPr spc="-5" dirty="0">
                <a:latin typeface="Calibri"/>
                <a:cs typeface="Calibri"/>
              </a:rPr>
              <a:t>tahanan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spc="-10" dirty="0">
                <a:latin typeface="Calibri"/>
                <a:cs typeface="Calibri"/>
              </a:rPr>
              <a:t>perlawanan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dirty="0">
                <a:latin typeface="Calibri"/>
                <a:cs typeface="Calibri"/>
              </a:rPr>
              <a:t>api </a:t>
            </a:r>
            <a:r>
              <a:rPr spc="-10" dirty="0">
                <a:latin typeface="Calibri"/>
                <a:cs typeface="Calibri"/>
              </a:rPr>
              <a:t>(train  resistance)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37158" y="3844987"/>
            <a:ext cx="1755741" cy="626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87496" y="3881653"/>
            <a:ext cx="1568195" cy="611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75304" y="3860291"/>
            <a:ext cx="1684020" cy="554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75304" y="3860291"/>
            <a:ext cx="1684020" cy="554990"/>
          </a:xfrm>
          <a:custGeom>
            <a:avLst/>
            <a:gdLst/>
            <a:ahLst/>
            <a:cxnLst/>
            <a:rect l="l" t="t" r="r" b="b"/>
            <a:pathLst>
              <a:path w="1684020" h="554989">
                <a:moveTo>
                  <a:pt x="0" y="554736"/>
                </a:moveTo>
                <a:lnTo>
                  <a:pt x="1684020" y="554736"/>
                </a:lnTo>
                <a:lnTo>
                  <a:pt x="1684020" y="0"/>
                </a:lnTo>
                <a:lnTo>
                  <a:pt x="0" y="0"/>
                </a:lnTo>
                <a:lnTo>
                  <a:pt x="0" y="554736"/>
                </a:lnTo>
                <a:close/>
              </a:path>
            </a:pathLst>
          </a:custGeom>
          <a:ln w="9144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98114" y="4010914"/>
            <a:ext cx="37655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𝑁</a:t>
            </a:r>
            <a:r>
              <a:rPr sz="1600" spc="6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18229" y="4168140"/>
            <a:ext cx="538480" cy="0"/>
          </a:xfrm>
          <a:custGeom>
            <a:avLst/>
            <a:gdLst/>
            <a:ahLst/>
            <a:cxnLst/>
            <a:rect l="l" t="t" r="r" b="b"/>
            <a:pathLst>
              <a:path w="538480">
                <a:moveTo>
                  <a:pt x="0" y="0"/>
                </a:moveTo>
                <a:lnTo>
                  <a:pt x="537971" y="0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18736" y="3810660"/>
            <a:ext cx="54356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 marR="5080" indent="-99060">
              <a:lnSpc>
                <a:spcPct val="1188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𝑍 ×</a:t>
            </a:r>
            <a:r>
              <a:rPr sz="1600" spc="-5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𝑉  270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707636" y="4074667"/>
            <a:ext cx="409575" cy="187960"/>
          </a:xfrm>
          <a:custGeom>
            <a:avLst/>
            <a:gdLst/>
            <a:ahLst/>
            <a:cxnLst/>
            <a:rect l="l" t="t" r="r" b="b"/>
            <a:pathLst>
              <a:path w="409575" h="187960">
                <a:moveTo>
                  <a:pt x="349758" y="0"/>
                </a:moveTo>
                <a:lnTo>
                  <a:pt x="347090" y="7619"/>
                </a:lnTo>
                <a:lnTo>
                  <a:pt x="357949" y="12334"/>
                </a:lnTo>
                <a:lnTo>
                  <a:pt x="367283" y="18859"/>
                </a:lnTo>
                <a:lnTo>
                  <a:pt x="389731" y="62293"/>
                </a:lnTo>
                <a:lnTo>
                  <a:pt x="392556" y="92963"/>
                </a:lnTo>
                <a:lnTo>
                  <a:pt x="391846" y="109464"/>
                </a:lnTo>
                <a:lnTo>
                  <a:pt x="381380" y="149986"/>
                </a:lnTo>
                <a:lnTo>
                  <a:pt x="347344" y="180085"/>
                </a:lnTo>
                <a:lnTo>
                  <a:pt x="349758" y="187705"/>
                </a:lnTo>
                <a:lnTo>
                  <a:pt x="385637" y="166417"/>
                </a:lnTo>
                <a:lnTo>
                  <a:pt x="405749" y="127063"/>
                </a:lnTo>
                <a:lnTo>
                  <a:pt x="409575" y="93852"/>
                </a:lnTo>
                <a:lnTo>
                  <a:pt x="408618" y="76684"/>
                </a:lnTo>
                <a:lnTo>
                  <a:pt x="394080" y="32892"/>
                </a:lnTo>
                <a:lnTo>
                  <a:pt x="363380" y="4907"/>
                </a:lnTo>
                <a:lnTo>
                  <a:pt x="349758" y="0"/>
                </a:lnTo>
                <a:close/>
              </a:path>
              <a:path w="409575" h="187960">
                <a:moveTo>
                  <a:pt x="59816" y="0"/>
                </a:moveTo>
                <a:lnTo>
                  <a:pt x="24044" y="21341"/>
                </a:lnTo>
                <a:lnTo>
                  <a:pt x="3841" y="60801"/>
                </a:lnTo>
                <a:lnTo>
                  <a:pt x="0" y="93852"/>
                </a:lnTo>
                <a:lnTo>
                  <a:pt x="954" y="111113"/>
                </a:lnTo>
                <a:lnTo>
                  <a:pt x="15366" y="154939"/>
                </a:lnTo>
                <a:lnTo>
                  <a:pt x="46174" y="182800"/>
                </a:lnTo>
                <a:lnTo>
                  <a:pt x="59816" y="187705"/>
                </a:lnTo>
                <a:lnTo>
                  <a:pt x="62230" y="180085"/>
                </a:lnTo>
                <a:lnTo>
                  <a:pt x="51518" y="175347"/>
                </a:lnTo>
                <a:lnTo>
                  <a:pt x="42259" y="168751"/>
                </a:lnTo>
                <a:lnTo>
                  <a:pt x="19843" y="124475"/>
                </a:lnTo>
                <a:lnTo>
                  <a:pt x="17018" y="92963"/>
                </a:lnTo>
                <a:lnTo>
                  <a:pt x="17728" y="76914"/>
                </a:lnTo>
                <a:lnTo>
                  <a:pt x="28193" y="37337"/>
                </a:lnTo>
                <a:lnTo>
                  <a:pt x="62483" y="7619"/>
                </a:lnTo>
                <a:lnTo>
                  <a:pt x="598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74057" y="4010914"/>
            <a:ext cx="28702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𝐻𝑃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15329" y="3792729"/>
            <a:ext cx="13055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N= </a:t>
            </a:r>
            <a:r>
              <a:rPr sz="1200" spc="-15" dirty="0">
                <a:latin typeface="Calibri"/>
                <a:cs typeface="Calibri"/>
              </a:rPr>
              <a:t>daya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(HP)</a:t>
            </a:r>
            <a:endParaRPr sz="1200">
              <a:latin typeface="Calibri"/>
              <a:cs typeface="Calibri"/>
            </a:endParaRPr>
          </a:p>
          <a:p>
            <a:pPr marL="12700"/>
            <a:r>
              <a:rPr sz="1200" dirty="0">
                <a:latin typeface="Calibri"/>
                <a:cs typeface="Calibri"/>
              </a:rPr>
              <a:t>Z = </a:t>
            </a:r>
            <a:r>
              <a:rPr sz="1200" spc="-20" dirty="0">
                <a:latin typeface="Calibri"/>
                <a:cs typeface="Calibri"/>
              </a:rPr>
              <a:t>gaya </a:t>
            </a:r>
            <a:r>
              <a:rPr sz="1200" spc="-5" dirty="0">
                <a:latin typeface="Calibri"/>
                <a:cs typeface="Calibri"/>
              </a:rPr>
              <a:t>tarik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(kgf)</a:t>
            </a:r>
            <a:endParaRPr sz="1200">
              <a:latin typeface="Calibri"/>
              <a:cs typeface="Calibri"/>
            </a:endParaRPr>
          </a:p>
          <a:p>
            <a:pPr marL="12700"/>
            <a:r>
              <a:rPr sz="1200" dirty="0">
                <a:latin typeface="Calibri"/>
                <a:cs typeface="Calibri"/>
              </a:rPr>
              <a:t>V = </a:t>
            </a:r>
            <a:r>
              <a:rPr sz="1200" spc="-10" dirty="0">
                <a:latin typeface="Calibri"/>
                <a:cs typeface="Calibri"/>
              </a:rPr>
              <a:t>kecepatan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(km/j)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66642" y="4637023"/>
            <a:ext cx="57480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</a:t>
            </a:r>
            <a:r>
              <a:rPr spc="-15" dirty="0">
                <a:latin typeface="Calibri"/>
                <a:cs typeface="Calibri"/>
              </a:rPr>
              <a:t>netto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roda </a:t>
            </a:r>
            <a:r>
              <a:rPr spc="-5" dirty="0">
                <a:latin typeface="Calibri"/>
                <a:cs typeface="Calibri"/>
              </a:rPr>
              <a:t>penggerak </a:t>
            </a:r>
            <a:r>
              <a:rPr dirty="0">
                <a:latin typeface="Calibri"/>
                <a:cs typeface="Calibri"/>
              </a:rPr>
              <a:t>– </a:t>
            </a:r>
            <a:r>
              <a:rPr spc="-10" dirty="0">
                <a:latin typeface="Calibri"/>
                <a:cs typeface="Calibri"/>
              </a:rPr>
              <a:t>hambatan </a:t>
            </a:r>
            <a:r>
              <a:rPr spc="-15" dirty="0">
                <a:latin typeface="Calibri"/>
                <a:cs typeface="Calibri"/>
              </a:rPr>
              <a:t>atau  </a:t>
            </a:r>
            <a:r>
              <a:rPr spc="-10" dirty="0">
                <a:latin typeface="Calibri"/>
                <a:cs typeface="Calibri"/>
              </a:rPr>
              <a:t>perlawanan </a:t>
            </a:r>
            <a:r>
              <a:rPr spc="-5" dirty="0">
                <a:latin typeface="Calibri"/>
                <a:cs typeface="Calibri"/>
              </a:rPr>
              <a:t>gelinding </a:t>
            </a:r>
            <a:r>
              <a:rPr spc="-25" dirty="0">
                <a:latin typeface="Calibri"/>
                <a:cs typeface="Calibri"/>
              </a:rPr>
              <a:t>lokomotif, </a:t>
            </a:r>
            <a:r>
              <a:rPr spc="-5" dirty="0">
                <a:latin typeface="Calibri"/>
                <a:cs typeface="Calibri"/>
              </a:rPr>
              <a:t>sehingga</a:t>
            </a:r>
            <a:r>
              <a:rPr spc="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393926" y="5429947"/>
            <a:ext cx="2417109" cy="6264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47288" y="5465064"/>
            <a:ext cx="2243328" cy="6126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32048" y="5445252"/>
            <a:ext cx="2345436" cy="554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432048" y="5445252"/>
            <a:ext cx="2345690" cy="554990"/>
          </a:xfrm>
          <a:custGeom>
            <a:avLst/>
            <a:gdLst/>
            <a:ahLst/>
            <a:cxnLst/>
            <a:rect l="l" t="t" r="r" b="b"/>
            <a:pathLst>
              <a:path w="2345690" h="554989">
                <a:moveTo>
                  <a:pt x="0" y="554736"/>
                </a:moveTo>
                <a:lnTo>
                  <a:pt x="2345436" y="554736"/>
                </a:lnTo>
                <a:lnTo>
                  <a:pt x="2345436" y="0"/>
                </a:lnTo>
                <a:lnTo>
                  <a:pt x="0" y="0"/>
                </a:lnTo>
                <a:lnTo>
                  <a:pt x="0" y="554736"/>
                </a:lnTo>
                <a:close/>
              </a:path>
            </a:pathLst>
          </a:custGeom>
          <a:ln w="9144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558540" y="5596838"/>
            <a:ext cx="441959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𝑍𝑟</a:t>
            </a:r>
            <a:r>
              <a:rPr sz="1600" spc="4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044315" y="5753836"/>
            <a:ext cx="727075" cy="0"/>
          </a:xfrm>
          <a:custGeom>
            <a:avLst/>
            <a:gdLst/>
            <a:ahLst/>
            <a:cxnLst/>
            <a:rect l="l" t="t" r="r" b="b"/>
            <a:pathLst>
              <a:path w="727075">
                <a:moveTo>
                  <a:pt x="0" y="0"/>
                </a:moveTo>
                <a:lnTo>
                  <a:pt x="726948" y="0"/>
                </a:lnTo>
              </a:path>
            </a:pathLst>
          </a:custGeom>
          <a:ln w="137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044696" y="5396585"/>
            <a:ext cx="734695" cy="6045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R="5080" algn="ctr">
              <a:spcBef>
                <a:spcPts val="459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270 ×</a:t>
            </a:r>
            <a:r>
              <a:rPr sz="1600" spc="-8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𝑁</a:t>
            </a:r>
            <a:endParaRPr sz="1600">
              <a:latin typeface="Cambria Math"/>
              <a:cs typeface="Cambria Math"/>
            </a:endParaRPr>
          </a:p>
          <a:p>
            <a:pPr marR="8255" algn="ctr">
              <a:spcBef>
                <a:spcPts val="360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𝑉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47310" y="5660351"/>
            <a:ext cx="484505" cy="187960"/>
          </a:xfrm>
          <a:custGeom>
            <a:avLst/>
            <a:gdLst/>
            <a:ahLst/>
            <a:cxnLst/>
            <a:rect l="l" t="t" r="r" b="b"/>
            <a:pathLst>
              <a:path w="484504" h="187960">
                <a:moveTo>
                  <a:pt x="424434" y="0"/>
                </a:moveTo>
                <a:lnTo>
                  <a:pt x="421766" y="7619"/>
                </a:lnTo>
                <a:lnTo>
                  <a:pt x="432625" y="12337"/>
                </a:lnTo>
                <a:lnTo>
                  <a:pt x="441959" y="18867"/>
                </a:lnTo>
                <a:lnTo>
                  <a:pt x="464454" y="62317"/>
                </a:lnTo>
                <a:lnTo>
                  <a:pt x="467232" y="92938"/>
                </a:lnTo>
                <a:lnTo>
                  <a:pt x="466522" y="109495"/>
                </a:lnTo>
                <a:lnTo>
                  <a:pt x="456056" y="150037"/>
                </a:lnTo>
                <a:lnTo>
                  <a:pt x="422020" y="180124"/>
                </a:lnTo>
                <a:lnTo>
                  <a:pt x="424434" y="187744"/>
                </a:lnTo>
                <a:lnTo>
                  <a:pt x="460313" y="166434"/>
                </a:lnTo>
                <a:lnTo>
                  <a:pt x="480425" y="127090"/>
                </a:lnTo>
                <a:lnTo>
                  <a:pt x="484250" y="93916"/>
                </a:lnTo>
                <a:lnTo>
                  <a:pt x="483294" y="76709"/>
                </a:lnTo>
                <a:lnTo>
                  <a:pt x="468756" y="32905"/>
                </a:lnTo>
                <a:lnTo>
                  <a:pt x="438056" y="4914"/>
                </a:lnTo>
                <a:lnTo>
                  <a:pt x="424434" y="0"/>
                </a:lnTo>
                <a:close/>
              </a:path>
              <a:path w="484504" h="187960">
                <a:moveTo>
                  <a:pt x="59816" y="0"/>
                </a:moveTo>
                <a:lnTo>
                  <a:pt x="24044" y="21368"/>
                </a:lnTo>
                <a:lnTo>
                  <a:pt x="3841" y="60806"/>
                </a:lnTo>
                <a:lnTo>
                  <a:pt x="0" y="93916"/>
                </a:lnTo>
                <a:lnTo>
                  <a:pt x="954" y="111168"/>
                </a:lnTo>
                <a:lnTo>
                  <a:pt x="15366" y="154940"/>
                </a:lnTo>
                <a:lnTo>
                  <a:pt x="46174" y="182836"/>
                </a:lnTo>
                <a:lnTo>
                  <a:pt x="59816" y="187744"/>
                </a:lnTo>
                <a:lnTo>
                  <a:pt x="62229" y="180124"/>
                </a:lnTo>
                <a:lnTo>
                  <a:pt x="51536" y="175385"/>
                </a:lnTo>
                <a:lnTo>
                  <a:pt x="42306" y="168790"/>
                </a:lnTo>
                <a:lnTo>
                  <a:pt x="19843" y="124531"/>
                </a:lnTo>
                <a:lnTo>
                  <a:pt x="17017" y="92938"/>
                </a:lnTo>
                <a:lnTo>
                  <a:pt x="17728" y="76920"/>
                </a:lnTo>
                <a:lnTo>
                  <a:pt x="28193" y="37363"/>
                </a:lnTo>
                <a:lnTo>
                  <a:pt x="62484" y="7619"/>
                </a:lnTo>
                <a:lnTo>
                  <a:pt x="598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817618" y="5596838"/>
            <a:ext cx="75501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× </a:t>
            </a:r>
            <a:r>
              <a:rPr sz="1600" spc="-5" dirty="0">
                <a:solidFill>
                  <a:srgbClr val="FFFFFF"/>
                </a:solidFill>
                <a:latin typeface="Symbol"/>
                <a:cs typeface="Symbol"/>
              </a:rPr>
              <a:t></a:t>
            </a:r>
            <a:r>
              <a:rPr sz="1600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mbria Math"/>
                <a:cs typeface="Cambria Math"/>
              </a:rPr>
              <a:t>𝑘𝑔𝑓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29884" y="5358790"/>
            <a:ext cx="1737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Symbol"/>
                <a:cs typeface="Symbol"/>
              </a:rPr>
              <a:t>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15" dirty="0">
                <a:latin typeface="Calibri"/>
                <a:cs typeface="Calibri"/>
              </a:rPr>
              <a:t>faktor</a:t>
            </a:r>
            <a:r>
              <a:rPr spc="-1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efisiensi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9817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96059" y="1238819"/>
            <a:ext cx="6359607" cy="2718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46761" y="4144598"/>
            <a:ext cx="520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Makin </a:t>
            </a:r>
            <a:r>
              <a:rPr dirty="0">
                <a:latin typeface="Calibri"/>
                <a:cs typeface="Calibri"/>
              </a:rPr>
              <a:t>tinggi </a:t>
            </a:r>
            <a:r>
              <a:rPr spc="-15" dirty="0">
                <a:latin typeface="Calibri"/>
                <a:cs typeface="Calibri"/>
              </a:rPr>
              <a:t>kecepatan 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makin </a:t>
            </a:r>
            <a:r>
              <a:rPr spc="-15" dirty="0">
                <a:latin typeface="Calibri"/>
                <a:cs typeface="Calibri"/>
              </a:rPr>
              <a:t>kecil </a:t>
            </a:r>
            <a:r>
              <a:rPr spc="-20" dirty="0">
                <a:latin typeface="Calibri"/>
                <a:cs typeface="Calibri"/>
              </a:rPr>
              <a:t>kekuatan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traksinya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4726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00993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00993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78717" y="491656"/>
            <a:ext cx="2462530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i="1" spc="-80" dirty="0">
                <a:solidFill>
                  <a:srgbClr val="FF0000"/>
                </a:solidFill>
                <a:latin typeface="Arial Black" panose="020B0A04020102020204" pitchFamily="34" charset="0"/>
              </a:rPr>
              <a:t>Gaya </a:t>
            </a:r>
            <a:r>
              <a:rPr sz="2000" i="1" spc="-50" dirty="0">
                <a:solidFill>
                  <a:srgbClr val="FF0000"/>
                </a:solidFill>
                <a:latin typeface="Arial Black" panose="020B0A04020102020204" pitchFamily="34" charset="0"/>
              </a:rPr>
              <a:t>tarik</a:t>
            </a:r>
            <a:r>
              <a:rPr sz="2000" i="1" spc="-8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adhesi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078029" y="1754617"/>
            <a:ext cx="9394257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63980" marR="5080" indent="-28702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363980" algn="l"/>
                <a:tab pos="1364615" algn="l"/>
              </a:tabLst>
            </a:pPr>
            <a:r>
              <a:rPr sz="2400" spc="-15" dirty="0"/>
              <a:t>Pada </a:t>
            </a:r>
            <a:r>
              <a:rPr sz="2400" spc="-10" dirty="0"/>
              <a:t>waktu </a:t>
            </a:r>
            <a:r>
              <a:rPr sz="2400" spc="-15" dirty="0"/>
              <a:t>lokomotif </a:t>
            </a:r>
            <a:r>
              <a:rPr sz="2400" dirty="0"/>
              <a:t>mulai </a:t>
            </a:r>
            <a:r>
              <a:rPr sz="2400" spc="-15" dirty="0"/>
              <a:t>bergerak </a:t>
            </a:r>
            <a:r>
              <a:rPr sz="2400" spc="-5" dirty="0"/>
              <a:t>untuk menarik  </a:t>
            </a:r>
            <a:r>
              <a:rPr sz="2400" spc="-10" dirty="0"/>
              <a:t>rangkaian </a:t>
            </a:r>
            <a:r>
              <a:rPr sz="2400" spc="5" dirty="0"/>
              <a:t>KA, </a:t>
            </a:r>
            <a:r>
              <a:rPr sz="2400" spc="-5" dirty="0"/>
              <a:t>momen </a:t>
            </a:r>
            <a:r>
              <a:rPr sz="2400" spc="-10" dirty="0"/>
              <a:t>putar </a:t>
            </a:r>
            <a:r>
              <a:rPr sz="2400" dirty="0"/>
              <a:t>pada </a:t>
            </a:r>
            <a:r>
              <a:rPr sz="2400" spc="-15" dirty="0"/>
              <a:t>roda </a:t>
            </a:r>
            <a:r>
              <a:rPr sz="2400" spc="-5" dirty="0"/>
              <a:t>penggerak </a:t>
            </a:r>
            <a:r>
              <a:rPr sz="2400" spc="-10" dirty="0"/>
              <a:t>akan  </a:t>
            </a:r>
            <a:r>
              <a:rPr sz="2400" spc="-5" dirty="0"/>
              <a:t>menghasilkan </a:t>
            </a:r>
            <a:r>
              <a:rPr sz="2400" spc="-25" dirty="0"/>
              <a:t>gaya </a:t>
            </a:r>
            <a:r>
              <a:rPr sz="2400" spc="-5" dirty="0"/>
              <a:t>tarik </a:t>
            </a:r>
            <a:r>
              <a:rPr sz="2400" spc="-10" dirty="0"/>
              <a:t>lokomotif </a:t>
            </a:r>
            <a:r>
              <a:rPr sz="2400" spc="-5" dirty="0"/>
              <a:t>yang </a:t>
            </a:r>
            <a:r>
              <a:rPr sz="2400" spc="-10" dirty="0"/>
              <a:t>dibatasi </a:t>
            </a:r>
            <a:r>
              <a:rPr sz="2400" spc="-5" dirty="0"/>
              <a:t>oleh </a:t>
            </a:r>
            <a:r>
              <a:rPr sz="2400" spc="-15" dirty="0"/>
              <a:t>koefisien  </a:t>
            </a:r>
            <a:r>
              <a:rPr sz="2400" spc="-5" dirty="0"/>
              <a:t>gesek </a:t>
            </a:r>
            <a:r>
              <a:rPr sz="2400" spc="-15" dirty="0"/>
              <a:t>antara roda </a:t>
            </a:r>
            <a:r>
              <a:rPr sz="2400" spc="-5" dirty="0"/>
              <a:t>dan </a:t>
            </a:r>
            <a:r>
              <a:rPr sz="2400" spc="-10" dirty="0"/>
              <a:t>rel, </a:t>
            </a:r>
            <a:r>
              <a:rPr sz="2400" spc="-5" dirty="0"/>
              <a:t>disebut </a:t>
            </a:r>
            <a:r>
              <a:rPr sz="2400" spc="-15" dirty="0"/>
              <a:t>koefisien </a:t>
            </a:r>
            <a:r>
              <a:rPr sz="2400" dirty="0"/>
              <a:t>adhesi dan </a:t>
            </a:r>
            <a:r>
              <a:rPr sz="2400" spc="-30" dirty="0"/>
              <a:t>gaya  </a:t>
            </a:r>
            <a:r>
              <a:rPr sz="2400" spc="-10" dirty="0"/>
              <a:t>tarik yang dihasilkan </a:t>
            </a:r>
            <a:r>
              <a:rPr sz="2400" spc="-5" dirty="0"/>
              <a:t>disebut </a:t>
            </a:r>
            <a:r>
              <a:rPr sz="2400" b="1" spc="-30" dirty="0">
                <a:latin typeface="Calibri"/>
                <a:cs typeface="Calibri"/>
              </a:rPr>
              <a:t>gaya </a:t>
            </a:r>
            <a:r>
              <a:rPr sz="2400" b="1" spc="-10" dirty="0">
                <a:latin typeface="Calibri"/>
                <a:cs typeface="Calibri"/>
              </a:rPr>
              <a:t>tarik</a:t>
            </a:r>
            <a:r>
              <a:rPr sz="2400" b="1" spc="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adhesi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93458" y="4799946"/>
            <a:ext cx="6805060" cy="1187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latin typeface="Calibri"/>
                <a:cs typeface="Calibri"/>
              </a:rPr>
              <a:t>Za </a:t>
            </a:r>
            <a:r>
              <a:rPr sz="1600" dirty="0">
                <a:latin typeface="Calibri"/>
                <a:cs typeface="Calibri"/>
              </a:rPr>
              <a:t>= </a:t>
            </a:r>
            <a:r>
              <a:rPr sz="1600" spc="-20" dirty="0">
                <a:latin typeface="Calibri"/>
                <a:cs typeface="Calibri"/>
              </a:rPr>
              <a:t>gaya </a:t>
            </a:r>
            <a:r>
              <a:rPr sz="1600" spc="-5" dirty="0">
                <a:latin typeface="Calibri"/>
                <a:cs typeface="Calibri"/>
              </a:rPr>
              <a:t>tarik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adhesi</a:t>
            </a:r>
            <a:endParaRPr sz="1600" dirty="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1600" dirty="0">
                <a:latin typeface="Calibri"/>
                <a:cs typeface="Calibri"/>
              </a:rPr>
              <a:t>F = μ = </a:t>
            </a:r>
            <a:r>
              <a:rPr sz="1600" spc="-10" dirty="0">
                <a:latin typeface="Calibri"/>
                <a:cs typeface="Calibri"/>
              </a:rPr>
              <a:t>koefisien </a:t>
            </a:r>
            <a:r>
              <a:rPr sz="1600" spc="-5" dirty="0">
                <a:latin typeface="Calibri"/>
                <a:cs typeface="Calibri"/>
              </a:rPr>
              <a:t>adhesi </a:t>
            </a:r>
            <a:r>
              <a:rPr sz="1600" spc="-10" dirty="0">
                <a:latin typeface="Calibri"/>
                <a:cs typeface="Calibri"/>
              </a:rPr>
              <a:t>yang besarnya </a:t>
            </a:r>
            <a:r>
              <a:rPr sz="1600" spc="-5" dirty="0">
                <a:latin typeface="Calibri"/>
                <a:cs typeface="Calibri"/>
              </a:rPr>
              <a:t>dipengaruhi </a:t>
            </a:r>
            <a:r>
              <a:rPr sz="1600" spc="-10" dirty="0">
                <a:latin typeface="Calibri"/>
                <a:cs typeface="Calibri"/>
              </a:rPr>
              <a:t>kondisi roda </a:t>
            </a:r>
            <a:r>
              <a:rPr sz="1600" spc="-5" dirty="0">
                <a:latin typeface="Calibri"/>
                <a:cs typeface="Calibri"/>
              </a:rPr>
              <a:t>dan</a:t>
            </a:r>
            <a:r>
              <a:rPr sz="1600" spc="9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rel.</a:t>
            </a:r>
            <a:endParaRPr sz="1600" dirty="0">
              <a:latin typeface="Calibri"/>
              <a:cs typeface="Calibri"/>
            </a:endParaRPr>
          </a:p>
          <a:p>
            <a:pPr marL="550545" indent="-180340">
              <a:spcBef>
                <a:spcPts val="10"/>
              </a:spcBef>
              <a:buFont typeface="Arial"/>
              <a:buChar char="•"/>
              <a:tabLst>
                <a:tab pos="551180" algn="l"/>
              </a:tabLst>
            </a:pPr>
            <a:r>
              <a:rPr sz="1600" spc="-10" dirty="0">
                <a:latin typeface="Calibri"/>
                <a:cs typeface="Calibri"/>
              </a:rPr>
              <a:t>Pada kondisi </a:t>
            </a:r>
            <a:r>
              <a:rPr sz="1600" spc="-5" dirty="0">
                <a:latin typeface="Calibri"/>
                <a:cs typeface="Calibri"/>
              </a:rPr>
              <a:t>basah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Wingdings"/>
                <a:cs typeface="Wingdings"/>
              </a:rPr>
              <a:t>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Calibri"/>
                <a:cs typeface="Calibri"/>
              </a:rPr>
              <a:t>f = </a:t>
            </a:r>
            <a:r>
              <a:rPr sz="1600" spc="-5" dirty="0">
                <a:latin typeface="Calibri"/>
                <a:cs typeface="Calibri"/>
              </a:rPr>
              <a:t>0,00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0,15</a:t>
            </a:r>
            <a:endParaRPr sz="1600" dirty="0">
              <a:latin typeface="Calibri"/>
              <a:cs typeface="Calibri"/>
            </a:endParaRPr>
          </a:p>
          <a:p>
            <a:pPr marL="550545" indent="-180340">
              <a:lnSpc>
                <a:spcPts val="1675"/>
              </a:lnSpc>
              <a:buFont typeface="Arial"/>
              <a:buChar char="•"/>
              <a:tabLst>
                <a:tab pos="551180" algn="l"/>
              </a:tabLst>
            </a:pPr>
            <a:r>
              <a:rPr sz="1600" spc="-10" dirty="0">
                <a:latin typeface="Calibri"/>
                <a:cs typeface="Calibri"/>
              </a:rPr>
              <a:t>Pada kondisi kering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Wingdings"/>
                <a:cs typeface="Wingdings"/>
              </a:rPr>
              <a:t>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Calibri"/>
                <a:cs typeface="Calibri"/>
              </a:rPr>
              <a:t>f =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0,30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ts val="1675"/>
              </a:lnSpc>
            </a:pPr>
            <a:r>
              <a:rPr sz="1600" dirty="0">
                <a:latin typeface="Calibri"/>
                <a:cs typeface="Calibri"/>
              </a:rPr>
              <a:t>Ga = </a:t>
            </a:r>
            <a:r>
              <a:rPr sz="1600" spc="-10" dirty="0">
                <a:latin typeface="Calibri"/>
                <a:cs typeface="Calibri"/>
              </a:rPr>
              <a:t>berat </a:t>
            </a:r>
            <a:r>
              <a:rPr sz="1600" spc="-5" dirty="0">
                <a:latin typeface="Calibri"/>
                <a:cs typeface="Calibri"/>
              </a:rPr>
              <a:t>adhesi </a:t>
            </a:r>
            <a:r>
              <a:rPr sz="1600" dirty="0">
                <a:latin typeface="Calibri"/>
                <a:cs typeface="Calibri"/>
              </a:rPr>
              <a:t>, </a:t>
            </a:r>
            <a:r>
              <a:rPr sz="1600" spc="-5" dirty="0">
                <a:latin typeface="Calibri"/>
                <a:cs typeface="Calibri"/>
              </a:rPr>
              <a:t>yaitu </a:t>
            </a:r>
            <a:r>
              <a:rPr sz="1600" spc="-10" dirty="0">
                <a:latin typeface="Calibri"/>
                <a:cs typeface="Calibri"/>
              </a:rPr>
              <a:t>berat lokomotif yang </a:t>
            </a:r>
            <a:r>
              <a:rPr sz="1600" spc="-5" dirty="0">
                <a:latin typeface="Calibri"/>
                <a:cs typeface="Calibri"/>
              </a:rPr>
              <a:t>didukung </a:t>
            </a:r>
            <a:r>
              <a:rPr sz="1600" dirty="0">
                <a:latin typeface="Calibri"/>
                <a:cs typeface="Calibri"/>
              </a:rPr>
              <a:t>oleh </a:t>
            </a:r>
            <a:r>
              <a:rPr sz="1600" spc="-10" dirty="0">
                <a:latin typeface="Calibri"/>
                <a:cs typeface="Calibri"/>
              </a:rPr>
              <a:t>roda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penggerak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37168" y="4174642"/>
            <a:ext cx="2331790" cy="409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89020" y="4217309"/>
            <a:ext cx="2223516" cy="406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75304" y="4189878"/>
            <a:ext cx="2260092" cy="338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75304" y="4189877"/>
            <a:ext cx="2260600" cy="279564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25730">
              <a:spcBef>
                <a:spcPts val="260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𝑍𝑎 = 𝑓 × 𝐺𝑎 = 𝜇 ×</a:t>
            </a:r>
            <a:r>
              <a:rPr sz="1600" spc="-17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𝐺𝑎</a:t>
            </a:r>
            <a:endParaRPr sz="16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270150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69995" y="854709"/>
            <a:ext cx="4105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55600" algn="l"/>
              </a:tabLst>
            </a:pPr>
            <a:r>
              <a:rPr b="1" spc="-5" dirty="0">
                <a:latin typeface="Calibri"/>
                <a:cs typeface="Calibri"/>
              </a:rPr>
              <a:t>1)	</a:t>
            </a:r>
            <a:r>
              <a:rPr b="1" spc="-10" dirty="0">
                <a:latin typeface="Calibri"/>
                <a:cs typeface="Calibri"/>
              </a:rPr>
              <a:t>Perlawanan gelinding </a:t>
            </a:r>
            <a:r>
              <a:rPr b="1" spc="-5" dirty="0">
                <a:latin typeface="Calibri"/>
                <a:cs typeface="Calibri"/>
              </a:rPr>
              <a:t>(rolling</a:t>
            </a:r>
            <a:r>
              <a:rPr b="1" spc="-7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reistance)</a:t>
            </a:r>
            <a:endParaRPr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10350" y="1322836"/>
            <a:ext cx="1982737" cy="409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28644" y="1303020"/>
            <a:ext cx="1979676" cy="507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48456" y="1341120"/>
            <a:ext cx="1911095" cy="338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48455" y="1341119"/>
            <a:ext cx="1911350" cy="279564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0805">
              <a:spcBef>
                <a:spcPts val="260"/>
              </a:spcBef>
            </a:pPr>
            <a:r>
              <a:rPr sz="1600" spc="-10" dirty="0">
                <a:latin typeface="Cambria Math"/>
                <a:cs typeface="Cambria Math"/>
              </a:rPr>
              <a:t>𝑊𝐿 </a:t>
            </a:r>
            <a:r>
              <a:rPr sz="1600" spc="-5" dirty="0">
                <a:latin typeface="Cambria Math"/>
                <a:cs typeface="Cambria Math"/>
              </a:rPr>
              <a:t>= 𝐺𝐿 × 𝑤𝐿</a:t>
            </a:r>
            <a:r>
              <a:rPr sz="1600" spc="-4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libri"/>
                <a:cs typeface="Calibri"/>
              </a:rPr>
              <a:t>(kg)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73146" y="261365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1"/>
                </a:moveTo>
                <a:lnTo>
                  <a:pt x="7595616" y="400811"/>
                </a:lnTo>
                <a:lnTo>
                  <a:pt x="7595616" y="0"/>
                </a:lnTo>
                <a:lnTo>
                  <a:pt x="0" y="0"/>
                </a:lnTo>
                <a:lnTo>
                  <a:pt x="0" y="4008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73146" y="261365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1"/>
                </a:moveTo>
                <a:lnTo>
                  <a:pt x="7595616" y="400811"/>
                </a:lnTo>
                <a:lnTo>
                  <a:pt x="7595616" y="0"/>
                </a:lnTo>
                <a:lnTo>
                  <a:pt x="0" y="0"/>
                </a:lnTo>
                <a:lnTo>
                  <a:pt x="0" y="400811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150871" y="261200"/>
            <a:ext cx="7518145" cy="321883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80" dirty="0">
                <a:solidFill>
                  <a:srgbClr val="FF0000"/>
                </a:solidFill>
                <a:latin typeface="Arial Black" panose="020B0A04020102020204" pitchFamily="34" charset="0"/>
              </a:rPr>
              <a:t>Hambatan </a:t>
            </a:r>
            <a:r>
              <a:rPr sz="2000" spc="-70" dirty="0">
                <a:solidFill>
                  <a:srgbClr val="FF0000"/>
                </a:solidFill>
                <a:latin typeface="Arial Black" panose="020B0A04020102020204" pitchFamily="34" charset="0"/>
              </a:rPr>
              <a:t>kereta </a:t>
            </a:r>
            <a:r>
              <a:rPr sz="2000" spc="-50" dirty="0">
                <a:solidFill>
                  <a:srgbClr val="FF0000"/>
                </a:solidFill>
                <a:latin typeface="Arial Black" panose="020B0A04020102020204" pitchFamily="34" charset="0"/>
              </a:rPr>
              <a:t>api </a:t>
            </a:r>
            <a:r>
              <a:rPr sz="2000" spc="-65" dirty="0">
                <a:solidFill>
                  <a:srgbClr val="FF0000"/>
                </a:solidFill>
                <a:latin typeface="Arial Black" panose="020B0A04020102020204" pitchFamily="34" charset="0"/>
              </a:rPr>
              <a:t>(</a:t>
            </a:r>
            <a:r>
              <a:rPr sz="2000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Train</a:t>
            </a:r>
            <a:r>
              <a:rPr sz="2000" i="1" spc="45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i="1" spc="-55" dirty="0">
                <a:solidFill>
                  <a:srgbClr val="FF0000"/>
                </a:solidFill>
                <a:latin typeface="Arial Black" panose="020B0A04020102020204" pitchFamily="34" charset="0"/>
              </a:rPr>
              <a:t>resistance</a:t>
            </a:r>
            <a:r>
              <a:rPr sz="2000" spc="-55" dirty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656839" y="1854454"/>
            <a:ext cx="4109085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 marR="1315720"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wL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5" dirty="0">
                <a:latin typeface="Calibri"/>
                <a:cs typeface="Calibri"/>
              </a:rPr>
              <a:t>perlawanan lokomotif </a:t>
            </a:r>
            <a:r>
              <a:rPr sz="1200" dirty="0">
                <a:latin typeface="Calibri"/>
                <a:cs typeface="Calibri"/>
              </a:rPr>
              <a:t>spesifik (kg/ton)  GL = </a:t>
            </a:r>
            <a:r>
              <a:rPr sz="1200" spc="-10" dirty="0">
                <a:latin typeface="Calibri"/>
                <a:cs typeface="Calibri"/>
              </a:rPr>
              <a:t>berat </a:t>
            </a:r>
            <a:r>
              <a:rPr sz="1200" spc="-5" dirty="0">
                <a:latin typeface="Calibri"/>
                <a:cs typeface="Calibri"/>
              </a:rPr>
              <a:t>lokomotif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(ton)</a:t>
            </a:r>
            <a:endParaRPr sz="12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spc="-10" dirty="0">
                <a:latin typeface="Calibri"/>
                <a:cs typeface="Calibri"/>
              </a:rPr>
              <a:t>perlawanan lokomotif </a:t>
            </a:r>
            <a:r>
              <a:rPr sz="1600" b="1" spc="-5" dirty="0">
                <a:latin typeface="Calibri"/>
                <a:cs typeface="Calibri"/>
              </a:rPr>
              <a:t>diesel spesifik </a:t>
            </a:r>
            <a:r>
              <a:rPr sz="1600" b="1" dirty="0">
                <a:latin typeface="Calibri"/>
                <a:cs typeface="Calibri"/>
              </a:rPr>
              <a:t>adalah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10347" y="2834569"/>
            <a:ext cx="2895619" cy="571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69792" y="2869717"/>
            <a:ext cx="2770632" cy="5470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48455" y="2852927"/>
            <a:ext cx="2823972" cy="4998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48455" y="2852927"/>
            <a:ext cx="2824480" cy="500380"/>
          </a:xfrm>
          <a:custGeom>
            <a:avLst/>
            <a:gdLst/>
            <a:ahLst/>
            <a:cxnLst/>
            <a:rect l="l" t="t" r="r" b="b"/>
            <a:pathLst>
              <a:path w="2824479" h="500379">
                <a:moveTo>
                  <a:pt x="0" y="499872"/>
                </a:moveTo>
                <a:lnTo>
                  <a:pt x="2823972" y="499872"/>
                </a:lnTo>
                <a:lnTo>
                  <a:pt x="2823972" y="0"/>
                </a:lnTo>
                <a:lnTo>
                  <a:pt x="0" y="0"/>
                </a:lnTo>
                <a:lnTo>
                  <a:pt x="0" y="499872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73171" y="2986863"/>
            <a:ext cx="922019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dirty="0">
                <a:latin typeface="Cambria Math"/>
                <a:cs typeface="Cambria Math"/>
              </a:rPr>
              <a:t>𝑤𝐿 = 𝑃 +</a:t>
            </a:r>
            <a:r>
              <a:rPr sz="1400" spc="14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𝑄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716017" y="3127248"/>
            <a:ext cx="212090" cy="0"/>
          </a:xfrm>
          <a:custGeom>
            <a:avLst/>
            <a:gdLst/>
            <a:ahLst/>
            <a:cxnLst/>
            <a:rect l="l" t="t" r="r" b="b"/>
            <a:pathLst>
              <a:path w="212089">
                <a:moveTo>
                  <a:pt x="0" y="0"/>
                </a:moveTo>
                <a:lnTo>
                  <a:pt x="211835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73197" y="2951989"/>
            <a:ext cx="689610" cy="352425"/>
          </a:xfrm>
          <a:custGeom>
            <a:avLst/>
            <a:gdLst/>
            <a:ahLst/>
            <a:cxnLst/>
            <a:rect l="l" t="t" r="r" b="b"/>
            <a:pathLst>
              <a:path w="689610" h="352425">
                <a:moveTo>
                  <a:pt x="626867" y="0"/>
                </a:moveTo>
                <a:lnTo>
                  <a:pt x="621787" y="5841"/>
                </a:lnTo>
                <a:lnTo>
                  <a:pt x="632284" y="17440"/>
                </a:lnTo>
                <a:lnTo>
                  <a:pt x="641853" y="31861"/>
                </a:lnTo>
                <a:lnTo>
                  <a:pt x="658109" y="69214"/>
                </a:lnTo>
                <a:lnTo>
                  <a:pt x="668967" y="117490"/>
                </a:lnTo>
                <a:lnTo>
                  <a:pt x="672587" y="176149"/>
                </a:lnTo>
                <a:lnTo>
                  <a:pt x="671682" y="206769"/>
                </a:lnTo>
                <a:lnTo>
                  <a:pt x="664443" y="260248"/>
                </a:lnTo>
                <a:lnTo>
                  <a:pt x="650469" y="303182"/>
                </a:lnTo>
                <a:lnTo>
                  <a:pt x="621787" y="346456"/>
                </a:lnTo>
                <a:lnTo>
                  <a:pt x="626867" y="352298"/>
                </a:lnTo>
                <a:lnTo>
                  <a:pt x="660943" y="308721"/>
                </a:lnTo>
                <a:lnTo>
                  <a:pt x="678850" y="264140"/>
                </a:lnTo>
                <a:lnTo>
                  <a:pt x="688184" y="208220"/>
                </a:lnTo>
                <a:lnTo>
                  <a:pt x="689351" y="176022"/>
                </a:lnTo>
                <a:lnTo>
                  <a:pt x="688184" y="143970"/>
                </a:lnTo>
                <a:lnTo>
                  <a:pt x="678850" y="88153"/>
                </a:lnTo>
                <a:lnTo>
                  <a:pt x="660943" y="43576"/>
                </a:lnTo>
                <a:lnTo>
                  <a:pt x="639035" y="11382"/>
                </a:lnTo>
                <a:lnTo>
                  <a:pt x="626867" y="0"/>
                </a:lnTo>
                <a:close/>
              </a:path>
              <a:path w="689610" h="352425">
                <a:moveTo>
                  <a:pt x="62606" y="0"/>
                </a:moveTo>
                <a:lnTo>
                  <a:pt x="28423" y="43576"/>
                </a:lnTo>
                <a:lnTo>
                  <a:pt x="10496" y="88153"/>
                </a:lnTo>
                <a:lnTo>
                  <a:pt x="1162" y="143970"/>
                </a:lnTo>
                <a:lnTo>
                  <a:pt x="0" y="176149"/>
                </a:lnTo>
                <a:lnTo>
                  <a:pt x="1162" y="208220"/>
                </a:lnTo>
                <a:lnTo>
                  <a:pt x="10496" y="264140"/>
                </a:lnTo>
                <a:lnTo>
                  <a:pt x="28423" y="308721"/>
                </a:lnTo>
                <a:lnTo>
                  <a:pt x="50418" y="340915"/>
                </a:lnTo>
                <a:lnTo>
                  <a:pt x="62606" y="352298"/>
                </a:lnTo>
                <a:lnTo>
                  <a:pt x="67559" y="346456"/>
                </a:lnTo>
                <a:lnTo>
                  <a:pt x="57062" y="334857"/>
                </a:lnTo>
                <a:lnTo>
                  <a:pt x="47493" y="320436"/>
                </a:lnTo>
                <a:lnTo>
                  <a:pt x="31237" y="283083"/>
                </a:lnTo>
                <a:lnTo>
                  <a:pt x="20490" y="234807"/>
                </a:lnTo>
                <a:lnTo>
                  <a:pt x="16890" y="176022"/>
                </a:lnTo>
                <a:lnTo>
                  <a:pt x="17789" y="145528"/>
                </a:lnTo>
                <a:lnTo>
                  <a:pt x="24976" y="92049"/>
                </a:lnTo>
                <a:lnTo>
                  <a:pt x="38877" y="49115"/>
                </a:lnTo>
                <a:lnTo>
                  <a:pt x="67559" y="5841"/>
                </a:lnTo>
                <a:lnTo>
                  <a:pt x="626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46727" y="3127248"/>
            <a:ext cx="542925" cy="0"/>
          </a:xfrm>
          <a:custGeom>
            <a:avLst/>
            <a:gdLst/>
            <a:ahLst/>
            <a:cxnLst/>
            <a:rect l="l" t="t" r="r" b="b"/>
            <a:pathLst>
              <a:path w="542925">
                <a:moveTo>
                  <a:pt x="0" y="0"/>
                </a:moveTo>
                <a:lnTo>
                  <a:pt x="542544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716527" y="2810739"/>
            <a:ext cx="882015" cy="53530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8260">
              <a:spcBef>
                <a:spcPts val="425"/>
              </a:spcBef>
              <a:tabLst>
                <a:tab pos="330835" algn="l"/>
              </a:tabLst>
            </a:pPr>
            <a:r>
              <a:rPr sz="1400" dirty="0">
                <a:latin typeface="Cambria Math"/>
                <a:cs typeface="Cambria Math"/>
              </a:rPr>
              <a:t>𝐹	𝑉 +</a:t>
            </a:r>
            <a:r>
              <a:rPr sz="1400" spc="-50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𝑉𝑎</a:t>
            </a:r>
            <a:endParaRPr sz="1400">
              <a:latin typeface="Cambria Math"/>
              <a:cs typeface="Cambria Math"/>
            </a:endParaRPr>
          </a:p>
          <a:p>
            <a:pPr>
              <a:spcBef>
                <a:spcPts val="325"/>
              </a:spcBef>
              <a:tabLst>
                <a:tab pos="502920" algn="l"/>
              </a:tabLst>
            </a:pPr>
            <a:r>
              <a:rPr sz="1400" dirty="0">
                <a:latin typeface="Cambria Math"/>
                <a:cs typeface="Cambria Math"/>
              </a:rPr>
              <a:t>𝐺𝐿	10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26253" y="2986863"/>
            <a:ext cx="5365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-5" dirty="0">
                <a:latin typeface="Cambria Math"/>
                <a:cs typeface="Cambria Math"/>
              </a:rPr>
              <a:t>kg/ton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07995" y="3597655"/>
            <a:ext cx="5584825" cy="1900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140"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 = luas penampang </a:t>
            </a:r>
            <a:r>
              <a:rPr sz="1200" spc="-5" dirty="0">
                <a:latin typeface="Calibri"/>
                <a:cs typeface="Calibri"/>
              </a:rPr>
              <a:t>lokomotif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(m2)</a:t>
            </a:r>
            <a:endParaRPr sz="1200">
              <a:latin typeface="Calibri"/>
              <a:cs typeface="Calibri"/>
            </a:endParaRPr>
          </a:p>
          <a:p>
            <a:pPr marL="231140"/>
            <a:r>
              <a:rPr sz="1200" dirty="0">
                <a:latin typeface="Calibri"/>
                <a:cs typeface="Calibri"/>
              </a:rPr>
              <a:t>V = </a:t>
            </a:r>
            <a:r>
              <a:rPr sz="1200" spc="-10" dirty="0">
                <a:latin typeface="Calibri"/>
                <a:cs typeface="Calibri"/>
              </a:rPr>
              <a:t>kecepatan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(km/jam)</a:t>
            </a:r>
            <a:endParaRPr sz="1200">
              <a:latin typeface="Calibri"/>
              <a:cs typeface="Calibri"/>
            </a:endParaRPr>
          </a:p>
          <a:p>
            <a:pPr marL="231140"/>
            <a:r>
              <a:rPr sz="1200" dirty="0">
                <a:latin typeface="Calibri"/>
                <a:cs typeface="Calibri"/>
              </a:rPr>
              <a:t>P = </a:t>
            </a:r>
            <a:r>
              <a:rPr sz="1200" spc="-10" dirty="0">
                <a:latin typeface="Calibri"/>
                <a:cs typeface="Calibri"/>
              </a:rPr>
              <a:t>faktor konstanta </a:t>
            </a:r>
            <a:r>
              <a:rPr sz="1200" spc="-5" dirty="0">
                <a:latin typeface="Calibri"/>
                <a:cs typeface="Calibri"/>
              </a:rPr>
              <a:t>yang </a:t>
            </a:r>
            <a:r>
              <a:rPr sz="1200" spc="-10" dirty="0">
                <a:latin typeface="Calibri"/>
                <a:cs typeface="Calibri"/>
              </a:rPr>
              <a:t>tergantung </a:t>
            </a:r>
            <a:r>
              <a:rPr sz="1200" dirty="0">
                <a:latin typeface="Calibri"/>
                <a:cs typeface="Calibri"/>
              </a:rPr>
              <a:t>pada </a:t>
            </a:r>
            <a:r>
              <a:rPr sz="1200" spc="-5" dirty="0">
                <a:latin typeface="Calibri"/>
                <a:cs typeface="Calibri"/>
              </a:rPr>
              <a:t>mekanisme </a:t>
            </a:r>
            <a:r>
              <a:rPr sz="1200" dirty="0">
                <a:latin typeface="Calibri"/>
                <a:cs typeface="Calibri"/>
              </a:rPr>
              <a:t>dan </a:t>
            </a:r>
            <a:r>
              <a:rPr sz="1200" spc="-5" dirty="0">
                <a:latin typeface="Calibri"/>
                <a:cs typeface="Calibri"/>
              </a:rPr>
              <a:t>susunan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gandar</a:t>
            </a:r>
            <a:endParaRPr sz="1200">
              <a:latin typeface="Calibri"/>
              <a:cs typeface="Calibri"/>
            </a:endParaRPr>
          </a:p>
          <a:p>
            <a:pPr marL="231140" marR="19050"/>
            <a:r>
              <a:rPr sz="1200" dirty="0">
                <a:latin typeface="Calibri"/>
                <a:cs typeface="Calibri"/>
              </a:rPr>
              <a:t>Q = </a:t>
            </a:r>
            <a:r>
              <a:rPr sz="1200" spc="-10" dirty="0">
                <a:latin typeface="Calibri"/>
                <a:cs typeface="Calibri"/>
              </a:rPr>
              <a:t>faktor konstanta </a:t>
            </a:r>
            <a:r>
              <a:rPr sz="1200" spc="-5" dirty="0">
                <a:latin typeface="Calibri"/>
                <a:cs typeface="Calibri"/>
              </a:rPr>
              <a:t>yang </a:t>
            </a:r>
            <a:r>
              <a:rPr sz="1200" spc="-10" dirty="0">
                <a:latin typeface="Calibri"/>
                <a:cs typeface="Calibri"/>
              </a:rPr>
              <a:t>tergantung </a:t>
            </a:r>
            <a:r>
              <a:rPr sz="1200" dirty="0">
                <a:latin typeface="Calibri"/>
                <a:cs typeface="Calibri"/>
              </a:rPr>
              <a:t>pada </a:t>
            </a:r>
            <a:r>
              <a:rPr sz="1200" spc="-5" dirty="0">
                <a:latin typeface="Calibri"/>
                <a:cs typeface="Calibri"/>
              </a:rPr>
              <a:t>bentuk </a:t>
            </a:r>
            <a:r>
              <a:rPr sz="1200" dirty="0">
                <a:latin typeface="Calibri"/>
                <a:cs typeface="Calibri"/>
              </a:rPr>
              <a:t>badan </a:t>
            </a:r>
            <a:r>
              <a:rPr sz="1200" spc="-5" dirty="0">
                <a:latin typeface="Calibri"/>
                <a:cs typeface="Calibri"/>
              </a:rPr>
              <a:t>lokomotif </a:t>
            </a:r>
            <a:r>
              <a:rPr sz="1200" dirty="0">
                <a:latin typeface="Calibri"/>
                <a:cs typeface="Calibri"/>
              </a:rPr>
              <a:t>dan </a:t>
            </a:r>
            <a:r>
              <a:rPr sz="1200" spc="-5" dirty="0">
                <a:latin typeface="Calibri"/>
                <a:cs typeface="Calibri"/>
              </a:rPr>
              <a:t>bentuk kabin  </a:t>
            </a:r>
            <a:r>
              <a:rPr sz="1200" spc="-35" dirty="0">
                <a:latin typeface="Calibri"/>
                <a:cs typeface="Calibri"/>
              </a:rPr>
              <a:t>Va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10" dirty="0">
                <a:latin typeface="Calibri"/>
                <a:cs typeface="Calibri"/>
              </a:rPr>
              <a:t>kecepatan </a:t>
            </a:r>
            <a:r>
              <a:rPr sz="1200" dirty="0">
                <a:latin typeface="Calibri"/>
                <a:cs typeface="Calibri"/>
              </a:rPr>
              <a:t>angin dari </a:t>
            </a:r>
            <a:r>
              <a:rPr sz="1200" spc="-10" dirty="0">
                <a:latin typeface="Calibri"/>
                <a:cs typeface="Calibri"/>
              </a:rPr>
              <a:t>arah </a:t>
            </a:r>
            <a:r>
              <a:rPr sz="1200" spc="-5" dirty="0">
                <a:latin typeface="Calibri"/>
                <a:cs typeface="Calibri"/>
              </a:rPr>
              <a:t>samping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(km/jam)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spcBef>
                <a:spcPts val="785"/>
              </a:spcBef>
            </a:pPr>
            <a:r>
              <a:rPr sz="1600" spc="-1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tarik </a:t>
            </a:r>
            <a:r>
              <a:rPr sz="1600" spc="-15" dirty="0">
                <a:latin typeface="Calibri"/>
                <a:cs typeface="Calibri"/>
              </a:rPr>
              <a:t>efektif </a:t>
            </a:r>
            <a:r>
              <a:rPr sz="1600" spc="-5" dirty="0">
                <a:latin typeface="Calibri"/>
                <a:cs typeface="Calibri"/>
              </a:rPr>
              <a:t>pada alat </a:t>
            </a:r>
            <a:r>
              <a:rPr sz="1600" spc="-15" dirty="0">
                <a:latin typeface="Calibri"/>
                <a:cs typeface="Calibri"/>
              </a:rPr>
              <a:t>perangkai lokomotif </a:t>
            </a:r>
            <a:r>
              <a:rPr sz="1600" spc="-10" dirty="0">
                <a:latin typeface="Calibri"/>
                <a:cs typeface="Calibri"/>
              </a:rPr>
              <a:t>yang tersedia untuk  </a:t>
            </a:r>
            <a:r>
              <a:rPr sz="1600" spc="-5" dirty="0">
                <a:latin typeface="Calibri"/>
                <a:cs typeface="Calibri"/>
              </a:rPr>
              <a:t>menarik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10" dirty="0">
                <a:latin typeface="Calibri"/>
                <a:cs typeface="Calibri"/>
              </a:rPr>
              <a:t>penumpang atau gerbong </a:t>
            </a:r>
            <a:r>
              <a:rPr sz="1600" spc="-15" dirty="0">
                <a:latin typeface="Calibri"/>
                <a:cs typeface="Calibri"/>
              </a:rPr>
              <a:t>barang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7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566144" y="5544209"/>
            <a:ext cx="1725199" cy="3796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619500" y="5585460"/>
            <a:ext cx="1641348" cy="3703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04261" y="5562601"/>
            <a:ext cx="1653539" cy="3078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604261" y="5562600"/>
            <a:ext cx="1653539" cy="251992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18745">
              <a:spcBef>
                <a:spcPts val="285"/>
              </a:spcBef>
            </a:pPr>
            <a:r>
              <a:rPr sz="1400" spc="-5" dirty="0">
                <a:latin typeface="Cambria Math"/>
                <a:cs typeface="Cambria Math"/>
              </a:rPr>
              <a:t>𝑍𝑒 </a:t>
            </a:r>
            <a:r>
              <a:rPr sz="1400" dirty="0">
                <a:latin typeface="Cambria Math"/>
                <a:cs typeface="Cambria Math"/>
              </a:rPr>
              <a:t>= 𝑍 − 𝑊𝐿</a:t>
            </a:r>
            <a:r>
              <a:rPr sz="1400" spc="-105" dirty="0">
                <a:latin typeface="Cambria Math"/>
                <a:cs typeface="Cambria Math"/>
              </a:rPr>
              <a:t> </a:t>
            </a:r>
            <a:r>
              <a:rPr sz="1400" spc="5" dirty="0">
                <a:latin typeface="Cambria Math"/>
                <a:cs typeface="Cambria Math"/>
              </a:rPr>
              <a:t>(𝑘𝑔)</a:t>
            </a:r>
            <a:endParaRPr sz="14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935538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3391" y="890020"/>
            <a:ext cx="2255544" cy="409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31692" y="870204"/>
            <a:ext cx="2249424" cy="507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51504" y="908304"/>
            <a:ext cx="2183892" cy="338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51504" y="908304"/>
            <a:ext cx="2184400" cy="280205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2075">
              <a:spcBef>
                <a:spcPts val="265"/>
              </a:spcBef>
            </a:pPr>
            <a:r>
              <a:rPr sz="1600" spc="-10" dirty="0">
                <a:latin typeface="Cambria Math"/>
                <a:cs typeface="Cambria Math"/>
              </a:rPr>
              <a:t>𝑊𝑊 </a:t>
            </a:r>
            <a:r>
              <a:rPr sz="1600" spc="-5" dirty="0">
                <a:latin typeface="Cambria Math"/>
                <a:cs typeface="Cambria Math"/>
              </a:rPr>
              <a:t>= </a:t>
            </a:r>
            <a:r>
              <a:rPr sz="1600" spc="-10" dirty="0">
                <a:latin typeface="Cambria Math"/>
                <a:cs typeface="Cambria Math"/>
              </a:rPr>
              <a:t>𝑤𝑊 </a:t>
            </a:r>
            <a:r>
              <a:rPr sz="1600" spc="-5" dirty="0">
                <a:latin typeface="Cambria Math"/>
                <a:cs typeface="Cambria Math"/>
              </a:rPr>
              <a:t>× 𝐺𝑊</a:t>
            </a:r>
            <a:r>
              <a:rPr sz="1600" spc="10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libri"/>
                <a:cs typeface="Calibri"/>
              </a:rPr>
              <a:t>(kg)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23285" y="427481"/>
            <a:ext cx="38061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spc="-10" dirty="0">
                <a:latin typeface="Calibri"/>
                <a:cs typeface="Calibri"/>
              </a:rPr>
              <a:t>perlawanan </a:t>
            </a:r>
            <a:r>
              <a:rPr sz="1600" b="1" spc="-5" dirty="0">
                <a:latin typeface="Calibri"/>
                <a:cs typeface="Calibri"/>
              </a:rPr>
              <a:t>gelinding </a:t>
            </a:r>
            <a:r>
              <a:rPr sz="1600" b="1" spc="-20" dirty="0">
                <a:latin typeface="Calibri"/>
                <a:cs typeface="Calibri"/>
              </a:rPr>
              <a:t>kereta </a:t>
            </a:r>
            <a:r>
              <a:rPr sz="1600" b="1" spc="-5" dirty="0">
                <a:latin typeface="Calibri"/>
                <a:cs typeface="Calibri"/>
              </a:rPr>
              <a:t>dan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gerbong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21018" y="2584709"/>
            <a:ext cx="2732542" cy="6477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80460" y="2642629"/>
            <a:ext cx="2606040" cy="5455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59123" y="2602992"/>
            <a:ext cx="2660904" cy="5760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59124" y="2602992"/>
            <a:ext cx="2661285" cy="576580"/>
          </a:xfrm>
          <a:custGeom>
            <a:avLst/>
            <a:gdLst/>
            <a:ahLst/>
            <a:cxnLst/>
            <a:rect l="l" t="t" r="r" b="b"/>
            <a:pathLst>
              <a:path w="2661285" h="576580">
                <a:moveTo>
                  <a:pt x="0" y="576072"/>
                </a:moveTo>
                <a:lnTo>
                  <a:pt x="2660904" y="576072"/>
                </a:lnTo>
                <a:lnTo>
                  <a:pt x="2660904" y="0"/>
                </a:lnTo>
                <a:lnTo>
                  <a:pt x="0" y="0"/>
                </a:lnTo>
                <a:lnTo>
                  <a:pt x="0" y="576072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83203" y="2761615"/>
            <a:ext cx="95821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dirty="0">
                <a:latin typeface="Cambria Math"/>
                <a:cs typeface="Cambria Math"/>
              </a:rPr>
              <a:t>𝑤𝑊 = 2,5</a:t>
            </a:r>
            <a:r>
              <a:rPr sz="1400" spc="-18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+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81808" y="2675002"/>
            <a:ext cx="728980" cy="454659"/>
          </a:xfrm>
          <a:custGeom>
            <a:avLst/>
            <a:gdLst/>
            <a:ahLst/>
            <a:cxnLst/>
            <a:rect l="l" t="t" r="r" b="b"/>
            <a:pathLst>
              <a:path w="728979" h="454660">
                <a:moveTo>
                  <a:pt x="650616" y="0"/>
                </a:moveTo>
                <a:lnTo>
                  <a:pt x="646425" y="6476"/>
                </a:lnTo>
                <a:lnTo>
                  <a:pt x="660974" y="23903"/>
                </a:lnTo>
                <a:lnTo>
                  <a:pt x="673762" y="44735"/>
                </a:lnTo>
                <a:lnTo>
                  <a:pt x="694050" y="96520"/>
                </a:lnTo>
                <a:lnTo>
                  <a:pt x="706623" y="158432"/>
                </a:lnTo>
                <a:lnTo>
                  <a:pt x="710814" y="227202"/>
                </a:lnTo>
                <a:lnTo>
                  <a:pt x="709766" y="261756"/>
                </a:lnTo>
                <a:lnTo>
                  <a:pt x="701384" y="326769"/>
                </a:lnTo>
                <a:lnTo>
                  <a:pt x="684858" y="385228"/>
                </a:lnTo>
                <a:lnTo>
                  <a:pt x="661046" y="430706"/>
                </a:lnTo>
                <a:lnTo>
                  <a:pt x="646425" y="448183"/>
                </a:lnTo>
                <a:lnTo>
                  <a:pt x="650616" y="454660"/>
                </a:lnTo>
                <a:lnTo>
                  <a:pt x="682715" y="416369"/>
                </a:lnTo>
                <a:lnTo>
                  <a:pt x="707385" y="362458"/>
                </a:lnTo>
                <a:lnTo>
                  <a:pt x="723165" y="297814"/>
                </a:lnTo>
                <a:lnTo>
                  <a:pt x="728467" y="227075"/>
                </a:lnTo>
                <a:lnTo>
                  <a:pt x="727137" y="190523"/>
                </a:lnTo>
                <a:lnTo>
                  <a:pt x="716572" y="122705"/>
                </a:lnTo>
                <a:lnTo>
                  <a:pt x="695979" y="62936"/>
                </a:lnTo>
                <a:lnTo>
                  <a:pt x="667594" y="17216"/>
                </a:lnTo>
                <a:lnTo>
                  <a:pt x="650616" y="0"/>
                </a:lnTo>
                <a:close/>
              </a:path>
              <a:path w="728979" h="454660">
                <a:moveTo>
                  <a:pt x="77846" y="0"/>
                </a:moveTo>
                <a:lnTo>
                  <a:pt x="45747" y="38195"/>
                </a:lnTo>
                <a:lnTo>
                  <a:pt x="21077" y="91439"/>
                </a:lnTo>
                <a:lnTo>
                  <a:pt x="5297" y="155733"/>
                </a:lnTo>
                <a:lnTo>
                  <a:pt x="0" y="227202"/>
                </a:lnTo>
                <a:lnTo>
                  <a:pt x="1324" y="263195"/>
                </a:lnTo>
                <a:lnTo>
                  <a:pt x="11889" y="330910"/>
                </a:lnTo>
                <a:lnTo>
                  <a:pt x="32483" y="391366"/>
                </a:lnTo>
                <a:lnTo>
                  <a:pt x="60868" y="437467"/>
                </a:lnTo>
                <a:lnTo>
                  <a:pt x="77846" y="454660"/>
                </a:lnTo>
                <a:lnTo>
                  <a:pt x="81910" y="448183"/>
                </a:lnTo>
                <a:lnTo>
                  <a:pt x="67360" y="430706"/>
                </a:lnTo>
                <a:lnTo>
                  <a:pt x="54573" y="409717"/>
                </a:lnTo>
                <a:lnTo>
                  <a:pt x="34285" y="357250"/>
                </a:lnTo>
                <a:lnTo>
                  <a:pt x="21823" y="294941"/>
                </a:lnTo>
                <a:lnTo>
                  <a:pt x="17652" y="227075"/>
                </a:lnTo>
                <a:lnTo>
                  <a:pt x="18696" y="191960"/>
                </a:lnTo>
                <a:lnTo>
                  <a:pt x="27078" y="126619"/>
                </a:lnTo>
                <a:lnTo>
                  <a:pt x="43673" y="68949"/>
                </a:lnTo>
                <a:lnTo>
                  <a:pt x="67434" y="23903"/>
                </a:lnTo>
                <a:lnTo>
                  <a:pt x="81910" y="6476"/>
                </a:lnTo>
                <a:lnTo>
                  <a:pt x="778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69308" y="2901569"/>
            <a:ext cx="551815" cy="0"/>
          </a:xfrm>
          <a:custGeom>
            <a:avLst/>
            <a:gdLst/>
            <a:ahLst/>
            <a:cxnLst/>
            <a:rect l="l" t="t" r="r" b="b"/>
            <a:pathLst>
              <a:path w="551814">
                <a:moveTo>
                  <a:pt x="0" y="0"/>
                </a:moveTo>
                <a:lnTo>
                  <a:pt x="551688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869816" y="2585440"/>
            <a:ext cx="560705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R="5080" algn="ctr">
              <a:spcBef>
                <a:spcPts val="420"/>
              </a:spcBef>
            </a:pPr>
            <a:r>
              <a:rPr sz="1400" dirty="0">
                <a:latin typeface="Cambria Math"/>
                <a:cs typeface="Cambria Math"/>
              </a:rPr>
              <a:t>𝑉 +</a:t>
            </a:r>
            <a:r>
              <a:rPr sz="1400" spc="-4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∆𝑉</a:t>
            </a:r>
            <a:endParaRPr sz="1400">
              <a:latin typeface="Cambria Math"/>
              <a:cs typeface="Cambria Math"/>
            </a:endParaRPr>
          </a:p>
          <a:p>
            <a:pPr marR="6985" algn="ctr">
              <a:spcBef>
                <a:spcPts val="325"/>
              </a:spcBef>
            </a:pPr>
            <a:r>
              <a:rPr sz="1400" dirty="0">
                <a:latin typeface="Cambria Math"/>
                <a:cs typeface="Cambria Math"/>
              </a:rPr>
              <a:t>𝐾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73217" y="2761615"/>
            <a:ext cx="5365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-5" dirty="0">
                <a:latin typeface="Cambria Math"/>
                <a:cs typeface="Cambria Math"/>
              </a:rPr>
              <a:t>k</a:t>
            </a:r>
            <a:r>
              <a:rPr sz="1400" dirty="0">
                <a:latin typeface="Cambria Math"/>
                <a:cs typeface="Cambria Math"/>
              </a:rPr>
              <a:t>g</a:t>
            </a:r>
            <a:r>
              <a:rPr sz="1400" spc="-5" dirty="0">
                <a:latin typeface="Cambria Math"/>
                <a:cs typeface="Cambria Math"/>
              </a:rPr>
              <a:t>/</a:t>
            </a:r>
            <a:r>
              <a:rPr sz="1400" dirty="0">
                <a:latin typeface="Cambria Math"/>
                <a:cs typeface="Cambria Math"/>
              </a:rPr>
              <a:t>ton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16783" y="3453765"/>
            <a:ext cx="43059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K = </a:t>
            </a:r>
            <a:r>
              <a:rPr sz="1200" spc="-10" dirty="0">
                <a:latin typeface="Calibri"/>
                <a:cs typeface="Calibri"/>
              </a:rPr>
              <a:t>faktor konstanta </a:t>
            </a:r>
            <a:r>
              <a:rPr sz="1200" spc="-5" dirty="0">
                <a:latin typeface="Calibri"/>
                <a:cs typeface="Calibri"/>
              </a:rPr>
              <a:t>yang </a:t>
            </a:r>
            <a:r>
              <a:rPr sz="1200" spc="-10" dirty="0">
                <a:latin typeface="Calibri"/>
                <a:cs typeface="Calibri"/>
              </a:rPr>
              <a:t>tergantung </a:t>
            </a:r>
            <a:r>
              <a:rPr sz="1200" dirty="0">
                <a:latin typeface="Calibri"/>
                <a:cs typeface="Calibri"/>
              </a:rPr>
              <a:t>pada </a:t>
            </a:r>
            <a:r>
              <a:rPr sz="1200" spc="-5" dirty="0">
                <a:latin typeface="Calibri"/>
                <a:cs typeface="Calibri"/>
              </a:rPr>
              <a:t>jenis </a:t>
            </a:r>
            <a:r>
              <a:rPr sz="1200" spc="-15" dirty="0">
                <a:latin typeface="Calibri"/>
                <a:cs typeface="Calibri"/>
              </a:rPr>
              <a:t>kereta </a:t>
            </a:r>
            <a:r>
              <a:rPr sz="1200" spc="-10" dirty="0">
                <a:latin typeface="Calibri"/>
                <a:cs typeface="Calibri"/>
              </a:rPr>
              <a:t>atau </a:t>
            </a:r>
            <a:r>
              <a:rPr sz="1200" spc="-5" dirty="0">
                <a:latin typeface="Calibri"/>
                <a:cs typeface="Calibri"/>
              </a:rPr>
              <a:t>gerbong  </a:t>
            </a:r>
            <a:r>
              <a:rPr sz="1200" dirty="0">
                <a:latin typeface="Calibri"/>
                <a:cs typeface="Calibri"/>
              </a:rPr>
              <a:t>V = </a:t>
            </a:r>
            <a:r>
              <a:rPr sz="1200" spc="-10" dirty="0">
                <a:latin typeface="Calibri"/>
                <a:cs typeface="Calibri"/>
              </a:rPr>
              <a:t>kecepatan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(km/jam)</a:t>
            </a:r>
            <a:endParaRPr sz="1200">
              <a:latin typeface="Calibri"/>
              <a:cs typeface="Calibri"/>
            </a:endParaRPr>
          </a:p>
          <a:p>
            <a:pPr marL="12700" marR="1545590">
              <a:lnSpc>
                <a:spcPts val="1430"/>
              </a:lnSpc>
              <a:spcBef>
                <a:spcPts val="65"/>
              </a:spcBef>
            </a:pPr>
            <a:r>
              <a:rPr sz="1200" spc="-5" dirty="0">
                <a:latin typeface="Symbol"/>
                <a:cs typeface="Symbol"/>
              </a:rPr>
              <a:t></a:t>
            </a:r>
            <a:r>
              <a:rPr sz="1200" spc="-5" dirty="0">
                <a:latin typeface="Calibri"/>
                <a:cs typeface="Calibri"/>
              </a:rPr>
              <a:t>V </a:t>
            </a:r>
            <a:r>
              <a:rPr sz="1200" dirty="0">
                <a:latin typeface="Calibri"/>
                <a:cs typeface="Calibri"/>
              </a:rPr>
              <a:t>= tambahan </a:t>
            </a:r>
            <a:r>
              <a:rPr sz="1200" spc="-10" dirty="0">
                <a:latin typeface="Calibri"/>
                <a:cs typeface="Calibri"/>
              </a:rPr>
              <a:t>kecepatan </a:t>
            </a:r>
            <a:r>
              <a:rPr sz="1200" dirty="0">
                <a:latin typeface="Calibri"/>
                <a:cs typeface="Calibri"/>
              </a:rPr>
              <a:t>angin</a:t>
            </a:r>
            <a:r>
              <a:rPr sz="1200" spc="-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disamping  GW = </a:t>
            </a:r>
            <a:r>
              <a:rPr sz="1200" spc="-10" dirty="0">
                <a:latin typeface="Calibri"/>
                <a:cs typeface="Calibri"/>
              </a:rPr>
              <a:t>berat rangkaian </a:t>
            </a:r>
            <a:r>
              <a:rPr sz="1200" spc="-15" dirty="0">
                <a:latin typeface="Calibri"/>
                <a:cs typeface="Calibri"/>
              </a:rPr>
              <a:t>kereta </a:t>
            </a:r>
            <a:r>
              <a:rPr sz="1200" spc="-10" dirty="0">
                <a:latin typeface="Calibri"/>
                <a:cs typeface="Calibri"/>
              </a:rPr>
              <a:t>atau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gerbong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4302" y="1522604"/>
            <a:ext cx="3849370" cy="828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0085"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wW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5" dirty="0">
                <a:latin typeface="Calibri"/>
                <a:cs typeface="Calibri"/>
              </a:rPr>
              <a:t>perlawanan </a:t>
            </a:r>
            <a:r>
              <a:rPr sz="1200" spc="-10" dirty="0">
                <a:latin typeface="Calibri"/>
                <a:cs typeface="Calibri"/>
              </a:rPr>
              <a:t>kereta/gerbong </a:t>
            </a:r>
            <a:r>
              <a:rPr sz="1200" dirty="0">
                <a:latin typeface="Calibri"/>
                <a:cs typeface="Calibri"/>
              </a:rPr>
              <a:t>spesifik (kg/ton)  </a:t>
            </a:r>
            <a:r>
              <a:rPr sz="1200" spc="-5" dirty="0">
                <a:latin typeface="Calibri"/>
                <a:cs typeface="Calibri"/>
              </a:rPr>
              <a:t>GW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10" dirty="0">
                <a:latin typeface="Calibri"/>
                <a:cs typeface="Calibri"/>
              </a:rPr>
              <a:t>berat kereta/gerbong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(ton)</a:t>
            </a:r>
            <a:endParaRPr sz="120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56515"/>
            <a:r>
              <a:rPr sz="1600" spc="-15" dirty="0">
                <a:latin typeface="Calibri"/>
                <a:cs typeface="Calibri"/>
              </a:rPr>
              <a:t>Secara </a:t>
            </a:r>
            <a:r>
              <a:rPr sz="1600" spc="-10" dirty="0">
                <a:latin typeface="Calibri"/>
                <a:cs typeface="Calibri"/>
              </a:rPr>
              <a:t>umum, hambatan </a:t>
            </a:r>
            <a:r>
              <a:rPr sz="1600" spc="-5" dirty="0">
                <a:latin typeface="Calibri"/>
                <a:cs typeface="Calibri"/>
              </a:rPr>
              <a:t>spesifik wW adalah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18097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4688" y="1121919"/>
            <a:ext cx="5615940" cy="29077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72390" y="4380364"/>
            <a:ext cx="4811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Nilai </a:t>
            </a:r>
            <a:r>
              <a:rPr spc="-20" dirty="0">
                <a:latin typeface="Calibri"/>
                <a:cs typeface="Calibri"/>
              </a:rPr>
              <a:t>konstanta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perhitungan hambatan</a:t>
            </a:r>
            <a:r>
              <a:rPr spc="8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95581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9995" y="485394"/>
            <a:ext cx="2367280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2)	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Perlawanan</a:t>
            </a:r>
            <a:r>
              <a:rPr sz="18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tanjakan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5085" y="5498476"/>
            <a:ext cx="2715828" cy="5687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54551" y="5533644"/>
            <a:ext cx="2601468" cy="5486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33217" y="5516880"/>
            <a:ext cx="2644139" cy="4968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74082" y="5793079"/>
            <a:ext cx="585470" cy="0"/>
          </a:xfrm>
          <a:custGeom>
            <a:avLst/>
            <a:gdLst/>
            <a:ahLst/>
            <a:cxnLst/>
            <a:rect l="l" t="t" r="r" b="b"/>
            <a:pathLst>
              <a:path w="585470">
                <a:moveTo>
                  <a:pt x="0" y="0"/>
                </a:moveTo>
                <a:lnTo>
                  <a:pt x="585215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33216" y="5516880"/>
            <a:ext cx="2644140" cy="373179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1489075">
              <a:lnSpc>
                <a:spcPts val="1375"/>
              </a:lnSpc>
              <a:spcBef>
                <a:spcPts val="110"/>
              </a:spcBef>
            </a:pPr>
            <a:r>
              <a:rPr sz="1400" dirty="0">
                <a:latin typeface="Cambria Math"/>
                <a:cs typeface="Cambria Math"/>
              </a:rPr>
              <a:t>𝑆</a:t>
            </a:r>
            <a:r>
              <a:rPr sz="1400" spc="20" dirty="0">
                <a:latin typeface="Cambria Math"/>
                <a:cs typeface="Cambria Math"/>
              </a:rPr>
              <a:t> </a:t>
            </a:r>
            <a:r>
              <a:rPr sz="1400" spc="5" dirty="0">
                <a:latin typeface="Cambria Math"/>
                <a:cs typeface="Cambria Math"/>
              </a:rPr>
              <a:t>𝑚</a:t>
            </a:r>
            <a:endParaRPr sz="1400">
              <a:latin typeface="Cambria Math"/>
              <a:cs typeface="Cambria Math"/>
            </a:endParaRPr>
          </a:p>
          <a:p>
            <a:pPr marL="123189">
              <a:lnSpc>
                <a:spcPts val="1375"/>
              </a:lnSpc>
            </a:pPr>
            <a:r>
              <a:rPr sz="1400" dirty="0">
                <a:latin typeface="Cambria Math"/>
                <a:cs typeface="Cambria Math"/>
              </a:rPr>
              <a:t>sin 𝛼 ≈ tan 𝛼 = </a:t>
            </a:r>
            <a:r>
              <a:rPr sz="2100" baseline="-37698" dirty="0">
                <a:latin typeface="Cambria Math"/>
                <a:cs typeface="Cambria Math"/>
              </a:rPr>
              <a:t>1000 𝑚 </a:t>
            </a:r>
            <a:r>
              <a:rPr sz="1400" dirty="0">
                <a:latin typeface="Cambria Math"/>
                <a:cs typeface="Cambria Math"/>
              </a:rPr>
              <a:t>=</a:t>
            </a:r>
            <a:r>
              <a:rPr sz="1400" spc="5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𝑆 </a:t>
            </a:r>
            <a:r>
              <a:rPr sz="1400" spc="5" dirty="0">
                <a:latin typeface="Cambria Math"/>
                <a:cs typeface="Cambria Math"/>
              </a:rPr>
              <a:t>‰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11955" y="1073911"/>
            <a:ext cx="63004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Saat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melaju pada </a:t>
            </a:r>
            <a:r>
              <a:rPr sz="1600" spc="-10" dirty="0">
                <a:latin typeface="Calibri"/>
                <a:cs typeface="Calibri"/>
              </a:rPr>
              <a:t>tanjakan,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tarik </a:t>
            </a:r>
            <a:r>
              <a:rPr sz="1600" spc="-15" dirty="0">
                <a:latin typeface="Calibri"/>
                <a:cs typeface="Calibri"/>
              </a:rPr>
              <a:t>lokomotif </a:t>
            </a:r>
            <a:r>
              <a:rPr sz="1600" spc="-10" dirty="0">
                <a:latin typeface="Calibri"/>
                <a:cs typeface="Calibri"/>
              </a:rPr>
              <a:t>akan digunakan </a:t>
            </a:r>
            <a:r>
              <a:rPr sz="1600" spc="-5" dirty="0">
                <a:latin typeface="Calibri"/>
                <a:cs typeface="Calibri"/>
              </a:rPr>
              <a:t>pula  </a:t>
            </a:r>
            <a:r>
              <a:rPr sz="1600" spc="-10" dirty="0">
                <a:latin typeface="Calibri"/>
                <a:cs typeface="Calibri"/>
              </a:rPr>
              <a:t>untuk melawan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gravitasi, yaitu </a:t>
            </a:r>
            <a:r>
              <a:rPr sz="1600" spc="-15" dirty="0">
                <a:latin typeface="Calibri"/>
                <a:cs typeface="Calibri"/>
              </a:rPr>
              <a:t>komponen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5" dirty="0">
                <a:latin typeface="Calibri"/>
                <a:cs typeface="Calibri"/>
              </a:rPr>
              <a:t>berat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api G sin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α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10204" y="2094043"/>
            <a:ext cx="4883875" cy="28968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2341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9995" y="485394"/>
            <a:ext cx="2368550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3)	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Perlawanan</a:t>
            </a:r>
            <a:r>
              <a:rPr sz="18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tikungan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47850" y="1993289"/>
            <a:ext cx="1824273" cy="379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01211" y="2034553"/>
            <a:ext cx="1740408" cy="371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85972" y="2011679"/>
            <a:ext cx="1752600" cy="307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85972" y="2011679"/>
            <a:ext cx="1752600" cy="251992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18745">
              <a:spcBef>
                <a:spcPts val="285"/>
              </a:spcBef>
            </a:pPr>
            <a:r>
              <a:rPr sz="1400" dirty="0">
                <a:latin typeface="Cambria Math"/>
                <a:cs typeface="Cambria Math"/>
              </a:rPr>
              <a:t>𝑊𝐾 = 𝑤𝐾 × 𝐺</a:t>
            </a:r>
            <a:r>
              <a:rPr sz="1400" spc="-5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(𝑘𝑔)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54932" y="1059942"/>
            <a:ext cx="607949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Pada </a:t>
            </a:r>
            <a:r>
              <a:rPr sz="1600" spc="-10" dirty="0">
                <a:latin typeface="Calibri"/>
                <a:cs typeface="Calibri"/>
              </a:rPr>
              <a:t>waktu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api melalui jalan </a:t>
            </a:r>
            <a:r>
              <a:rPr sz="1600" spc="-15" dirty="0">
                <a:latin typeface="Calibri"/>
                <a:cs typeface="Calibri"/>
              </a:rPr>
              <a:t>rel </a:t>
            </a:r>
            <a:r>
              <a:rPr sz="1600" spc="-10" dirty="0">
                <a:latin typeface="Calibri"/>
                <a:cs typeface="Calibri"/>
              </a:rPr>
              <a:t>tikungan akan </a:t>
            </a:r>
            <a:r>
              <a:rPr sz="1600" spc="-5" dirty="0">
                <a:latin typeface="Calibri"/>
                <a:cs typeface="Calibri"/>
              </a:rPr>
              <a:t>menambah </a:t>
            </a:r>
            <a:r>
              <a:rPr sz="1600" spc="-10" dirty="0">
                <a:latin typeface="Calibri"/>
                <a:cs typeface="Calibri"/>
              </a:rPr>
              <a:t>gesekan  </a:t>
            </a:r>
            <a:r>
              <a:rPr sz="1600" spc="-15" dirty="0">
                <a:latin typeface="Calibri"/>
                <a:cs typeface="Calibri"/>
              </a:rPr>
              <a:t>antara roda </a:t>
            </a:r>
            <a:r>
              <a:rPr sz="1600" spc="-5" dirty="0">
                <a:latin typeface="Calibri"/>
                <a:cs typeface="Calibri"/>
              </a:rPr>
              <a:t>dan </a:t>
            </a:r>
            <a:r>
              <a:rPr sz="1600" spc="-15" dirty="0">
                <a:latin typeface="Calibri"/>
                <a:cs typeface="Calibri"/>
              </a:rPr>
              <a:t>rel karena roda </a:t>
            </a:r>
            <a:r>
              <a:rPr sz="1600" spc="-10" dirty="0">
                <a:latin typeface="Calibri"/>
                <a:cs typeface="Calibri"/>
              </a:rPr>
              <a:t>dipaksa berbelok oleh </a:t>
            </a:r>
            <a:r>
              <a:rPr sz="1600" spc="-15" dirty="0">
                <a:latin typeface="Calibri"/>
                <a:cs typeface="Calibri"/>
              </a:rPr>
              <a:t>rel</a:t>
            </a:r>
            <a:r>
              <a:rPr sz="1600" spc="16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10" dirty="0">
                <a:latin typeface="Calibri"/>
                <a:cs typeface="Calibri"/>
              </a:rPr>
              <a:t>Perlawanan tikungan </a:t>
            </a:r>
            <a:r>
              <a:rPr sz="1600" spc="-15" dirty="0">
                <a:latin typeface="Calibri"/>
                <a:cs typeface="Calibri"/>
              </a:rPr>
              <a:t>dinyatakan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08817" y="2618129"/>
            <a:ext cx="4363243" cy="3796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34739" y="2607577"/>
            <a:ext cx="4312920" cy="454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46932" y="2636520"/>
            <a:ext cx="4291584" cy="307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646933" y="2636520"/>
            <a:ext cx="4291965" cy="251992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2710">
              <a:spcBef>
                <a:spcPts val="285"/>
              </a:spcBef>
            </a:pPr>
            <a:r>
              <a:rPr sz="1400" dirty="0">
                <a:latin typeface="Cambria Math"/>
                <a:cs typeface="Cambria Math"/>
              </a:rPr>
              <a:t>𝐺 = 𝐺𝐿 + </a:t>
            </a:r>
            <a:r>
              <a:rPr sz="1400" spc="5" dirty="0">
                <a:latin typeface="Cambria Math"/>
                <a:cs typeface="Cambria Math"/>
              </a:rPr>
              <a:t>𝐺𝑊 </a:t>
            </a:r>
            <a:r>
              <a:rPr sz="1400" spc="-5" dirty="0">
                <a:latin typeface="Cambria Math"/>
                <a:cs typeface="Cambria Math"/>
              </a:rPr>
              <a:t>(𝑡𝑜𝑛)</a:t>
            </a:r>
            <a:r>
              <a:rPr sz="1400" spc="-5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berat lokomotif </a:t>
            </a:r>
            <a:r>
              <a:rPr sz="1400" dirty="0">
                <a:latin typeface="Calibri"/>
                <a:cs typeface="Calibri"/>
              </a:rPr>
              <a:t>+ </a:t>
            </a:r>
            <a:r>
              <a:rPr sz="1400" spc="-10" dirty="0">
                <a:latin typeface="Calibri"/>
                <a:cs typeface="Calibri"/>
              </a:rPr>
              <a:t>berat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rangkaian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08815" y="3841856"/>
            <a:ext cx="4226084" cy="6494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75888" y="3886213"/>
            <a:ext cx="4072128" cy="5638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46932" y="3860292"/>
            <a:ext cx="4154424" cy="5775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46932" y="3860291"/>
            <a:ext cx="4154804" cy="577850"/>
          </a:xfrm>
          <a:custGeom>
            <a:avLst/>
            <a:gdLst/>
            <a:ahLst/>
            <a:cxnLst/>
            <a:rect l="l" t="t" r="r" b="b"/>
            <a:pathLst>
              <a:path w="4154804" h="577850">
                <a:moveTo>
                  <a:pt x="0" y="577595"/>
                </a:moveTo>
                <a:lnTo>
                  <a:pt x="4154424" y="577595"/>
                </a:lnTo>
                <a:lnTo>
                  <a:pt x="4154424" y="0"/>
                </a:lnTo>
                <a:lnTo>
                  <a:pt x="0" y="0"/>
                </a:lnTo>
                <a:lnTo>
                  <a:pt x="0" y="577595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10634" y="4159758"/>
            <a:ext cx="527685" cy="0"/>
          </a:xfrm>
          <a:custGeom>
            <a:avLst/>
            <a:gdLst/>
            <a:ahLst/>
            <a:cxnLst/>
            <a:rect l="l" t="t" r="r" b="b"/>
            <a:pathLst>
              <a:path w="527685">
                <a:moveTo>
                  <a:pt x="0" y="0"/>
                </a:moveTo>
                <a:lnTo>
                  <a:pt x="527304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753867" y="3843883"/>
            <a:ext cx="1124585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673100">
              <a:spcBef>
                <a:spcPts val="420"/>
              </a:spcBef>
            </a:pPr>
            <a:r>
              <a:rPr sz="1400" dirty="0">
                <a:latin typeface="Cambria Math"/>
                <a:cs typeface="Cambria Math"/>
              </a:rPr>
              <a:t>400</a:t>
            </a:r>
            <a:endParaRPr sz="1400">
              <a:latin typeface="Cambria Math"/>
              <a:cs typeface="Cambria Math"/>
            </a:endParaRPr>
          </a:p>
          <a:p>
            <a:pPr marL="25400">
              <a:spcBef>
                <a:spcPts val="325"/>
              </a:spcBef>
            </a:pPr>
            <a:r>
              <a:rPr sz="2100" baseline="37698" dirty="0">
                <a:latin typeface="Cambria Math"/>
                <a:cs typeface="Cambria Math"/>
              </a:rPr>
              <a:t>𝑤𝐾 = </a:t>
            </a:r>
            <a:r>
              <a:rPr sz="1400" dirty="0">
                <a:latin typeface="Cambria Math"/>
                <a:cs typeface="Cambria Math"/>
              </a:rPr>
              <a:t>𝑅 −</a:t>
            </a:r>
            <a:r>
              <a:rPr sz="1400" spc="-14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20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922651" y="3933191"/>
            <a:ext cx="445134" cy="454659"/>
          </a:xfrm>
          <a:custGeom>
            <a:avLst/>
            <a:gdLst/>
            <a:ahLst/>
            <a:cxnLst/>
            <a:rect l="l" t="t" r="r" b="b"/>
            <a:pathLst>
              <a:path w="445135" h="454660">
                <a:moveTo>
                  <a:pt x="367025" y="0"/>
                </a:moveTo>
                <a:lnTo>
                  <a:pt x="362961" y="6604"/>
                </a:lnTo>
                <a:lnTo>
                  <a:pt x="377437" y="24010"/>
                </a:lnTo>
                <a:lnTo>
                  <a:pt x="390187" y="44799"/>
                </a:lnTo>
                <a:lnTo>
                  <a:pt x="410459" y="96520"/>
                </a:lnTo>
                <a:lnTo>
                  <a:pt x="423095" y="158432"/>
                </a:lnTo>
                <a:lnTo>
                  <a:pt x="427350" y="227203"/>
                </a:lnTo>
                <a:lnTo>
                  <a:pt x="426302" y="261756"/>
                </a:lnTo>
                <a:lnTo>
                  <a:pt x="417920" y="326769"/>
                </a:lnTo>
                <a:lnTo>
                  <a:pt x="401323" y="385282"/>
                </a:lnTo>
                <a:lnTo>
                  <a:pt x="377510" y="430724"/>
                </a:lnTo>
                <a:lnTo>
                  <a:pt x="362961" y="448183"/>
                </a:lnTo>
                <a:lnTo>
                  <a:pt x="367025" y="454660"/>
                </a:lnTo>
                <a:lnTo>
                  <a:pt x="399124" y="416385"/>
                </a:lnTo>
                <a:lnTo>
                  <a:pt x="423794" y="362585"/>
                </a:lnTo>
                <a:lnTo>
                  <a:pt x="439621" y="297830"/>
                </a:lnTo>
                <a:lnTo>
                  <a:pt x="444876" y="227076"/>
                </a:lnTo>
                <a:lnTo>
                  <a:pt x="443564" y="190523"/>
                </a:lnTo>
                <a:lnTo>
                  <a:pt x="433035" y="122705"/>
                </a:lnTo>
                <a:lnTo>
                  <a:pt x="412388" y="62936"/>
                </a:lnTo>
                <a:lnTo>
                  <a:pt x="384003" y="17216"/>
                </a:lnTo>
                <a:lnTo>
                  <a:pt x="367025" y="0"/>
                </a:lnTo>
                <a:close/>
              </a:path>
              <a:path w="445135" h="454660">
                <a:moveTo>
                  <a:pt x="77846" y="0"/>
                </a:moveTo>
                <a:lnTo>
                  <a:pt x="45731" y="38195"/>
                </a:lnTo>
                <a:lnTo>
                  <a:pt x="20950" y="91440"/>
                </a:lnTo>
                <a:lnTo>
                  <a:pt x="5234" y="155733"/>
                </a:lnTo>
                <a:lnTo>
                  <a:pt x="0" y="227203"/>
                </a:lnTo>
                <a:lnTo>
                  <a:pt x="1305" y="263197"/>
                </a:lnTo>
                <a:lnTo>
                  <a:pt x="11782" y="330963"/>
                </a:lnTo>
                <a:lnTo>
                  <a:pt x="32430" y="391419"/>
                </a:lnTo>
                <a:lnTo>
                  <a:pt x="60866" y="437469"/>
                </a:lnTo>
                <a:lnTo>
                  <a:pt x="77846" y="454660"/>
                </a:lnTo>
                <a:lnTo>
                  <a:pt x="81910" y="448183"/>
                </a:lnTo>
                <a:lnTo>
                  <a:pt x="67360" y="430724"/>
                </a:lnTo>
                <a:lnTo>
                  <a:pt x="54573" y="409765"/>
                </a:lnTo>
                <a:lnTo>
                  <a:pt x="34285" y="357251"/>
                </a:lnTo>
                <a:lnTo>
                  <a:pt x="21712" y="294941"/>
                </a:lnTo>
                <a:lnTo>
                  <a:pt x="17525" y="227076"/>
                </a:lnTo>
                <a:lnTo>
                  <a:pt x="18569" y="191960"/>
                </a:lnTo>
                <a:lnTo>
                  <a:pt x="26951" y="126619"/>
                </a:lnTo>
                <a:lnTo>
                  <a:pt x="43548" y="68968"/>
                </a:lnTo>
                <a:lnTo>
                  <a:pt x="67360" y="24010"/>
                </a:lnTo>
                <a:lnTo>
                  <a:pt x="81910" y="6604"/>
                </a:lnTo>
                <a:lnTo>
                  <a:pt x="778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10151" y="4159758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748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010659" y="3843883"/>
            <a:ext cx="280035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8575">
              <a:spcBef>
                <a:spcPts val="420"/>
              </a:spcBef>
            </a:pPr>
            <a:r>
              <a:rPr sz="1400" dirty="0">
                <a:latin typeface="Cambria Math"/>
                <a:cs typeface="Cambria Math"/>
              </a:rPr>
              <a:t>𝑘𝑔</a:t>
            </a:r>
            <a:endParaRPr sz="1400">
              <a:latin typeface="Cambria Math"/>
              <a:cs typeface="Cambria Math"/>
            </a:endParaRPr>
          </a:p>
          <a:p>
            <a:pPr>
              <a:spcBef>
                <a:spcPts val="325"/>
              </a:spcBef>
            </a:pPr>
            <a:r>
              <a:rPr sz="1400" dirty="0">
                <a:latin typeface="Cambria Math"/>
                <a:cs typeface="Cambria Math"/>
              </a:rPr>
              <a:t>𝑡</a:t>
            </a:r>
            <a:r>
              <a:rPr sz="1400" spc="-10" dirty="0">
                <a:latin typeface="Cambria Math"/>
                <a:cs typeface="Cambria Math"/>
              </a:rPr>
              <a:t>𝑜</a:t>
            </a:r>
            <a:r>
              <a:rPr sz="1400" dirty="0">
                <a:latin typeface="Cambria Math"/>
                <a:cs typeface="Cambria Math"/>
              </a:rPr>
              <a:t>𝑛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51095" y="4020058"/>
            <a:ext cx="22307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400" spc="-5" dirty="0">
                <a:latin typeface="Cambria Math"/>
                <a:cs typeface="Cambria Math"/>
              </a:rPr>
              <a:t>𝑢𝑛𝑡𝑢𝑘 </a:t>
            </a:r>
            <a:r>
              <a:rPr sz="1400" dirty="0">
                <a:latin typeface="Cambria Math"/>
                <a:cs typeface="Cambria Math"/>
              </a:rPr>
              <a:t>𝑙𝑒𝑏𝑎𝑟 𝑠𝑒𝑝𝑢𝑟 1067</a:t>
            </a:r>
            <a:r>
              <a:rPr sz="1400" spc="25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𝑚𝑚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27195" y="3281298"/>
            <a:ext cx="35775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wK = </a:t>
            </a:r>
            <a:r>
              <a:rPr sz="1600" spc="-10" dirty="0">
                <a:latin typeface="Calibri"/>
                <a:cs typeface="Calibri"/>
              </a:rPr>
              <a:t>perlawanan tikungan </a:t>
            </a:r>
            <a:r>
              <a:rPr sz="1600" spc="-5" dirty="0">
                <a:latin typeface="Calibri"/>
                <a:cs typeface="Calibri"/>
              </a:rPr>
              <a:t>spesifik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(kg/ton)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27195" y="4675123"/>
            <a:ext cx="20066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R = jari-jari </a:t>
            </a:r>
            <a:r>
              <a:rPr sz="1600" spc="-10" dirty="0">
                <a:latin typeface="Calibri"/>
                <a:cs typeface="Calibri"/>
              </a:rPr>
              <a:t>tikungan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(m)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70651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9996" y="485394"/>
            <a:ext cx="3311525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4)	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Perlawanan </a:t>
            </a:r>
            <a:r>
              <a:rPr sz="1800" spc="-15" dirty="0">
                <a:solidFill>
                  <a:srgbClr val="000000"/>
                </a:solidFill>
                <a:latin typeface="Calibri"/>
                <a:cs typeface="Calibri"/>
              </a:rPr>
              <a:t>karena</a:t>
            </a:r>
            <a:r>
              <a:rPr sz="18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percepatan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54932" y="929768"/>
            <a:ext cx="6275070" cy="22512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13335" indent="-287020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Pada </a:t>
            </a:r>
            <a:r>
              <a:rPr sz="1600" spc="-10" dirty="0">
                <a:latin typeface="Calibri"/>
                <a:cs typeface="Calibri"/>
              </a:rPr>
              <a:t>waktu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api mulai </a:t>
            </a:r>
            <a:r>
              <a:rPr sz="1600" spc="-15" dirty="0">
                <a:latin typeface="Calibri"/>
                <a:cs typeface="Calibri"/>
              </a:rPr>
              <a:t>bergerak </a:t>
            </a:r>
            <a:r>
              <a:rPr sz="1600" spc="-10" dirty="0">
                <a:latin typeface="Calibri"/>
                <a:cs typeface="Calibri"/>
              </a:rPr>
              <a:t>atau start,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tarik yang  dibangkitkan </a:t>
            </a:r>
            <a:r>
              <a:rPr sz="1600" spc="-5" dirty="0">
                <a:latin typeface="Calibri"/>
                <a:cs typeface="Calibri"/>
              </a:rPr>
              <a:t>oleh </a:t>
            </a:r>
            <a:r>
              <a:rPr sz="1600" spc="-10" dirty="0">
                <a:latin typeface="Calibri"/>
                <a:cs typeface="Calibri"/>
              </a:rPr>
              <a:t>lokomotif </a:t>
            </a:r>
            <a:r>
              <a:rPr sz="1600" spc="-5" dirty="0">
                <a:latin typeface="Calibri"/>
                <a:cs typeface="Calibri"/>
              </a:rPr>
              <a:t>&gt; seluruh </a:t>
            </a:r>
            <a:r>
              <a:rPr sz="1600" spc="-10" dirty="0">
                <a:latin typeface="Calibri"/>
                <a:cs typeface="Calibri"/>
              </a:rPr>
              <a:t>hambatan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dirty="0">
                <a:latin typeface="Calibri"/>
                <a:cs typeface="Calibri"/>
              </a:rPr>
              <a:t>api. </a:t>
            </a:r>
            <a:r>
              <a:rPr sz="1600" spc="-5" dirty="0">
                <a:latin typeface="Calibri"/>
                <a:cs typeface="Calibri"/>
              </a:rPr>
              <a:t>Margin </a:t>
            </a:r>
            <a:r>
              <a:rPr sz="1600" spc="-25" dirty="0">
                <a:latin typeface="Calibri"/>
                <a:cs typeface="Calibri"/>
              </a:rPr>
              <a:t>gaya  </a:t>
            </a:r>
            <a:r>
              <a:rPr sz="1600" spc="-10" dirty="0">
                <a:latin typeface="Calibri"/>
                <a:cs typeface="Calibri"/>
              </a:rPr>
              <a:t>tarik </a:t>
            </a:r>
            <a:r>
              <a:rPr sz="1600" spc="-5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hambatan akan </a:t>
            </a:r>
            <a:r>
              <a:rPr sz="1600" spc="-5" dirty="0">
                <a:latin typeface="Calibri"/>
                <a:cs typeface="Calibri"/>
              </a:rPr>
              <a:t>digunakn </a:t>
            </a:r>
            <a:r>
              <a:rPr sz="1600" spc="-10" dirty="0">
                <a:latin typeface="Calibri"/>
                <a:cs typeface="Calibri"/>
              </a:rPr>
              <a:t>untuk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percepatan.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99085" marR="5080" indent="-287020"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Besarnya percepatan </a:t>
            </a:r>
            <a:r>
              <a:rPr sz="1600" spc="-5" dirty="0">
                <a:latin typeface="Calibri"/>
                <a:cs typeface="Calibri"/>
              </a:rPr>
              <a:t>ini </a:t>
            </a:r>
            <a:r>
              <a:rPr sz="1600" spc="-15" dirty="0">
                <a:latin typeface="Calibri"/>
                <a:cs typeface="Calibri"/>
              </a:rPr>
              <a:t>tergantung </a:t>
            </a:r>
            <a:r>
              <a:rPr sz="1600" spc="-5" dirty="0">
                <a:latin typeface="Calibri"/>
                <a:cs typeface="Calibri"/>
              </a:rPr>
              <a:t>pada </a:t>
            </a:r>
            <a:r>
              <a:rPr sz="1600" spc="-20" dirty="0">
                <a:latin typeface="Calibri"/>
                <a:cs typeface="Calibri"/>
              </a:rPr>
              <a:t>daya lokomotif, </a:t>
            </a:r>
            <a:r>
              <a:rPr sz="1600" spc="-10" dirty="0">
                <a:latin typeface="Calibri"/>
                <a:cs typeface="Calibri"/>
              </a:rPr>
              <a:t>rangkaian yang  ditarik </a:t>
            </a:r>
            <a:r>
              <a:rPr sz="1600" spc="-5" dirty="0">
                <a:latin typeface="Calibri"/>
                <a:cs typeface="Calibri"/>
              </a:rPr>
              <a:t>dan </a:t>
            </a:r>
            <a:r>
              <a:rPr sz="1600" spc="-10" dirty="0">
                <a:latin typeface="Calibri"/>
                <a:cs typeface="Calibri"/>
              </a:rPr>
              <a:t>lintasan </a:t>
            </a:r>
            <a:r>
              <a:rPr sz="1600" spc="-5" dirty="0">
                <a:latin typeface="Calibri"/>
                <a:cs typeface="Calibri"/>
              </a:rPr>
              <a:t>jalan </a:t>
            </a:r>
            <a:r>
              <a:rPr sz="1600" spc="-15" dirty="0">
                <a:latin typeface="Calibri"/>
                <a:cs typeface="Calibri"/>
              </a:rPr>
              <a:t>rel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dilalui.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71120"/>
            <a:r>
              <a:rPr sz="1600" spc="-10" dirty="0">
                <a:latin typeface="Calibri"/>
                <a:cs typeface="Calibri"/>
              </a:rPr>
              <a:t>Hambatan </a:t>
            </a:r>
            <a:r>
              <a:rPr sz="1600" spc="-15" dirty="0">
                <a:latin typeface="Calibri"/>
                <a:cs typeface="Calibri"/>
              </a:rPr>
              <a:t>percepatan </a:t>
            </a:r>
            <a:r>
              <a:rPr sz="1600" spc="-5" dirty="0">
                <a:latin typeface="Calibri"/>
                <a:cs typeface="Calibri"/>
              </a:rPr>
              <a:t>WB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91082" y="3302405"/>
            <a:ext cx="1810602" cy="379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44467" y="3343669"/>
            <a:ext cx="1726692" cy="371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29228" y="3320797"/>
            <a:ext cx="1738883" cy="3078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29227" y="3320797"/>
            <a:ext cx="1739264" cy="252633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18745">
              <a:spcBef>
                <a:spcPts val="290"/>
              </a:spcBef>
            </a:pPr>
            <a:r>
              <a:rPr sz="1400" dirty="0">
                <a:latin typeface="Cambria Math"/>
                <a:cs typeface="Cambria Math"/>
              </a:rPr>
              <a:t>𝑊𝐵 = 𝑤𝐵 × 𝐺</a:t>
            </a:r>
            <a:r>
              <a:rPr sz="1400" spc="-60" dirty="0">
                <a:latin typeface="Cambria Math"/>
                <a:cs typeface="Cambria Math"/>
              </a:rPr>
              <a:t> </a:t>
            </a:r>
            <a:r>
              <a:rPr sz="1400" spc="5" dirty="0">
                <a:latin typeface="Cambria Math"/>
                <a:cs typeface="Cambria Math"/>
              </a:rPr>
              <a:t>(𝑘𝑔)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91116" y="3841900"/>
            <a:ext cx="3269005" cy="3796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52089" y="3883165"/>
            <a:ext cx="3169919" cy="3718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29227" y="3860291"/>
            <a:ext cx="3197352" cy="307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29227" y="3860292"/>
            <a:ext cx="3197860" cy="252633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26364">
              <a:spcBef>
                <a:spcPts val="290"/>
              </a:spcBef>
            </a:pPr>
            <a:r>
              <a:rPr sz="1400" dirty="0">
                <a:latin typeface="Cambria Math"/>
                <a:cs typeface="Cambria Math"/>
              </a:rPr>
              <a:t>𝐺 = 𝐺𝐿 + 𝐺𝑊 = </a:t>
            </a:r>
            <a:r>
              <a:rPr sz="1400" spc="-5" dirty="0">
                <a:latin typeface="Cambria Math"/>
                <a:cs typeface="Cambria Math"/>
              </a:rPr>
              <a:t>berat kereta api</a:t>
            </a:r>
            <a:r>
              <a:rPr sz="1400" spc="-125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(ton)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91095" y="4491090"/>
            <a:ext cx="2569528" cy="5961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50564" y="4515625"/>
            <a:ext cx="2474976" cy="5638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29227" y="4509515"/>
            <a:ext cx="2497836" cy="5242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29227" y="4509515"/>
            <a:ext cx="2498090" cy="524510"/>
          </a:xfrm>
          <a:custGeom>
            <a:avLst/>
            <a:gdLst/>
            <a:ahLst/>
            <a:cxnLst/>
            <a:rect l="l" t="t" r="r" b="b"/>
            <a:pathLst>
              <a:path w="2498090" h="524510">
                <a:moveTo>
                  <a:pt x="0" y="524255"/>
                </a:moveTo>
                <a:lnTo>
                  <a:pt x="2497836" y="524255"/>
                </a:lnTo>
                <a:lnTo>
                  <a:pt x="2497836" y="0"/>
                </a:lnTo>
                <a:lnTo>
                  <a:pt x="0" y="0"/>
                </a:lnTo>
                <a:lnTo>
                  <a:pt x="0" y="524255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30700" y="4789551"/>
            <a:ext cx="393700" cy="0"/>
          </a:xfrm>
          <a:custGeom>
            <a:avLst/>
            <a:gdLst/>
            <a:ahLst/>
            <a:cxnLst/>
            <a:rect l="l" t="t" r="r" b="b"/>
            <a:pathLst>
              <a:path w="393700">
                <a:moveTo>
                  <a:pt x="0" y="0"/>
                </a:moveTo>
                <a:lnTo>
                  <a:pt x="393192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34584" y="4707891"/>
            <a:ext cx="516890" cy="165735"/>
          </a:xfrm>
          <a:custGeom>
            <a:avLst/>
            <a:gdLst/>
            <a:ahLst/>
            <a:cxnLst/>
            <a:rect l="l" t="t" r="r" b="b"/>
            <a:pathLst>
              <a:path w="516889" h="165735">
                <a:moveTo>
                  <a:pt x="463930" y="0"/>
                </a:moveTo>
                <a:lnTo>
                  <a:pt x="461644" y="6731"/>
                </a:lnTo>
                <a:lnTo>
                  <a:pt x="471189" y="10872"/>
                </a:lnTo>
                <a:lnTo>
                  <a:pt x="479425" y="16621"/>
                </a:lnTo>
                <a:lnTo>
                  <a:pt x="499189" y="54863"/>
                </a:lnTo>
                <a:lnTo>
                  <a:pt x="501650" y="81787"/>
                </a:lnTo>
                <a:lnTo>
                  <a:pt x="501030" y="96361"/>
                </a:lnTo>
                <a:lnTo>
                  <a:pt x="486241" y="141100"/>
                </a:lnTo>
                <a:lnTo>
                  <a:pt x="461899" y="158496"/>
                </a:lnTo>
                <a:lnTo>
                  <a:pt x="463930" y="165227"/>
                </a:lnTo>
                <a:lnTo>
                  <a:pt x="503047" y="136271"/>
                </a:lnTo>
                <a:lnTo>
                  <a:pt x="515798" y="97819"/>
                </a:lnTo>
                <a:lnTo>
                  <a:pt x="516636" y="82677"/>
                </a:lnTo>
                <a:lnTo>
                  <a:pt x="515780" y="67532"/>
                </a:lnTo>
                <a:lnTo>
                  <a:pt x="503047" y="28956"/>
                </a:lnTo>
                <a:lnTo>
                  <a:pt x="475936" y="4310"/>
                </a:lnTo>
                <a:lnTo>
                  <a:pt x="463930" y="0"/>
                </a:lnTo>
                <a:close/>
              </a:path>
              <a:path w="516889" h="165735">
                <a:moveTo>
                  <a:pt x="52704" y="0"/>
                </a:moveTo>
                <a:lnTo>
                  <a:pt x="13715" y="28956"/>
                </a:lnTo>
                <a:lnTo>
                  <a:pt x="857" y="67532"/>
                </a:lnTo>
                <a:lnTo>
                  <a:pt x="0" y="82677"/>
                </a:lnTo>
                <a:lnTo>
                  <a:pt x="855" y="97819"/>
                </a:lnTo>
                <a:lnTo>
                  <a:pt x="13588" y="136271"/>
                </a:lnTo>
                <a:lnTo>
                  <a:pt x="52704" y="165227"/>
                </a:lnTo>
                <a:lnTo>
                  <a:pt x="54737" y="158496"/>
                </a:lnTo>
                <a:lnTo>
                  <a:pt x="45358" y="154332"/>
                </a:lnTo>
                <a:lnTo>
                  <a:pt x="37242" y="148526"/>
                </a:lnTo>
                <a:lnTo>
                  <a:pt x="17573" y="109600"/>
                </a:lnTo>
                <a:lnTo>
                  <a:pt x="15112" y="81787"/>
                </a:lnTo>
                <a:lnTo>
                  <a:pt x="15730" y="67718"/>
                </a:lnTo>
                <a:lnTo>
                  <a:pt x="30436" y="23965"/>
                </a:lnTo>
                <a:lnTo>
                  <a:pt x="55117" y="6731"/>
                </a:lnTo>
                <a:lnTo>
                  <a:pt x="527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78501" y="4789551"/>
            <a:ext cx="253365" cy="0"/>
          </a:xfrm>
          <a:custGeom>
            <a:avLst/>
            <a:gdLst/>
            <a:ahLst/>
            <a:cxnLst/>
            <a:rect l="l" t="t" r="r" b="b"/>
            <a:pathLst>
              <a:path w="253364">
                <a:moveTo>
                  <a:pt x="0" y="0"/>
                </a:moveTo>
                <a:lnTo>
                  <a:pt x="252984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15838" y="4514215"/>
            <a:ext cx="1905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400" spc="-20" dirty="0">
                <a:latin typeface="Cambria Math"/>
                <a:cs typeface="Cambria Math"/>
              </a:rPr>
              <a:t>kg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79262" y="4768419"/>
            <a:ext cx="2647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-10" dirty="0">
                <a:latin typeface="Cambria Math"/>
                <a:cs typeface="Cambria Math"/>
              </a:rPr>
              <a:t>t</a:t>
            </a:r>
            <a:r>
              <a:rPr sz="1400" spc="-20" dirty="0">
                <a:latin typeface="Cambria Math"/>
                <a:cs typeface="Cambria Math"/>
              </a:rPr>
              <a:t>o</a:t>
            </a:r>
            <a:r>
              <a:rPr sz="1400" dirty="0">
                <a:latin typeface="Cambria Math"/>
                <a:cs typeface="Cambria Math"/>
              </a:rPr>
              <a:t>n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14573" y="4514216"/>
            <a:ext cx="2329815" cy="375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6255">
              <a:lnSpc>
                <a:spcPts val="1375"/>
              </a:lnSpc>
              <a:spcBef>
                <a:spcPts val="100"/>
              </a:spcBef>
            </a:pPr>
            <a:r>
              <a:rPr sz="1400" dirty="0">
                <a:latin typeface="Cambria Math"/>
                <a:cs typeface="Cambria Math"/>
              </a:rPr>
              <a:t>1000</a:t>
            </a:r>
            <a:endParaRPr sz="1400">
              <a:latin typeface="Cambria Math"/>
              <a:cs typeface="Cambria Math"/>
            </a:endParaRPr>
          </a:p>
          <a:p>
            <a:pPr marL="38100">
              <a:lnSpc>
                <a:spcPts val="1375"/>
              </a:lnSpc>
              <a:tabLst>
                <a:tab pos="1891030" algn="l"/>
                <a:tab pos="2217420" algn="l"/>
              </a:tabLst>
            </a:pPr>
            <a:r>
              <a:rPr sz="1400" dirty="0">
                <a:latin typeface="Cambria Math"/>
                <a:cs typeface="Cambria Math"/>
              </a:rPr>
              <a:t>wB =  </a:t>
            </a:r>
            <a:r>
              <a:rPr sz="2100" baseline="-37698" dirty="0">
                <a:latin typeface="Cambria Math"/>
                <a:cs typeface="Cambria Math"/>
              </a:rPr>
              <a:t>9,81  </a:t>
            </a:r>
            <a:r>
              <a:rPr sz="1400" dirty="0">
                <a:latin typeface="Cambria Math"/>
                <a:cs typeface="Cambria Math"/>
              </a:rPr>
              <a:t>. 𝑏  1</a:t>
            </a:r>
            <a:r>
              <a:rPr sz="1400" spc="-16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+</a:t>
            </a:r>
            <a:r>
              <a:rPr sz="1400" spc="1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𝑐	(	)</a:t>
            </a:r>
            <a:endParaRPr sz="14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1006325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0870" y="478928"/>
            <a:ext cx="2674620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b="1" i="1" spc="-55" dirty="0">
                <a:solidFill>
                  <a:srgbClr val="FF0000"/>
                </a:solidFill>
                <a:latin typeface="Arial Black"/>
                <a:cs typeface="Arial Black"/>
              </a:rPr>
              <a:t>Diagram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gaya</a:t>
            </a: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50" dirty="0">
                <a:solidFill>
                  <a:srgbClr val="FF0000"/>
                </a:solidFill>
                <a:latin typeface="Arial Black"/>
                <a:cs typeface="Arial Black"/>
              </a:rPr>
              <a:t>tarik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22124" y="1347215"/>
            <a:ext cx="3969320" cy="4641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42479" y="1934666"/>
            <a:ext cx="14712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Diagram</a:t>
            </a:r>
            <a:r>
              <a:rPr b="1" spc="-8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beban  </a:t>
            </a:r>
            <a:r>
              <a:rPr b="1" spc="-30" dirty="0">
                <a:latin typeface="Calibri"/>
                <a:cs typeface="Calibri"/>
              </a:rPr>
              <a:t>Tarik </a:t>
            </a:r>
            <a:r>
              <a:rPr b="1" spc="-5" dirty="0">
                <a:latin typeface="Calibri"/>
                <a:cs typeface="Calibri"/>
              </a:rPr>
              <a:t>lokomotif  </a:t>
            </a:r>
            <a:r>
              <a:rPr b="1" dirty="0">
                <a:latin typeface="Calibri"/>
                <a:cs typeface="Calibri"/>
              </a:rPr>
              <a:t>BB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303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5365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91656"/>
            <a:ext cx="3996054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85" dirty="0">
                <a:solidFill>
                  <a:srgbClr val="FF0000"/>
                </a:solidFill>
                <a:latin typeface="Arial Black" panose="020B0A04020102020204" pitchFamily="34" charset="0"/>
              </a:rPr>
              <a:t>PERSENTASE</a:t>
            </a:r>
            <a:r>
              <a:rPr sz="2000" b="1" i="1" spc="-12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b="1" i="1" spc="-80" dirty="0">
                <a:solidFill>
                  <a:srgbClr val="FF0000"/>
                </a:solidFill>
                <a:latin typeface="Arial Black" panose="020B0A04020102020204" pitchFamily="34" charset="0"/>
              </a:rPr>
              <a:t>PENGEREMAN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4633" y="1217499"/>
            <a:ext cx="6841490" cy="12528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Kemampuan </a:t>
            </a:r>
            <a:r>
              <a:rPr sz="1600" spc="-15" dirty="0">
                <a:latin typeface="Calibri"/>
                <a:cs typeface="Calibri"/>
              </a:rPr>
              <a:t>kendaraan rel </a:t>
            </a:r>
            <a:r>
              <a:rPr sz="1600" spc="-10" dirty="0">
                <a:latin typeface="Calibri"/>
                <a:cs typeface="Calibri"/>
              </a:rPr>
              <a:t>melakukan pengereman ditentukan </a:t>
            </a:r>
            <a:r>
              <a:rPr sz="1600" spc="-5" dirty="0">
                <a:latin typeface="Calibri"/>
                <a:cs typeface="Calibri"/>
              </a:rPr>
              <a:t>oleh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5" dirty="0">
                <a:latin typeface="Calibri"/>
                <a:cs typeface="Calibri"/>
              </a:rPr>
              <a:t>rem </a:t>
            </a:r>
            <a:r>
              <a:rPr sz="1600" spc="-10" dirty="0">
                <a:latin typeface="Calibri"/>
                <a:cs typeface="Calibri"/>
              </a:rPr>
              <a:t>yang  terjadi </a:t>
            </a:r>
            <a:r>
              <a:rPr sz="1600" spc="-5" dirty="0">
                <a:latin typeface="Calibri"/>
                <a:cs typeface="Calibri"/>
              </a:rPr>
              <a:t>pada </a:t>
            </a:r>
            <a:r>
              <a:rPr sz="1600" spc="-15" dirty="0">
                <a:latin typeface="Calibri"/>
                <a:cs typeface="Calibri"/>
              </a:rPr>
              <a:t>roda, berat kendaraan, kecepatan </a:t>
            </a:r>
            <a:r>
              <a:rPr sz="1600" spc="-10" dirty="0">
                <a:latin typeface="Calibri"/>
                <a:cs typeface="Calibri"/>
              </a:rPr>
              <a:t>awal </a:t>
            </a:r>
            <a:r>
              <a:rPr sz="1600" spc="-5" dirty="0">
                <a:latin typeface="Calibri"/>
                <a:cs typeface="Calibri"/>
              </a:rPr>
              <a:t>dan </a:t>
            </a:r>
            <a:r>
              <a:rPr sz="1600" spc="-15" dirty="0">
                <a:latin typeface="Calibri"/>
                <a:cs typeface="Calibri"/>
              </a:rPr>
              <a:t>karakteristik katup </a:t>
            </a:r>
            <a:r>
              <a:rPr sz="1600" spc="-10" dirty="0">
                <a:latin typeface="Calibri"/>
                <a:cs typeface="Calibri"/>
              </a:rPr>
              <a:t>yang  digunakan.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31115"/>
            <a:r>
              <a:rPr sz="1600" spc="-15" dirty="0">
                <a:latin typeface="Calibri"/>
                <a:cs typeface="Calibri"/>
              </a:rPr>
              <a:t>Persentase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pengereman </a:t>
            </a:r>
            <a:r>
              <a:rPr sz="1600" spc="-5" dirty="0">
                <a:latin typeface="Calibri"/>
                <a:cs typeface="Calibri"/>
              </a:rPr>
              <a:t>β dari </a:t>
            </a:r>
            <a:r>
              <a:rPr sz="1600" spc="-10" dirty="0">
                <a:latin typeface="Calibri"/>
                <a:cs typeface="Calibri"/>
              </a:rPr>
              <a:t>suatu </a:t>
            </a:r>
            <a:r>
              <a:rPr sz="1600" spc="-15" dirty="0">
                <a:latin typeface="Calibri"/>
                <a:cs typeface="Calibri"/>
              </a:rPr>
              <a:t>kendaraan rel</a:t>
            </a:r>
            <a:r>
              <a:rPr sz="1600" spc="1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22300" y="2762833"/>
            <a:ext cx="1432598" cy="5672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52800" y="2798089"/>
            <a:ext cx="1354836" cy="5470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60420" y="2781300"/>
            <a:ext cx="1360932" cy="495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22954" y="3055239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395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60420" y="2781300"/>
            <a:ext cx="1361440" cy="370614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R="310515" algn="ctr">
              <a:lnSpc>
                <a:spcPts val="1375"/>
              </a:lnSpc>
              <a:spcBef>
                <a:spcPts val="90"/>
              </a:spcBef>
            </a:pPr>
            <a:r>
              <a:rPr sz="1400" dirty="0">
                <a:latin typeface="Cambria Math"/>
                <a:cs typeface="Cambria Math"/>
              </a:rPr>
              <a:t>𝑃</a:t>
            </a:r>
            <a:endParaRPr sz="1400">
              <a:latin typeface="Cambria Math"/>
              <a:cs typeface="Cambria Math"/>
            </a:endParaRPr>
          </a:p>
          <a:p>
            <a:pPr marL="116839">
              <a:lnSpc>
                <a:spcPts val="1375"/>
              </a:lnSpc>
            </a:pPr>
            <a:r>
              <a:rPr sz="1400" dirty="0">
                <a:latin typeface="Cambria Math"/>
                <a:cs typeface="Cambria Math"/>
              </a:rPr>
              <a:t>𝛽 = </a:t>
            </a:r>
            <a:r>
              <a:rPr sz="2100" baseline="-37698" dirty="0">
                <a:latin typeface="Cambria Math"/>
                <a:cs typeface="Cambria Math"/>
              </a:rPr>
              <a:t>𝐺 </a:t>
            </a:r>
            <a:r>
              <a:rPr sz="1400" dirty="0">
                <a:latin typeface="Cambria Math"/>
                <a:cs typeface="Cambria Math"/>
              </a:rPr>
              <a:t>×</a:t>
            </a:r>
            <a:r>
              <a:rPr sz="1400" spc="-10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100%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00476" y="3446145"/>
            <a:ext cx="6786880" cy="951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P = </a:t>
            </a:r>
            <a:r>
              <a:rPr sz="1400" spc="-20" dirty="0">
                <a:latin typeface="Calibri"/>
                <a:cs typeface="Calibri"/>
              </a:rPr>
              <a:t>gaya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spc="-5" dirty="0">
                <a:latin typeface="Calibri"/>
                <a:cs typeface="Calibri"/>
              </a:rPr>
              <a:t>dan </a:t>
            </a:r>
            <a:r>
              <a:rPr sz="1400" dirty="0">
                <a:latin typeface="Calibri"/>
                <a:cs typeface="Calibri"/>
              </a:rPr>
              <a:t>G adalah </a:t>
            </a:r>
            <a:r>
              <a:rPr sz="1400" spc="-10" dirty="0">
                <a:latin typeface="Calibri"/>
                <a:cs typeface="Calibri"/>
              </a:rPr>
              <a:t>berat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kendaraan</a:t>
            </a:r>
            <a:endParaRPr sz="1400">
              <a:latin typeface="Calibri"/>
              <a:cs typeface="Calibri"/>
            </a:endParaRPr>
          </a:p>
          <a:p>
            <a:pPr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marL="25400" marR="5080">
              <a:lnSpc>
                <a:spcPct val="100600"/>
              </a:lnSpc>
            </a:pPr>
            <a:r>
              <a:rPr sz="1600" spc="-10" dirty="0">
                <a:latin typeface="Calibri"/>
                <a:cs typeface="Calibri"/>
              </a:rPr>
              <a:t>Dengan memperhatikan </a:t>
            </a:r>
            <a:r>
              <a:rPr sz="1600" spc="-15" dirty="0">
                <a:latin typeface="Calibri"/>
                <a:cs typeface="Calibri"/>
              </a:rPr>
              <a:t>karakteristik katup </a:t>
            </a:r>
            <a:r>
              <a:rPr sz="1600" spc="-10" dirty="0">
                <a:latin typeface="Calibri"/>
                <a:cs typeface="Calibri"/>
              </a:rPr>
              <a:t>pengatur </a:t>
            </a:r>
            <a:r>
              <a:rPr sz="1600" spc="-5" dirty="0">
                <a:latin typeface="Calibri"/>
                <a:cs typeface="Calibri"/>
              </a:rPr>
              <a:t>pada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10" dirty="0">
                <a:latin typeface="Calibri"/>
                <a:cs typeface="Calibri"/>
              </a:rPr>
              <a:t>penumpang </a:t>
            </a:r>
            <a:r>
              <a:rPr sz="1600" spc="-5" dirty="0">
                <a:latin typeface="Calibri"/>
                <a:cs typeface="Calibri"/>
              </a:rPr>
              <a:t>dan  </a:t>
            </a:r>
            <a:r>
              <a:rPr sz="1600" spc="-10" dirty="0">
                <a:latin typeface="Calibri"/>
                <a:cs typeface="Calibri"/>
              </a:rPr>
              <a:t>gerbong barang, </a:t>
            </a:r>
            <a:r>
              <a:rPr sz="1600" spc="-15" dirty="0">
                <a:latin typeface="Calibri"/>
                <a:cs typeface="Calibri"/>
              </a:rPr>
              <a:t>maka </a:t>
            </a:r>
            <a:r>
              <a:rPr sz="1600" spc="-10" dirty="0">
                <a:latin typeface="Calibri"/>
                <a:cs typeface="Calibri"/>
              </a:rPr>
              <a:t>besaran </a:t>
            </a:r>
            <a:r>
              <a:rPr sz="1600" spc="-15" dirty="0">
                <a:latin typeface="Calibri"/>
                <a:cs typeface="Calibri"/>
              </a:rPr>
              <a:t>persentase </a:t>
            </a:r>
            <a:r>
              <a:rPr sz="1600" spc="-10" dirty="0">
                <a:latin typeface="Calibri"/>
                <a:cs typeface="Calibri"/>
              </a:rPr>
              <a:t>pengereman </a:t>
            </a:r>
            <a:r>
              <a:rPr sz="1600" spc="-5" dirty="0">
                <a:latin typeface="Symbol"/>
                <a:cs typeface="Symbol"/>
              </a:rPr>
              <a:t>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Calibri"/>
                <a:cs typeface="Calibri"/>
              </a:rPr>
              <a:t>, </a:t>
            </a:r>
            <a:r>
              <a:rPr sz="1600" spc="-10" dirty="0">
                <a:latin typeface="Calibri"/>
                <a:cs typeface="Calibri"/>
              </a:rPr>
              <a:t>yaitu</a:t>
            </a:r>
            <a:r>
              <a:rPr sz="1600" spc="1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351227" y="4562677"/>
            <a:ext cx="1418940" cy="5672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00044" y="4599445"/>
            <a:ext cx="1322832" cy="5455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89377" y="4581144"/>
            <a:ext cx="1347215" cy="495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89376" y="4581144"/>
            <a:ext cx="1347470" cy="495300"/>
          </a:xfrm>
          <a:custGeom>
            <a:avLst/>
            <a:gdLst/>
            <a:ahLst/>
            <a:cxnLst/>
            <a:rect l="l" t="t" r="r" b="b"/>
            <a:pathLst>
              <a:path w="1347470" h="495300">
                <a:moveTo>
                  <a:pt x="0" y="495299"/>
                </a:moveTo>
                <a:lnTo>
                  <a:pt x="1347215" y="495299"/>
                </a:lnTo>
                <a:lnTo>
                  <a:pt x="1347215" y="0"/>
                </a:lnTo>
                <a:lnTo>
                  <a:pt x="0" y="0"/>
                </a:lnTo>
                <a:lnTo>
                  <a:pt x="0" y="495299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36289" y="4855463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919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836543" y="4834890"/>
            <a:ext cx="1250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400" dirty="0">
                <a:latin typeface="Cambria Math"/>
                <a:cs typeface="Cambria Math"/>
              </a:rPr>
              <a:t>𝐺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81958" y="4716017"/>
            <a:ext cx="11772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1400" dirty="0">
                <a:latin typeface="Symbol"/>
                <a:cs typeface="Symbol"/>
              </a:rPr>
              <a:t>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mbria Math"/>
                <a:cs typeface="Cambria Math"/>
              </a:rPr>
              <a:t>= </a:t>
            </a:r>
            <a:r>
              <a:rPr sz="2100" baseline="41666" dirty="0">
                <a:latin typeface="Cambria Math"/>
                <a:cs typeface="Cambria Math"/>
              </a:rPr>
              <a:t>𝐵 </a:t>
            </a:r>
            <a:r>
              <a:rPr sz="1400" dirty="0">
                <a:latin typeface="Cambria Math"/>
                <a:cs typeface="Cambria Math"/>
              </a:rPr>
              <a:t>×</a:t>
            </a:r>
            <a:r>
              <a:rPr sz="1400" spc="8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100%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6935" y="5274055"/>
            <a:ext cx="16294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B = </a:t>
            </a:r>
            <a:r>
              <a:rPr sz="1400" spc="-10" dirty="0">
                <a:latin typeface="Calibri"/>
                <a:cs typeface="Calibri"/>
              </a:rPr>
              <a:t>berat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pengereman</a:t>
            </a:r>
            <a:endParaRPr sz="1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7154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37143" y="1539090"/>
            <a:ext cx="1108083" cy="3782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89020" y="1598701"/>
            <a:ext cx="999756" cy="289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75305" y="1557527"/>
            <a:ext cx="1036319" cy="3063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75305" y="1557527"/>
            <a:ext cx="1036319" cy="250710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16205">
              <a:spcBef>
                <a:spcPts val="275"/>
              </a:spcBef>
            </a:pPr>
            <a:r>
              <a:rPr sz="1400" dirty="0">
                <a:latin typeface="Cambria Math"/>
                <a:cs typeface="Cambria Math"/>
              </a:rPr>
              <a:t>𝐵 = 𝑃 ×</a:t>
            </a:r>
            <a:r>
              <a:rPr sz="1400" spc="-13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𝐾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32074" y="2092199"/>
            <a:ext cx="647128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P = </a:t>
            </a:r>
            <a:r>
              <a:rPr sz="1400" spc="-20" dirty="0">
                <a:latin typeface="Calibri"/>
                <a:cs typeface="Calibri"/>
              </a:rPr>
              <a:t>gaya</a:t>
            </a:r>
            <a:r>
              <a:rPr sz="1400" spc="-10" dirty="0">
                <a:latin typeface="Calibri"/>
                <a:cs typeface="Calibri"/>
              </a:rPr>
              <a:t> rem</a:t>
            </a:r>
            <a:endParaRPr sz="1400">
              <a:latin typeface="Calibri"/>
              <a:cs typeface="Calibri"/>
            </a:endParaRPr>
          </a:p>
          <a:p>
            <a:pPr marL="280670" marR="5080" indent="-268605"/>
            <a:r>
              <a:rPr sz="1400" dirty="0">
                <a:latin typeface="Calibri"/>
                <a:cs typeface="Calibri"/>
              </a:rPr>
              <a:t>K = </a:t>
            </a:r>
            <a:r>
              <a:rPr sz="1400" spc="-10" dirty="0">
                <a:latin typeface="Calibri"/>
                <a:cs typeface="Calibri"/>
              </a:rPr>
              <a:t>faktor </a:t>
            </a:r>
            <a:r>
              <a:rPr sz="1400" spc="-5" dirty="0">
                <a:latin typeface="Calibri"/>
                <a:cs typeface="Calibri"/>
              </a:rPr>
              <a:t>empiris dari </a:t>
            </a:r>
            <a:r>
              <a:rPr sz="1400" spc="-20" dirty="0">
                <a:latin typeface="Calibri"/>
                <a:cs typeface="Calibri"/>
              </a:rPr>
              <a:t>kereta </a:t>
            </a:r>
            <a:r>
              <a:rPr sz="1400" spc="-5" dirty="0">
                <a:latin typeface="Calibri"/>
                <a:cs typeface="Calibri"/>
              </a:rPr>
              <a:t>penumpang </a:t>
            </a:r>
            <a:r>
              <a:rPr sz="1400" spc="-10" dirty="0">
                <a:latin typeface="Calibri"/>
                <a:cs typeface="Calibri"/>
              </a:rPr>
              <a:t>percobaan dengan berat </a:t>
            </a:r>
            <a:r>
              <a:rPr sz="1400" dirty="0">
                <a:latin typeface="Calibri"/>
                <a:cs typeface="Calibri"/>
              </a:rPr>
              <a:t>50 </a:t>
            </a:r>
            <a:r>
              <a:rPr sz="1400" spc="-5" dirty="0">
                <a:latin typeface="Calibri"/>
                <a:cs typeface="Calibri"/>
              </a:rPr>
              <a:t>ton, </a:t>
            </a:r>
            <a:r>
              <a:rPr sz="1400" spc="-20" dirty="0">
                <a:latin typeface="Calibri"/>
                <a:cs typeface="Calibri"/>
              </a:rPr>
              <a:t>gaya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spc="-5" dirty="0">
                <a:latin typeface="Calibri"/>
                <a:cs typeface="Calibri"/>
              </a:rPr>
              <a:t>pada  </a:t>
            </a:r>
            <a:r>
              <a:rPr sz="1400" spc="-10" dirty="0">
                <a:latin typeface="Calibri"/>
                <a:cs typeface="Calibri"/>
              </a:rPr>
              <a:t>roda </a:t>
            </a:r>
            <a:r>
              <a:rPr sz="1400" dirty="0">
                <a:latin typeface="Calibri"/>
                <a:cs typeface="Calibri"/>
              </a:rPr>
              <a:t>40 </a:t>
            </a:r>
            <a:r>
              <a:rPr sz="1400" spc="-5" dirty="0">
                <a:latin typeface="Calibri"/>
                <a:cs typeface="Calibri"/>
              </a:rPr>
              <a:t>ton </a:t>
            </a:r>
            <a:r>
              <a:rPr sz="1400" dirty="0">
                <a:latin typeface="Calibri"/>
                <a:cs typeface="Calibri"/>
              </a:rPr>
              <a:t>, </a:t>
            </a:r>
            <a:r>
              <a:rPr sz="1400" spc="-5" dirty="0">
                <a:latin typeface="Calibri"/>
                <a:cs typeface="Calibri"/>
              </a:rPr>
              <a:t>waktu pengisian silinder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dirty="0">
                <a:latin typeface="Calibri"/>
                <a:cs typeface="Calibri"/>
              </a:rPr>
              <a:t>5 </a:t>
            </a:r>
            <a:r>
              <a:rPr sz="1400" spc="-5" dirty="0">
                <a:latin typeface="Calibri"/>
                <a:cs typeface="Calibri"/>
              </a:rPr>
              <a:t>detik dan blok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spc="-5" dirty="0">
                <a:latin typeface="Calibri"/>
                <a:cs typeface="Calibri"/>
              </a:rPr>
              <a:t>tunggal </a:t>
            </a:r>
            <a:r>
              <a:rPr sz="1400" spc="-10" dirty="0">
                <a:latin typeface="Calibri"/>
                <a:cs typeface="Calibri"/>
              </a:rPr>
              <a:t>dengan  </a:t>
            </a:r>
            <a:r>
              <a:rPr sz="1400" spc="-5" dirty="0">
                <a:latin typeface="Calibri"/>
                <a:cs typeface="Calibri"/>
              </a:rPr>
              <a:t>panjang tali busur 400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57805" y="522224"/>
            <a:ext cx="5057775" cy="8204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Besaran berat </a:t>
            </a:r>
            <a:r>
              <a:rPr sz="1600" spc="-10" dirty="0">
                <a:latin typeface="Calibri"/>
                <a:cs typeface="Calibri"/>
              </a:rPr>
              <a:t>pengereman </a:t>
            </a:r>
            <a:r>
              <a:rPr sz="1600" spc="-5" dirty="0">
                <a:latin typeface="Calibri"/>
                <a:cs typeface="Calibri"/>
              </a:rPr>
              <a:t>B </a:t>
            </a:r>
            <a:r>
              <a:rPr sz="1600" spc="-10" dirty="0">
                <a:latin typeface="Calibri"/>
                <a:cs typeface="Calibri"/>
              </a:rPr>
              <a:t>dapat </a:t>
            </a:r>
            <a:r>
              <a:rPr sz="1600" spc="-5" dirty="0">
                <a:latin typeface="Calibri"/>
                <a:cs typeface="Calibri"/>
              </a:rPr>
              <a:t>dihitung </a:t>
            </a:r>
            <a:r>
              <a:rPr sz="1600" spc="-10" dirty="0">
                <a:latin typeface="Calibri"/>
                <a:cs typeface="Calibri"/>
              </a:rPr>
              <a:t>sebagai berikut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10"/>
              </a:spcBef>
            </a:pPr>
            <a:endParaRPr sz="2100">
              <a:latin typeface="Times New Roman"/>
              <a:cs typeface="Times New Roman"/>
            </a:endParaRPr>
          </a:p>
          <a:p>
            <a:pPr marL="354965" indent="-287020"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600" b="1" spc="-15" dirty="0">
                <a:latin typeface="Calibri"/>
                <a:cs typeface="Calibri"/>
              </a:rPr>
              <a:t>Pada </a:t>
            </a:r>
            <a:r>
              <a:rPr sz="1600" b="1" spc="-20" dirty="0">
                <a:latin typeface="Calibri"/>
                <a:cs typeface="Calibri"/>
              </a:rPr>
              <a:t>kereta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penumpang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552570" y="3206623"/>
          <a:ext cx="6096000" cy="828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18110" marR="109220" indent="1047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Gaya 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rem</a:t>
                      </a:r>
                      <a:r>
                        <a:rPr sz="1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(kg)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750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1500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2500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3500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1.58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1.37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1.27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520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91656"/>
            <a:ext cx="6772775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70" dirty="0">
                <a:solidFill>
                  <a:srgbClr val="FF0000"/>
                </a:solidFill>
                <a:latin typeface="Arial Black" panose="020B0A04020102020204" pitchFamily="34" charset="0"/>
              </a:rPr>
              <a:t>Jarak</a:t>
            </a:r>
            <a:r>
              <a:rPr sz="2000" b="1" i="1" spc="-6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b="1" i="1" spc="-75" dirty="0">
                <a:solidFill>
                  <a:srgbClr val="FF0000"/>
                </a:solidFill>
                <a:latin typeface="Arial Black" panose="020B0A04020102020204" pitchFamily="34" charset="0"/>
              </a:rPr>
              <a:t>Pengereman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4633" y="1217498"/>
            <a:ext cx="690372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Suatu rangkaian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10" dirty="0">
                <a:latin typeface="Calibri"/>
                <a:cs typeface="Calibri"/>
              </a:rPr>
              <a:t>yang terdiri </a:t>
            </a:r>
            <a:r>
              <a:rPr sz="1600" spc="-5" dirty="0">
                <a:latin typeface="Calibri"/>
                <a:cs typeface="Calibri"/>
              </a:rPr>
              <a:t>dari </a:t>
            </a:r>
            <a:r>
              <a:rPr sz="1600" spc="-10" dirty="0">
                <a:latin typeface="Calibri"/>
                <a:cs typeface="Calibri"/>
              </a:rPr>
              <a:t>sejumlah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10" dirty="0">
                <a:latin typeface="Calibri"/>
                <a:cs typeface="Calibri"/>
              </a:rPr>
              <a:t>penumpang atau gerbong  </a:t>
            </a:r>
            <a:r>
              <a:rPr sz="1600" spc="-15" dirty="0">
                <a:latin typeface="Calibri"/>
                <a:cs typeface="Calibri"/>
              </a:rPr>
              <a:t>barang </a:t>
            </a:r>
            <a:r>
              <a:rPr sz="1600" spc="-10" dirty="0">
                <a:latin typeface="Calibri"/>
                <a:cs typeface="Calibri"/>
              </a:rPr>
              <a:t>yang </a:t>
            </a:r>
            <a:r>
              <a:rPr sz="1600" spc="-5" dirty="0">
                <a:latin typeface="Calibri"/>
                <a:cs typeface="Calibri"/>
              </a:rPr>
              <a:t>ditarik </a:t>
            </a:r>
            <a:r>
              <a:rPr sz="1600" spc="-15" dirty="0">
                <a:latin typeface="Calibri"/>
                <a:cs typeface="Calibri"/>
              </a:rPr>
              <a:t>lokomotif </a:t>
            </a:r>
            <a:r>
              <a:rPr sz="1600" spc="-5" dirty="0">
                <a:latin typeface="Calibri"/>
                <a:cs typeface="Calibri"/>
              </a:rPr>
              <a:t>memiliki nilai </a:t>
            </a:r>
            <a:r>
              <a:rPr sz="1600" spc="-15" dirty="0">
                <a:latin typeface="Calibri"/>
                <a:cs typeface="Calibri"/>
              </a:rPr>
              <a:t>persentase </a:t>
            </a:r>
            <a:r>
              <a:rPr sz="1600" spc="-10" dirty="0">
                <a:latin typeface="Calibri"/>
                <a:cs typeface="Calibri"/>
              </a:rPr>
              <a:t>pengereman </a:t>
            </a:r>
            <a:r>
              <a:rPr sz="1600" spc="-5" dirty="0">
                <a:latin typeface="Symbol"/>
                <a:cs typeface="Symbol"/>
              </a:rPr>
              <a:t>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Calibri"/>
                <a:cs typeface="Calibri"/>
              </a:rPr>
              <a:t>tertentu. </a:t>
            </a:r>
            <a:r>
              <a:rPr sz="1600" spc="-5" dirty="0">
                <a:latin typeface="Calibri"/>
                <a:cs typeface="Calibri"/>
              </a:rPr>
              <a:t>Bila  </a:t>
            </a:r>
            <a:r>
              <a:rPr sz="1600" spc="-10" dirty="0">
                <a:latin typeface="Calibri"/>
                <a:cs typeface="Calibri"/>
              </a:rPr>
              <a:t>rangkaian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di </a:t>
            </a:r>
            <a:r>
              <a:rPr sz="1600" spc="-15" dirty="0">
                <a:latin typeface="Calibri"/>
                <a:cs typeface="Calibri"/>
              </a:rPr>
              <a:t>rem </a:t>
            </a:r>
            <a:r>
              <a:rPr sz="1600" spc="-10" dirty="0">
                <a:latin typeface="Calibri"/>
                <a:cs typeface="Calibri"/>
              </a:rPr>
              <a:t>dengan suatu </a:t>
            </a:r>
            <a:r>
              <a:rPr sz="1600" spc="-15" dirty="0">
                <a:latin typeface="Calibri"/>
                <a:cs typeface="Calibri"/>
              </a:rPr>
              <a:t>kecepatan </a:t>
            </a:r>
            <a:r>
              <a:rPr sz="1600" spc="-10" dirty="0">
                <a:latin typeface="Calibri"/>
                <a:cs typeface="Calibri"/>
              </a:rPr>
              <a:t>tertentu maka akan berhenti pada  suatu </a:t>
            </a:r>
            <a:r>
              <a:rPr sz="1600" spc="-15" dirty="0">
                <a:latin typeface="Calibri"/>
                <a:cs typeface="Calibri"/>
              </a:rPr>
              <a:t>jarak </a:t>
            </a:r>
            <a:r>
              <a:rPr sz="1600" spc="-10" dirty="0">
                <a:latin typeface="Calibri"/>
                <a:cs typeface="Calibri"/>
              </a:rPr>
              <a:t>tertentu sepanjang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meter.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3926" y="3258232"/>
            <a:ext cx="2618274" cy="8078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53383" y="3304019"/>
            <a:ext cx="2523744" cy="742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32048" y="3276600"/>
            <a:ext cx="2546604" cy="7360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32049" y="3276600"/>
            <a:ext cx="2546985" cy="736600"/>
          </a:xfrm>
          <a:custGeom>
            <a:avLst/>
            <a:gdLst/>
            <a:ahLst/>
            <a:cxnLst/>
            <a:rect l="l" t="t" r="r" b="b"/>
            <a:pathLst>
              <a:path w="2546985" h="736600">
                <a:moveTo>
                  <a:pt x="0" y="736092"/>
                </a:moveTo>
                <a:lnTo>
                  <a:pt x="2546604" y="736092"/>
                </a:lnTo>
                <a:lnTo>
                  <a:pt x="2546604" y="0"/>
                </a:lnTo>
                <a:lnTo>
                  <a:pt x="0" y="0"/>
                </a:lnTo>
                <a:lnTo>
                  <a:pt x="0" y="736092"/>
                </a:lnTo>
                <a:close/>
              </a:path>
            </a:pathLst>
          </a:custGeom>
          <a:ln w="9143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55493" y="3440049"/>
            <a:ext cx="2940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dirty="0">
                <a:latin typeface="Cambria Math"/>
                <a:cs typeface="Cambria Math"/>
              </a:rPr>
              <a:t>𝐿</a:t>
            </a:r>
            <a:r>
              <a:rPr sz="1400" spc="2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=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85819" y="3579876"/>
            <a:ext cx="1483360" cy="0"/>
          </a:xfrm>
          <a:custGeom>
            <a:avLst/>
            <a:gdLst/>
            <a:ahLst/>
            <a:cxnLst/>
            <a:rect l="l" t="t" r="r" b="b"/>
            <a:pathLst>
              <a:path w="1483360">
                <a:moveTo>
                  <a:pt x="0" y="0"/>
                </a:moveTo>
                <a:lnTo>
                  <a:pt x="1482852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51783" y="3611880"/>
            <a:ext cx="655955" cy="352425"/>
          </a:xfrm>
          <a:custGeom>
            <a:avLst/>
            <a:gdLst/>
            <a:ahLst/>
            <a:cxnLst/>
            <a:rect l="l" t="t" r="r" b="b"/>
            <a:pathLst>
              <a:path w="655954" h="352425">
                <a:moveTo>
                  <a:pt x="593344" y="0"/>
                </a:moveTo>
                <a:lnTo>
                  <a:pt x="588264" y="5842"/>
                </a:lnTo>
                <a:lnTo>
                  <a:pt x="598761" y="17458"/>
                </a:lnTo>
                <a:lnTo>
                  <a:pt x="608330" y="31908"/>
                </a:lnTo>
                <a:lnTo>
                  <a:pt x="624585" y="69215"/>
                </a:lnTo>
                <a:lnTo>
                  <a:pt x="635444" y="117490"/>
                </a:lnTo>
                <a:lnTo>
                  <a:pt x="639064" y="176149"/>
                </a:lnTo>
                <a:lnTo>
                  <a:pt x="638159" y="206823"/>
                </a:lnTo>
                <a:lnTo>
                  <a:pt x="630920" y="260266"/>
                </a:lnTo>
                <a:lnTo>
                  <a:pt x="616946" y="303182"/>
                </a:lnTo>
                <a:lnTo>
                  <a:pt x="588264" y="346456"/>
                </a:lnTo>
                <a:lnTo>
                  <a:pt x="593344" y="352298"/>
                </a:lnTo>
                <a:lnTo>
                  <a:pt x="627419" y="308721"/>
                </a:lnTo>
                <a:lnTo>
                  <a:pt x="645346" y="264142"/>
                </a:lnTo>
                <a:lnTo>
                  <a:pt x="654768" y="208274"/>
                </a:lnTo>
                <a:lnTo>
                  <a:pt x="655955" y="176149"/>
                </a:lnTo>
                <a:lnTo>
                  <a:pt x="654768" y="144023"/>
                </a:lnTo>
                <a:lnTo>
                  <a:pt x="645346" y="88155"/>
                </a:lnTo>
                <a:lnTo>
                  <a:pt x="627419" y="43648"/>
                </a:lnTo>
                <a:lnTo>
                  <a:pt x="605512" y="11453"/>
                </a:lnTo>
                <a:lnTo>
                  <a:pt x="593344" y="0"/>
                </a:lnTo>
                <a:close/>
              </a:path>
              <a:path w="655954" h="352425">
                <a:moveTo>
                  <a:pt x="62611" y="0"/>
                </a:moveTo>
                <a:lnTo>
                  <a:pt x="28428" y="43648"/>
                </a:lnTo>
                <a:lnTo>
                  <a:pt x="10501" y="88155"/>
                </a:lnTo>
                <a:lnTo>
                  <a:pt x="1166" y="144023"/>
                </a:lnTo>
                <a:lnTo>
                  <a:pt x="0" y="176149"/>
                </a:lnTo>
                <a:lnTo>
                  <a:pt x="1166" y="208274"/>
                </a:lnTo>
                <a:lnTo>
                  <a:pt x="10501" y="264142"/>
                </a:lnTo>
                <a:lnTo>
                  <a:pt x="28428" y="308721"/>
                </a:lnTo>
                <a:lnTo>
                  <a:pt x="50422" y="340915"/>
                </a:lnTo>
                <a:lnTo>
                  <a:pt x="62611" y="352298"/>
                </a:lnTo>
                <a:lnTo>
                  <a:pt x="67691" y="346456"/>
                </a:lnTo>
                <a:lnTo>
                  <a:pt x="57120" y="334857"/>
                </a:lnTo>
                <a:lnTo>
                  <a:pt x="47513" y="320436"/>
                </a:lnTo>
                <a:lnTo>
                  <a:pt x="31242" y="283083"/>
                </a:lnTo>
                <a:lnTo>
                  <a:pt x="20494" y="234854"/>
                </a:lnTo>
                <a:lnTo>
                  <a:pt x="16891" y="176149"/>
                </a:lnTo>
                <a:lnTo>
                  <a:pt x="17793" y="145528"/>
                </a:lnTo>
                <a:lnTo>
                  <a:pt x="24981" y="92049"/>
                </a:lnTo>
                <a:lnTo>
                  <a:pt x="38883" y="49168"/>
                </a:lnTo>
                <a:lnTo>
                  <a:pt x="67691" y="5842"/>
                </a:lnTo>
                <a:lnTo>
                  <a:pt x="626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36210" y="3787140"/>
            <a:ext cx="196850" cy="0"/>
          </a:xfrm>
          <a:custGeom>
            <a:avLst/>
            <a:gdLst/>
            <a:ahLst/>
            <a:cxnLst/>
            <a:rect l="l" t="t" r="r" b="b"/>
            <a:pathLst>
              <a:path w="196850">
                <a:moveTo>
                  <a:pt x="0" y="0"/>
                </a:moveTo>
                <a:lnTo>
                  <a:pt x="196596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01236" y="3280639"/>
            <a:ext cx="658495" cy="50101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R="30480" algn="r">
              <a:spcBef>
                <a:spcPts val="290"/>
              </a:spcBef>
            </a:pPr>
            <a:r>
              <a:rPr sz="1400" dirty="0">
                <a:latin typeface="Cambria Math"/>
                <a:cs typeface="Cambria Math"/>
              </a:rPr>
              <a:t>3,85.</a:t>
            </a:r>
            <a:r>
              <a:rPr sz="1400" spc="-180" dirty="0">
                <a:latin typeface="Cambria Math"/>
                <a:cs typeface="Cambria Math"/>
              </a:rPr>
              <a:t> </a:t>
            </a:r>
            <a:r>
              <a:rPr sz="1400" spc="55" dirty="0">
                <a:latin typeface="Cambria Math"/>
                <a:cs typeface="Cambria Math"/>
              </a:rPr>
              <a:t>𝑉</a:t>
            </a:r>
            <a:r>
              <a:rPr sz="1500" spc="82" baseline="27777" dirty="0">
                <a:latin typeface="Cambria Math"/>
                <a:cs typeface="Cambria Math"/>
              </a:rPr>
              <a:t>2</a:t>
            </a:r>
            <a:endParaRPr sz="1500" baseline="27777">
              <a:latin typeface="Cambria Math"/>
              <a:cs typeface="Cambria Math"/>
            </a:endParaRPr>
          </a:p>
          <a:p>
            <a:pPr marR="39370" algn="r">
              <a:spcBef>
                <a:spcPts val="190"/>
              </a:spcBef>
            </a:pPr>
            <a:r>
              <a:rPr sz="1400" spc="-5" dirty="0">
                <a:latin typeface="Symbol"/>
                <a:cs typeface="Symbol"/>
              </a:rPr>
              <a:t></a:t>
            </a:r>
            <a:r>
              <a:rPr sz="1500" spc="202" baseline="-16666" dirty="0">
                <a:latin typeface="Cambria Math"/>
                <a:cs typeface="Cambria Math"/>
              </a:rPr>
              <a:t>𝑟</a:t>
            </a:r>
            <a:endParaRPr sz="1500" baseline="-16666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60801" y="3647313"/>
            <a:ext cx="15360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1400" dirty="0">
                <a:latin typeface="Cambria Math"/>
                <a:cs typeface="Cambria Math"/>
              </a:rPr>
              <a:t>6,1. </a:t>
            </a:r>
            <a:r>
              <a:rPr sz="1400" dirty="0">
                <a:latin typeface="Symbol"/>
                <a:cs typeface="Symbol"/>
              </a:rPr>
              <a:t>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mbria Math"/>
                <a:cs typeface="Cambria Math"/>
              </a:rPr>
              <a:t>1 + </a:t>
            </a:r>
            <a:r>
              <a:rPr sz="2100" baseline="-27777" dirty="0">
                <a:latin typeface="Cambria Math"/>
                <a:cs typeface="Cambria Math"/>
              </a:rPr>
              <a:t>10 </a:t>
            </a:r>
            <a:r>
              <a:rPr lang="en-US" sz="2100" baseline="-27777" dirty="0" smtClean="0">
                <a:latin typeface="Cambria Math"/>
                <a:cs typeface="Cambria Math"/>
              </a:rPr>
              <a:t>    </a:t>
            </a:r>
            <a:r>
              <a:rPr sz="1400" dirty="0" smtClean="0">
                <a:latin typeface="Cambria Math"/>
                <a:cs typeface="Cambria Math"/>
              </a:rPr>
              <a:t>±</a:t>
            </a:r>
            <a:r>
              <a:rPr sz="1400" spc="-220" dirty="0" smtClean="0">
                <a:latin typeface="Cambria Math"/>
                <a:cs typeface="Cambria Math"/>
              </a:rPr>
              <a:t> </a:t>
            </a:r>
            <a:r>
              <a:rPr sz="1400" spc="30" dirty="0">
                <a:latin typeface="Cambria Math"/>
                <a:cs typeface="Cambria Math"/>
              </a:rPr>
              <a:t>𝑖</a:t>
            </a:r>
            <a:r>
              <a:rPr sz="1500" spc="44" baseline="-16666" dirty="0">
                <a:latin typeface="Cambria Math"/>
                <a:cs typeface="Cambria Math"/>
              </a:rPr>
              <a:t>𝑟</a:t>
            </a:r>
            <a:endParaRPr sz="1500" baseline="-16666" dirty="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56758" y="3440049"/>
            <a:ext cx="3124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5" dirty="0">
                <a:latin typeface="Cambria Math"/>
                <a:cs typeface="Cambria Math"/>
              </a:rPr>
              <a:t>(</a:t>
            </a:r>
            <a:r>
              <a:rPr sz="1400" spc="10" dirty="0">
                <a:latin typeface="Cambria Math"/>
                <a:cs typeface="Cambria Math"/>
              </a:rPr>
              <a:t>𝑚</a:t>
            </a:r>
            <a:r>
              <a:rPr sz="1400" dirty="0">
                <a:latin typeface="Cambria Math"/>
                <a:cs typeface="Cambria Math"/>
              </a:rPr>
              <a:t>)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22523" y="4387088"/>
            <a:ext cx="5755640" cy="173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V = </a:t>
            </a:r>
            <a:r>
              <a:rPr sz="1400" spc="-10" dirty="0">
                <a:latin typeface="Calibri"/>
                <a:cs typeface="Calibri"/>
              </a:rPr>
              <a:t>kecepatan </a:t>
            </a:r>
            <a:r>
              <a:rPr sz="1400" dirty="0">
                <a:latin typeface="Calibri"/>
                <a:cs typeface="Calibri"/>
              </a:rPr>
              <a:t>dalam </a:t>
            </a:r>
            <a:r>
              <a:rPr sz="1400" spc="-5" dirty="0">
                <a:latin typeface="Calibri"/>
                <a:cs typeface="Calibri"/>
              </a:rPr>
              <a:t>km/jam</a:t>
            </a:r>
            <a:endParaRPr sz="1400">
              <a:latin typeface="Calibri"/>
              <a:cs typeface="Calibri"/>
            </a:endParaRPr>
          </a:p>
          <a:p>
            <a:pPr marL="63500">
              <a:spcBef>
                <a:spcPts val="5"/>
              </a:spcBef>
              <a:tabLst>
                <a:tab pos="349885" algn="l"/>
              </a:tabLst>
            </a:pPr>
            <a:r>
              <a:rPr sz="1400" dirty="0">
                <a:latin typeface="Symbol"/>
                <a:cs typeface="Symbol"/>
              </a:rPr>
              <a:t>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koefisien yang tergantung </a:t>
            </a:r>
            <a:r>
              <a:rPr sz="1400" spc="-5" dirty="0">
                <a:latin typeface="Calibri"/>
                <a:cs typeface="Calibri"/>
              </a:rPr>
              <a:t>dari </a:t>
            </a:r>
            <a:r>
              <a:rPr sz="1400" spc="-10" dirty="0">
                <a:latin typeface="Calibri"/>
                <a:cs typeface="Calibri"/>
              </a:rPr>
              <a:t>kecepatan </a:t>
            </a:r>
            <a:r>
              <a:rPr sz="1400" spc="-5" dirty="0">
                <a:latin typeface="Calibri"/>
                <a:cs typeface="Calibri"/>
              </a:rPr>
              <a:t>dan jenis </a:t>
            </a:r>
            <a:r>
              <a:rPr sz="1400" spc="-10" dirty="0">
                <a:latin typeface="Calibri"/>
                <a:cs typeface="Calibri"/>
              </a:rPr>
              <a:t>katup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pengatur</a:t>
            </a:r>
            <a:endParaRPr sz="1400">
              <a:latin typeface="Calibri"/>
              <a:cs typeface="Calibri"/>
            </a:endParaRPr>
          </a:p>
          <a:p>
            <a:pPr marL="63500">
              <a:spcBef>
                <a:spcPts val="10"/>
              </a:spcBef>
            </a:pPr>
            <a:r>
              <a:rPr sz="1400" spc="-5" dirty="0">
                <a:latin typeface="Symbol"/>
                <a:cs typeface="Symbol"/>
              </a:rPr>
              <a:t></a:t>
            </a:r>
            <a:r>
              <a:rPr sz="1400" spc="-5" dirty="0">
                <a:latin typeface="Calibri"/>
                <a:cs typeface="Calibri"/>
              </a:rPr>
              <a:t>r 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persentase </a:t>
            </a:r>
            <a:r>
              <a:rPr sz="1400" spc="-5" dirty="0">
                <a:latin typeface="Calibri"/>
                <a:cs typeface="Calibri"/>
              </a:rPr>
              <a:t>pengereman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ekivalen</a:t>
            </a:r>
            <a:endParaRPr sz="1400">
              <a:latin typeface="Calibri"/>
              <a:cs typeface="Calibri"/>
            </a:endParaRPr>
          </a:p>
          <a:p>
            <a:pPr marL="63500">
              <a:lnSpc>
                <a:spcPts val="1675"/>
              </a:lnSpc>
            </a:pPr>
            <a:r>
              <a:rPr sz="1400" spc="-5" dirty="0">
                <a:latin typeface="Symbol"/>
                <a:cs typeface="Symbol"/>
              </a:rPr>
              <a:t></a:t>
            </a:r>
            <a:r>
              <a:rPr sz="1400" spc="-5" dirty="0">
                <a:latin typeface="Calibri"/>
                <a:cs typeface="Calibri"/>
              </a:rPr>
              <a:t>r 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5" dirty="0">
                <a:latin typeface="Calibri"/>
                <a:cs typeface="Calibri"/>
              </a:rPr>
              <a:t>C</a:t>
            </a:r>
            <a:r>
              <a:rPr sz="1350" spc="7" baseline="-21604" dirty="0">
                <a:latin typeface="Calibri"/>
                <a:cs typeface="Calibri"/>
              </a:rPr>
              <a:t>1 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30" dirty="0">
                <a:latin typeface="Calibri"/>
                <a:cs typeface="Calibri"/>
              </a:rPr>
              <a:t> </a:t>
            </a:r>
            <a:r>
              <a:rPr sz="1400" dirty="0">
                <a:latin typeface="Symbol"/>
                <a:cs typeface="Symbol"/>
              </a:rPr>
              <a:t></a:t>
            </a:r>
            <a:endParaRPr sz="1400">
              <a:latin typeface="Symbol"/>
              <a:cs typeface="Symbol"/>
            </a:endParaRPr>
          </a:p>
          <a:p>
            <a:pPr marL="63500">
              <a:lnSpc>
                <a:spcPts val="1675"/>
              </a:lnSpc>
              <a:tabLst>
                <a:tab pos="354330" algn="l"/>
              </a:tabLst>
            </a:pPr>
            <a:r>
              <a:rPr sz="1400" spc="5" dirty="0">
                <a:latin typeface="Calibri"/>
                <a:cs typeface="Calibri"/>
              </a:rPr>
              <a:t>C</a:t>
            </a:r>
            <a:r>
              <a:rPr sz="1350" spc="7" baseline="-21604" dirty="0">
                <a:latin typeface="Calibri"/>
                <a:cs typeface="Calibri"/>
              </a:rPr>
              <a:t>1	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koefisien yang tergantung </a:t>
            </a:r>
            <a:r>
              <a:rPr sz="1400" spc="-5" dirty="0">
                <a:latin typeface="Calibri"/>
                <a:cs typeface="Calibri"/>
              </a:rPr>
              <a:t>dari tipe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spc="-5" dirty="0">
                <a:latin typeface="Calibri"/>
                <a:cs typeface="Calibri"/>
              </a:rPr>
              <a:t>dan jumlah </a:t>
            </a:r>
            <a:r>
              <a:rPr sz="1400" spc="-10" dirty="0">
                <a:latin typeface="Calibri"/>
                <a:cs typeface="Calibri"/>
              </a:rPr>
              <a:t>gandar </a:t>
            </a:r>
            <a:r>
              <a:rPr sz="1400" dirty="0">
                <a:latin typeface="Calibri"/>
                <a:cs typeface="Calibri"/>
              </a:rPr>
              <a:t>dalam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kereta</a:t>
            </a:r>
            <a:endParaRPr sz="1400">
              <a:latin typeface="Calibri"/>
              <a:cs typeface="Calibri"/>
            </a:endParaRPr>
          </a:p>
          <a:p>
            <a:pPr marL="63500">
              <a:tabLst>
                <a:tab pos="343535" algn="l"/>
              </a:tabLst>
            </a:pPr>
            <a:r>
              <a:rPr sz="1400" spc="5" dirty="0">
                <a:latin typeface="Calibri"/>
                <a:cs typeface="Calibri"/>
              </a:rPr>
              <a:t>i</a:t>
            </a:r>
            <a:r>
              <a:rPr sz="1350" spc="7" baseline="-21604" dirty="0">
                <a:latin typeface="Calibri"/>
                <a:cs typeface="Calibri"/>
              </a:rPr>
              <a:t>r	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5" dirty="0">
                <a:latin typeface="Calibri"/>
                <a:cs typeface="Calibri"/>
              </a:rPr>
              <a:t>lereng ekivalen</a:t>
            </a:r>
            <a:endParaRPr sz="1400">
              <a:latin typeface="Calibri"/>
              <a:cs typeface="Calibri"/>
            </a:endParaRPr>
          </a:p>
          <a:p>
            <a:pPr marL="63500">
              <a:tabLst>
                <a:tab pos="343535" algn="l"/>
              </a:tabLst>
            </a:pPr>
            <a:r>
              <a:rPr sz="1400" spc="5" dirty="0">
                <a:latin typeface="Calibri"/>
                <a:cs typeface="Calibri"/>
              </a:rPr>
              <a:t>i</a:t>
            </a:r>
            <a:r>
              <a:rPr sz="1350" spc="7" baseline="-21604" dirty="0">
                <a:latin typeface="Calibri"/>
                <a:cs typeface="Calibri"/>
              </a:rPr>
              <a:t>r	</a:t>
            </a:r>
            <a:r>
              <a:rPr sz="1400" dirty="0">
                <a:latin typeface="Calibri"/>
                <a:cs typeface="Calibri"/>
              </a:rPr>
              <a:t>= C</a:t>
            </a:r>
            <a:r>
              <a:rPr sz="1350" baseline="-21604" dirty="0">
                <a:latin typeface="Calibri"/>
                <a:cs typeface="Calibri"/>
              </a:rPr>
              <a:t>i 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  <a:p>
            <a:pPr marL="63500">
              <a:tabLst>
                <a:tab pos="343535" algn="l"/>
              </a:tabLst>
            </a:pPr>
            <a:r>
              <a:rPr sz="1400" dirty="0">
                <a:latin typeface="Calibri"/>
                <a:cs typeface="Calibri"/>
              </a:rPr>
              <a:t>C</a:t>
            </a:r>
            <a:r>
              <a:rPr sz="1350" baseline="-21604" dirty="0">
                <a:latin typeface="Calibri"/>
                <a:cs typeface="Calibri"/>
              </a:rPr>
              <a:t>i	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koefisien yang tergantung </a:t>
            </a:r>
            <a:r>
              <a:rPr sz="1400" spc="-5" dirty="0">
                <a:latin typeface="Calibri"/>
                <a:cs typeface="Calibri"/>
              </a:rPr>
              <a:t>dari tipe rem dan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kecepatan.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15716" y="2358416"/>
            <a:ext cx="1315720" cy="702945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>
              <a:spcBef>
                <a:spcPts val="844"/>
              </a:spcBef>
            </a:pPr>
            <a:r>
              <a:rPr sz="1600" b="1" spc="-5" dirty="0">
                <a:latin typeface="Calibri"/>
                <a:cs typeface="Calibri"/>
              </a:rPr>
              <a:t>Rumus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Minden</a:t>
            </a:r>
            <a:endParaRPr sz="1600">
              <a:latin typeface="Calibri"/>
              <a:cs typeface="Calibri"/>
            </a:endParaRPr>
          </a:p>
          <a:p>
            <a:pPr marL="85725">
              <a:spcBef>
                <a:spcPts val="745"/>
              </a:spcBef>
            </a:pPr>
            <a:r>
              <a:rPr sz="1600" spc="-10" dirty="0">
                <a:latin typeface="Calibri"/>
                <a:cs typeface="Calibri"/>
              </a:rPr>
              <a:t>Untuk </a:t>
            </a:r>
            <a:r>
              <a:rPr sz="1600" spc="-15" dirty="0">
                <a:latin typeface="Calibri"/>
                <a:cs typeface="Calibri"/>
              </a:rPr>
              <a:t>rem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R/P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23709" y="2792348"/>
            <a:ext cx="10782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Untuk </a:t>
            </a:r>
            <a:r>
              <a:rPr sz="1600" spc="-15" dirty="0">
                <a:latin typeface="Calibri"/>
                <a:cs typeface="Calibri"/>
              </a:rPr>
              <a:t>rem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87284" y="3258189"/>
            <a:ext cx="2525322" cy="6875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45223" y="3304057"/>
            <a:ext cx="2432304" cy="6385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25411" y="3276601"/>
            <a:ext cx="2453640" cy="6156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25411" y="3276600"/>
            <a:ext cx="2453640" cy="615950"/>
          </a:xfrm>
          <a:custGeom>
            <a:avLst/>
            <a:gdLst/>
            <a:ahLst/>
            <a:cxnLst/>
            <a:rect l="l" t="t" r="r" b="b"/>
            <a:pathLst>
              <a:path w="2453640" h="615950">
                <a:moveTo>
                  <a:pt x="0" y="615695"/>
                </a:moveTo>
                <a:lnTo>
                  <a:pt x="2453640" y="615695"/>
                </a:lnTo>
                <a:lnTo>
                  <a:pt x="2453640" y="0"/>
                </a:lnTo>
                <a:lnTo>
                  <a:pt x="0" y="0"/>
                </a:lnTo>
                <a:lnTo>
                  <a:pt x="0" y="615695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848603" y="3440049"/>
            <a:ext cx="2952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dirty="0">
                <a:latin typeface="Cambria Math"/>
                <a:cs typeface="Cambria Math"/>
              </a:rPr>
              <a:t>𝐿</a:t>
            </a:r>
            <a:r>
              <a:rPr sz="1400" spc="4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=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179946" y="3579876"/>
            <a:ext cx="1388745" cy="0"/>
          </a:xfrm>
          <a:custGeom>
            <a:avLst/>
            <a:gdLst/>
            <a:ahLst/>
            <a:cxnLst/>
            <a:rect l="l" t="t" r="r" b="b"/>
            <a:pathLst>
              <a:path w="1388745">
                <a:moveTo>
                  <a:pt x="0" y="0"/>
                </a:moveTo>
                <a:lnTo>
                  <a:pt x="1388363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03616" y="3617976"/>
            <a:ext cx="617220" cy="222250"/>
          </a:xfrm>
          <a:custGeom>
            <a:avLst/>
            <a:gdLst/>
            <a:ahLst/>
            <a:cxnLst/>
            <a:rect l="l" t="t" r="r" b="b"/>
            <a:pathLst>
              <a:path w="617220" h="222250">
                <a:moveTo>
                  <a:pt x="34435" y="144399"/>
                </a:moveTo>
                <a:lnTo>
                  <a:pt x="17399" y="144399"/>
                </a:lnTo>
                <a:lnTo>
                  <a:pt x="53467" y="221869"/>
                </a:lnTo>
                <a:lnTo>
                  <a:pt x="61975" y="221869"/>
                </a:lnTo>
                <a:lnTo>
                  <a:pt x="68270" y="198500"/>
                </a:lnTo>
                <a:lnTo>
                  <a:pt x="58674" y="198500"/>
                </a:lnTo>
                <a:lnTo>
                  <a:pt x="34435" y="144399"/>
                </a:lnTo>
                <a:close/>
              </a:path>
              <a:path w="617220" h="222250">
                <a:moveTo>
                  <a:pt x="617219" y="0"/>
                </a:moveTo>
                <a:lnTo>
                  <a:pt x="129540" y="0"/>
                </a:lnTo>
                <a:lnTo>
                  <a:pt x="129540" y="507"/>
                </a:lnTo>
                <a:lnTo>
                  <a:pt x="111506" y="507"/>
                </a:lnTo>
                <a:lnTo>
                  <a:pt x="58674" y="198500"/>
                </a:lnTo>
                <a:lnTo>
                  <a:pt x="68270" y="198500"/>
                </a:lnTo>
                <a:lnTo>
                  <a:pt x="118491" y="12065"/>
                </a:lnTo>
                <a:lnTo>
                  <a:pt x="617219" y="12065"/>
                </a:lnTo>
                <a:lnTo>
                  <a:pt x="617219" y="0"/>
                </a:lnTo>
                <a:close/>
              </a:path>
              <a:path w="617220" h="222250">
                <a:moveTo>
                  <a:pt x="28575" y="131318"/>
                </a:moveTo>
                <a:lnTo>
                  <a:pt x="0" y="144399"/>
                </a:lnTo>
                <a:lnTo>
                  <a:pt x="2667" y="150875"/>
                </a:lnTo>
                <a:lnTo>
                  <a:pt x="17399" y="144399"/>
                </a:lnTo>
                <a:lnTo>
                  <a:pt x="34435" y="144399"/>
                </a:lnTo>
                <a:lnTo>
                  <a:pt x="28575" y="131318"/>
                </a:lnTo>
                <a:close/>
              </a:path>
              <a:path w="617220" h="222250">
                <a:moveTo>
                  <a:pt x="617219" y="12065"/>
                </a:moveTo>
                <a:lnTo>
                  <a:pt x="129540" y="12065"/>
                </a:lnTo>
                <a:lnTo>
                  <a:pt x="617219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155434" y="3227299"/>
            <a:ext cx="1441450" cy="60769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R="1270" algn="ctr">
              <a:spcBef>
                <a:spcPts val="710"/>
              </a:spcBef>
            </a:pPr>
            <a:r>
              <a:rPr sz="1400" dirty="0">
                <a:latin typeface="Cambria Math"/>
                <a:cs typeface="Cambria Math"/>
              </a:rPr>
              <a:t>3,85.</a:t>
            </a:r>
            <a:r>
              <a:rPr sz="1400" spc="-100" dirty="0">
                <a:latin typeface="Cambria Math"/>
                <a:cs typeface="Cambria Math"/>
              </a:rPr>
              <a:t> </a:t>
            </a:r>
            <a:r>
              <a:rPr sz="1400" spc="55" dirty="0">
                <a:latin typeface="Cambria Math"/>
                <a:cs typeface="Cambria Math"/>
              </a:rPr>
              <a:t>𝑉</a:t>
            </a:r>
            <a:r>
              <a:rPr sz="1500" spc="82" baseline="27777" dirty="0">
                <a:latin typeface="Cambria Math"/>
                <a:cs typeface="Cambria Math"/>
              </a:rPr>
              <a:t>2</a:t>
            </a:r>
            <a:endParaRPr sz="1500" baseline="27777">
              <a:latin typeface="Cambria Math"/>
              <a:cs typeface="Cambria Math"/>
            </a:endParaRPr>
          </a:p>
          <a:p>
            <a:pPr marR="5080" algn="ctr">
              <a:spcBef>
                <a:spcPts val="610"/>
              </a:spcBef>
              <a:tabLst>
                <a:tab pos="553085" algn="l"/>
              </a:tabLst>
            </a:pPr>
            <a:r>
              <a:rPr sz="1400" dirty="0">
                <a:latin typeface="Cambria Math"/>
                <a:cs typeface="Cambria Math"/>
              </a:rPr>
              <a:t>5,1.</a:t>
            </a:r>
            <a:r>
              <a:rPr sz="1400" spc="-95" dirty="0">
                <a:latin typeface="Cambria Math"/>
                <a:cs typeface="Cambria Math"/>
              </a:rPr>
              <a:t> </a:t>
            </a:r>
            <a:r>
              <a:rPr sz="1400" dirty="0">
                <a:latin typeface="Symbol"/>
                <a:cs typeface="Symbol"/>
              </a:rPr>
              <a:t>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30" dirty="0">
                <a:latin typeface="Symbol"/>
                <a:cs typeface="Symbol"/>
              </a:rPr>
              <a:t></a:t>
            </a:r>
            <a:r>
              <a:rPr sz="1500" spc="44" baseline="-16666" dirty="0">
                <a:latin typeface="Cambria Math"/>
                <a:cs typeface="Cambria Math"/>
              </a:rPr>
              <a:t>𝑟 </a:t>
            </a:r>
            <a:r>
              <a:rPr sz="1400" dirty="0">
                <a:latin typeface="Cambria Math"/>
                <a:cs typeface="Cambria Math"/>
              </a:rPr>
              <a:t>− 5 ±</a:t>
            </a:r>
            <a:r>
              <a:rPr sz="1400" spc="-190" dirty="0">
                <a:latin typeface="Cambria Math"/>
                <a:cs typeface="Cambria Math"/>
              </a:rPr>
              <a:t> </a:t>
            </a:r>
            <a:r>
              <a:rPr sz="1400" spc="30" dirty="0">
                <a:latin typeface="Cambria Math"/>
                <a:cs typeface="Cambria Math"/>
              </a:rPr>
              <a:t>𝑖</a:t>
            </a:r>
            <a:r>
              <a:rPr sz="1500" spc="44" baseline="-16666" dirty="0">
                <a:latin typeface="Cambria Math"/>
                <a:cs typeface="Cambria Math"/>
              </a:rPr>
              <a:t>𝑟</a:t>
            </a:r>
            <a:endParaRPr sz="1500" baseline="-16666">
              <a:latin typeface="Cambria Math"/>
              <a:cs typeface="Cambria Math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56904" y="3440049"/>
            <a:ext cx="3124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5" dirty="0">
                <a:latin typeface="Cambria Math"/>
                <a:cs typeface="Cambria Math"/>
              </a:rPr>
              <a:t>(</a:t>
            </a:r>
            <a:r>
              <a:rPr sz="1400" spc="10" dirty="0">
                <a:latin typeface="Cambria Math"/>
                <a:cs typeface="Cambria Math"/>
              </a:rPr>
              <a:t>𝑚</a:t>
            </a:r>
            <a:r>
              <a:rPr sz="1400" dirty="0">
                <a:latin typeface="Cambria Math"/>
                <a:cs typeface="Cambria Math"/>
              </a:rPr>
              <a:t>)</a:t>
            </a:r>
            <a:endParaRPr sz="14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27695352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24528" y="477012"/>
            <a:ext cx="4355591" cy="2752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1627" y="3357371"/>
            <a:ext cx="5274564" cy="27020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12098" y="857758"/>
            <a:ext cx="1190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30" dirty="0">
                <a:latin typeface="Calibri"/>
                <a:cs typeface="Calibri"/>
              </a:rPr>
              <a:t>Tabel </a:t>
            </a:r>
            <a:r>
              <a:rPr spc="-5" dirty="0">
                <a:latin typeface="Calibri"/>
                <a:cs typeface="Calibri"/>
              </a:rPr>
              <a:t>nilai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</a:t>
            </a:r>
            <a:endParaRPr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7243554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747511" y="5291835"/>
            <a:ext cx="3386328" cy="199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89643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5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08871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28100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47328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66556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7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5783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7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5011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2" y="0"/>
                </a:moveTo>
                <a:lnTo>
                  <a:pt x="30607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3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1" y="44450"/>
                </a:lnTo>
                <a:lnTo>
                  <a:pt x="4826" y="41275"/>
                </a:lnTo>
                <a:lnTo>
                  <a:pt x="1651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1" y="7874"/>
                </a:lnTo>
                <a:lnTo>
                  <a:pt x="4826" y="4699"/>
                </a:lnTo>
                <a:lnTo>
                  <a:pt x="8128" y="1524"/>
                </a:lnTo>
                <a:lnTo>
                  <a:pt x="13970" y="0"/>
                </a:lnTo>
                <a:lnTo>
                  <a:pt x="22352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4240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1" y="1524"/>
                </a:lnTo>
                <a:lnTo>
                  <a:pt x="39496" y="4699"/>
                </a:lnTo>
                <a:lnTo>
                  <a:pt x="42671" y="7747"/>
                </a:lnTo>
                <a:lnTo>
                  <a:pt x="44195" y="13843"/>
                </a:lnTo>
                <a:lnTo>
                  <a:pt x="44195" y="22606"/>
                </a:lnTo>
                <a:lnTo>
                  <a:pt x="44195" y="31877"/>
                </a:lnTo>
                <a:lnTo>
                  <a:pt x="42671" y="38100"/>
                </a:lnTo>
                <a:lnTo>
                  <a:pt x="39369" y="41275"/>
                </a:lnTo>
                <a:lnTo>
                  <a:pt x="36194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5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69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443468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5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69529" y="5332096"/>
            <a:ext cx="54610" cy="81915"/>
          </a:xfrm>
          <a:custGeom>
            <a:avLst/>
            <a:gdLst/>
            <a:ahLst/>
            <a:cxnLst/>
            <a:rect l="l" t="t" r="r" b="b"/>
            <a:pathLst>
              <a:path w="54610" h="81914">
                <a:moveTo>
                  <a:pt x="27178" y="0"/>
                </a:moveTo>
                <a:lnTo>
                  <a:pt x="0" y="81787"/>
                </a:lnTo>
                <a:lnTo>
                  <a:pt x="54610" y="81787"/>
                </a:lnTo>
                <a:lnTo>
                  <a:pt x="27305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51014" y="5325491"/>
            <a:ext cx="52069" cy="65405"/>
          </a:xfrm>
          <a:custGeom>
            <a:avLst/>
            <a:gdLst/>
            <a:ahLst/>
            <a:cxnLst/>
            <a:rect l="l" t="t" r="r" b="b"/>
            <a:pathLst>
              <a:path w="52070" h="65404">
                <a:moveTo>
                  <a:pt x="0" y="0"/>
                </a:moveTo>
                <a:lnTo>
                  <a:pt x="0" y="65405"/>
                </a:lnTo>
                <a:lnTo>
                  <a:pt x="17652" y="65405"/>
                </a:lnTo>
                <a:lnTo>
                  <a:pt x="23875" y="65405"/>
                </a:lnTo>
                <a:lnTo>
                  <a:pt x="29083" y="64516"/>
                </a:lnTo>
                <a:lnTo>
                  <a:pt x="33274" y="62865"/>
                </a:lnTo>
                <a:lnTo>
                  <a:pt x="37464" y="61214"/>
                </a:lnTo>
                <a:lnTo>
                  <a:pt x="41021" y="58801"/>
                </a:lnTo>
                <a:lnTo>
                  <a:pt x="43687" y="55753"/>
                </a:lnTo>
                <a:lnTo>
                  <a:pt x="46354" y="52705"/>
                </a:lnTo>
                <a:lnTo>
                  <a:pt x="48387" y="49149"/>
                </a:lnTo>
                <a:lnTo>
                  <a:pt x="49784" y="44958"/>
                </a:lnTo>
                <a:lnTo>
                  <a:pt x="51181" y="40640"/>
                </a:lnTo>
                <a:lnTo>
                  <a:pt x="51815" y="36068"/>
                </a:lnTo>
                <a:lnTo>
                  <a:pt x="51815" y="31115"/>
                </a:lnTo>
                <a:lnTo>
                  <a:pt x="51815" y="24384"/>
                </a:lnTo>
                <a:lnTo>
                  <a:pt x="50673" y="18796"/>
                </a:lnTo>
                <a:lnTo>
                  <a:pt x="48260" y="14478"/>
                </a:lnTo>
                <a:lnTo>
                  <a:pt x="45847" y="10160"/>
                </a:lnTo>
                <a:lnTo>
                  <a:pt x="42925" y="6858"/>
                </a:lnTo>
                <a:lnTo>
                  <a:pt x="39497" y="4826"/>
                </a:lnTo>
                <a:lnTo>
                  <a:pt x="36067" y="2667"/>
                </a:lnTo>
                <a:lnTo>
                  <a:pt x="32385" y="1397"/>
                </a:lnTo>
                <a:lnTo>
                  <a:pt x="28575" y="889"/>
                </a:lnTo>
                <a:lnTo>
                  <a:pt x="24764" y="254"/>
                </a:lnTo>
                <a:lnTo>
                  <a:pt x="20827" y="0"/>
                </a:lnTo>
                <a:lnTo>
                  <a:pt x="16763" y="0"/>
                </a:lnTo>
                <a:lnTo>
                  <a:pt x="0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11260" y="5325236"/>
            <a:ext cx="53340" cy="54610"/>
          </a:xfrm>
          <a:custGeom>
            <a:avLst/>
            <a:gdLst/>
            <a:ahLst/>
            <a:cxnLst/>
            <a:rect l="l" t="t" r="r" b="b"/>
            <a:pathLst>
              <a:path w="53340" h="54610">
                <a:moveTo>
                  <a:pt x="0" y="0"/>
                </a:moveTo>
                <a:lnTo>
                  <a:pt x="0" y="54609"/>
                </a:lnTo>
                <a:lnTo>
                  <a:pt x="19939" y="54609"/>
                </a:lnTo>
                <a:lnTo>
                  <a:pt x="25527" y="54609"/>
                </a:lnTo>
                <a:lnTo>
                  <a:pt x="30353" y="53975"/>
                </a:lnTo>
                <a:lnTo>
                  <a:pt x="34544" y="52578"/>
                </a:lnTo>
                <a:lnTo>
                  <a:pt x="38735" y="51307"/>
                </a:lnTo>
                <a:lnTo>
                  <a:pt x="51181" y="38226"/>
                </a:lnTo>
                <a:lnTo>
                  <a:pt x="52578" y="34925"/>
                </a:lnTo>
                <a:lnTo>
                  <a:pt x="53340" y="31115"/>
                </a:lnTo>
                <a:lnTo>
                  <a:pt x="53340" y="26924"/>
                </a:lnTo>
                <a:lnTo>
                  <a:pt x="53340" y="20574"/>
                </a:lnTo>
                <a:lnTo>
                  <a:pt x="22098" y="0"/>
                </a:lnTo>
                <a:lnTo>
                  <a:pt x="17653" y="0"/>
                </a:lnTo>
                <a:lnTo>
                  <a:pt x="0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72145" y="5295266"/>
            <a:ext cx="142875" cy="193675"/>
          </a:xfrm>
          <a:custGeom>
            <a:avLst/>
            <a:gdLst/>
            <a:ahLst/>
            <a:cxnLst/>
            <a:rect l="l" t="t" r="r" b="b"/>
            <a:pathLst>
              <a:path w="142875" h="193675">
                <a:moveTo>
                  <a:pt x="11683" y="0"/>
                </a:moveTo>
                <a:lnTo>
                  <a:pt x="61468" y="0"/>
                </a:lnTo>
                <a:lnTo>
                  <a:pt x="66548" y="0"/>
                </a:lnTo>
                <a:lnTo>
                  <a:pt x="70738" y="127"/>
                </a:lnTo>
                <a:lnTo>
                  <a:pt x="74040" y="381"/>
                </a:lnTo>
                <a:lnTo>
                  <a:pt x="77215" y="508"/>
                </a:lnTo>
                <a:lnTo>
                  <a:pt x="80263" y="762"/>
                </a:lnTo>
                <a:lnTo>
                  <a:pt x="82930" y="1143"/>
                </a:lnTo>
                <a:lnTo>
                  <a:pt x="90677" y="2159"/>
                </a:lnTo>
                <a:lnTo>
                  <a:pt x="97662" y="4064"/>
                </a:lnTo>
                <a:lnTo>
                  <a:pt x="103885" y="6731"/>
                </a:lnTo>
                <a:lnTo>
                  <a:pt x="109981" y="9398"/>
                </a:lnTo>
                <a:lnTo>
                  <a:pt x="115315" y="12954"/>
                </a:lnTo>
                <a:lnTo>
                  <a:pt x="119633" y="17272"/>
                </a:lnTo>
                <a:lnTo>
                  <a:pt x="123951" y="21590"/>
                </a:lnTo>
                <a:lnTo>
                  <a:pt x="127253" y="26670"/>
                </a:lnTo>
                <a:lnTo>
                  <a:pt x="129539" y="32512"/>
                </a:lnTo>
                <a:lnTo>
                  <a:pt x="131825" y="38481"/>
                </a:lnTo>
                <a:lnTo>
                  <a:pt x="132969" y="45212"/>
                </a:lnTo>
                <a:lnTo>
                  <a:pt x="132969" y="52832"/>
                </a:lnTo>
                <a:lnTo>
                  <a:pt x="132969" y="59309"/>
                </a:lnTo>
                <a:lnTo>
                  <a:pt x="132079" y="65151"/>
                </a:lnTo>
                <a:lnTo>
                  <a:pt x="130428" y="70485"/>
                </a:lnTo>
                <a:lnTo>
                  <a:pt x="128777" y="75819"/>
                </a:lnTo>
                <a:lnTo>
                  <a:pt x="126364" y="80518"/>
                </a:lnTo>
                <a:lnTo>
                  <a:pt x="123189" y="84709"/>
                </a:lnTo>
                <a:lnTo>
                  <a:pt x="120014" y="88900"/>
                </a:lnTo>
                <a:lnTo>
                  <a:pt x="95503" y="102997"/>
                </a:lnTo>
                <a:lnTo>
                  <a:pt x="98425" y="104394"/>
                </a:lnTo>
                <a:lnTo>
                  <a:pt x="117094" y="124968"/>
                </a:lnTo>
                <a:lnTo>
                  <a:pt x="119125" y="128651"/>
                </a:lnTo>
                <a:lnTo>
                  <a:pt x="121030" y="132715"/>
                </a:lnTo>
                <a:lnTo>
                  <a:pt x="122935" y="137287"/>
                </a:lnTo>
                <a:lnTo>
                  <a:pt x="139191" y="175260"/>
                </a:lnTo>
                <a:lnTo>
                  <a:pt x="140715" y="178943"/>
                </a:lnTo>
                <a:lnTo>
                  <a:pt x="141604" y="181737"/>
                </a:lnTo>
                <a:lnTo>
                  <a:pt x="142112" y="183515"/>
                </a:lnTo>
                <a:lnTo>
                  <a:pt x="142621" y="185166"/>
                </a:lnTo>
                <a:lnTo>
                  <a:pt x="142875" y="186563"/>
                </a:lnTo>
                <a:lnTo>
                  <a:pt x="142875" y="187579"/>
                </a:lnTo>
                <a:lnTo>
                  <a:pt x="142875" y="188722"/>
                </a:lnTo>
                <a:lnTo>
                  <a:pt x="142748" y="189611"/>
                </a:lnTo>
                <a:lnTo>
                  <a:pt x="142239" y="190373"/>
                </a:lnTo>
                <a:lnTo>
                  <a:pt x="141858" y="191135"/>
                </a:lnTo>
                <a:lnTo>
                  <a:pt x="140970" y="191643"/>
                </a:lnTo>
                <a:lnTo>
                  <a:pt x="139446" y="192151"/>
                </a:lnTo>
                <a:lnTo>
                  <a:pt x="137922" y="192659"/>
                </a:lnTo>
                <a:lnTo>
                  <a:pt x="135762" y="193040"/>
                </a:lnTo>
                <a:lnTo>
                  <a:pt x="132969" y="193167"/>
                </a:lnTo>
                <a:lnTo>
                  <a:pt x="130048" y="193421"/>
                </a:lnTo>
                <a:lnTo>
                  <a:pt x="126110" y="193548"/>
                </a:lnTo>
                <a:lnTo>
                  <a:pt x="121157" y="193548"/>
                </a:lnTo>
                <a:lnTo>
                  <a:pt x="116966" y="193548"/>
                </a:lnTo>
                <a:lnTo>
                  <a:pt x="113664" y="193421"/>
                </a:lnTo>
                <a:lnTo>
                  <a:pt x="111251" y="193167"/>
                </a:lnTo>
                <a:lnTo>
                  <a:pt x="108711" y="193040"/>
                </a:lnTo>
                <a:lnTo>
                  <a:pt x="83565" y="144018"/>
                </a:lnTo>
                <a:lnTo>
                  <a:pt x="81406" y="139065"/>
                </a:lnTo>
                <a:lnTo>
                  <a:pt x="70738" y="121539"/>
                </a:lnTo>
                <a:lnTo>
                  <a:pt x="68325" y="118999"/>
                </a:lnTo>
                <a:lnTo>
                  <a:pt x="65531" y="117094"/>
                </a:lnTo>
                <a:lnTo>
                  <a:pt x="62356" y="115824"/>
                </a:lnTo>
                <a:lnTo>
                  <a:pt x="59181" y="114554"/>
                </a:lnTo>
                <a:lnTo>
                  <a:pt x="55499" y="113919"/>
                </a:lnTo>
                <a:lnTo>
                  <a:pt x="51307" y="113919"/>
                </a:lnTo>
                <a:lnTo>
                  <a:pt x="39115" y="113919"/>
                </a:lnTo>
                <a:lnTo>
                  <a:pt x="39115" y="187325"/>
                </a:lnTo>
                <a:lnTo>
                  <a:pt x="39115" y="188214"/>
                </a:lnTo>
                <a:lnTo>
                  <a:pt x="38861" y="189103"/>
                </a:lnTo>
                <a:lnTo>
                  <a:pt x="29082" y="193040"/>
                </a:lnTo>
                <a:lnTo>
                  <a:pt x="26543" y="193421"/>
                </a:lnTo>
                <a:lnTo>
                  <a:pt x="23368" y="193548"/>
                </a:lnTo>
                <a:lnTo>
                  <a:pt x="19557" y="193548"/>
                </a:lnTo>
                <a:lnTo>
                  <a:pt x="15748" y="193548"/>
                </a:lnTo>
                <a:lnTo>
                  <a:pt x="12573" y="193421"/>
                </a:lnTo>
                <a:lnTo>
                  <a:pt x="10032" y="193040"/>
                </a:lnTo>
                <a:lnTo>
                  <a:pt x="7493" y="192786"/>
                </a:lnTo>
                <a:lnTo>
                  <a:pt x="5460" y="192405"/>
                </a:lnTo>
                <a:lnTo>
                  <a:pt x="4063" y="191897"/>
                </a:lnTo>
                <a:lnTo>
                  <a:pt x="2539" y="191389"/>
                </a:lnTo>
                <a:lnTo>
                  <a:pt x="1524" y="190754"/>
                </a:lnTo>
                <a:lnTo>
                  <a:pt x="888" y="189992"/>
                </a:lnTo>
                <a:lnTo>
                  <a:pt x="253" y="189103"/>
                </a:lnTo>
                <a:lnTo>
                  <a:pt x="0" y="188214"/>
                </a:lnTo>
                <a:lnTo>
                  <a:pt x="0" y="187325"/>
                </a:lnTo>
                <a:lnTo>
                  <a:pt x="0" y="12446"/>
                </a:lnTo>
                <a:lnTo>
                  <a:pt x="0" y="8001"/>
                </a:lnTo>
                <a:lnTo>
                  <a:pt x="1143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1" y="0"/>
                </a:lnTo>
                <a:lnTo>
                  <a:pt x="11683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122793" y="5295265"/>
            <a:ext cx="114300" cy="193040"/>
          </a:xfrm>
          <a:custGeom>
            <a:avLst/>
            <a:gdLst/>
            <a:ahLst/>
            <a:cxnLst/>
            <a:rect l="l" t="t" r="r" b="b"/>
            <a:pathLst>
              <a:path w="114300" h="193039">
                <a:moveTo>
                  <a:pt x="11683" y="0"/>
                </a:moveTo>
                <a:lnTo>
                  <a:pt x="107823" y="0"/>
                </a:lnTo>
                <a:lnTo>
                  <a:pt x="108711" y="0"/>
                </a:lnTo>
                <a:lnTo>
                  <a:pt x="109474" y="254"/>
                </a:lnTo>
                <a:lnTo>
                  <a:pt x="110108" y="762"/>
                </a:lnTo>
                <a:lnTo>
                  <a:pt x="110871" y="1270"/>
                </a:lnTo>
                <a:lnTo>
                  <a:pt x="111378" y="2159"/>
                </a:lnTo>
                <a:lnTo>
                  <a:pt x="111886" y="3429"/>
                </a:lnTo>
                <a:lnTo>
                  <a:pt x="112395" y="4699"/>
                </a:lnTo>
                <a:lnTo>
                  <a:pt x="112775" y="6223"/>
                </a:lnTo>
                <a:lnTo>
                  <a:pt x="113029" y="8128"/>
                </a:lnTo>
                <a:lnTo>
                  <a:pt x="113283" y="10160"/>
                </a:lnTo>
                <a:lnTo>
                  <a:pt x="113410" y="12573"/>
                </a:lnTo>
                <a:lnTo>
                  <a:pt x="113410" y="15494"/>
                </a:lnTo>
                <a:lnTo>
                  <a:pt x="113410" y="18288"/>
                </a:lnTo>
                <a:lnTo>
                  <a:pt x="110108" y="29845"/>
                </a:lnTo>
                <a:lnTo>
                  <a:pt x="109474" y="30480"/>
                </a:lnTo>
                <a:lnTo>
                  <a:pt x="108711" y="30734"/>
                </a:lnTo>
                <a:lnTo>
                  <a:pt x="107823" y="30734"/>
                </a:lnTo>
                <a:lnTo>
                  <a:pt x="38988" y="30734"/>
                </a:lnTo>
                <a:lnTo>
                  <a:pt x="38988" y="77724"/>
                </a:lnTo>
                <a:lnTo>
                  <a:pt x="97154" y="77724"/>
                </a:lnTo>
                <a:lnTo>
                  <a:pt x="98043" y="77724"/>
                </a:lnTo>
                <a:lnTo>
                  <a:pt x="98932" y="77978"/>
                </a:lnTo>
                <a:lnTo>
                  <a:pt x="99695" y="78613"/>
                </a:lnTo>
                <a:lnTo>
                  <a:pt x="100456" y="79121"/>
                </a:lnTo>
                <a:lnTo>
                  <a:pt x="102615" y="85725"/>
                </a:lnTo>
                <a:lnTo>
                  <a:pt x="102870" y="87630"/>
                </a:lnTo>
                <a:lnTo>
                  <a:pt x="102997" y="90043"/>
                </a:lnTo>
                <a:lnTo>
                  <a:pt x="102997" y="92710"/>
                </a:lnTo>
                <a:lnTo>
                  <a:pt x="102997" y="95631"/>
                </a:lnTo>
                <a:lnTo>
                  <a:pt x="102870" y="98044"/>
                </a:lnTo>
                <a:lnTo>
                  <a:pt x="102615" y="99949"/>
                </a:lnTo>
                <a:lnTo>
                  <a:pt x="102361" y="101854"/>
                </a:lnTo>
                <a:lnTo>
                  <a:pt x="98043" y="107696"/>
                </a:lnTo>
                <a:lnTo>
                  <a:pt x="97154" y="107696"/>
                </a:lnTo>
                <a:lnTo>
                  <a:pt x="38988" y="107696"/>
                </a:lnTo>
                <a:lnTo>
                  <a:pt x="38988" y="161925"/>
                </a:lnTo>
                <a:lnTo>
                  <a:pt x="108330" y="161925"/>
                </a:lnTo>
                <a:lnTo>
                  <a:pt x="109220" y="161925"/>
                </a:lnTo>
                <a:lnTo>
                  <a:pt x="114173" y="174371"/>
                </a:lnTo>
                <a:lnTo>
                  <a:pt x="114173" y="177292"/>
                </a:lnTo>
                <a:lnTo>
                  <a:pt x="114173" y="180213"/>
                </a:lnTo>
                <a:lnTo>
                  <a:pt x="114046" y="182626"/>
                </a:lnTo>
                <a:lnTo>
                  <a:pt x="113791" y="184531"/>
                </a:lnTo>
                <a:lnTo>
                  <a:pt x="113537" y="186436"/>
                </a:lnTo>
                <a:lnTo>
                  <a:pt x="110871" y="191770"/>
                </a:lnTo>
                <a:lnTo>
                  <a:pt x="110108" y="192405"/>
                </a:lnTo>
                <a:lnTo>
                  <a:pt x="109220" y="192659"/>
                </a:lnTo>
                <a:lnTo>
                  <a:pt x="108330" y="192659"/>
                </a:lnTo>
                <a:lnTo>
                  <a:pt x="11683" y="192659"/>
                </a:lnTo>
                <a:lnTo>
                  <a:pt x="8381" y="192659"/>
                </a:lnTo>
                <a:lnTo>
                  <a:pt x="5587" y="191643"/>
                </a:lnTo>
                <a:lnTo>
                  <a:pt x="3301" y="189738"/>
                </a:lnTo>
                <a:lnTo>
                  <a:pt x="1142" y="187833"/>
                </a:lnTo>
                <a:lnTo>
                  <a:pt x="0" y="184658"/>
                </a:lnTo>
                <a:lnTo>
                  <a:pt x="0" y="180340"/>
                </a:lnTo>
                <a:lnTo>
                  <a:pt x="0" y="12446"/>
                </a:lnTo>
                <a:lnTo>
                  <a:pt x="0" y="8001"/>
                </a:lnTo>
                <a:lnTo>
                  <a:pt x="1142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1" y="0"/>
                </a:lnTo>
                <a:lnTo>
                  <a:pt x="11683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952740" y="5295266"/>
            <a:ext cx="147320" cy="193675"/>
          </a:xfrm>
          <a:custGeom>
            <a:avLst/>
            <a:gdLst/>
            <a:ahLst/>
            <a:cxnLst/>
            <a:rect l="l" t="t" r="r" b="b"/>
            <a:pathLst>
              <a:path w="147320" h="193675">
                <a:moveTo>
                  <a:pt x="5842" y="0"/>
                </a:moveTo>
                <a:lnTo>
                  <a:pt x="141478" y="0"/>
                </a:lnTo>
                <a:lnTo>
                  <a:pt x="142366" y="0"/>
                </a:lnTo>
                <a:lnTo>
                  <a:pt x="143256" y="381"/>
                </a:lnTo>
                <a:lnTo>
                  <a:pt x="144017" y="889"/>
                </a:lnTo>
                <a:lnTo>
                  <a:pt x="144780" y="1397"/>
                </a:lnTo>
                <a:lnTo>
                  <a:pt x="145287" y="2286"/>
                </a:lnTo>
                <a:lnTo>
                  <a:pt x="145795" y="3556"/>
                </a:lnTo>
                <a:lnTo>
                  <a:pt x="146304" y="4826"/>
                </a:lnTo>
                <a:lnTo>
                  <a:pt x="146685" y="6477"/>
                </a:lnTo>
                <a:lnTo>
                  <a:pt x="146938" y="8509"/>
                </a:lnTo>
                <a:lnTo>
                  <a:pt x="147192" y="10668"/>
                </a:lnTo>
                <a:lnTo>
                  <a:pt x="147319" y="13208"/>
                </a:lnTo>
                <a:lnTo>
                  <a:pt x="147319" y="16129"/>
                </a:lnTo>
                <a:lnTo>
                  <a:pt x="147319" y="19050"/>
                </a:lnTo>
                <a:lnTo>
                  <a:pt x="147192" y="21463"/>
                </a:lnTo>
                <a:lnTo>
                  <a:pt x="146938" y="23495"/>
                </a:lnTo>
                <a:lnTo>
                  <a:pt x="146685" y="25527"/>
                </a:lnTo>
                <a:lnTo>
                  <a:pt x="144017" y="31115"/>
                </a:lnTo>
                <a:lnTo>
                  <a:pt x="143256" y="31750"/>
                </a:lnTo>
                <a:lnTo>
                  <a:pt x="142366" y="32004"/>
                </a:lnTo>
                <a:lnTo>
                  <a:pt x="141478" y="32004"/>
                </a:lnTo>
                <a:lnTo>
                  <a:pt x="93344" y="32004"/>
                </a:lnTo>
                <a:lnTo>
                  <a:pt x="93344" y="187325"/>
                </a:lnTo>
                <a:lnTo>
                  <a:pt x="93344" y="188214"/>
                </a:lnTo>
                <a:lnTo>
                  <a:pt x="92963" y="189103"/>
                </a:lnTo>
                <a:lnTo>
                  <a:pt x="83058" y="193040"/>
                </a:lnTo>
                <a:lnTo>
                  <a:pt x="80644" y="193421"/>
                </a:lnTo>
                <a:lnTo>
                  <a:pt x="77469" y="193548"/>
                </a:lnTo>
                <a:lnTo>
                  <a:pt x="73660" y="193548"/>
                </a:lnTo>
                <a:lnTo>
                  <a:pt x="69850" y="193548"/>
                </a:lnTo>
                <a:lnTo>
                  <a:pt x="66801" y="193421"/>
                </a:lnTo>
                <a:lnTo>
                  <a:pt x="64262" y="193040"/>
                </a:lnTo>
                <a:lnTo>
                  <a:pt x="61722" y="192786"/>
                </a:lnTo>
                <a:lnTo>
                  <a:pt x="53975" y="188214"/>
                </a:lnTo>
                <a:lnTo>
                  <a:pt x="53975" y="187325"/>
                </a:lnTo>
                <a:lnTo>
                  <a:pt x="53975" y="32004"/>
                </a:lnTo>
                <a:lnTo>
                  <a:pt x="5842" y="32004"/>
                </a:lnTo>
                <a:lnTo>
                  <a:pt x="4825" y="32004"/>
                </a:lnTo>
                <a:lnTo>
                  <a:pt x="3937" y="31750"/>
                </a:lnTo>
                <a:lnTo>
                  <a:pt x="3301" y="31115"/>
                </a:lnTo>
                <a:lnTo>
                  <a:pt x="2539" y="30607"/>
                </a:lnTo>
                <a:lnTo>
                  <a:pt x="2032" y="29591"/>
                </a:lnTo>
                <a:lnTo>
                  <a:pt x="1524" y="28448"/>
                </a:lnTo>
                <a:lnTo>
                  <a:pt x="1015" y="27178"/>
                </a:lnTo>
                <a:lnTo>
                  <a:pt x="635" y="25527"/>
                </a:lnTo>
                <a:lnTo>
                  <a:pt x="381" y="23495"/>
                </a:lnTo>
                <a:lnTo>
                  <a:pt x="126" y="21463"/>
                </a:lnTo>
                <a:lnTo>
                  <a:pt x="0" y="19050"/>
                </a:lnTo>
                <a:lnTo>
                  <a:pt x="0" y="16129"/>
                </a:lnTo>
                <a:lnTo>
                  <a:pt x="0" y="13208"/>
                </a:lnTo>
                <a:lnTo>
                  <a:pt x="1524" y="3556"/>
                </a:lnTo>
                <a:lnTo>
                  <a:pt x="2032" y="2286"/>
                </a:lnTo>
                <a:lnTo>
                  <a:pt x="2539" y="1397"/>
                </a:lnTo>
                <a:lnTo>
                  <a:pt x="3301" y="889"/>
                </a:lnTo>
                <a:lnTo>
                  <a:pt x="3937" y="381"/>
                </a:lnTo>
                <a:lnTo>
                  <a:pt x="4825" y="0"/>
                </a:lnTo>
                <a:lnTo>
                  <a:pt x="5842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811896" y="5295266"/>
            <a:ext cx="132080" cy="193675"/>
          </a:xfrm>
          <a:custGeom>
            <a:avLst/>
            <a:gdLst/>
            <a:ahLst/>
            <a:cxnLst/>
            <a:rect l="l" t="t" r="r" b="b"/>
            <a:pathLst>
              <a:path w="132079" h="193675">
                <a:moveTo>
                  <a:pt x="13207" y="0"/>
                </a:moveTo>
                <a:lnTo>
                  <a:pt x="58674" y="0"/>
                </a:lnTo>
                <a:lnTo>
                  <a:pt x="63245" y="0"/>
                </a:lnTo>
                <a:lnTo>
                  <a:pt x="67563" y="254"/>
                </a:lnTo>
                <a:lnTo>
                  <a:pt x="71627" y="635"/>
                </a:lnTo>
                <a:lnTo>
                  <a:pt x="75818" y="889"/>
                </a:lnTo>
                <a:lnTo>
                  <a:pt x="80772" y="1651"/>
                </a:lnTo>
                <a:lnTo>
                  <a:pt x="86487" y="2794"/>
                </a:lnTo>
                <a:lnTo>
                  <a:pt x="92201" y="3937"/>
                </a:lnTo>
                <a:lnTo>
                  <a:pt x="98043" y="6096"/>
                </a:lnTo>
                <a:lnTo>
                  <a:pt x="128650" y="37338"/>
                </a:lnTo>
                <a:lnTo>
                  <a:pt x="131825" y="50673"/>
                </a:lnTo>
                <a:lnTo>
                  <a:pt x="131825" y="58547"/>
                </a:lnTo>
                <a:lnTo>
                  <a:pt x="120602" y="98790"/>
                </a:lnTo>
                <a:lnTo>
                  <a:pt x="88391" y="121285"/>
                </a:lnTo>
                <a:lnTo>
                  <a:pt x="55244" y="125857"/>
                </a:lnTo>
                <a:lnTo>
                  <a:pt x="39115" y="125857"/>
                </a:lnTo>
                <a:lnTo>
                  <a:pt x="39115" y="187325"/>
                </a:lnTo>
                <a:lnTo>
                  <a:pt x="39115" y="188214"/>
                </a:lnTo>
                <a:lnTo>
                  <a:pt x="38862" y="189103"/>
                </a:lnTo>
                <a:lnTo>
                  <a:pt x="29082" y="193040"/>
                </a:lnTo>
                <a:lnTo>
                  <a:pt x="26542" y="193421"/>
                </a:lnTo>
                <a:lnTo>
                  <a:pt x="23367" y="193548"/>
                </a:lnTo>
                <a:lnTo>
                  <a:pt x="19557" y="193548"/>
                </a:lnTo>
                <a:lnTo>
                  <a:pt x="15748" y="193548"/>
                </a:lnTo>
                <a:lnTo>
                  <a:pt x="12573" y="193421"/>
                </a:lnTo>
                <a:lnTo>
                  <a:pt x="10032" y="193040"/>
                </a:lnTo>
                <a:lnTo>
                  <a:pt x="7492" y="192786"/>
                </a:lnTo>
                <a:lnTo>
                  <a:pt x="5461" y="192405"/>
                </a:lnTo>
                <a:lnTo>
                  <a:pt x="4063" y="191897"/>
                </a:lnTo>
                <a:lnTo>
                  <a:pt x="2539" y="191389"/>
                </a:lnTo>
                <a:lnTo>
                  <a:pt x="1524" y="190754"/>
                </a:lnTo>
                <a:lnTo>
                  <a:pt x="888" y="189992"/>
                </a:lnTo>
                <a:lnTo>
                  <a:pt x="253" y="189103"/>
                </a:lnTo>
                <a:lnTo>
                  <a:pt x="0" y="188214"/>
                </a:lnTo>
                <a:lnTo>
                  <a:pt x="0" y="187325"/>
                </a:lnTo>
                <a:lnTo>
                  <a:pt x="0" y="14097"/>
                </a:lnTo>
                <a:lnTo>
                  <a:pt x="0" y="9398"/>
                </a:lnTo>
                <a:lnTo>
                  <a:pt x="1269" y="5842"/>
                </a:lnTo>
                <a:lnTo>
                  <a:pt x="3682" y="3556"/>
                </a:lnTo>
                <a:lnTo>
                  <a:pt x="6095" y="1270"/>
                </a:lnTo>
                <a:lnTo>
                  <a:pt x="9270" y="0"/>
                </a:lnTo>
                <a:lnTo>
                  <a:pt x="13207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35291" y="5295266"/>
            <a:ext cx="147320" cy="193675"/>
          </a:xfrm>
          <a:custGeom>
            <a:avLst/>
            <a:gdLst/>
            <a:ahLst/>
            <a:cxnLst/>
            <a:rect l="l" t="t" r="r" b="b"/>
            <a:pathLst>
              <a:path w="147320" h="193675">
                <a:moveTo>
                  <a:pt x="5842" y="0"/>
                </a:moveTo>
                <a:lnTo>
                  <a:pt x="141478" y="0"/>
                </a:lnTo>
                <a:lnTo>
                  <a:pt x="142367" y="0"/>
                </a:lnTo>
                <a:lnTo>
                  <a:pt x="143256" y="381"/>
                </a:lnTo>
                <a:lnTo>
                  <a:pt x="144018" y="889"/>
                </a:lnTo>
                <a:lnTo>
                  <a:pt x="144780" y="1397"/>
                </a:lnTo>
                <a:lnTo>
                  <a:pt x="145287" y="2286"/>
                </a:lnTo>
                <a:lnTo>
                  <a:pt x="145796" y="3556"/>
                </a:lnTo>
                <a:lnTo>
                  <a:pt x="146304" y="4826"/>
                </a:lnTo>
                <a:lnTo>
                  <a:pt x="146685" y="6477"/>
                </a:lnTo>
                <a:lnTo>
                  <a:pt x="146938" y="8509"/>
                </a:lnTo>
                <a:lnTo>
                  <a:pt x="147193" y="10668"/>
                </a:lnTo>
                <a:lnTo>
                  <a:pt x="147320" y="13208"/>
                </a:lnTo>
                <a:lnTo>
                  <a:pt x="147320" y="16129"/>
                </a:lnTo>
                <a:lnTo>
                  <a:pt x="147320" y="19050"/>
                </a:lnTo>
                <a:lnTo>
                  <a:pt x="147193" y="21463"/>
                </a:lnTo>
                <a:lnTo>
                  <a:pt x="146938" y="23495"/>
                </a:lnTo>
                <a:lnTo>
                  <a:pt x="146685" y="25527"/>
                </a:lnTo>
                <a:lnTo>
                  <a:pt x="144018" y="31115"/>
                </a:lnTo>
                <a:lnTo>
                  <a:pt x="143256" y="31750"/>
                </a:lnTo>
                <a:lnTo>
                  <a:pt x="142367" y="32004"/>
                </a:lnTo>
                <a:lnTo>
                  <a:pt x="141478" y="32004"/>
                </a:lnTo>
                <a:lnTo>
                  <a:pt x="93345" y="32004"/>
                </a:lnTo>
                <a:lnTo>
                  <a:pt x="93345" y="187325"/>
                </a:lnTo>
                <a:lnTo>
                  <a:pt x="93345" y="188214"/>
                </a:lnTo>
                <a:lnTo>
                  <a:pt x="92963" y="189103"/>
                </a:lnTo>
                <a:lnTo>
                  <a:pt x="83058" y="193040"/>
                </a:lnTo>
                <a:lnTo>
                  <a:pt x="80645" y="193421"/>
                </a:lnTo>
                <a:lnTo>
                  <a:pt x="77470" y="193548"/>
                </a:lnTo>
                <a:lnTo>
                  <a:pt x="73660" y="193548"/>
                </a:lnTo>
                <a:lnTo>
                  <a:pt x="69850" y="193548"/>
                </a:lnTo>
                <a:lnTo>
                  <a:pt x="66802" y="193421"/>
                </a:lnTo>
                <a:lnTo>
                  <a:pt x="64262" y="193040"/>
                </a:lnTo>
                <a:lnTo>
                  <a:pt x="61722" y="192786"/>
                </a:lnTo>
                <a:lnTo>
                  <a:pt x="53975" y="188214"/>
                </a:lnTo>
                <a:lnTo>
                  <a:pt x="53975" y="187325"/>
                </a:lnTo>
                <a:lnTo>
                  <a:pt x="53975" y="32004"/>
                </a:lnTo>
                <a:lnTo>
                  <a:pt x="5842" y="32004"/>
                </a:lnTo>
                <a:lnTo>
                  <a:pt x="4825" y="32004"/>
                </a:lnTo>
                <a:lnTo>
                  <a:pt x="3937" y="31750"/>
                </a:lnTo>
                <a:lnTo>
                  <a:pt x="3302" y="31115"/>
                </a:lnTo>
                <a:lnTo>
                  <a:pt x="2540" y="30607"/>
                </a:lnTo>
                <a:lnTo>
                  <a:pt x="2032" y="29591"/>
                </a:lnTo>
                <a:lnTo>
                  <a:pt x="1524" y="28448"/>
                </a:lnTo>
                <a:lnTo>
                  <a:pt x="1016" y="27178"/>
                </a:lnTo>
                <a:lnTo>
                  <a:pt x="635" y="25527"/>
                </a:lnTo>
                <a:lnTo>
                  <a:pt x="381" y="23495"/>
                </a:lnTo>
                <a:lnTo>
                  <a:pt x="127" y="21463"/>
                </a:lnTo>
                <a:lnTo>
                  <a:pt x="0" y="19050"/>
                </a:lnTo>
                <a:lnTo>
                  <a:pt x="0" y="16129"/>
                </a:lnTo>
                <a:lnTo>
                  <a:pt x="0" y="13208"/>
                </a:lnTo>
                <a:lnTo>
                  <a:pt x="3302" y="889"/>
                </a:lnTo>
                <a:lnTo>
                  <a:pt x="3937" y="381"/>
                </a:lnTo>
                <a:lnTo>
                  <a:pt x="4825" y="0"/>
                </a:lnTo>
                <a:lnTo>
                  <a:pt x="5842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37477" y="5295265"/>
            <a:ext cx="114300" cy="193040"/>
          </a:xfrm>
          <a:custGeom>
            <a:avLst/>
            <a:gdLst/>
            <a:ahLst/>
            <a:cxnLst/>
            <a:rect l="l" t="t" r="r" b="b"/>
            <a:pathLst>
              <a:path w="114300" h="193039">
                <a:moveTo>
                  <a:pt x="11684" y="0"/>
                </a:moveTo>
                <a:lnTo>
                  <a:pt x="107823" y="0"/>
                </a:lnTo>
                <a:lnTo>
                  <a:pt x="108712" y="0"/>
                </a:lnTo>
                <a:lnTo>
                  <a:pt x="109474" y="254"/>
                </a:lnTo>
                <a:lnTo>
                  <a:pt x="110109" y="762"/>
                </a:lnTo>
                <a:lnTo>
                  <a:pt x="110871" y="1270"/>
                </a:lnTo>
                <a:lnTo>
                  <a:pt x="111378" y="2159"/>
                </a:lnTo>
                <a:lnTo>
                  <a:pt x="111887" y="3429"/>
                </a:lnTo>
                <a:lnTo>
                  <a:pt x="112395" y="4699"/>
                </a:lnTo>
                <a:lnTo>
                  <a:pt x="112775" y="6223"/>
                </a:lnTo>
                <a:lnTo>
                  <a:pt x="113030" y="8128"/>
                </a:lnTo>
                <a:lnTo>
                  <a:pt x="113284" y="10160"/>
                </a:lnTo>
                <a:lnTo>
                  <a:pt x="113411" y="12573"/>
                </a:lnTo>
                <a:lnTo>
                  <a:pt x="113411" y="15494"/>
                </a:lnTo>
                <a:lnTo>
                  <a:pt x="113411" y="18288"/>
                </a:lnTo>
                <a:lnTo>
                  <a:pt x="110109" y="29845"/>
                </a:lnTo>
                <a:lnTo>
                  <a:pt x="109474" y="30480"/>
                </a:lnTo>
                <a:lnTo>
                  <a:pt x="108712" y="30734"/>
                </a:lnTo>
                <a:lnTo>
                  <a:pt x="107823" y="30734"/>
                </a:lnTo>
                <a:lnTo>
                  <a:pt x="38988" y="30734"/>
                </a:lnTo>
                <a:lnTo>
                  <a:pt x="38988" y="77724"/>
                </a:lnTo>
                <a:lnTo>
                  <a:pt x="97155" y="77724"/>
                </a:lnTo>
                <a:lnTo>
                  <a:pt x="98044" y="77724"/>
                </a:lnTo>
                <a:lnTo>
                  <a:pt x="98933" y="77978"/>
                </a:lnTo>
                <a:lnTo>
                  <a:pt x="99695" y="78613"/>
                </a:lnTo>
                <a:lnTo>
                  <a:pt x="100457" y="79121"/>
                </a:lnTo>
                <a:lnTo>
                  <a:pt x="102615" y="85725"/>
                </a:lnTo>
                <a:lnTo>
                  <a:pt x="102870" y="87630"/>
                </a:lnTo>
                <a:lnTo>
                  <a:pt x="102997" y="90043"/>
                </a:lnTo>
                <a:lnTo>
                  <a:pt x="102997" y="92710"/>
                </a:lnTo>
                <a:lnTo>
                  <a:pt x="102997" y="95631"/>
                </a:lnTo>
                <a:lnTo>
                  <a:pt x="102870" y="98044"/>
                </a:lnTo>
                <a:lnTo>
                  <a:pt x="102615" y="99949"/>
                </a:lnTo>
                <a:lnTo>
                  <a:pt x="102362" y="101854"/>
                </a:lnTo>
                <a:lnTo>
                  <a:pt x="101981" y="103251"/>
                </a:lnTo>
                <a:lnTo>
                  <a:pt x="101473" y="104394"/>
                </a:lnTo>
                <a:lnTo>
                  <a:pt x="100964" y="105537"/>
                </a:lnTo>
                <a:lnTo>
                  <a:pt x="100457" y="106426"/>
                </a:lnTo>
                <a:lnTo>
                  <a:pt x="99695" y="106934"/>
                </a:lnTo>
                <a:lnTo>
                  <a:pt x="98933" y="107442"/>
                </a:lnTo>
                <a:lnTo>
                  <a:pt x="98044" y="107696"/>
                </a:lnTo>
                <a:lnTo>
                  <a:pt x="97155" y="107696"/>
                </a:lnTo>
                <a:lnTo>
                  <a:pt x="38988" y="107696"/>
                </a:lnTo>
                <a:lnTo>
                  <a:pt x="38988" y="161925"/>
                </a:lnTo>
                <a:lnTo>
                  <a:pt x="108331" y="161925"/>
                </a:lnTo>
                <a:lnTo>
                  <a:pt x="109220" y="161925"/>
                </a:lnTo>
                <a:lnTo>
                  <a:pt x="114173" y="174371"/>
                </a:lnTo>
                <a:lnTo>
                  <a:pt x="114173" y="177292"/>
                </a:lnTo>
                <a:lnTo>
                  <a:pt x="114173" y="180213"/>
                </a:lnTo>
                <a:lnTo>
                  <a:pt x="110871" y="191770"/>
                </a:lnTo>
                <a:lnTo>
                  <a:pt x="110109" y="192405"/>
                </a:lnTo>
                <a:lnTo>
                  <a:pt x="109220" y="192659"/>
                </a:lnTo>
                <a:lnTo>
                  <a:pt x="108331" y="192659"/>
                </a:lnTo>
                <a:lnTo>
                  <a:pt x="11684" y="192659"/>
                </a:lnTo>
                <a:lnTo>
                  <a:pt x="8382" y="192659"/>
                </a:lnTo>
                <a:lnTo>
                  <a:pt x="5587" y="191643"/>
                </a:lnTo>
                <a:lnTo>
                  <a:pt x="3301" y="189738"/>
                </a:lnTo>
                <a:lnTo>
                  <a:pt x="1143" y="187833"/>
                </a:lnTo>
                <a:lnTo>
                  <a:pt x="0" y="184658"/>
                </a:lnTo>
                <a:lnTo>
                  <a:pt x="0" y="180340"/>
                </a:lnTo>
                <a:lnTo>
                  <a:pt x="0" y="12446"/>
                </a:lnTo>
                <a:lnTo>
                  <a:pt x="0" y="8001"/>
                </a:lnTo>
                <a:lnTo>
                  <a:pt x="1143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2" y="0"/>
                </a:lnTo>
                <a:lnTo>
                  <a:pt x="11684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53201" y="5295265"/>
            <a:ext cx="114300" cy="193040"/>
          </a:xfrm>
          <a:custGeom>
            <a:avLst/>
            <a:gdLst/>
            <a:ahLst/>
            <a:cxnLst/>
            <a:rect l="l" t="t" r="r" b="b"/>
            <a:pathLst>
              <a:path w="114300" h="193039">
                <a:moveTo>
                  <a:pt x="11684" y="0"/>
                </a:moveTo>
                <a:lnTo>
                  <a:pt x="107823" y="0"/>
                </a:lnTo>
                <a:lnTo>
                  <a:pt x="108712" y="0"/>
                </a:lnTo>
                <a:lnTo>
                  <a:pt x="109474" y="254"/>
                </a:lnTo>
                <a:lnTo>
                  <a:pt x="110109" y="762"/>
                </a:lnTo>
                <a:lnTo>
                  <a:pt x="110871" y="1270"/>
                </a:lnTo>
                <a:lnTo>
                  <a:pt x="111378" y="2159"/>
                </a:lnTo>
                <a:lnTo>
                  <a:pt x="111887" y="3429"/>
                </a:lnTo>
                <a:lnTo>
                  <a:pt x="112395" y="4699"/>
                </a:lnTo>
                <a:lnTo>
                  <a:pt x="112775" y="6223"/>
                </a:lnTo>
                <a:lnTo>
                  <a:pt x="113029" y="8128"/>
                </a:lnTo>
                <a:lnTo>
                  <a:pt x="113284" y="10160"/>
                </a:lnTo>
                <a:lnTo>
                  <a:pt x="113411" y="12573"/>
                </a:lnTo>
                <a:lnTo>
                  <a:pt x="113411" y="15494"/>
                </a:lnTo>
                <a:lnTo>
                  <a:pt x="113411" y="18288"/>
                </a:lnTo>
                <a:lnTo>
                  <a:pt x="113284" y="20701"/>
                </a:lnTo>
                <a:lnTo>
                  <a:pt x="113029" y="22606"/>
                </a:lnTo>
                <a:lnTo>
                  <a:pt x="112775" y="24511"/>
                </a:lnTo>
                <a:lnTo>
                  <a:pt x="110109" y="29845"/>
                </a:lnTo>
                <a:lnTo>
                  <a:pt x="109474" y="30480"/>
                </a:lnTo>
                <a:lnTo>
                  <a:pt x="108712" y="30734"/>
                </a:lnTo>
                <a:lnTo>
                  <a:pt x="107823" y="30734"/>
                </a:lnTo>
                <a:lnTo>
                  <a:pt x="38988" y="30734"/>
                </a:lnTo>
                <a:lnTo>
                  <a:pt x="38988" y="77724"/>
                </a:lnTo>
                <a:lnTo>
                  <a:pt x="97154" y="77724"/>
                </a:lnTo>
                <a:lnTo>
                  <a:pt x="98044" y="77724"/>
                </a:lnTo>
                <a:lnTo>
                  <a:pt x="98933" y="77978"/>
                </a:lnTo>
                <a:lnTo>
                  <a:pt x="99695" y="78613"/>
                </a:lnTo>
                <a:lnTo>
                  <a:pt x="100457" y="79121"/>
                </a:lnTo>
                <a:lnTo>
                  <a:pt x="102615" y="85725"/>
                </a:lnTo>
                <a:lnTo>
                  <a:pt x="102870" y="87630"/>
                </a:lnTo>
                <a:lnTo>
                  <a:pt x="102997" y="90043"/>
                </a:lnTo>
                <a:lnTo>
                  <a:pt x="102997" y="92710"/>
                </a:lnTo>
                <a:lnTo>
                  <a:pt x="102997" y="95631"/>
                </a:lnTo>
                <a:lnTo>
                  <a:pt x="102870" y="98044"/>
                </a:lnTo>
                <a:lnTo>
                  <a:pt x="102615" y="99949"/>
                </a:lnTo>
                <a:lnTo>
                  <a:pt x="102362" y="101854"/>
                </a:lnTo>
                <a:lnTo>
                  <a:pt x="101981" y="103251"/>
                </a:lnTo>
                <a:lnTo>
                  <a:pt x="101473" y="104394"/>
                </a:lnTo>
                <a:lnTo>
                  <a:pt x="100964" y="105537"/>
                </a:lnTo>
                <a:lnTo>
                  <a:pt x="100457" y="106426"/>
                </a:lnTo>
                <a:lnTo>
                  <a:pt x="99695" y="106934"/>
                </a:lnTo>
                <a:lnTo>
                  <a:pt x="98933" y="107442"/>
                </a:lnTo>
                <a:lnTo>
                  <a:pt x="98044" y="107696"/>
                </a:lnTo>
                <a:lnTo>
                  <a:pt x="97154" y="107696"/>
                </a:lnTo>
                <a:lnTo>
                  <a:pt x="38988" y="107696"/>
                </a:lnTo>
                <a:lnTo>
                  <a:pt x="38988" y="161925"/>
                </a:lnTo>
                <a:lnTo>
                  <a:pt x="108331" y="161925"/>
                </a:lnTo>
                <a:lnTo>
                  <a:pt x="109220" y="161925"/>
                </a:lnTo>
                <a:lnTo>
                  <a:pt x="114173" y="174371"/>
                </a:lnTo>
                <a:lnTo>
                  <a:pt x="114173" y="177292"/>
                </a:lnTo>
                <a:lnTo>
                  <a:pt x="114173" y="180213"/>
                </a:lnTo>
                <a:lnTo>
                  <a:pt x="114046" y="182626"/>
                </a:lnTo>
                <a:lnTo>
                  <a:pt x="113791" y="184531"/>
                </a:lnTo>
                <a:lnTo>
                  <a:pt x="113537" y="186436"/>
                </a:lnTo>
                <a:lnTo>
                  <a:pt x="110871" y="191770"/>
                </a:lnTo>
                <a:lnTo>
                  <a:pt x="110109" y="192405"/>
                </a:lnTo>
                <a:lnTo>
                  <a:pt x="109220" y="192659"/>
                </a:lnTo>
                <a:lnTo>
                  <a:pt x="108331" y="192659"/>
                </a:lnTo>
                <a:lnTo>
                  <a:pt x="11684" y="192659"/>
                </a:lnTo>
                <a:lnTo>
                  <a:pt x="8382" y="192659"/>
                </a:lnTo>
                <a:lnTo>
                  <a:pt x="5587" y="191643"/>
                </a:lnTo>
                <a:lnTo>
                  <a:pt x="3301" y="189738"/>
                </a:lnTo>
                <a:lnTo>
                  <a:pt x="1143" y="187833"/>
                </a:lnTo>
                <a:lnTo>
                  <a:pt x="0" y="184658"/>
                </a:lnTo>
                <a:lnTo>
                  <a:pt x="0" y="180340"/>
                </a:lnTo>
                <a:lnTo>
                  <a:pt x="0" y="12446"/>
                </a:lnTo>
                <a:lnTo>
                  <a:pt x="0" y="8001"/>
                </a:lnTo>
                <a:lnTo>
                  <a:pt x="1143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2" y="0"/>
                </a:lnTo>
                <a:lnTo>
                  <a:pt x="11684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903848" y="5295265"/>
            <a:ext cx="114300" cy="193040"/>
          </a:xfrm>
          <a:custGeom>
            <a:avLst/>
            <a:gdLst/>
            <a:ahLst/>
            <a:cxnLst/>
            <a:rect l="l" t="t" r="r" b="b"/>
            <a:pathLst>
              <a:path w="114300" h="193039">
                <a:moveTo>
                  <a:pt x="11684" y="0"/>
                </a:moveTo>
                <a:lnTo>
                  <a:pt x="107823" y="0"/>
                </a:lnTo>
                <a:lnTo>
                  <a:pt x="108712" y="0"/>
                </a:lnTo>
                <a:lnTo>
                  <a:pt x="109474" y="254"/>
                </a:lnTo>
                <a:lnTo>
                  <a:pt x="110109" y="762"/>
                </a:lnTo>
                <a:lnTo>
                  <a:pt x="110871" y="1270"/>
                </a:lnTo>
                <a:lnTo>
                  <a:pt x="111378" y="2159"/>
                </a:lnTo>
                <a:lnTo>
                  <a:pt x="111887" y="3429"/>
                </a:lnTo>
                <a:lnTo>
                  <a:pt x="112395" y="4699"/>
                </a:lnTo>
                <a:lnTo>
                  <a:pt x="112775" y="6223"/>
                </a:lnTo>
                <a:lnTo>
                  <a:pt x="113029" y="8128"/>
                </a:lnTo>
                <a:lnTo>
                  <a:pt x="113284" y="10160"/>
                </a:lnTo>
                <a:lnTo>
                  <a:pt x="113411" y="12573"/>
                </a:lnTo>
                <a:lnTo>
                  <a:pt x="113411" y="15494"/>
                </a:lnTo>
                <a:lnTo>
                  <a:pt x="113411" y="18288"/>
                </a:lnTo>
                <a:lnTo>
                  <a:pt x="113284" y="20701"/>
                </a:lnTo>
                <a:lnTo>
                  <a:pt x="113029" y="22606"/>
                </a:lnTo>
                <a:lnTo>
                  <a:pt x="112775" y="24511"/>
                </a:lnTo>
                <a:lnTo>
                  <a:pt x="110109" y="29845"/>
                </a:lnTo>
                <a:lnTo>
                  <a:pt x="109474" y="30480"/>
                </a:lnTo>
                <a:lnTo>
                  <a:pt x="108712" y="30734"/>
                </a:lnTo>
                <a:lnTo>
                  <a:pt x="107823" y="30734"/>
                </a:lnTo>
                <a:lnTo>
                  <a:pt x="38988" y="30734"/>
                </a:lnTo>
                <a:lnTo>
                  <a:pt x="38988" y="77724"/>
                </a:lnTo>
                <a:lnTo>
                  <a:pt x="97154" y="77724"/>
                </a:lnTo>
                <a:lnTo>
                  <a:pt x="98043" y="77724"/>
                </a:lnTo>
                <a:lnTo>
                  <a:pt x="98933" y="77978"/>
                </a:lnTo>
                <a:lnTo>
                  <a:pt x="99695" y="78613"/>
                </a:lnTo>
                <a:lnTo>
                  <a:pt x="100456" y="79121"/>
                </a:lnTo>
                <a:lnTo>
                  <a:pt x="102615" y="85725"/>
                </a:lnTo>
                <a:lnTo>
                  <a:pt x="102870" y="87630"/>
                </a:lnTo>
                <a:lnTo>
                  <a:pt x="102997" y="90043"/>
                </a:lnTo>
                <a:lnTo>
                  <a:pt x="102997" y="92710"/>
                </a:lnTo>
                <a:lnTo>
                  <a:pt x="102997" y="95631"/>
                </a:lnTo>
                <a:lnTo>
                  <a:pt x="102870" y="98044"/>
                </a:lnTo>
                <a:lnTo>
                  <a:pt x="102615" y="99949"/>
                </a:lnTo>
                <a:lnTo>
                  <a:pt x="102362" y="101854"/>
                </a:lnTo>
                <a:lnTo>
                  <a:pt x="98043" y="107696"/>
                </a:lnTo>
                <a:lnTo>
                  <a:pt x="97154" y="107696"/>
                </a:lnTo>
                <a:lnTo>
                  <a:pt x="38988" y="107696"/>
                </a:lnTo>
                <a:lnTo>
                  <a:pt x="38988" y="161925"/>
                </a:lnTo>
                <a:lnTo>
                  <a:pt x="108330" y="161925"/>
                </a:lnTo>
                <a:lnTo>
                  <a:pt x="109220" y="161925"/>
                </a:lnTo>
                <a:lnTo>
                  <a:pt x="114173" y="174371"/>
                </a:lnTo>
                <a:lnTo>
                  <a:pt x="114173" y="177292"/>
                </a:lnTo>
                <a:lnTo>
                  <a:pt x="114173" y="180213"/>
                </a:lnTo>
                <a:lnTo>
                  <a:pt x="114046" y="182626"/>
                </a:lnTo>
                <a:lnTo>
                  <a:pt x="113791" y="184531"/>
                </a:lnTo>
                <a:lnTo>
                  <a:pt x="113537" y="186436"/>
                </a:lnTo>
                <a:lnTo>
                  <a:pt x="110871" y="191770"/>
                </a:lnTo>
                <a:lnTo>
                  <a:pt x="110109" y="192405"/>
                </a:lnTo>
                <a:lnTo>
                  <a:pt x="109220" y="192659"/>
                </a:lnTo>
                <a:lnTo>
                  <a:pt x="108330" y="192659"/>
                </a:lnTo>
                <a:lnTo>
                  <a:pt x="11684" y="192659"/>
                </a:lnTo>
                <a:lnTo>
                  <a:pt x="8381" y="192659"/>
                </a:lnTo>
                <a:lnTo>
                  <a:pt x="5587" y="191643"/>
                </a:lnTo>
                <a:lnTo>
                  <a:pt x="3301" y="189738"/>
                </a:lnTo>
                <a:lnTo>
                  <a:pt x="1142" y="187833"/>
                </a:lnTo>
                <a:lnTo>
                  <a:pt x="0" y="184658"/>
                </a:lnTo>
                <a:lnTo>
                  <a:pt x="0" y="180340"/>
                </a:lnTo>
                <a:lnTo>
                  <a:pt x="0" y="12446"/>
                </a:lnTo>
                <a:lnTo>
                  <a:pt x="0" y="8001"/>
                </a:lnTo>
                <a:lnTo>
                  <a:pt x="1142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1" y="0"/>
                </a:lnTo>
                <a:lnTo>
                  <a:pt x="11684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30976" y="5289422"/>
            <a:ext cx="169545" cy="20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610094" y="5294377"/>
            <a:ext cx="177800" cy="194945"/>
          </a:xfrm>
          <a:custGeom>
            <a:avLst/>
            <a:gdLst/>
            <a:ahLst/>
            <a:cxnLst/>
            <a:rect l="l" t="t" r="r" b="b"/>
            <a:pathLst>
              <a:path w="177800" h="194945">
                <a:moveTo>
                  <a:pt x="87248" y="0"/>
                </a:moveTo>
                <a:lnTo>
                  <a:pt x="93090" y="0"/>
                </a:lnTo>
                <a:lnTo>
                  <a:pt x="97789" y="127"/>
                </a:lnTo>
                <a:lnTo>
                  <a:pt x="101218" y="254"/>
                </a:lnTo>
                <a:lnTo>
                  <a:pt x="104647" y="381"/>
                </a:lnTo>
                <a:lnTo>
                  <a:pt x="115696" y="8255"/>
                </a:lnTo>
                <a:lnTo>
                  <a:pt x="175132" y="178943"/>
                </a:lnTo>
                <a:lnTo>
                  <a:pt x="176402" y="182499"/>
                </a:lnTo>
                <a:lnTo>
                  <a:pt x="177164" y="185293"/>
                </a:lnTo>
                <a:lnTo>
                  <a:pt x="177418" y="187452"/>
                </a:lnTo>
                <a:lnTo>
                  <a:pt x="177672" y="189484"/>
                </a:lnTo>
                <a:lnTo>
                  <a:pt x="170433" y="194056"/>
                </a:lnTo>
                <a:lnTo>
                  <a:pt x="167639" y="194310"/>
                </a:lnTo>
                <a:lnTo>
                  <a:pt x="163829" y="194437"/>
                </a:lnTo>
                <a:lnTo>
                  <a:pt x="159003" y="194437"/>
                </a:lnTo>
                <a:lnTo>
                  <a:pt x="153923" y="194437"/>
                </a:lnTo>
                <a:lnTo>
                  <a:pt x="140588" y="193294"/>
                </a:lnTo>
                <a:lnTo>
                  <a:pt x="139191" y="192912"/>
                </a:lnTo>
                <a:lnTo>
                  <a:pt x="138175" y="192278"/>
                </a:lnTo>
                <a:lnTo>
                  <a:pt x="137540" y="191389"/>
                </a:lnTo>
                <a:lnTo>
                  <a:pt x="136905" y="190627"/>
                </a:lnTo>
                <a:lnTo>
                  <a:pt x="136397" y="189611"/>
                </a:lnTo>
                <a:lnTo>
                  <a:pt x="136016" y="188340"/>
                </a:lnTo>
                <a:lnTo>
                  <a:pt x="123062" y="149606"/>
                </a:lnTo>
                <a:lnTo>
                  <a:pt x="50800" y="149606"/>
                </a:lnTo>
                <a:lnTo>
                  <a:pt x="38607" y="187325"/>
                </a:lnTo>
                <a:lnTo>
                  <a:pt x="38100" y="188722"/>
                </a:lnTo>
                <a:lnTo>
                  <a:pt x="37591" y="189865"/>
                </a:lnTo>
                <a:lnTo>
                  <a:pt x="36956" y="190754"/>
                </a:lnTo>
                <a:lnTo>
                  <a:pt x="36321" y="191770"/>
                </a:lnTo>
                <a:lnTo>
                  <a:pt x="27812" y="194056"/>
                </a:lnTo>
                <a:lnTo>
                  <a:pt x="25145" y="194310"/>
                </a:lnTo>
                <a:lnTo>
                  <a:pt x="21716" y="194437"/>
                </a:lnTo>
                <a:lnTo>
                  <a:pt x="17398" y="194437"/>
                </a:lnTo>
                <a:lnTo>
                  <a:pt x="12826" y="194437"/>
                </a:lnTo>
                <a:lnTo>
                  <a:pt x="9270" y="194310"/>
                </a:lnTo>
                <a:lnTo>
                  <a:pt x="6730" y="193929"/>
                </a:lnTo>
                <a:lnTo>
                  <a:pt x="4063" y="193675"/>
                </a:lnTo>
                <a:lnTo>
                  <a:pt x="2285" y="192912"/>
                </a:lnTo>
                <a:lnTo>
                  <a:pt x="1396" y="191770"/>
                </a:lnTo>
                <a:lnTo>
                  <a:pt x="380" y="190627"/>
                </a:lnTo>
                <a:lnTo>
                  <a:pt x="0" y="189103"/>
                </a:lnTo>
                <a:lnTo>
                  <a:pt x="253" y="186944"/>
                </a:lnTo>
                <a:lnTo>
                  <a:pt x="634" y="184912"/>
                </a:lnTo>
                <a:lnTo>
                  <a:pt x="1396" y="182118"/>
                </a:lnTo>
                <a:lnTo>
                  <a:pt x="2539" y="178689"/>
                </a:lnTo>
                <a:lnTo>
                  <a:pt x="61975" y="7746"/>
                </a:lnTo>
                <a:lnTo>
                  <a:pt x="62483" y="6096"/>
                </a:lnTo>
                <a:lnTo>
                  <a:pt x="63245" y="4699"/>
                </a:lnTo>
                <a:lnTo>
                  <a:pt x="64007" y="3683"/>
                </a:lnTo>
                <a:lnTo>
                  <a:pt x="64769" y="2667"/>
                </a:lnTo>
                <a:lnTo>
                  <a:pt x="75056" y="254"/>
                </a:lnTo>
                <a:lnTo>
                  <a:pt x="78104" y="127"/>
                </a:lnTo>
                <a:lnTo>
                  <a:pt x="82168" y="0"/>
                </a:lnTo>
                <a:lnTo>
                  <a:pt x="87248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35470" y="5294377"/>
            <a:ext cx="150495" cy="194945"/>
          </a:xfrm>
          <a:custGeom>
            <a:avLst/>
            <a:gdLst/>
            <a:ahLst/>
            <a:cxnLst/>
            <a:rect l="l" t="t" r="r" b="b"/>
            <a:pathLst>
              <a:path w="150495" h="194945">
                <a:moveTo>
                  <a:pt x="19684" y="0"/>
                </a:moveTo>
                <a:lnTo>
                  <a:pt x="23494" y="0"/>
                </a:lnTo>
                <a:lnTo>
                  <a:pt x="26669" y="254"/>
                </a:lnTo>
                <a:lnTo>
                  <a:pt x="38226" y="3556"/>
                </a:lnTo>
                <a:lnTo>
                  <a:pt x="38861" y="4445"/>
                </a:lnTo>
                <a:lnTo>
                  <a:pt x="39115" y="5334"/>
                </a:lnTo>
                <a:lnTo>
                  <a:pt x="39115" y="6350"/>
                </a:lnTo>
                <a:lnTo>
                  <a:pt x="39115" y="76962"/>
                </a:lnTo>
                <a:lnTo>
                  <a:pt x="111251" y="76962"/>
                </a:lnTo>
                <a:lnTo>
                  <a:pt x="111251" y="6350"/>
                </a:lnTo>
                <a:lnTo>
                  <a:pt x="111251" y="5334"/>
                </a:lnTo>
                <a:lnTo>
                  <a:pt x="115315" y="1651"/>
                </a:lnTo>
                <a:lnTo>
                  <a:pt x="116712" y="1143"/>
                </a:lnTo>
                <a:lnTo>
                  <a:pt x="118744" y="762"/>
                </a:lnTo>
                <a:lnTo>
                  <a:pt x="121284" y="508"/>
                </a:lnTo>
                <a:lnTo>
                  <a:pt x="123825" y="254"/>
                </a:lnTo>
                <a:lnTo>
                  <a:pt x="127000" y="0"/>
                </a:lnTo>
                <a:lnTo>
                  <a:pt x="130809" y="0"/>
                </a:lnTo>
                <a:lnTo>
                  <a:pt x="134619" y="0"/>
                </a:lnTo>
                <a:lnTo>
                  <a:pt x="137794" y="254"/>
                </a:lnTo>
                <a:lnTo>
                  <a:pt x="140207" y="508"/>
                </a:lnTo>
                <a:lnTo>
                  <a:pt x="142747" y="762"/>
                </a:lnTo>
                <a:lnTo>
                  <a:pt x="144652" y="1143"/>
                </a:lnTo>
                <a:lnTo>
                  <a:pt x="146176" y="1651"/>
                </a:lnTo>
                <a:lnTo>
                  <a:pt x="147700" y="2159"/>
                </a:lnTo>
                <a:lnTo>
                  <a:pt x="148716" y="2793"/>
                </a:lnTo>
                <a:lnTo>
                  <a:pt x="149351" y="3556"/>
                </a:lnTo>
                <a:lnTo>
                  <a:pt x="149986" y="4445"/>
                </a:lnTo>
                <a:lnTo>
                  <a:pt x="150367" y="5334"/>
                </a:lnTo>
                <a:lnTo>
                  <a:pt x="150367" y="6350"/>
                </a:lnTo>
                <a:lnTo>
                  <a:pt x="150367" y="188214"/>
                </a:lnTo>
                <a:lnTo>
                  <a:pt x="150367" y="189103"/>
                </a:lnTo>
                <a:lnTo>
                  <a:pt x="149986" y="189992"/>
                </a:lnTo>
                <a:lnTo>
                  <a:pt x="140207" y="193929"/>
                </a:lnTo>
                <a:lnTo>
                  <a:pt x="137794" y="194310"/>
                </a:lnTo>
                <a:lnTo>
                  <a:pt x="134619" y="194437"/>
                </a:lnTo>
                <a:lnTo>
                  <a:pt x="130809" y="194437"/>
                </a:lnTo>
                <a:lnTo>
                  <a:pt x="127000" y="194437"/>
                </a:lnTo>
                <a:lnTo>
                  <a:pt x="123825" y="194310"/>
                </a:lnTo>
                <a:lnTo>
                  <a:pt x="121284" y="193929"/>
                </a:lnTo>
                <a:lnTo>
                  <a:pt x="118744" y="193675"/>
                </a:lnTo>
                <a:lnTo>
                  <a:pt x="116712" y="193294"/>
                </a:lnTo>
                <a:lnTo>
                  <a:pt x="115315" y="192786"/>
                </a:lnTo>
                <a:lnTo>
                  <a:pt x="113791" y="192278"/>
                </a:lnTo>
                <a:lnTo>
                  <a:pt x="112775" y="191643"/>
                </a:lnTo>
                <a:lnTo>
                  <a:pt x="112140" y="190881"/>
                </a:lnTo>
                <a:lnTo>
                  <a:pt x="111505" y="189992"/>
                </a:lnTo>
                <a:lnTo>
                  <a:pt x="111251" y="189103"/>
                </a:lnTo>
                <a:lnTo>
                  <a:pt x="111251" y="188214"/>
                </a:lnTo>
                <a:lnTo>
                  <a:pt x="111251" y="110362"/>
                </a:lnTo>
                <a:lnTo>
                  <a:pt x="39115" y="110362"/>
                </a:lnTo>
                <a:lnTo>
                  <a:pt x="39115" y="188214"/>
                </a:lnTo>
                <a:lnTo>
                  <a:pt x="39115" y="189103"/>
                </a:lnTo>
                <a:lnTo>
                  <a:pt x="38861" y="189992"/>
                </a:lnTo>
                <a:lnTo>
                  <a:pt x="38226" y="190881"/>
                </a:lnTo>
                <a:lnTo>
                  <a:pt x="37718" y="191643"/>
                </a:lnTo>
                <a:lnTo>
                  <a:pt x="29209" y="193929"/>
                </a:lnTo>
                <a:lnTo>
                  <a:pt x="26669" y="194310"/>
                </a:lnTo>
                <a:lnTo>
                  <a:pt x="23494" y="194437"/>
                </a:lnTo>
                <a:lnTo>
                  <a:pt x="19684" y="194437"/>
                </a:lnTo>
                <a:lnTo>
                  <a:pt x="15875" y="194437"/>
                </a:lnTo>
                <a:lnTo>
                  <a:pt x="12700" y="194310"/>
                </a:lnTo>
                <a:lnTo>
                  <a:pt x="10159" y="193929"/>
                </a:lnTo>
                <a:lnTo>
                  <a:pt x="7619" y="193675"/>
                </a:lnTo>
                <a:lnTo>
                  <a:pt x="0" y="189103"/>
                </a:lnTo>
                <a:lnTo>
                  <a:pt x="0" y="188214"/>
                </a:lnTo>
                <a:lnTo>
                  <a:pt x="0" y="6350"/>
                </a:lnTo>
                <a:lnTo>
                  <a:pt x="0" y="5334"/>
                </a:lnTo>
                <a:lnTo>
                  <a:pt x="380" y="4445"/>
                </a:lnTo>
                <a:lnTo>
                  <a:pt x="1015" y="3556"/>
                </a:lnTo>
                <a:lnTo>
                  <a:pt x="1650" y="2793"/>
                </a:lnTo>
                <a:lnTo>
                  <a:pt x="2666" y="2159"/>
                </a:lnTo>
                <a:lnTo>
                  <a:pt x="4190" y="1651"/>
                </a:lnTo>
                <a:lnTo>
                  <a:pt x="5714" y="1143"/>
                </a:lnTo>
                <a:lnTo>
                  <a:pt x="7619" y="762"/>
                </a:lnTo>
                <a:lnTo>
                  <a:pt x="10159" y="508"/>
                </a:lnTo>
                <a:lnTo>
                  <a:pt x="12700" y="254"/>
                </a:lnTo>
                <a:lnTo>
                  <a:pt x="15875" y="0"/>
                </a:lnTo>
                <a:lnTo>
                  <a:pt x="19684" y="0"/>
                </a:lnTo>
                <a:close/>
              </a:path>
            </a:pathLst>
          </a:custGeom>
          <a:ln w="10667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871080" y="5294377"/>
            <a:ext cx="157480" cy="194945"/>
          </a:xfrm>
          <a:custGeom>
            <a:avLst/>
            <a:gdLst/>
            <a:ahLst/>
            <a:cxnLst/>
            <a:rect l="l" t="t" r="r" b="b"/>
            <a:pathLst>
              <a:path w="157479" h="194945">
                <a:moveTo>
                  <a:pt x="24130" y="0"/>
                </a:moveTo>
                <a:lnTo>
                  <a:pt x="28702" y="0"/>
                </a:lnTo>
                <a:lnTo>
                  <a:pt x="32512" y="127"/>
                </a:lnTo>
                <a:lnTo>
                  <a:pt x="35179" y="381"/>
                </a:lnTo>
                <a:lnTo>
                  <a:pt x="37973" y="508"/>
                </a:lnTo>
                <a:lnTo>
                  <a:pt x="44958" y="3175"/>
                </a:lnTo>
                <a:lnTo>
                  <a:pt x="45593" y="3937"/>
                </a:lnTo>
                <a:lnTo>
                  <a:pt x="46228" y="4953"/>
                </a:lnTo>
                <a:lnTo>
                  <a:pt x="46863" y="6096"/>
                </a:lnTo>
                <a:lnTo>
                  <a:pt x="80645" y="69850"/>
                </a:lnTo>
                <a:lnTo>
                  <a:pt x="113538" y="6096"/>
                </a:lnTo>
                <a:lnTo>
                  <a:pt x="114173" y="4953"/>
                </a:lnTo>
                <a:lnTo>
                  <a:pt x="114808" y="3937"/>
                </a:lnTo>
                <a:lnTo>
                  <a:pt x="115443" y="3175"/>
                </a:lnTo>
                <a:lnTo>
                  <a:pt x="116078" y="2412"/>
                </a:lnTo>
                <a:lnTo>
                  <a:pt x="124460" y="381"/>
                </a:lnTo>
                <a:lnTo>
                  <a:pt x="127000" y="127"/>
                </a:lnTo>
                <a:lnTo>
                  <a:pt x="130556" y="0"/>
                </a:lnTo>
                <a:lnTo>
                  <a:pt x="135001" y="0"/>
                </a:lnTo>
                <a:lnTo>
                  <a:pt x="139954" y="0"/>
                </a:lnTo>
                <a:lnTo>
                  <a:pt x="143891" y="127"/>
                </a:lnTo>
                <a:lnTo>
                  <a:pt x="146685" y="381"/>
                </a:lnTo>
                <a:lnTo>
                  <a:pt x="149606" y="635"/>
                </a:lnTo>
                <a:lnTo>
                  <a:pt x="151638" y="1396"/>
                </a:lnTo>
                <a:lnTo>
                  <a:pt x="152654" y="2412"/>
                </a:lnTo>
                <a:lnTo>
                  <a:pt x="153797" y="3556"/>
                </a:lnTo>
                <a:lnTo>
                  <a:pt x="154051" y="5080"/>
                </a:lnTo>
                <a:lnTo>
                  <a:pt x="153543" y="7239"/>
                </a:lnTo>
                <a:lnTo>
                  <a:pt x="152908" y="9271"/>
                </a:lnTo>
                <a:lnTo>
                  <a:pt x="151892" y="12065"/>
                </a:lnTo>
                <a:lnTo>
                  <a:pt x="150114" y="15621"/>
                </a:lnTo>
                <a:lnTo>
                  <a:pt x="107315" y="94234"/>
                </a:lnTo>
                <a:lnTo>
                  <a:pt x="153035" y="178815"/>
                </a:lnTo>
                <a:lnTo>
                  <a:pt x="154813" y="182245"/>
                </a:lnTo>
                <a:lnTo>
                  <a:pt x="155956" y="185039"/>
                </a:lnTo>
                <a:lnTo>
                  <a:pt x="156464" y="187071"/>
                </a:lnTo>
                <a:lnTo>
                  <a:pt x="156972" y="189230"/>
                </a:lnTo>
                <a:lnTo>
                  <a:pt x="156718" y="190754"/>
                </a:lnTo>
                <a:lnTo>
                  <a:pt x="155575" y="191897"/>
                </a:lnTo>
                <a:lnTo>
                  <a:pt x="154305" y="193040"/>
                </a:lnTo>
                <a:lnTo>
                  <a:pt x="152146" y="193675"/>
                </a:lnTo>
                <a:lnTo>
                  <a:pt x="149098" y="193929"/>
                </a:lnTo>
                <a:lnTo>
                  <a:pt x="145923" y="194310"/>
                </a:lnTo>
                <a:lnTo>
                  <a:pt x="141605" y="194437"/>
                </a:lnTo>
                <a:lnTo>
                  <a:pt x="136017" y="194437"/>
                </a:lnTo>
                <a:lnTo>
                  <a:pt x="131318" y="194437"/>
                </a:lnTo>
                <a:lnTo>
                  <a:pt x="127635" y="194310"/>
                </a:lnTo>
                <a:lnTo>
                  <a:pt x="124968" y="194056"/>
                </a:lnTo>
                <a:lnTo>
                  <a:pt x="122301" y="193929"/>
                </a:lnTo>
                <a:lnTo>
                  <a:pt x="113538" y="188340"/>
                </a:lnTo>
                <a:lnTo>
                  <a:pt x="77343" y="118872"/>
                </a:lnTo>
                <a:lnTo>
                  <a:pt x="41402" y="188340"/>
                </a:lnTo>
                <a:lnTo>
                  <a:pt x="40767" y="189484"/>
                </a:lnTo>
                <a:lnTo>
                  <a:pt x="40132" y="190500"/>
                </a:lnTo>
                <a:lnTo>
                  <a:pt x="39370" y="191262"/>
                </a:lnTo>
                <a:lnTo>
                  <a:pt x="38735" y="192024"/>
                </a:lnTo>
                <a:lnTo>
                  <a:pt x="29718" y="194056"/>
                </a:lnTo>
                <a:lnTo>
                  <a:pt x="26924" y="194310"/>
                </a:lnTo>
                <a:lnTo>
                  <a:pt x="23368" y="194437"/>
                </a:lnTo>
                <a:lnTo>
                  <a:pt x="18923" y="194437"/>
                </a:lnTo>
                <a:lnTo>
                  <a:pt x="13716" y="194437"/>
                </a:lnTo>
                <a:lnTo>
                  <a:pt x="9779" y="194310"/>
                </a:lnTo>
                <a:lnTo>
                  <a:pt x="6858" y="193929"/>
                </a:lnTo>
                <a:lnTo>
                  <a:pt x="4064" y="193675"/>
                </a:lnTo>
                <a:lnTo>
                  <a:pt x="2159" y="193040"/>
                </a:lnTo>
                <a:lnTo>
                  <a:pt x="1143" y="191897"/>
                </a:lnTo>
                <a:lnTo>
                  <a:pt x="127" y="190754"/>
                </a:lnTo>
                <a:lnTo>
                  <a:pt x="0" y="189230"/>
                </a:lnTo>
                <a:lnTo>
                  <a:pt x="635" y="187071"/>
                </a:lnTo>
                <a:lnTo>
                  <a:pt x="1143" y="185039"/>
                </a:lnTo>
                <a:lnTo>
                  <a:pt x="2413" y="182245"/>
                </a:lnTo>
                <a:lnTo>
                  <a:pt x="4318" y="178815"/>
                </a:lnTo>
                <a:lnTo>
                  <a:pt x="50419" y="94742"/>
                </a:lnTo>
                <a:lnTo>
                  <a:pt x="7620" y="15621"/>
                </a:lnTo>
                <a:lnTo>
                  <a:pt x="3302" y="4953"/>
                </a:lnTo>
                <a:lnTo>
                  <a:pt x="3556" y="3429"/>
                </a:lnTo>
                <a:lnTo>
                  <a:pt x="4699" y="2412"/>
                </a:lnTo>
                <a:lnTo>
                  <a:pt x="5842" y="1270"/>
                </a:lnTo>
                <a:lnTo>
                  <a:pt x="7874" y="635"/>
                </a:lnTo>
                <a:lnTo>
                  <a:pt x="11049" y="381"/>
                </a:lnTo>
                <a:lnTo>
                  <a:pt x="14097" y="127"/>
                </a:lnTo>
                <a:lnTo>
                  <a:pt x="18415" y="0"/>
                </a:lnTo>
                <a:lnTo>
                  <a:pt x="24130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64148" y="5289042"/>
            <a:ext cx="168021" cy="2076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264654" y="5292217"/>
            <a:ext cx="142875" cy="198755"/>
          </a:xfrm>
          <a:custGeom>
            <a:avLst/>
            <a:gdLst/>
            <a:ahLst/>
            <a:cxnLst/>
            <a:rect l="l" t="t" r="r" b="b"/>
            <a:pathLst>
              <a:path w="142875" h="198754">
                <a:moveTo>
                  <a:pt x="89408" y="0"/>
                </a:moveTo>
                <a:lnTo>
                  <a:pt x="94742" y="0"/>
                </a:lnTo>
                <a:lnTo>
                  <a:pt x="99822" y="381"/>
                </a:lnTo>
                <a:lnTo>
                  <a:pt x="104775" y="1270"/>
                </a:lnTo>
                <a:lnTo>
                  <a:pt x="109855" y="2159"/>
                </a:lnTo>
                <a:lnTo>
                  <a:pt x="139826" y="18034"/>
                </a:lnTo>
                <a:lnTo>
                  <a:pt x="140335" y="18923"/>
                </a:lnTo>
                <a:lnTo>
                  <a:pt x="140716" y="20066"/>
                </a:lnTo>
                <a:lnTo>
                  <a:pt x="140970" y="21463"/>
                </a:lnTo>
                <a:lnTo>
                  <a:pt x="141350" y="22733"/>
                </a:lnTo>
                <a:lnTo>
                  <a:pt x="141478" y="24384"/>
                </a:lnTo>
                <a:lnTo>
                  <a:pt x="141732" y="26289"/>
                </a:lnTo>
                <a:lnTo>
                  <a:pt x="141859" y="28194"/>
                </a:lnTo>
                <a:lnTo>
                  <a:pt x="141859" y="30480"/>
                </a:lnTo>
                <a:lnTo>
                  <a:pt x="141859" y="33274"/>
                </a:lnTo>
                <a:lnTo>
                  <a:pt x="141859" y="36322"/>
                </a:lnTo>
                <a:lnTo>
                  <a:pt x="141732" y="38862"/>
                </a:lnTo>
                <a:lnTo>
                  <a:pt x="141605" y="40894"/>
                </a:lnTo>
                <a:lnTo>
                  <a:pt x="141350" y="42926"/>
                </a:lnTo>
                <a:lnTo>
                  <a:pt x="141097" y="44704"/>
                </a:lnTo>
                <a:lnTo>
                  <a:pt x="140588" y="45974"/>
                </a:lnTo>
                <a:lnTo>
                  <a:pt x="140081" y="47244"/>
                </a:lnTo>
                <a:lnTo>
                  <a:pt x="139446" y="48133"/>
                </a:lnTo>
                <a:lnTo>
                  <a:pt x="138811" y="48768"/>
                </a:lnTo>
                <a:lnTo>
                  <a:pt x="138049" y="49403"/>
                </a:lnTo>
                <a:lnTo>
                  <a:pt x="137287" y="49657"/>
                </a:lnTo>
                <a:lnTo>
                  <a:pt x="136398" y="49657"/>
                </a:lnTo>
                <a:lnTo>
                  <a:pt x="134874" y="49657"/>
                </a:lnTo>
                <a:lnTo>
                  <a:pt x="132969" y="48768"/>
                </a:lnTo>
                <a:lnTo>
                  <a:pt x="130683" y="47117"/>
                </a:lnTo>
                <a:lnTo>
                  <a:pt x="128397" y="45339"/>
                </a:lnTo>
                <a:lnTo>
                  <a:pt x="125475" y="43434"/>
                </a:lnTo>
                <a:lnTo>
                  <a:pt x="97917" y="32893"/>
                </a:lnTo>
                <a:lnTo>
                  <a:pt x="90932" y="32893"/>
                </a:lnTo>
                <a:lnTo>
                  <a:pt x="83312" y="32893"/>
                </a:lnTo>
                <a:lnTo>
                  <a:pt x="76581" y="34417"/>
                </a:lnTo>
                <a:lnTo>
                  <a:pt x="70485" y="37592"/>
                </a:lnTo>
                <a:lnTo>
                  <a:pt x="64516" y="40640"/>
                </a:lnTo>
                <a:lnTo>
                  <a:pt x="59436" y="45085"/>
                </a:lnTo>
                <a:lnTo>
                  <a:pt x="55245" y="50927"/>
                </a:lnTo>
                <a:lnTo>
                  <a:pt x="50926" y="56769"/>
                </a:lnTo>
                <a:lnTo>
                  <a:pt x="42291" y="99822"/>
                </a:lnTo>
                <a:lnTo>
                  <a:pt x="42507" y="108015"/>
                </a:lnTo>
                <a:lnTo>
                  <a:pt x="55753" y="149733"/>
                </a:lnTo>
                <a:lnTo>
                  <a:pt x="60071" y="155067"/>
                </a:lnTo>
                <a:lnTo>
                  <a:pt x="65278" y="159004"/>
                </a:lnTo>
                <a:lnTo>
                  <a:pt x="71374" y="161671"/>
                </a:lnTo>
                <a:lnTo>
                  <a:pt x="77470" y="164338"/>
                </a:lnTo>
                <a:lnTo>
                  <a:pt x="84455" y="165608"/>
                </a:lnTo>
                <a:lnTo>
                  <a:pt x="92075" y="165608"/>
                </a:lnTo>
                <a:lnTo>
                  <a:pt x="98933" y="165608"/>
                </a:lnTo>
                <a:lnTo>
                  <a:pt x="105029" y="164846"/>
                </a:lnTo>
                <a:lnTo>
                  <a:pt x="109982" y="163195"/>
                </a:lnTo>
                <a:lnTo>
                  <a:pt x="115062" y="161544"/>
                </a:lnTo>
                <a:lnTo>
                  <a:pt x="119507" y="159766"/>
                </a:lnTo>
                <a:lnTo>
                  <a:pt x="123062" y="157734"/>
                </a:lnTo>
                <a:lnTo>
                  <a:pt x="126746" y="155702"/>
                </a:lnTo>
                <a:lnTo>
                  <a:pt x="129667" y="153924"/>
                </a:lnTo>
                <a:lnTo>
                  <a:pt x="131953" y="152400"/>
                </a:lnTo>
                <a:lnTo>
                  <a:pt x="134366" y="150749"/>
                </a:lnTo>
                <a:lnTo>
                  <a:pt x="136144" y="149987"/>
                </a:lnTo>
                <a:lnTo>
                  <a:pt x="137413" y="149987"/>
                </a:lnTo>
                <a:lnTo>
                  <a:pt x="138430" y="149987"/>
                </a:lnTo>
                <a:lnTo>
                  <a:pt x="139192" y="150241"/>
                </a:lnTo>
                <a:lnTo>
                  <a:pt x="139826" y="150622"/>
                </a:lnTo>
                <a:lnTo>
                  <a:pt x="140462" y="151003"/>
                </a:lnTo>
                <a:lnTo>
                  <a:pt x="140843" y="151765"/>
                </a:lnTo>
                <a:lnTo>
                  <a:pt x="142494" y="162941"/>
                </a:lnTo>
                <a:lnTo>
                  <a:pt x="142494" y="166497"/>
                </a:lnTo>
                <a:lnTo>
                  <a:pt x="142494" y="169037"/>
                </a:lnTo>
                <a:lnTo>
                  <a:pt x="140843" y="179578"/>
                </a:lnTo>
                <a:lnTo>
                  <a:pt x="140462" y="180467"/>
                </a:lnTo>
                <a:lnTo>
                  <a:pt x="131699" y="187960"/>
                </a:lnTo>
                <a:lnTo>
                  <a:pt x="128524" y="189738"/>
                </a:lnTo>
                <a:lnTo>
                  <a:pt x="92710" y="198755"/>
                </a:lnTo>
                <a:lnTo>
                  <a:pt x="85979" y="198755"/>
                </a:lnTo>
                <a:lnTo>
                  <a:pt x="42545" y="189231"/>
                </a:lnTo>
                <a:lnTo>
                  <a:pt x="13303" y="160845"/>
                </a:lnTo>
                <a:lnTo>
                  <a:pt x="1508" y="124539"/>
                </a:lnTo>
                <a:lnTo>
                  <a:pt x="0" y="101981"/>
                </a:lnTo>
                <a:lnTo>
                  <a:pt x="424" y="90029"/>
                </a:lnTo>
                <a:lnTo>
                  <a:pt x="10175" y="49149"/>
                </a:lnTo>
                <a:lnTo>
                  <a:pt x="37846" y="14938"/>
                </a:lnTo>
                <a:lnTo>
                  <a:pt x="79714" y="408"/>
                </a:lnTo>
                <a:lnTo>
                  <a:pt x="89408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42178" y="5286502"/>
            <a:ext cx="136398" cy="2101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8080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1728</Words>
  <Application>Microsoft Office PowerPoint</Application>
  <PresentationFormat>Widescreen</PresentationFormat>
  <Paragraphs>277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Arial Black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PowerPoint Presentation</vt:lpstr>
      <vt:lpstr>OUTPUT :</vt:lpstr>
      <vt:lpstr>GERAK DINAMIK JALAN REL</vt:lpstr>
      <vt:lpstr>SARANA PERKERETAPIAN</vt:lpstr>
      <vt:lpstr>Gerbong peti kemas (PPCW)</vt:lpstr>
      <vt:lpstr>Tipe Lokomotif</vt:lpstr>
      <vt:lpstr>Tenaga penggerak dan Transmisi</vt:lpstr>
      <vt:lpstr>Tenaga penggerak dan Transmisi</vt:lpstr>
      <vt:lpstr>Tenaga penggerak dan Transmisi</vt:lpstr>
      <vt:lpstr>PowerPoint Presentation</vt:lpstr>
      <vt:lpstr>PowerPoint Presentation</vt:lpstr>
      <vt:lpstr>Tenaga penggerak dan Transmisi</vt:lpstr>
      <vt:lpstr>PowerPoint Presentation</vt:lpstr>
      <vt:lpstr>PowerPoint Presentation</vt:lpstr>
      <vt:lpstr>Sistem penomoran lokomotif</vt:lpstr>
      <vt:lpstr>Sistem penomoran lokomotif</vt:lpstr>
      <vt:lpstr>PowerPoint Presentation</vt:lpstr>
      <vt:lpstr>Lokomotif diesel Elektrik</vt:lpstr>
      <vt:lpstr>Motor diesel</vt:lpstr>
      <vt:lpstr>Motor traksi</vt:lpstr>
      <vt:lpstr>Sistem rem</vt:lpstr>
      <vt:lpstr>SISTEM PENGEREMAN</vt:lpstr>
      <vt:lpstr>Karakteristik dan performance</vt:lpstr>
      <vt:lpstr>Gaya tarik</vt:lpstr>
      <vt:lpstr>PowerPoint Presentation</vt:lpstr>
      <vt:lpstr>Gaya tarik adhesi</vt:lpstr>
      <vt:lpstr>Hambatan kereta api (Train resistance)</vt:lpstr>
      <vt:lpstr>PowerPoint Presentation</vt:lpstr>
      <vt:lpstr>PowerPoint Presentation</vt:lpstr>
      <vt:lpstr>2) Perlawanan tanjakan</vt:lpstr>
      <vt:lpstr>3) Perlawanan tikungan</vt:lpstr>
      <vt:lpstr>4) Perlawanan karena percepatan</vt:lpstr>
      <vt:lpstr>PowerPoint Presentation</vt:lpstr>
      <vt:lpstr>PERSENTASE PENGEREMAN</vt:lpstr>
      <vt:lpstr>PowerPoint Presentation</vt:lpstr>
      <vt:lpstr>Jarak Pengereman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4</cp:revision>
  <dcterms:created xsi:type="dcterms:W3CDTF">2021-02-22T21:01:07Z</dcterms:created>
  <dcterms:modified xsi:type="dcterms:W3CDTF">2021-02-22T21:20:20Z</dcterms:modified>
</cp:coreProperties>
</file>