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1F1F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1F1F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1F1F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794236" y="0"/>
            <a:ext cx="306705" cy="6858000"/>
          </a:xfrm>
          <a:custGeom>
            <a:avLst/>
            <a:gdLst/>
            <a:ahLst/>
            <a:cxnLst/>
            <a:rect l="l" t="t" r="r" b="b"/>
            <a:pathLst>
              <a:path w="306704" h="6858000">
                <a:moveTo>
                  <a:pt x="0" y="6858000"/>
                </a:moveTo>
                <a:lnTo>
                  <a:pt x="306324" y="6858000"/>
                </a:lnTo>
                <a:lnTo>
                  <a:pt x="306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844528" y="6249923"/>
            <a:ext cx="230504" cy="460375"/>
          </a:xfrm>
          <a:custGeom>
            <a:avLst/>
            <a:gdLst/>
            <a:ahLst/>
            <a:cxnLst/>
            <a:rect l="l" t="t" r="r" b="b"/>
            <a:pathLst>
              <a:path w="230504" h="460375">
                <a:moveTo>
                  <a:pt x="222503" y="0"/>
                </a:moveTo>
                <a:lnTo>
                  <a:pt x="7620" y="0"/>
                </a:lnTo>
                <a:lnTo>
                  <a:pt x="0" y="7594"/>
                </a:lnTo>
                <a:lnTo>
                  <a:pt x="0" y="16954"/>
                </a:lnTo>
                <a:lnTo>
                  <a:pt x="0" y="452653"/>
                </a:lnTo>
                <a:lnTo>
                  <a:pt x="7620" y="460247"/>
                </a:lnTo>
                <a:lnTo>
                  <a:pt x="222503" y="460247"/>
                </a:lnTo>
                <a:lnTo>
                  <a:pt x="230124" y="452653"/>
                </a:lnTo>
                <a:lnTo>
                  <a:pt x="230124" y="7594"/>
                </a:lnTo>
                <a:lnTo>
                  <a:pt x="222503" y="0"/>
                </a:lnTo>
                <a:close/>
              </a:path>
            </a:pathLst>
          </a:custGeom>
          <a:solidFill>
            <a:srgbClr val="2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00560" y="0"/>
            <a:ext cx="9144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5142" y="2872816"/>
            <a:ext cx="9141714" cy="788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F1F1F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5450" y="1504950"/>
            <a:ext cx="11347450" cy="4777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47321" y="6386711"/>
            <a:ext cx="22860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4288" y="-147790"/>
            <a:ext cx="10655808" cy="6845302"/>
            <a:chOff x="-14288" y="-147790"/>
            <a:chExt cx="10655808" cy="6845302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4288" y="-147790"/>
              <a:ext cx="10655808" cy="68453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915155"/>
              <a:ext cx="1481328" cy="22006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915155"/>
              <a:ext cx="1481455" cy="2200910"/>
            </a:xfrm>
            <a:custGeom>
              <a:avLst/>
              <a:gdLst/>
              <a:ahLst/>
              <a:cxnLst/>
              <a:rect l="l" t="t" r="r" b="b"/>
              <a:pathLst>
                <a:path w="1481455" h="2200910">
                  <a:moveTo>
                    <a:pt x="0" y="0"/>
                  </a:moveTo>
                  <a:lnTo>
                    <a:pt x="1381887" y="0"/>
                  </a:lnTo>
                  <a:lnTo>
                    <a:pt x="1420570" y="7889"/>
                  </a:lnTo>
                  <a:lnTo>
                    <a:pt x="1452181" y="29400"/>
                  </a:lnTo>
                  <a:lnTo>
                    <a:pt x="1473505" y="61293"/>
                  </a:lnTo>
                  <a:lnTo>
                    <a:pt x="1481328" y="100330"/>
                  </a:lnTo>
                  <a:lnTo>
                    <a:pt x="1481328" y="2100300"/>
                  </a:lnTo>
                  <a:lnTo>
                    <a:pt x="1473505" y="2139362"/>
                  </a:lnTo>
                  <a:lnTo>
                    <a:pt x="1452181" y="2171261"/>
                  </a:lnTo>
                  <a:lnTo>
                    <a:pt x="1420570" y="2192769"/>
                  </a:lnTo>
                  <a:lnTo>
                    <a:pt x="1381887" y="2200656"/>
                  </a:lnTo>
                  <a:lnTo>
                    <a:pt x="0" y="220065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927" y="3115055"/>
              <a:ext cx="4460748" cy="2514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47927" y="3115055"/>
              <a:ext cx="4460875" cy="2514600"/>
            </a:xfrm>
            <a:custGeom>
              <a:avLst/>
              <a:gdLst/>
              <a:ahLst/>
              <a:cxnLst/>
              <a:rect l="l" t="t" r="r" b="b"/>
              <a:pathLst>
                <a:path w="4460875" h="2514600">
                  <a:moveTo>
                    <a:pt x="0" y="53848"/>
                  </a:moveTo>
                  <a:lnTo>
                    <a:pt x="4226" y="32896"/>
                  </a:lnTo>
                  <a:lnTo>
                    <a:pt x="15752" y="15779"/>
                  </a:lnTo>
                  <a:lnTo>
                    <a:pt x="32848" y="4234"/>
                  </a:lnTo>
                  <a:lnTo>
                    <a:pt x="53784" y="0"/>
                  </a:lnTo>
                  <a:lnTo>
                    <a:pt x="4406900" y="0"/>
                  </a:lnTo>
                  <a:lnTo>
                    <a:pt x="4427851" y="4234"/>
                  </a:lnTo>
                  <a:lnTo>
                    <a:pt x="4444968" y="15779"/>
                  </a:lnTo>
                  <a:lnTo>
                    <a:pt x="4456513" y="32896"/>
                  </a:lnTo>
                  <a:lnTo>
                    <a:pt x="4460748" y="53848"/>
                  </a:lnTo>
                  <a:lnTo>
                    <a:pt x="4460748" y="2460752"/>
                  </a:lnTo>
                  <a:lnTo>
                    <a:pt x="4456513" y="2481724"/>
                  </a:lnTo>
                  <a:lnTo>
                    <a:pt x="4444968" y="2498839"/>
                  </a:lnTo>
                  <a:lnTo>
                    <a:pt x="4427851" y="2510372"/>
                  </a:lnTo>
                  <a:lnTo>
                    <a:pt x="4406900" y="2514600"/>
                  </a:lnTo>
                  <a:lnTo>
                    <a:pt x="53784" y="2514600"/>
                  </a:lnTo>
                  <a:lnTo>
                    <a:pt x="32848" y="2510372"/>
                  </a:lnTo>
                  <a:lnTo>
                    <a:pt x="15752" y="2498839"/>
                  </a:lnTo>
                  <a:lnTo>
                    <a:pt x="4226" y="2481724"/>
                  </a:lnTo>
                  <a:lnTo>
                    <a:pt x="0" y="2460752"/>
                  </a:lnTo>
                  <a:lnTo>
                    <a:pt x="0" y="53848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60566" y="3152013"/>
            <a:ext cx="3686810" cy="1296035"/>
          </a:xfrm>
          <a:prstGeom prst="rect">
            <a:avLst/>
          </a:prstGeom>
        </p:spPr>
        <p:txBody>
          <a:bodyPr vert="horz" wrap="square" lIns="0" tIns="267335" rIns="0" bIns="0" rtlCol="0">
            <a:spAutoFit/>
          </a:bodyPr>
          <a:lstStyle/>
          <a:p>
            <a:pPr marL="183515" marR="5080">
              <a:lnSpc>
                <a:spcPct val="66600"/>
              </a:lnSpc>
              <a:spcBef>
                <a:spcPts val="2105"/>
              </a:spcBef>
            </a:pPr>
            <a:r>
              <a:rPr spc="-305" dirty="0"/>
              <a:t>E</a:t>
            </a:r>
            <a:r>
              <a:rPr spc="-300" dirty="0"/>
              <a:t>k</a:t>
            </a:r>
            <a:r>
              <a:rPr spc="-325" dirty="0"/>
              <a:t>s</a:t>
            </a:r>
            <a:r>
              <a:rPr spc="-300" dirty="0"/>
              <a:t>t</a:t>
            </a:r>
            <a:r>
              <a:rPr spc="-310" dirty="0"/>
              <a:t>ra</a:t>
            </a:r>
            <a:r>
              <a:rPr spc="-300" dirty="0"/>
              <a:t>k</a:t>
            </a:r>
            <a:r>
              <a:rPr spc="-325" dirty="0"/>
              <a:t>s</a:t>
            </a:r>
            <a:r>
              <a:rPr dirty="0"/>
              <a:t>i</a:t>
            </a:r>
            <a:r>
              <a:rPr spc="-555" dirty="0"/>
              <a:t> </a:t>
            </a:r>
            <a:r>
              <a:rPr spc="-315" dirty="0"/>
              <a:t>F</a:t>
            </a:r>
            <a:r>
              <a:rPr spc="-320" dirty="0"/>
              <a:t>i</a:t>
            </a:r>
            <a:r>
              <a:rPr spc="-300" dirty="0"/>
              <a:t>t</a:t>
            </a:r>
            <a:r>
              <a:rPr spc="-310" dirty="0"/>
              <a:t>u</a:t>
            </a:r>
            <a:r>
              <a:rPr dirty="0"/>
              <a:t>r  </a:t>
            </a:r>
            <a:r>
              <a:rPr spc="-254" dirty="0"/>
              <a:t>Bentuk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999680" y="5628068"/>
            <a:ext cx="478790" cy="428625"/>
            <a:chOff x="999680" y="5628068"/>
            <a:chExt cx="478790" cy="428625"/>
          </a:xfrm>
        </p:grpSpPr>
        <p:sp>
          <p:nvSpPr>
            <p:cNvPr id="11" name="object 11"/>
            <p:cNvSpPr/>
            <p:nvPr/>
          </p:nvSpPr>
          <p:spPr>
            <a:xfrm>
              <a:off x="1001267" y="5629655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5" h="425450">
                  <a:moveTo>
                    <a:pt x="475488" y="0"/>
                  </a:moveTo>
                  <a:lnTo>
                    <a:pt x="0" y="0"/>
                  </a:lnTo>
                  <a:lnTo>
                    <a:pt x="475488" y="425196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1267" y="5629655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5" h="425450">
                  <a:moveTo>
                    <a:pt x="0" y="0"/>
                  </a:moveTo>
                  <a:lnTo>
                    <a:pt x="475488" y="425196"/>
                  </a:lnTo>
                  <a:lnTo>
                    <a:pt x="47548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2399" y="5743405"/>
            <a:ext cx="6477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3452" y="0"/>
            <a:ext cx="5911850" cy="6858000"/>
            <a:chOff x="6283452" y="0"/>
            <a:chExt cx="59118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452" y="431291"/>
              <a:ext cx="5510783" cy="5760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16102" y="2559761"/>
            <a:ext cx="5109210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29995" marR="5080" indent="-1217930">
              <a:lnSpc>
                <a:spcPts val="3460"/>
              </a:lnSpc>
              <a:spcBef>
                <a:spcPts val="535"/>
              </a:spcBef>
            </a:pPr>
            <a:r>
              <a:rPr sz="3200" dirty="0">
                <a:solidFill>
                  <a:srgbClr val="404040"/>
                </a:solidFill>
              </a:rPr>
              <a:t>Bagaimana</a:t>
            </a:r>
            <a:r>
              <a:rPr sz="3200" spc="-10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mengidentifikasi </a:t>
            </a:r>
            <a:r>
              <a:rPr sz="3200" spc="-875" dirty="0">
                <a:solidFill>
                  <a:srgbClr val="404040"/>
                </a:solidFill>
              </a:rPr>
              <a:t> </a:t>
            </a:r>
            <a:r>
              <a:rPr sz="3200" spc="5" dirty="0">
                <a:solidFill>
                  <a:srgbClr val="404040"/>
                </a:solidFill>
              </a:rPr>
              <a:t>bentuk</a:t>
            </a:r>
            <a:r>
              <a:rPr sz="3200" spc="-6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objek</a:t>
            </a:r>
            <a:r>
              <a:rPr sz="3200" spc="-2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?</a:t>
            </a:r>
            <a:endParaRPr sz="3200"/>
          </a:p>
        </p:txBody>
      </p:sp>
      <p:sp>
        <p:nvSpPr>
          <p:cNvPr id="7" name="object 7"/>
          <p:cNvSpPr txBox="1"/>
          <p:nvPr/>
        </p:nvSpPr>
        <p:spPr>
          <a:xfrm>
            <a:off x="11885421" y="6386711"/>
            <a:ext cx="1524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fld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13576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Definisi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1476883"/>
            <a:ext cx="5158105" cy="166116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79400" marR="129539" indent="-266700">
              <a:lnSpc>
                <a:spcPct val="90000"/>
              </a:lnSpc>
              <a:spcBef>
                <a:spcPts val="31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menurut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D.G.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Kendall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(Stegmann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Gomez,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2002)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infomasi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geometris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tetap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ketika efek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lokasi,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skala,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pemutaran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terhadap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sebuah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objek</a:t>
            </a:r>
            <a:endParaRPr sz="1800">
              <a:latin typeface="Arial MT"/>
              <a:cs typeface="Arial MT"/>
            </a:endParaRPr>
          </a:p>
          <a:p>
            <a:pPr marL="279400" marR="5080" indent="-266700">
              <a:lnSpc>
                <a:spcPts val="1939"/>
              </a:lnSpc>
              <a:spcBef>
                <a:spcPts val="102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dinyatakan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susunan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bilangan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dipakai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mengidentifikasi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34911" y="1455419"/>
            <a:ext cx="4920996" cy="36667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885421" y="6386711"/>
            <a:ext cx="1524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fld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0854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Sifat</a:t>
            </a:r>
            <a:r>
              <a:rPr sz="3200" spc="-30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Fitur</a:t>
            </a:r>
            <a:r>
              <a:rPr sz="3200" spc="-90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Efisien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1012697"/>
            <a:ext cx="6229350" cy="500570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6350" indent="-342900">
              <a:lnSpc>
                <a:spcPts val="1939"/>
              </a:lnSpc>
              <a:spcBef>
                <a:spcPts val="345"/>
              </a:spcBef>
              <a:buAutoNum type="arabicPeriod"/>
              <a:tabLst>
                <a:tab pos="354965" algn="l"/>
                <a:tab pos="355600" algn="l"/>
                <a:tab pos="1888489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Teridentifikasi	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berupa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 digunakan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untuk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membedakan antara suatu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lain. </a:t>
            </a:r>
            <a:r>
              <a:rPr sz="1800" spc="-4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Jika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kedua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tersebut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didampingkan, dapat ditemukan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perbedaan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hakiki.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Hal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ini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seperti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kalau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oleh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manusia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secara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visual.</a:t>
            </a:r>
            <a:endParaRPr sz="1800">
              <a:latin typeface="Arial MT"/>
              <a:cs typeface="Arial MT"/>
            </a:endParaRPr>
          </a:p>
          <a:p>
            <a:pPr marL="355600" marR="53340" indent="-342900">
              <a:lnSpc>
                <a:spcPts val="1939"/>
              </a:lnSpc>
              <a:spcBef>
                <a:spcPts val="1019"/>
              </a:spcBef>
              <a:buAutoNum type="arabicPeriod"/>
              <a:tabLst>
                <a:tab pos="354965" algn="l"/>
                <a:tab pos="355600" algn="l"/>
                <a:tab pos="2383790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30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dipengaruhi	oleh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translasi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,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rotasi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,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penyekalaan</a:t>
            </a:r>
            <a:r>
              <a:rPr sz="1800" spc="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Dua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tetapi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berbeda 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lokasi,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arah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pemutaran,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ukuran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tetap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dideteksi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sama.</a:t>
            </a:r>
            <a:endParaRPr sz="1800">
              <a:latin typeface="Arial MT"/>
              <a:cs typeface="Arial MT"/>
            </a:endParaRPr>
          </a:p>
          <a:p>
            <a:pPr marL="355600" marR="501650" indent="-342900">
              <a:lnSpc>
                <a:spcPts val="1950"/>
              </a:lnSpc>
              <a:spcBef>
                <a:spcPts val="1005"/>
              </a:spcBef>
              <a:buAutoNum type="arabicPeriod"/>
              <a:tabLst>
                <a:tab pos="354965" algn="l"/>
                <a:tab pos="355600" algn="l"/>
                <a:tab pos="2332355" algn="l"/>
                <a:tab pos="3679190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3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bergantung	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1800" spc="1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affine:	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Idealnya,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efek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affine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mempengaruhi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fitur.</a:t>
            </a:r>
            <a:endParaRPr sz="1800">
              <a:latin typeface="Arial MT"/>
              <a:cs typeface="Arial MT"/>
            </a:endParaRPr>
          </a:p>
          <a:p>
            <a:pPr marL="355600" marR="5080" indent="-342900">
              <a:lnSpc>
                <a:spcPts val="1939"/>
              </a:lnSpc>
              <a:spcBef>
                <a:spcPts val="1005"/>
              </a:spcBef>
              <a:buAutoNum type="arabicPeriod"/>
              <a:tabLst>
                <a:tab pos="354965" algn="l"/>
                <a:tab pos="355600" algn="l"/>
                <a:tab pos="2103120" algn="l"/>
              </a:tabLst>
            </a:pP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Tahan</a:t>
            </a:r>
            <a:r>
              <a:rPr sz="1800" spc="20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terhadap	derau</a:t>
            </a:r>
            <a:r>
              <a:rPr sz="1800" spc="-2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mempunyai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sifat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andal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terhadap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derau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cacat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data.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Sebagai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contoh,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daun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yang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tetapi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salah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satu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sedikit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robek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tetap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dikenali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sebagai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sama.</a:t>
            </a:r>
            <a:endParaRPr sz="1800">
              <a:latin typeface="Arial MT"/>
              <a:cs typeface="Arial MT"/>
            </a:endParaRPr>
          </a:p>
          <a:p>
            <a:pPr marL="355600" marR="50800" indent="-342900">
              <a:lnSpc>
                <a:spcPts val="1939"/>
              </a:lnSpc>
              <a:spcBef>
                <a:spcPts val="1015"/>
              </a:spcBef>
              <a:buAutoNum type="arabicPeriod"/>
              <a:tabLst>
                <a:tab pos="354965" algn="l"/>
                <a:tab pos="355600" algn="l"/>
                <a:tab pos="2332355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3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bergantung	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tumpang -tindih :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Apabila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 </a:t>
            </a:r>
            <a:r>
              <a:rPr sz="1800" spc="-4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sedikit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tertutupi</a:t>
            </a:r>
            <a:r>
              <a:rPr sz="1800" spc="-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oleh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lain,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bernilai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kalau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itu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terpisah.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506" y="6091529"/>
            <a:ext cx="617474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55600" marR="5080" indent="-342900">
              <a:lnSpc>
                <a:spcPts val="1939"/>
              </a:lnSpc>
              <a:spcBef>
                <a:spcPts val="345"/>
              </a:spcBef>
              <a:tabLst>
                <a:tab pos="354965" algn="l"/>
                <a:tab pos="233235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6.	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3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bergantung	secara</a:t>
            </a:r>
            <a:r>
              <a:rPr sz="1800" spc="3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statistis</a:t>
            </a:r>
            <a:r>
              <a:rPr sz="1800" spc="2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r>
              <a:rPr sz="1800" spc="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Dua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harus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tidak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bergantung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satu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dengan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lain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secara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statistik.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910821" y="6370116"/>
            <a:ext cx="1016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727709"/>
            <a:ext cx="22161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404040"/>
                </a:solidFill>
              </a:rPr>
              <a:t>Fitur</a:t>
            </a:r>
            <a:r>
              <a:rPr sz="3200" spc="-8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Bentuk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1639061"/>
            <a:ext cx="5471795" cy="3545204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dasar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visual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content 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citra.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Dimana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 dibedakan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berdasarkan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objek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tersebut.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>
              <a:latin typeface="Arial MT"/>
              <a:cs typeface="Arial MT"/>
            </a:endParaRPr>
          </a:p>
          <a:p>
            <a:pPr marL="279400" marR="154940" indent="-266700">
              <a:lnSpc>
                <a:spcPts val="1939"/>
              </a:lnSpc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dasar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geometri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bujur 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Sangkat,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persegi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Panjang,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segitiga,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lingkaran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elips.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6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diperoleh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85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18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80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Histogram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proyeksi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85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Histogram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sudut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465252" y="1204213"/>
            <a:ext cx="4920615" cy="4814570"/>
            <a:chOff x="6465252" y="1204213"/>
            <a:chExt cx="4920615" cy="48145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81540" y="1684019"/>
              <a:ext cx="4904295" cy="43342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97002" y="1235963"/>
              <a:ext cx="1825625" cy="1614170"/>
            </a:xfrm>
            <a:custGeom>
              <a:avLst/>
              <a:gdLst/>
              <a:ahLst/>
              <a:cxnLst/>
              <a:rect l="l" t="t" r="r" b="b"/>
              <a:pathLst>
                <a:path w="1825625" h="1614170">
                  <a:moveTo>
                    <a:pt x="1299781" y="0"/>
                  </a:moveTo>
                  <a:lnTo>
                    <a:pt x="852201" y="0"/>
                  </a:lnTo>
                  <a:lnTo>
                    <a:pt x="622363" y="0"/>
                  </a:lnTo>
                  <a:lnTo>
                    <a:pt x="537686" y="0"/>
                  </a:lnTo>
                  <a:lnTo>
                    <a:pt x="525589" y="0"/>
                  </a:lnTo>
                  <a:lnTo>
                    <a:pt x="489077" y="4843"/>
                  </a:lnTo>
                  <a:lnTo>
                    <a:pt x="427434" y="40772"/>
                  </a:lnTo>
                  <a:lnTo>
                    <a:pt x="181790" y="456543"/>
                  </a:lnTo>
                  <a:lnTo>
                    <a:pt x="67135" y="655050"/>
                  </a:lnTo>
                  <a:lnTo>
                    <a:pt x="24893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135" y="1261850"/>
                  </a:lnTo>
                  <a:lnTo>
                    <a:pt x="356790" y="1460357"/>
                  </a:lnTo>
                  <a:lnTo>
                    <a:pt x="399032" y="1533491"/>
                  </a:lnTo>
                  <a:lnTo>
                    <a:pt x="405066" y="1543939"/>
                  </a:lnTo>
                  <a:lnTo>
                    <a:pt x="427434" y="1573143"/>
                  </a:lnTo>
                  <a:lnTo>
                    <a:pt x="455898" y="1595167"/>
                  </a:lnTo>
                  <a:lnTo>
                    <a:pt x="489077" y="1609072"/>
                  </a:lnTo>
                  <a:lnTo>
                    <a:pt x="525589" y="1613915"/>
                  </a:lnTo>
                  <a:lnTo>
                    <a:pt x="973169" y="1613915"/>
                  </a:lnTo>
                  <a:lnTo>
                    <a:pt x="1203007" y="1613915"/>
                  </a:lnTo>
                  <a:lnTo>
                    <a:pt x="1287684" y="1613915"/>
                  </a:lnTo>
                  <a:lnTo>
                    <a:pt x="1299781" y="1613915"/>
                  </a:lnTo>
                  <a:lnTo>
                    <a:pt x="1335516" y="1609072"/>
                  </a:lnTo>
                  <a:lnTo>
                    <a:pt x="1368583" y="1595167"/>
                  </a:lnTo>
                  <a:lnTo>
                    <a:pt x="1396936" y="1573143"/>
                  </a:lnTo>
                  <a:lnTo>
                    <a:pt x="1418526" y="1543939"/>
                  </a:lnTo>
                  <a:lnTo>
                    <a:pt x="1642830" y="1157372"/>
                  </a:lnTo>
                  <a:lnTo>
                    <a:pt x="1758013" y="958865"/>
                  </a:lnTo>
                  <a:lnTo>
                    <a:pt x="1800449" y="885731"/>
                  </a:lnTo>
                  <a:lnTo>
                    <a:pt x="1806511" y="875284"/>
                  </a:lnTo>
                  <a:lnTo>
                    <a:pt x="1820656" y="842216"/>
                  </a:lnTo>
                  <a:lnTo>
                    <a:pt x="1825371" y="806958"/>
                  </a:lnTo>
                  <a:lnTo>
                    <a:pt x="1820656" y="771699"/>
                  </a:lnTo>
                  <a:lnTo>
                    <a:pt x="1806511" y="738632"/>
                  </a:lnTo>
                  <a:lnTo>
                    <a:pt x="1582207" y="352065"/>
                  </a:lnTo>
                  <a:lnTo>
                    <a:pt x="1467024" y="153558"/>
                  </a:lnTo>
                  <a:lnTo>
                    <a:pt x="1424588" y="80424"/>
                  </a:lnTo>
                  <a:lnTo>
                    <a:pt x="1418526" y="69976"/>
                  </a:lnTo>
                  <a:lnTo>
                    <a:pt x="1396936" y="40772"/>
                  </a:lnTo>
                  <a:lnTo>
                    <a:pt x="1368583" y="18748"/>
                  </a:lnTo>
                  <a:lnTo>
                    <a:pt x="1335516" y="4843"/>
                  </a:lnTo>
                  <a:lnTo>
                    <a:pt x="1299781" y="0"/>
                  </a:lnTo>
                  <a:close/>
                </a:path>
              </a:pathLst>
            </a:custGeom>
            <a:ln w="6350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2234" y="2459736"/>
              <a:ext cx="1097915" cy="969644"/>
            </a:xfrm>
            <a:custGeom>
              <a:avLst/>
              <a:gdLst/>
              <a:ahLst/>
              <a:cxnLst/>
              <a:rect l="l" t="t" r="r" b="b"/>
              <a:pathLst>
                <a:path w="1097915" h="969645">
                  <a:moveTo>
                    <a:pt x="781462" y="0"/>
                  </a:moveTo>
                  <a:lnTo>
                    <a:pt x="315880" y="0"/>
                  </a:lnTo>
                  <a:lnTo>
                    <a:pt x="293997" y="2907"/>
                  </a:lnTo>
                  <a:lnTo>
                    <a:pt x="256944" y="24485"/>
                  </a:lnTo>
                  <a:lnTo>
                    <a:pt x="11334" y="443611"/>
                  </a:lnTo>
                  <a:lnTo>
                    <a:pt x="0" y="484631"/>
                  </a:lnTo>
                  <a:lnTo>
                    <a:pt x="2833" y="505797"/>
                  </a:lnTo>
                  <a:lnTo>
                    <a:pt x="243490" y="927226"/>
                  </a:lnTo>
                  <a:lnTo>
                    <a:pt x="274066" y="958008"/>
                  </a:lnTo>
                  <a:lnTo>
                    <a:pt x="315880" y="969263"/>
                  </a:lnTo>
                  <a:lnTo>
                    <a:pt x="781462" y="969263"/>
                  </a:lnTo>
                  <a:lnTo>
                    <a:pt x="822769" y="958008"/>
                  </a:lnTo>
                  <a:lnTo>
                    <a:pt x="852836" y="927226"/>
                  </a:lnTo>
                  <a:lnTo>
                    <a:pt x="1086008" y="525652"/>
                  </a:lnTo>
                  <a:lnTo>
                    <a:pt x="1097343" y="484632"/>
                  </a:lnTo>
                  <a:lnTo>
                    <a:pt x="1094509" y="463466"/>
                  </a:lnTo>
                  <a:lnTo>
                    <a:pt x="852836" y="42037"/>
                  </a:lnTo>
                  <a:lnTo>
                    <a:pt x="822769" y="11255"/>
                  </a:lnTo>
                  <a:lnTo>
                    <a:pt x="78146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3452" y="0"/>
            <a:ext cx="5911850" cy="6858000"/>
            <a:chOff x="6283452" y="0"/>
            <a:chExt cx="59118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3452" y="431291"/>
              <a:ext cx="5510783" cy="576072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69798" y="2567686"/>
            <a:ext cx="539813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-635" algn="ctr">
              <a:lnSpc>
                <a:spcPct val="90000"/>
              </a:lnSpc>
              <a:spcBef>
                <a:spcPts val="430"/>
              </a:spcBef>
            </a:pPr>
            <a:r>
              <a:rPr sz="2800" spc="-5" dirty="0">
                <a:solidFill>
                  <a:srgbClr val="404040"/>
                </a:solidFill>
              </a:rPr>
              <a:t>Bagaimana</a:t>
            </a:r>
            <a:r>
              <a:rPr sz="2800" spc="45" dirty="0">
                <a:solidFill>
                  <a:srgbClr val="404040"/>
                </a:solidFill>
              </a:rPr>
              <a:t> </a:t>
            </a:r>
            <a:r>
              <a:rPr sz="2800" spc="-5" dirty="0">
                <a:solidFill>
                  <a:srgbClr val="404040"/>
                </a:solidFill>
              </a:rPr>
              <a:t>mendapatkan</a:t>
            </a:r>
            <a:r>
              <a:rPr sz="2800" spc="30" dirty="0">
                <a:solidFill>
                  <a:srgbClr val="404040"/>
                </a:solidFill>
              </a:rPr>
              <a:t> </a:t>
            </a:r>
            <a:r>
              <a:rPr sz="2800" spc="-5" dirty="0">
                <a:solidFill>
                  <a:srgbClr val="404040"/>
                </a:solidFill>
              </a:rPr>
              <a:t>vector </a:t>
            </a:r>
            <a:r>
              <a:rPr sz="2800" dirty="0">
                <a:solidFill>
                  <a:srgbClr val="404040"/>
                </a:solidFill>
              </a:rPr>
              <a:t> yang</a:t>
            </a:r>
            <a:r>
              <a:rPr sz="2800" spc="-5" dirty="0">
                <a:solidFill>
                  <a:srgbClr val="404040"/>
                </a:solidFill>
              </a:rPr>
              <a:t> </a:t>
            </a:r>
            <a:r>
              <a:rPr sz="2800" spc="-10" dirty="0">
                <a:solidFill>
                  <a:srgbClr val="404040"/>
                </a:solidFill>
              </a:rPr>
              <a:t>membedakan</a:t>
            </a:r>
            <a:r>
              <a:rPr sz="2800" spc="50" dirty="0">
                <a:solidFill>
                  <a:srgbClr val="404040"/>
                </a:solidFill>
              </a:rPr>
              <a:t> </a:t>
            </a:r>
            <a:r>
              <a:rPr sz="2800" spc="-10" dirty="0">
                <a:solidFill>
                  <a:srgbClr val="404040"/>
                </a:solidFill>
              </a:rPr>
              <a:t>bentuk-bentuk </a:t>
            </a:r>
            <a:r>
              <a:rPr sz="2800" spc="-765" dirty="0">
                <a:solidFill>
                  <a:srgbClr val="404040"/>
                </a:solidFill>
              </a:rPr>
              <a:t> </a:t>
            </a:r>
            <a:r>
              <a:rPr sz="2800" spc="-5" dirty="0">
                <a:solidFill>
                  <a:srgbClr val="404040"/>
                </a:solidFill>
              </a:rPr>
              <a:t>objek</a:t>
            </a:r>
            <a:r>
              <a:rPr sz="2800" dirty="0">
                <a:solidFill>
                  <a:srgbClr val="404040"/>
                </a:solidFill>
              </a:rPr>
              <a:t> </a:t>
            </a:r>
            <a:r>
              <a:rPr sz="2800" spc="-5" dirty="0">
                <a:solidFill>
                  <a:srgbClr val="404040"/>
                </a:solidFill>
              </a:rPr>
              <a:t>dari</a:t>
            </a:r>
            <a:r>
              <a:rPr sz="2800" spc="5" dirty="0">
                <a:solidFill>
                  <a:srgbClr val="404040"/>
                </a:solidFill>
              </a:rPr>
              <a:t> </a:t>
            </a:r>
            <a:r>
              <a:rPr sz="2800" spc="-10" dirty="0">
                <a:solidFill>
                  <a:srgbClr val="404040"/>
                </a:solidFill>
              </a:rPr>
              <a:t>citra</a:t>
            </a:r>
            <a:r>
              <a:rPr sz="2800" spc="15" dirty="0">
                <a:solidFill>
                  <a:srgbClr val="404040"/>
                </a:solidFill>
              </a:rPr>
              <a:t> </a:t>
            </a:r>
            <a:r>
              <a:rPr sz="2800" spc="-5" dirty="0">
                <a:solidFill>
                  <a:srgbClr val="404040"/>
                </a:solidFill>
              </a:rPr>
              <a:t>?</a:t>
            </a:r>
            <a:endParaRPr sz="280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3452" y="0"/>
            <a:ext cx="5911850" cy="6858000"/>
            <a:chOff x="6283452" y="0"/>
            <a:chExt cx="59118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3452" y="347472"/>
              <a:ext cx="5419344" cy="29047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35496" y="3467100"/>
              <a:ext cx="5067300" cy="272491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2815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Deteksi</a:t>
            </a:r>
            <a:r>
              <a:rPr sz="3200" spc="-12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Tepi</a:t>
            </a:r>
            <a:endParaRPr sz="320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8" name="object 8"/>
          <p:cNvSpPr txBox="1"/>
          <p:nvPr/>
        </p:nvSpPr>
        <p:spPr>
          <a:xfrm>
            <a:off x="419506" y="1465275"/>
            <a:ext cx="5320030" cy="203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ts val="2055"/>
              </a:lnSpc>
              <a:spcBef>
                <a:spcPts val="10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Dapatkan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 menggunakan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endParaRPr sz="1800">
              <a:latin typeface="Arial MT"/>
              <a:cs typeface="Arial MT"/>
            </a:endParaRPr>
          </a:p>
          <a:p>
            <a:pPr marL="279400">
              <a:lnSpc>
                <a:spcPts val="2055"/>
              </a:lnSpc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endParaRPr sz="1800">
              <a:latin typeface="Arial MT"/>
              <a:cs typeface="Arial MT"/>
            </a:endParaRPr>
          </a:p>
          <a:p>
            <a:pPr marL="279400" marR="66040" indent="-266700">
              <a:lnSpc>
                <a:spcPts val="1939"/>
              </a:lnSpc>
              <a:spcBef>
                <a:spcPts val="103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Tentukan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skala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(Panjang)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fitur,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misal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ukuran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300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x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200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30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x 20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maka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10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x 10 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biner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ts val="2055"/>
              </a:lnSpc>
              <a:spcBef>
                <a:spcPts val="76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sel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(sx,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sy)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bernilai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bila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ada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garis</a:t>
            </a:r>
            <a:endParaRPr sz="1800">
              <a:latin typeface="Arial MT"/>
              <a:cs typeface="Arial MT"/>
            </a:endParaRPr>
          </a:p>
          <a:p>
            <a:pPr marL="279400">
              <a:lnSpc>
                <a:spcPts val="2055"/>
              </a:lnSpc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bila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ada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garis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5502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Histogram</a:t>
            </a:r>
            <a:r>
              <a:rPr sz="3200" spc="-9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Proyeksi</a:t>
            </a:r>
            <a:endParaRPr sz="3200"/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4195" y="1465021"/>
            <a:ext cx="533781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ts val="2055"/>
              </a:lnSpc>
              <a:spcBef>
                <a:spcPts val="10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Histogram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proyeksi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menyatakan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jumlah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per</a:t>
            </a:r>
            <a:endParaRPr sz="1800">
              <a:latin typeface="Arial MT"/>
              <a:cs typeface="Arial MT"/>
            </a:endParaRPr>
          </a:p>
          <a:p>
            <a:pPr marL="279400">
              <a:lnSpc>
                <a:spcPts val="2055"/>
              </a:lnSpc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baris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per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kolom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951" y="2604516"/>
            <a:ext cx="5145024" cy="24947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0488" y="2264664"/>
            <a:ext cx="6001512" cy="283921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88151" y="355219"/>
            <a:ext cx="30518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  <a:latin typeface="Arial MT"/>
                <a:cs typeface="Arial MT"/>
              </a:rPr>
              <a:t>Histogram</a:t>
            </a:r>
            <a:r>
              <a:rPr sz="3200" spc="-1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3200" dirty="0">
                <a:solidFill>
                  <a:srgbClr val="404040"/>
                </a:solidFill>
                <a:latin typeface="Arial MT"/>
                <a:cs typeface="Arial MT"/>
              </a:rPr>
              <a:t>Sudut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070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Fitur</a:t>
            </a:r>
            <a:r>
              <a:rPr sz="3200" spc="-5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Objek</a:t>
            </a:r>
            <a:r>
              <a:rPr sz="3200" spc="-35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Biner</a:t>
            </a:r>
            <a:endParaRPr sz="32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25450" y="1504950"/>
          <a:ext cx="11347450" cy="477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/>
                <a:gridCol w="1852295"/>
                <a:gridCol w="5798185"/>
                <a:gridCol w="3134360"/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Fitur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Formula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147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Kegunaan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726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Area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300" spc="5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0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635"/>
                        </a:spcBef>
                        <a:tabLst>
                          <a:tab pos="745490" algn="l"/>
                          <a:tab pos="1513840" algn="l"/>
                          <a:tab pos="2052955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𝐴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	෍	෍	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8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45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132715" algn="ctr">
                        <a:lnSpc>
                          <a:spcPct val="100000"/>
                        </a:lnSpc>
                        <a:spcBef>
                          <a:spcPts val="630"/>
                        </a:spcBef>
                        <a:tabLst>
                          <a:tab pos="770890" algn="l"/>
                        </a:tabLst>
                      </a:pP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0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86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ukuran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16536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Center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area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ctr">
                        <a:lnSpc>
                          <a:spcPts val="1190"/>
                        </a:lnSpc>
                        <a:spcBef>
                          <a:spcPts val="215"/>
                        </a:spcBef>
                      </a:pPr>
                      <a:r>
                        <a:rPr sz="1300" spc="5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5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1395730">
                        <a:lnSpc>
                          <a:spcPts val="1395"/>
                        </a:lnSpc>
                        <a:tabLst>
                          <a:tab pos="1607820" algn="l"/>
                          <a:tab pos="1897380" algn="l"/>
                        </a:tabLst>
                      </a:pP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1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L="1396365">
                        <a:lnSpc>
                          <a:spcPts val="1764"/>
                        </a:lnSpc>
                        <a:tabLst>
                          <a:tab pos="2336800" algn="l"/>
                          <a:tab pos="3104515" algn="l"/>
                          <a:tab pos="3644265" algn="l"/>
                        </a:tabLst>
                      </a:pPr>
                      <a:r>
                        <a:rPr sz="1800" spc="-20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0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700" baseline="-37037" dirty="0">
                          <a:latin typeface="Cambria Math"/>
                          <a:cs typeface="Cambria Math"/>
                        </a:rPr>
                        <a:t>𝐴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෍	෍	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45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381000" algn="ctr">
                        <a:lnSpc>
                          <a:spcPts val="1370"/>
                        </a:lnSpc>
                        <a:spcBef>
                          <a:spcPts val="630"/>
                        </a:spcBef>
                        <a:tabLst>
                          <a:tab pos="334645" algn="l"/>
                          <a:tab pos="1106170" algn="l"/>
                        </a:tabLst>
                      </a:pPr>
                      <a:r>
                        <a:rPr sz="1950" spc="75" baseline="29914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5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R="53340" algn="ctr">
                        <a:lnSpc>
                          <a:spcPts val="1000"/>
                        </a:lnSpc>
                      </a:pPr>
                      <a:r>
                        <a:rPr sz="1300" spc="60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0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1389380">
                        <a:lnSpc>
                          <a:spcPts val="1395"/>
                        </a:lnSpc>
                        <a:tabLst>
                          <a:tab pos="1617345" algn="l"/>
                          <a:tab pos="1908175" algn="l"/>
                        </a:tabLst>
                      </a:pP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1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L="1390015">
                        <a:lnSpc>
                          <a:spcPts val="1764"/>
                        </a:lnSpc>
                        <a:tabLst>
                          <a:tab pos="2346960" algn="l"/>
                          <a:tab pos="3115310" algn="l"/>
                          <a:tab pos="3655060" algn="l"/>
                        </a:tabLst>
                      </a:pPr>
                      <a:r>
                        <a:rPr sz="1800" spc="-50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1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700" baseline="-37037" dirty="0">
                          <a:latin typeface="Cambria Math"/>
                          <a:cs typeface="Cambria Math"/>
                        </a:rPr>
                        <a:t>𝐴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෍	෍	𝑐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60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361315" algn="ctr">
                        <a:lnSpc>
                          <a:spcPct val="100000"/>
                        </a:lnSpc>
                        <a:spcBef>
                          <a:spcPts val="635"/>
                        </a:spcBef>
                        <a:tabLst>
                          <a:tab pos="334645" algn="l"/>
                          <a:tab pos="1106170" algn="l"/>
                        </a:tabLst>
                      </a:pPr>
                      <a:r>
                        <a:rPr sz="1950" spc="75" baseline="29914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0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49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koordinat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titik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tengah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2273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Axis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least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second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moment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480059">
                        <a:lnSpc>
                          <a:spcPts val="894"/>
                        </a:lnSpc>
                        <a:spcBef>
                          <a:spcPts val="555"/>
                        </a:spcBef>
                        <a:tabLst>
                          <a:tab pos="1056005" algn="l"/>
                          <a:tab pos="1986280" algn="l"/>
                        </a:tabLst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	</a:t>
                      </a:r>
                      <a:r>
                        <a:rPr sz="1275" u="sng" baseline="-2287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7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200" spc="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𝑟)(𝑐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𝑐)𝐼</a:t>
                      </a:r>
                      <a:r>
                        <a:rPr sz="1275" spc="15" baseline="-16339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188595" algn="r">
                        <a:lnSpc>
                          <a:spcPts val="894"/>
                        </a:lnSpc>
                        <a:tabLst>
                          <a:tab pos="471805" algn="l"/>
                          <a:tab pos="2070735" algn="l"/>
                          <a:tab pos="2715895" algn="l"/>
                          <a:tab pos="5467350" algn="l"/>
                        </a:tabLst>
                      </a:pPr>
                      <a:r>
                        <a:rPr sz="1800" spc="-15" baseline="-25462" dirty="0">
                          <a:latin typeface="Cambria Math"/>
                          <a:cs typeface="Cambria Math"/>
                        </a:rPr>
                        <a:t>𝜃</a:t>
                      </a:r>
                      <a:r>
                        <a:rPr sz="1275" spc="-15" baseline="-5228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275" spc="345" baseline="-5228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baseline="-25462" dirty="0">
                          <a:latin typeface="Cambria Math"/>
                          <a:cs typeface="Cambria Math"/>
                        </a:rPr>
                        <a:t>=	</a:t>
                      </a:r>
                      <a:r>
                        <a:rPr sz="1800" spc="7" baseline="-25462" dirty="0">
                          <a:latin typeface="Cambria Math"/>
                          <a:cs typeface="Cambria Math"/>
                        </a:rPr>
                        <a:t>tan</a:t>
                      </a:r>
                      <a:r>
                        <a:rPr sz="1275" spc="7" baseline="-6535" dirty="0">
                          <a:latin typeface="Cambria Math"/>
                          <a:cs typeface="Cambria Math"/>
                        </a:rPr>
                        <a:t>−1	</a:t>
                      </a:r>
                      <a:r>
                        <a:rPr sz="850" u="sng" spc="40" dirty="0">
                          <a:uFill>
                            <a:solidFill>
                              <a:srgbClr val="000000"/>
                            </a:solidFill>
                          </a:uFill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u="sng" spc="44" baseline="3267" dirty="0">
                          <a:uFill>
                            <a:solidFill>
                              <a:srgbClr val="000000"/>
                            </a:solidFill>
                          </a:uFill>
                          <a:latin typeface="Cambria Math"/>
                          <a:cs typeface="Cambria Math"/>
                        </a:rPr>
                        <a:t>𝑐=0	</a:t>
                      </a:r>
                      <a:endParaRPr sz="1275" baseline="3267">
                        <a:latin typeface="Cambria Math"/>
                        <a:cs typeface="Cambria Math"/>
                      </a:endParaRPr>
                    </a:p>
                    <a:p>
                      <a:pPr marR="186690" algn="r">
                        <a:lnSpc>
                          <a:spcPts val="1095"/>
                        </a:lnSpc>
                        <a:spcBef>
                          <a:spcPts val="209"/>
                        </a:spcBef>
                        <a:tabLst>
                          <a:tab pos="592455" algn="l"/>
                        </a:tabLst>
                      </a:pPr>
                      <a:r>
                        <a:rPr sz="1800" baseline="13888" dirty="0">
                          <a:latin typeface="Cambria Math"/>
                          <a:cs typeface="Cambria Math"/>
                        </a:rPr>
                        <a:t>2	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0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𝑟)</a:t>
                      </a:r>
                      <a:r>
                        <a:rPr sz="1275" spc="44" baseline="22875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7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7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(𝑐</a:t>
                      </a:r>
                      <a:r>
                        <a:rPr sz="1200" spc="4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25" dirty="0">
                          <a:latin typeface="Cambria Math"/>
                          <a:cs typeface="Cambria Math"/>
                        </a:rPr>
                        <a:t>𝑐)</a:t>
                      </a:r>
                      <a:r>
                        <a:rPr sz="1275" spc="37" baseline="22875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25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5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L="1164590">
                        <a:lnSpc>
                          <a:spcPts val="675"/>
                        </a:lnSpc>
                        <a:tabLst>
                          <a:tab pos="1809114" algn="l"/>
                          <a:tab pos="2860675" algn="l"/>
                          <a:tab pos="3526790" algn="l"/>
                          <a:tab pos="4171950" algn="l"/>
                          <a:tab pos="5218430" algn="l"/>
                        </a:tabLst>
                      </a:pPr>
                      <a:r>
                        <a:rPr sz="850" spc="35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spc="52" baseline="6535" dirty="0">
                          <a:latin typeface="Cambria Math"/>
                          <a:cs typeface="Cambria Math"/>
                        </a:rPr>
                        <a:t>𝑐=0	</a:t>
                      </a:r>
                      <a:r>
                        <a:rPr sz="1275" spc="52" baseline="9803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850" spc="4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spc="44" baseline="6535" dirty="0">
                          <a:latin typeface="Cambria Math"/>
                          <a:cs typeface="Cambria Math"/>
                        </a:rPr>
                        <a:t>𝑐=0	</a:t>
                      </a:r>
                      <a:r>
                        <a:rPr sz="1275" spc="52" baseline="9803" dirty="0">
                          <a:latin typeface="Cambria Math"/>
                          <a:cs typeface="Cambria Math"/>
                        </a:rPr>
                        <a:t>𝑖</a:t>
                      </a:r>
                      <a:endParaRPr sz="1275" baseline="9803">
                        <a:latin typeface="Cambria Math"/>
                        <a:cs typeface="Cambria Math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1440" marR="3829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Dalam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radiaon,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konversi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kederajat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theta/phi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180 </a:t>
                      </a:r>
                      <a:r>
                        <a:rPr sz="1600" spc="-4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derajat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sudut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orientasi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Perimeter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Menghitung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piksel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Verdana"/>
                          <a:cs typeface="Verdana"/>
                        </a:rPr>
                        <a:t>1’</a:t>
                      </a:r>
                      <a:r>
                        <a:rPr sz="18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25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8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tetangga sekitarnya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425" dirty="0">
                          <a:latin typeface="Verdana"/>
                          <a:cs typeface="Verdana"/>
                        </a:rPr>
                        <a:t>=</a:t>
                      </a:r>
                      <a:r>
                        <a:rPr sz="1800" spc="-3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20" dirty="0">
                          <a:latin typeface="Verdana"/>
                          <a:cs typeface="Verdana"/>
                        </a:rPr>
                        <a:t>‘0’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Memberikan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informasi</a:t>
                      </a:r>
                      <a:r>
                        <a:rPr sz="18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lokasi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dari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bentuk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678045" y="3215004"/>
            <a:ext cx="218440" cy="15240"/>
          </a:xfrm>
          <a:custGeom>
            <a:avLst/>
            <a:gdLst/>
            <a:ahLst/>
            <a:cxnLst/>
            <a:rect l="l" t="t" r="r" b="b"/>
            <a:pathLst>
              <a:path w="218439" h="15239">
                <a:moveTo>
                  <a:pt x="217932" y="0"/>
                </a:moveTo>
                <a:lnTo>
                  <a:pt x="0" y="0"/>
                </a:lnTo>
                <a:lnTo>
                  <a:pt x="0" y="15239"/>
                </a:lnTo>
                <a:lnTo>
                  <a:pt x="217932" y="15239"/>
                </a:lnTo>
                <a:lnTo>
                  <a:pt x="2179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8713" y="3996690"/>
            <a:ext cx="218440" cy="15240"/>
          </a:xfrm>
          <a:custGeom>
            <a:avLst/>
            <a:gdLst/>
            <a:ahLst/>
            <a:cxnLst/>
            <a:rect l="l" t="t" r="r" b="b"/>
            <a:pathLst>
              <a:path w="218439" h="15239">
                <a:moveTo>
                  <a:pt x="217932" y="0"/>
                </a:moveTo>
                <a:lnTo>
                  <a:pt x="0" y="0"/>
                </a:lnTo>
                <a:lnTo>
                  <a:pt x="0" y="15239"/>
                </a:lnTo>
                <a:lnTo>
                  <a:pt x="217932" y="15239"/>
                </a:lnTo>
                <a:lnTo>
                  <a:pt x="2179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89680" y="4697857"/>
            <a:ext cx="117475" cy="10795"/>
          </a:xfrm>
          <a:custGeom>
            <a:avLst/>
            <a:gdLst/>
            <a:ahLst/>
            <a:cxnLst/>
            <a:rect l="l" t="t" r="r" b="b"/>
            <a:pathLst>
              <a:path w="117475" h="10795">
                <a:moveTo>
                  <a:pt x="117348" y="0"/>
                </a:moveTo>
                <a:lnTo>
                  <a:pt x="0" y="0"/>
                </a:lnTo>
                <a:lnTo>
                  <a:pt x="0" y="10668"/>
                </a:lnTo>
                <a:lnTo>
                  <a:pt x="117348" y="10668"/>
                </a:lnTo>
                <a:lnTo>
                  <a:pt x="117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33435" y="4476750"/>
            <a:ext cx="40640" cy="452120"/>
          </a:xfrm>
          <a:custGeom>
            <a:avLst/>
            <a:gdLst/>
            <a:ahLst/>
            <a:cxnLst/>
            <a:rect l="l" t="t" r="r" b="b"/>
            <a:pathLst>
              <a:path w="40640" h="452120">
                <a:moveTo>
                  <a:pt x="40513" y="0"/>
                </a:moveTo>
                <a:lnTo>
                  <a:pt x="0" y="0"/>
                </a:lnTo>
                <a:lnTo>
                  <a:pt x="0" y="7620"/>
                </a:lnTo>
                <a:lnTo>
                  <a:pt x="25146" y="7620"/>
                </a:lnTo>
                <a:lnTo>
                  <a:pt x="25146" y="445770"/>
                </a:lnTo>
                <a:lnTo>
                  <a:pt x="0" y="445770"/>
                </a:lnTo>
                <a:lnTo>
                  <a:pt x="0" y="452120"/>
                </a:lnTo>
                <a:lnTo>
                  <a:pt x="40513" y="452120"/>
                </a:lnTo>
                <a:lnTo>
                  <a:pt x="40513" y="445770"/>
                </a:lnTo>
                <a:lnTo>
                  <a:pt x="40513" y="7620"/>
                </a:lnTo>
                <a:lnTo>
                  <a:pt x="40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38448" y="4476750"/>
            <a:ext cx="40640" cy="452120"/>
          </a:xfrm>
          <a:custGeom>
            <a:avLst/>
            <a:gdLst/>
            <a:ahLst/>
            <a:cxnLst/>
            <a:rect l="l" t="t" r="r" b="b"/>
            <a:pathLst>
              <a:path w="40639" h="452120">
                <a:moveTo>
                  <a:pt x="40513" y="0"/>
                </a:moveTo>
                <a:lnTo>
                  <a:pt x="0" y="0"/>
                </a:lnTo>
                <a:lnTo>
                  <a:pt x="0" y="7620"/>
                </a:lnTo>
                <a:lnTo>
                  <a:pt x="0" y="445770"/>
                </a:lnTo>
                <a:lnTo>
                  <a:pt x="0" y="452120"/>
                </a:lnTo>
                <a:lnTo>
                  <a:pt x="40513" y="452120"/>
                </a:lnTo>
                <a:lnTo>
                  <a:pt x="40513" y="445770"/>
                </a:lnTo>
                <a:lnTo>
                  <a:pt x="15367" y="445770"/>
                </a:lnTo>
                <a:lnTo>
                  <a:pt x="15367" y="7620"/>
                </a:lnTo>
                <a:lnTo>
                  <a:pt x="40513" y="7620"/>
                </a:lnTo>
                <a:lnTo>
                  <a:pt x="40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67221" y="4521072"/>
            <a:ext cx="76200" cy="10795"/>
          </a:xfrm>
          <a:custGeom>
            <a:avLst/>
            <a:gdLst/>
            <a:ahLst/>
            <a:cxnLst/>
            <a:rect l="l" t="t" r="r" b="b"/>
            <a:pathLst>
              <a:path w="76200" h="10795">
                <a:moveTo>
                  <a:pt x="76200" y="0"/>
                </a:moveTo>
                <a:lnTo>
                  <a:pt x="0" y="0"/>
                </a:lnTo>
                <a:lnTo>
                  <a:pt x="0" y="10668"/>
                </a:lnTo>
                <a:lnTo>
                  <a:pt x="76200" y="10668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7468" y="4522596"/>
            <a:ext cx="74930" cy="10795"/>
          </a:xfrm>
          <a:custGeom>
            <a:avLst/>
            <a:gdLst/>
            <a:ahLst/>
            <a:cxnLst/>
            <a:rect l="l" t="t" r="r" b="b"/>
            <a:pathLst>
              <a:path w="74929" h="10795">
                <a:moveTo>
                  <a:pt x="74675" y="0"/>
                </a:moveTo>
                <a:lnTo>
                  <a:pt x="0" y="0"/>
                </a:lnTo>
                <a:lnTo>
                  <a:pt x="0" y="10667"/>
                </a:lnTo>
                <a:lnTo>
                  <a:pt x="74675" y="10667"/>
                </a:lnTo>
                <a:lnTo>
                  <a:pt x="74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26328" y="4774057"/>
            <a:ext cx="76200" cy="10795"/>
          </a:xfrm>
          <a:custGeom>
            <a:avLst/>
            <a:gdLst/>
            <a:ahLst/>
            <a:cxnLst/>
            <a:rect l="l" t="t" r="r" b="b"/>
            <a:pathLst>
              <a:path w="76200" h="10795">
                <a:moveTo>
                  <a:pt x="76200" y="0"/>
                </a:moveTo>
                <a:lnTo>
                  <a:pt x="0" y="0"/>
                </a:lnTo>
                <a:lnTo>
                  <a:pt x="0" y="10668"/>
                </a:lnTo>
                <a:lnTo>
                  <a:pt x="76200" y="10668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87005" y="4774057"/>
            <a:ext cx="74930" cy="10795"/>
          </a:xfrm>
          <a:custGeom>
            <a:avLst/>
            <a:gdLst/>
            <a:ahLst/>
            <a:cxnLst/>
            <a:rect l="l" t="t" r="r" b="b"/>
            <a:pathLst>
              <a:path w="74929" h="10795">
                <a:moveTo>
                  <a:pt x="74675" y="0"/>
                </a:moveTo>
                <a:lnTo>
                  <a:pt x="0" y="0"/>
                </a:lnTo>
                <a:lnTo>
                  <a:pt x="0" y="10668"/>
                </a:lnTo>
                <a:lnTo>
                  <a:pt x="74675" y="10668"/>
                </a:lnTo>
                <a:lnTo>
                  <a:pt x="74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070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Fitur</a:t>
            </a:r>
            <a:r>
              <a:rPr sz="3200" spc="-5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Objek</a:t>
            </a:r>
            <a:r>
              <a:rPr sz="3200" spc="-35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Biner</a:t>
            </a:r>
            <a:endParaRPr sz="32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25450" y="1504950"/>
          <a:ext cx="11347450" cy="477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/>
                <a:gridCol w="1852295"/>
                <a:gridCol w="5798185"/>
                <a:gridCol w="3134360"/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Fitur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Formula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10147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Kegunaan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8726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Area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R="160020" algn="ct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300" spc="5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0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635"/>
                        </a:spcBef>
                        <a:tabLst>
                          <a:tab pos="745490" algn="l"/>
                          <a:tab pos="1513840" algn="l"/>
                          <a:tab pos="2052955" algn="l"/>
                        </a:tabLst>
                      </a:pPr>
                      <a:r>
                        <a:rPr sz="1800" dirty="0">
                          <a:latin typeface="Cambria Math"/>
                          <a:cs typeface="Cambria Math"/>
                        </a:rPr>
                        <a:t>𝐴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	෍	෍	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8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45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132715" algn="ctr">
                        <a:lnSpc>
                          <a:spcPct val="100000"/>
                        </a:lnSpc>
                        <a:spcBef>
                          <a:spcPts val="630"/>
                        </a:spcBef>
                        <a:tabLst>
                          <a:tab pos="770890" algn="l"/>
                        </a:tabLst>
                      </a:pP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0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286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ukuran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16536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Center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area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73660" algn="ctr">
                        <a:lnSpc>
                          <a:spcPts val="1190"/>
                        </a:lnSpc>
                        <a:spcBef>
                          <a:spcPts val="215"/>
                        </a:spcBef>
                      </a:pPr>
                      <a:r>
                        <a:rPr sz="1300" spc="5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5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1395730">
                        <a:lnSpc>
                          <a:spcPts val="1395"/>
                        </a:lnSpc>
                        <a:tabLst>
                          <a:tab pos="1607820" algn="l"/>
                          <a:tab pos="1897380" algn="l"/>
                        </a:tabLst>
                      </a:pP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1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L="1396365">
                        <a:lnSpc>
                          <a:spcPts val="1764"/>
                        </a:lnSpc>
                        <a:tabLst>
                          <a:tab pos="2336800" algn="l"/>
                          <a:tab pos="3104515" algn="l"/>
                          <a:tab pos="3644265" algn="l"/>
                        </a:tabLst>
                      </a:pPr>
                      <a:r>
                        <a:rPr sz="1800" spc="-20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0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700" baseline="-37037" dirty="0">
                          <a:latin typeface="Cambria Math"/>
                          <a:cs typeface="Cambria Math"/>
                        </a:rPr>
                        <a:t>𝐴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෍	෍	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45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381000" algn="ctr">
                        <a:lnSpc>
                          <a:spcPts val="1370"/>
                        </a:lnSpc>
                        <a:spcBef>
                          <a:spcPts val="630"/>
                        </a:spcBef>
                        <a:tabLst>
                          <a:tab pos="334645" algn="l"/>
                          <a:tab pos="1106170" algn="l"/>
                        </a:tabLst>
                      </a:pPr>
                      <a:r>
                        <a:rPr sz="1950" spc="75" baseline="29914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5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R="53340" algn="ctr">
                        <a:lnSpc>
                          <a:spcPts val="1000"/>
                        </a:lnSpc>
                      </a:pPr>
                      <a:r>
                        <a:rPr sz="1300" spc="60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300" spc="-2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300" spc="60" dirty="0">
                          <a:latin typeface="Cambria Math"/>
                          <a:cs typeface="Cambria Math"/>
                        </a:rPr>
                        <a:t>𝑤𝑖𝑑𝑡ℎ−1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  <a:p>
                      <a:pPr marL="1389380">
                        <a:lnSpc>
                          <a:spcPts val="1395"/>
                        </a:lnSpc>
                        <a:tabLst>
                          <a:tab pos="1617345" algn="l"/>
                          <a:tab pos="1908175" algn="l"/>
                        </a:tabLst>
                      </a:pPr>
                      <a:r>
                        <a:rPr sz="1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1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L="1390015">
                        <a:lnSpc>
                          <a:spcPts val="1764"/>
                        </a:lnSpc>
                        <a:tabLst>
                          <a:tab pos="2346960" algn="l"/>
                          <a:tab pos="3115310" algn="l"/>
                          <a:tab pos="3655060" algn="l"/>
                        </a:tabLst>
                      </a:pPr>
                      <a:r>
                        <a:rPr sz="1800" spc="-50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950" baseline="-14957" dirty="0">
                          <a:latin typeface="Cambria Math"/>
                          <a:cs typeface="Cambria Math"/>
                        </a:rPr>
                        <a:t>𝑖 </a:t>
                      </a:r>
                      <a:r>
                        <a:rPr sz="1950" spc="60" baseline="-1495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14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700" baseline="-37037" dirty="0">
                          <a:latin typeface="Cambria Math"/>
                          <a:cs typeface="Cambria Math"/>
                        </a:rPr>
                        <a:t>𝐴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෍	෍	𝑐</a:t>
                      </a:r>
                      <a:r>
                        <a:rPr sz="1800" spc="-11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950" spc="187" baseline="-1495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(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,</a:t>
                      </a:r>
                      <a:r>
                        <a:rPr sz="1800" spc="-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60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)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  <a:p>
                      <a:pPr marR="361315" algn="ctr">
                        <a:lnSpc>
                          <a:spcPct val="100000"/>
                        </a:lnSpc>
                        <a:spcBef>
                          <a:spcPts val="635"/>
                        </a:spcBef>
                        <a:tabLst>
                          <a:tab pos="334645" algn="l"/>
                          <a:tab pos="1106170" algn="l"/>
                        </a:tabLst>
                      </a:pPr>
                      <a:r>
                        <a:rPr sz="1950" spc="75" baseline="29914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1300" spc="5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300" spc="40" dirty="0">
                          <a:latin typeface="Cambria Math"/>
                          <a:cs typeface="Cambria Math"/>
                        </a:rPr>
                        <a:t>𝑐=0</a:t>
                      </a:r>
                      <a:endParaRPr sz="1300">
                        <a:latin typeface="Cambria Math"/>
                        <a:cs typeface="Cambria Math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1496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koordinat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titik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tengah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2273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Axis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least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second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moment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480059">
                        <a:lnSpc>
                          <a:spcPts val="894"/>
                        </a:lnSpc>
                        <a:spcBef>
                          <a:spcPts val="555"/>
                        </a:spcBef>
                        <a:tabLst>
                          <a:tab pos="1056005" algn="l"/>
                          <a:tab pos="1986280" algn="l"/>
                        </a:tabLst>
                      </a:pPr>
                      <a:r>
                        <a:rPr sz="1200" dirty="0">
                          <a:latin typeface="Cambria Math"/>
                          <a:cs typeface="Cambria Math"/>
                        </a:rPr>
                        <a:t>1	</a:t>
                      </a:r>
                      <a:r>
                        <a:rPr sz="1275" u="sng" baseline="-2287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	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7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200" spc="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𝑟)(𝑐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𝑐)𝐼</a:t>
                      </a:r>
                      <a:r>
                        <a:rPr sz="1275" spc="15" baseline="-16339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R="188595" algn="r">
                        <a:lnSpc>
                          <a:spcPts val="894"/>
                        </a:lnSpc>
                        <a:tabLst>
                          <a:tab pos="471805" algn="l"/>
                          <a:tab pos="2070735" algn="l"/>
                          <a:tab pos="2715895" algn="l"/>
                          <a:tab pos="5467350" algn="l"/>
                        </a:tabLst>
                      </a:pPr>
                      <a:r>
                        <a:rPr sz="1800" spc="-15" baseline="-25462" dirty="0">
                          <a:latin typeface="Cambria Math"/>
                          <a:cs typeface="Cambria Math"/>
                        </a:rPr>
                        <a:t>𝜃</a:t>
                      </a:r>
                      <a:r>
                        <a:rPr sz="1275" spc="-15" baseline="-52287" dirty="0">
                          <a:latin typeface="Cambria Math"/>
                          <a:cs typeface="Cambria Math"/>
                        </a:rPr>
                        <a:t>𝑖</a:t>
                      </a:r>
                      <a:r>
                        <a:rPr sz="1275" spc="345" baseline="-52287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baseline="-25462" dirty="0">
                          <a:latin typeface="Cambria Math"/>
                          <a:cs typeface="Cambria Math"/>
                        </a:rPr>
                        <a:t>=	</a:t>
                      </a:r>
                      <a:r>
                        <a:rPr sz="1800" spc="7" baseline="-25462" dirty="0">
                          <a:latin typeface="Cambria Math"/>
                          <a:cs typeface="Cambria Math"/>
                        </a:rPr>
                        <a:t>tan</a:t>
                      </a:r>
                      <a:r>
                        <a:rPr sz="1275" spc="7" baseline="-6535" dirty="0">
                          <a:latin typeface="Cambria Math"/>
                          <a:cs typeface="Cambria Math"/>
                        </a:rPr>
                        <a:t>−1	</a:t>
                      </a:r>
                      <a:r>
                        <a:rPr sz="850" u="sng" spc="40" dirty="0">
                          <a:uFill>
                            <a:solidFill>
                              <a:srgbClr val="000000"/>
                            </a:solidFill>
                          </a:uFill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u="sng" spc="44" baseline="3267" dirty="0">
                          <a:uFill>
                            <a:solidFill>
                              <a:srgbClr val="000000"/>
                            </a:solidFill>
                          </a:uFill>
                          <a:latin typeface="Cambria Math"/>
                          <a:cs typeface="Cambria Math"/>
                        </a:rPr>
                        <a:t>𝑐=0	</a:t>
                      </a:r>
                      <a:endParaRPr sz="1275" baseline="3267">
                        <a:latin typeface="Cambria Math"/>
                        <a:cs typeface="Cambria Math"/>
                      </a:endParaRPr>
                    </a:p>
                    <a:p>
                      <a:pPr marR="186690" algn="r">
                        <a:lnSpc>
                          <a:spcPts val="1095"/>
                        </a:lnSpc>
                        <a:spcBef>
                          <a:spcPts val="209"/>
                        </a:spcBef>
                        <a:tabLst>
                          <a:tab pos="592455" algn="l"/>
                        </a:tabLst>
                      </a:pPr>
                      <a:r>
                        <a:rPr sz="1800" baseline="13888" dirty="0">
                          <a:latin typeface="Cambria Math"/>
                          <a:cs typeface="Cambria Math"/>
                        </a:rPr>
                        <a:t>2	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0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(𝑟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𝑟)</a:t>
                      </a:r>
                      <a:r>
                        <a:rPr sz="1275" spc="44" baseline="22875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30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7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-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89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89" baseline="39215" dirty="0">
                          <a:latin typeface="Cambria Math"/>
                          <a:cs typeface="Cambria Math"/>
                        </a:rPr>
                        <a:t>ℎ𝑒𝑖𝑔ℎ𝑡−1</a:t>
                      </a:r>
                      <a:r>
                        <a:rPr sz="1275" spc="37" baseline="3921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75" baseline="2314" dirty="0">
                          <a:latin typeface="Cambria Math"/>
                          <a:cs typeface="Cambria Math"/>
                        </a:rPr>
                        <a:t>σ</a:t>
                      </a:r>
                      <a:r>
                        <a:rPr sz="1275" spc="75" baseline="29411" dirty="0">
                          <a:latin typeface="Cambria Math"/>
                          <a:cs typeface="Cambria Math"/>
                        </a:rPr>
                        <a:t>𝑤𝑖𝑑𝑡ℎ−1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(𝑐</a:t>
                      </a:r>
                      <a:r>
                        <a:rPr sz="1200" spc="4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200" spc="2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25" dirty="0">
                          <a:latin typeface="Cambria Math"/>
                          <a:cs typeface="Cambria Math"/>
                        </a:rPr>
                        <a:t>𝑐)</a:t>
                      </a:r>
                      <a:r>
                        <a:rPr sz="1275" spc="37" baseline="22875" dirty="0">
                          <a:latin typeface="Cambria Math"/>
                          <a:cs typeface="Cambria Math"/>
                        </a:rPr>
                        <a:t>2</a:t>
                      </a:r>
                      <a:r>
                        <a:rPr sz="1200" spc="25" dirty="0">
                          <a:latin typeface="Cambria Math"/>
                          <a:cs typeface="Cambria Math"/>
                        </a:rPr>
                        <a:t>𝐼</a:t>
                      </a:r>
                      <a:r>
                        <a:rPr sz="12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0" dirty="0">
                          <a:latin typeface="Cambria Math"/>
                          <a:cs typeface="Cambria Math"/>
                        </a:rPr>
                        <a:t>(𝑟,</a:t>
                      </a:r>
                      <a:r>
                        <a:rPr sz="1200" spc="-5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200" spc="15" dirty="0">
                          <a:latin typeface="Cambria Math"/>
                          <a:cs typeface="Cambria Math"/>
                        </a:rPr>
                        <a:t>𝑐)</a:t>
                      </a:r>
                      <a:endParaRPr sz="1200">
                        <a:latin typeface="Cambria Math"/>
                        <a:cs typeface="Cambria Math"/>
                      </a:endParaRPr>
                    </a:p>
                    <a:p>
                      <a:pPr marL="1164590">
                        <a:lnSpc>
                          <a:spcPts val="675"/>
                        </a:lnSpc>
                        <a:tabLst>
                          <a:tab pos="1809114" algn="l"/>
                          <a:tab pos="2860675" algn="l"/>
                          <a:tab pos="3526790" algn="l"/>
                          <a:tab pos="4171950" algn="l"/>
                          <a:tab pos="5218430" algn="l"/>
                        </a:tabLst>
                      </a:pPr>
                      <a:r>
                        <a:rPr sz="850" spc="35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spc="52" baseline="6535" dirty="0">
                          <a:latin typeface="Cambria Math"/>
                          <a:cs typeface="Cambria Math"/>
                        </a:rPr>
                        <a:t>𝑐=0	</a:t>
                      </a:r>
                      <a:r>
                        <a:rPr sz="1275" spc="52" baseline="9803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850" spc="40" dirty="0">
                          <a:latin typeface="Cambria Math"/>
                          <a:cs typeface="Cambria Math"/>
                        </a:rPr>
                        <a:t>𝑟=0	</a:t>
                      </a:r>
                      <a:r>
                        <a:rPr sz="1275" spc="44" baseline="6535" dirty="0">
                          <a:latin typeface="Cambria Math"/>
                          <a:cs typeface="Cambria Math"/>
                        </a:rPr>
                        <a:t>𝑐=0	</a:t>
                      </a:r>
                      <a:r>
                        <a:rPr sz="1275" spc="52" baseline="9803" dirty="0">
                          <a:latin typeface="Cambria Math"/>
                          <a:cs typeface="Cambria Math"/>
                        </a:rPr>
                        <a:t>𝑖</a:t>
                      </a:r>
                      <a:endParaRPr sz="1275" baseline="9803">
                        <a:latin typeface="Cambria Math"/>
                        <a:cs typeface="Cambria Math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91440" marR="3829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Arial MT"/>
                          <a:cs typeface="Arial MT"/>
                        </a:rPr>
                        <a:t>Dalam</a:t>
                      </a:r>
                      <a:r>
                        <a:rPr sz="16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satuan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radiaon,</a:t>
                      </a:r>
                      <a:r>
                        <a:rPr sz="16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konversi</a:t>
                      </a:r>
                      <a:r>
                        <a:rPr sz="16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kederajat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=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theta/phi</a:t>
                      </a:r>
                      <a:r>
                        <a:rPr sz="16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x</a:t>
                      </a:r>
                      <a:r>
                        <a:rPr sz="16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180 </a:t>
                      </a:r>
                      <a:r>
                        <a:rPr sz="1600" spc="-4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00" spc="-5" dirty="0">
                          <a:latin typeface="Arial MT"/>
                          <a:cs typeface="Arial MT"/>
                        </a:rPr>
                        <a:t>derajat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T="7048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mendapatkan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sudut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orientasi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4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Perimeter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Menghitung</a:t>
                      </a:r>
                      <a:r>
                        <a:rPr sz="1800" spc="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piksel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20" dirty="0">
                          <a:latin typeface="Verdana"/>
                          <a:cs typeface="Verdana"/>
                        </a:rPr>
                        <a:t>1’</a:t>
                      </a:r>
                      <a:r>
                        <a:rPr sz="1800" spc="-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25" dirty="0">
                          <a:latin typeface="Verdana"/>
                          <a:cs typeface="Verdana"/>
                        </a:rPr>
                        <a:t>yang</a:t>
                      </a:r>
                      <a:r>
                        <a:rPr sz="1800" spc="-1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tetangga sekitarnya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425" dirty="0">
                          <a:latin typeface="Verdana"/>
                          <a:cs typeface="Verdana"/>
                        </a:rPr>
                        <a:t>=</a:t>
                      </a:r>
                      <a:r>
                        <a:rPr sz="1800" spc="-34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800" spc="-120" dirty="0">
                          <a:latin typeface="Verdana"/>
                          <a:cs typeface="Verdana"/>
                        </a:rPr>
                        <a:t>‘0’</a:t>
                      </a:r>
                      <a:endParaRPr sz="1800">
                        <a:latin typeface="Verdana"/>
                        <a:cs typeface="Verdana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Memberikan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informasi</a:t>
                      </a:r>
                      <a:r>
                        <a:rPr sz="180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lokasi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dari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dan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bentuk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4678045" y="3215004"/>
            <a:ext cx="218440" cy="15240"/>
          </a:xfrm>
          <a:custGeom>
            <a:avLst/>
            <a:gdLst/>
            <a:ahLst/>
            <a:cxnLst/>
            <a:rect l="l" t="t" r="r" b="b"/>
            <a:pathLst>
              <a:path w="218439" h="15239">
                <a:moveTo>
                  <a:pt x="217932" y="0"/>
                </a:moveTo>
                <a:lnTo>
                  <a:pt x="0" y="0"/>
                </a:lnTo>
                <a:lnTo>
                  <a:pt x="0" y="15239"/>
                </a:lnTo>
                <a:lnTo>
                  <a:pt x="217932" y="15239"/>
                </a:lnTo>
                <a:lnTo>
                  <a:pt x="2179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88713" y="3996690"/>
            <a:ext cx="218440" cy="15240"/>
          </a:xfrm>
          <a:custGeom>
            <a:avLst/>
            <a:gdLst/>
            <a:ahLst/>
            <a:cxnLst/>
            <a:rect l="l" t="t" r="r" b="b"/>
            <a:pathLst>
              <a:path w="218439" h="15239">
                <a:moveTo>
                  <a:pt x="217932" y="0"/>
                </a:moveTo>
                <a:lnTo>
                  <a:pt x="0" y="0"/>
                </a:lnTo>
                <a:lnTo>
                  <a:pt x="0" y="15239"/>
                </a:lnTo>
                <a:lnTo>
                  <a:pt x="217932" y="15239"/>
                </a:lnTo>
                <a:lnTo>
                  <a:pt x="2179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89680" y="4697857"/>
            <a:ext cx="117475" cy="10795"/>
          </a:xfrm>
          <a:custGeom>
            <a:avLst/>
            <a:gdLst/>
            <a:ahLst/>
            <a:cxnLst/>
            <a:rect l="l" t="t" r="r" b="b"/>
            <a:pathLst>
              <a:path w="117475" h="10795">
                <a:moveTo>
                  <a:pt x="117348" y="0"/>
                </a:moveTo>
                <a:lnTo>
                  <a:pt x="0" y="0"/>
                </a:lnTo>
                <a:lnTo>
                  <a:pt x="0" y="10668"/>
                </a:lnTo>
                <a:lnTo>
                  <a:pt x="117348" y="10668"/>
                </a:lnTo>
                <a:lnTo>
                  <a:pt x="117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33435" y="4476750"/>
            <a:ext cx="40640" cy="452120"/>
          </a:xfrm>
          <a:custGeom>
            <a:avLst/>
            <a:gdLst/>
            <a:ahLst/>
            <a:cxnLst/>
            <a:rect l="l" t="t" r="r" b="b"/>
            <a:pathLst>
              <a:path w="40640" h="452120">
                <a:moveTo>
                  <a:pt x="40513" y="0"/>
                </a:moveTo>
                <a:lnTo>
                  <a:pt x="0" y="0"/>
                </a:lnTo>
                <a:lnTo>
                  <a:pt x="0" y="7620"/>
                </a:lnTo>
                <a:lnTo>
                  <a:pt x="25146" y="7620"/>
                </a:lnTo>
                <a:lnTo>
                  <a:pt x="25146" y="445770"/>
                </a:lnTo>
                <a:lnTo>
                  <a:pt x="0" y="445770"/>
                </a:lnTo>
                <a:lnTo>
                  <a:pt x="0" y="452120"/>
                </a:lnTo>
                <a:lnTo>
                  <a:pt x="40513" y="452120"/>
                </a:lnTo>
                <a:lnTo>
                  <a:pt x="40513" y="445770"/>
                </a:lnTo>
                <a:lnTo>
                  <a:pt x="40513" y="7620"/>
                </a:lnTo>
                <a:lnTo>
                  <a:pt x="40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38448" y="4476750"/>
            <a:ext cx="40640" cy="452120"/>
          </a:xfrm>
          <a:custGeom>
            <a:avLst/>
            <a:gdLst/>
            <a:ahLst/>
            <a:cxnLst/>
            <a:rect l="l" t="t" r="r" b="b"/>
            <a:pathLst>
              <a:path w="40639" h="452120">
                <a:moveTo>
                  <a:pt x="40513" y="0"/>
                </a:moveTo>
                <a:lnTo>
                  <a:pt x="0" y="0"/>
                </a:lnTo>
                <a:lnTo>
                  <a:pt x="0" y="7620"/>
                </a:lnTo>
                <a:lnTo>
                  <a:pt x="0" y="445770"/>
                </a:lnTo>
                <a:lnTo>
                  <a:pt x="0" y="452120"/>
                </a:lnTo>
                <a:lnTo>
                  <a:pt x="40513" y="452120"/>
                </a:lnTo>
                <a:lnTo>
                  <a:pt x="40513" y="445770"/>
                </a:lnTo>
                <a:lnTo>
                  <a:pt x="15367" y="445770"/>
                </a:lnTo>
                <a:lnTo>
                  <a:pt x="15367" y="7620"/>
                </a:lnTo>
                <a:lnTo>
                  <a:pt x="40513" y="7620"/>
                </a:lnTo>
                <a:lnTo>
                  <a:pt x="405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67221" y="4521072"/>
            <a:ext cx="76200" cy="10795"/>
          </a:xfrm>
          <a:custGeom>
            <a:avLst/>
            <a:gdLst/>
            <a:ahLst/>
            <a:cxnLst/>
            <a:rect l="l" t="t" r="r" b="b"/>
            <a:pathLst>
              <a:path w="76200" h="10795">
                <a:moveTo>
                  <a:pt x="76200" y="0"/>
                </a:moveTo>
                <a:lnTo>
                  <a:pt x="0" y="0"/>
                </a:lnTo>
                <a:lnTo>
                  <a:pt x="0" y="10668"/>
                </a:lnTo>
                <a:lnTo>
                  <a:pt x="76200" y="10668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7468" y="4522596"/>
            <a:ext cx="74930" cy="10795"/>
          </a:xfrm>
          <a:custGeom>
            <a:avLst/>
            <a:gdLst/>
            <a:ahLst/>
            <a:cxnLst/>
            <a:rect l="l" t="t" r="r" b="b"/>
            <a:pathLst>
              <a:path w="74929" h="10795">
                <a:moveTo>
                  <a:pt x="74675" y="0"/>
                </a:moveTo>
                <a:lnTo>
                  <a:pt x="0" y="0"/>
                </a:lnTo>
                <a:lnTo>
                  <a:pt x="0" y="10667"/>
                </a:lnTo>
                <a:lnTo>
                  <a:pt x="74675" y="10667"/>
                </a:lnTo>
                <a:lnTo>
                  <a:pt x="74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26328" y="4774057"/>
            <a:ext cx="76200" cy="10795"/>
          </a:xfrm>
          <a:custGeom>
            <a:avLst/>
            <a:gdLst/>
            <a:ahLst/>
            <a:cxnLst/>
            <a:rect l="l" t="t" r="r" b="b"/>
            <a:pathLst>
              <a:path w="76200" h="10795">
                <a:moveTo>
                  <a:pt x="76200" y="0"/>
                </a:moveTo>
                <a:lnTo>
                  <a:pt x="0" y="0"/>
                </a:lnTo>
                <a:lnTo>
                  <a:pt x="0" y="10668"/>
                </a:lnTo>
                <a:lnTo>
                  <a:pt x="76200" y="10668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787005" y="4774057"/>
            <a:ext cx="74930" cy="10795"/>
          </a:xfrm>
          <a:custGeom>
            <a:avLst/>
            <a:gdLst/>
            <a:ahLst/>
            <a:cxnLst/>
            <a:rect l="l" t="t" r="r" b="b"/>
            <a:pathLst>
              <a:path w="74929" h="10795">
                <a:moveTo>
                  <a:pt x="74675" y="0"/>
                </a:moveTo>
                <a:lnTo>
                  <a:pt x="0" y="0"/>
                </a:lnTo>
                <a:lnTo>
                  <a:pt x="0" y="10668"/>
                </a:lnTo>
                <a:lnTo>
                  <a:pt x="74675" y="10668"/>
                </a:lnTo>
                <a:lnTo>
                  <a:pt x="746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1408" y="556387"/>
            <a:ext cx="307149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404040"/>
                </a:solidFill>
              </a:rPr>
              <a:t>Fitur</a:t>
            </a:r>
            <a:r>
              <a:rPr sz="3200" spc="-5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Objek</a:t>
            </a:r>
            <a:r>
              <a:rPr sz="3200" spc="-35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Biner</a:t>
            </a:r>
            <a:endParaRPr sz="3200"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425450" y="1504950"/>
          <a:ext cx="11347450" cy="4777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2290"/>
                <a:gridCol w="1852295"/>
                <a:gridCol w="5403215"/>
                <a:gridCol w="3529965"/>
              </a:tblGrid>
              <a:tr h="3708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NO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4381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Fitur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Formula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Kegunaan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28575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5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 MT"/>
                          <a:cs typeface="Arial MT"/>
                        </a:rPr>
                        <a:t>Thinnes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1948180">
                        <a:lnSpc>
                          <a:spcPts val="1625"/>
                        </a:lnSpc>
                        <a:spcBef>
                          <a:spcPts val="1030"/>
                        </a:spcBef>
                        <a:tabLst>
                          <a:tab pos="2291080" algn="l"/>
                          <a:tab pos="3182620" algn="l"/>
                        </a:tabLst>
                      </a:pPr>
                      <a:r>
                        <a:rPr sz="1900" spc="-45" dirty="0">
                          <a:latin typeface="Cambria Math"/>
                          <a:cs typeface="Cambria Math"/>
                        </a:rPr>
                        <a:t>1.	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𝑇</a:t>
                      </a:r>
                      <a:r>
                        <a:rPr sz="1800" spc="49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0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4𝜋	</a:t>
                      </a:r>
                      <a:r>
                        <a:rPr sz="1950" spc="89" baseline="44871" dirty="0">
                          <a:latin typeface="Cambria Math"/>
                          <a:cs typeface="Cambria Math"/>
                        </a:rPr>
                        <a:t>𝐴</a:t>
                      </a:r>
                      <a:r>
                        <a:rPr sz="1575" spc="89" baseline="39682" dirty="0">
                          <a:latin typeface="Cambria Math"/>
                          <a:cs typeface="Cambria Math"/>
                        </a:rPr>
                        <a:t>𝑖</a:t>
                      </a:r>
                      <a:endParaRPr sz="1575" baseline="39682">
                        <a:latin typeface="Cambria Math"/>
                        <a:cs typeface="Cambria Math"/>
                      </a:endParaRPr>
                    </a:p>
                    <a:p>
                      <a:pPr marL="361315" algn="ctr">
                        <a:lnSpc>
                          <a:spcPts val="730"/>
                        </a:lnSpc>
                        <a:tabLst>
                          <a:tab pos="1126490" algn="l"/>
                        </a:tabLst>
                      </a:pPr>
                      <a:r>
                        <a:rPr sz="1300" spc="50" dirty="0">
                          <a:latin typeface="Cambria Math"/>
                          <a:cs typeface="Cambria Math"/>
                        </a:rPr>
                        <a:t>𝑖	</a:t>
                      </a:r>
                      <a:r>
                        <a:rPr sz="1950" spc="97" baseline="-23504" dirty="0">
                          <a:latin typeface="Cambria Math"/>
                          <a:cs typeface="Cambria Math"/>
                        </a:rPr>
                        <a:t>𝑃</a:t>
                      </a:r>
                      <a:r>
                        <a:rPr sz="1050" spc="65" dirty="0">
                          <a:latin typeface="Cambria Math"/>
                          <a:cs typeface="Cambria Math"/>
                        </a:rPr>
                        <a:t>2</a:t>
                      </a:r>
                      <a:endParaRPr sz="1050">
                        <a:latin typeface="Cambria Math"/>
                        <a:cs typeface="Cambria Math"/>
                      </a:endParaRPr>
                    </a:p>
                    <a:p>
                      <a:pPr marL="1163320" algn="ctr">
                        <a:lnSpc>
                          <a:spcPts val="1085"/>
                        </a:lnSpc>
                      </a:pPr>
                      <a:r>
                        <a:rPr sz="1050" spc="70" dirty="0">
                          <a:latin typeface="Cambria Math"/>
                          <a:cs typeface="Cambria Math"/>
                        </a:rPr>
                        <a:t>𝑖</a:t>
                      </a:r>
                      <a:endParaRPr sz="1050">
                        <a:latin typeface="Cambria Math"/>
                        <a:cs typeface="Cambria Math"/>
                      </a:endParaRPr>
                    </a:p>
                  </a:txBody>
                  <a:tcPr marL="0" marR="0" marT="130810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470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Mengetahui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kebualatan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(T=1,</a:t>
                      </a:r>
                      <a:r>
                        <a:rPr sz="180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10" dirty="0">
                          <a:latin typeface="Arial MT"/>
                          <a:cs typeface="Arial MT"/>
                        </a:rPr>
                        <a:t>lingkaran)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28575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6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Irregularity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1/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𝑇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213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mengetahui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cabang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dari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  <a:tr h="14630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7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Aspect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Ratio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2400" spc="89" baseline="10416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150" spc="60" dirty="0">
                          <a:latin typeface="Cambria Math"/>
                          <a:cs typeface="Cambria Math"/>
                        </a:rPr>
                        <a:t>𝑚𝑎𝑥</a:t>
                      </a:r>
                      <a:r>
                        <a:rPr sz="1150" spc="15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7" baseline="10416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2400" baseline="10416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82" baseline="10416" dirty="0">
                          <a:latin typeface="Cambria Math"/>
                          <a:cs typeface="Cambria Math"/>
                        </a:rPr>
                        <a:t>𝑐</a:t>
                      </a:r>
                      <a:r>
                        <a:rPr sz="1150" spc="55" dirty="0">
                          <a:latin typeface="Cambria Math"/>
                          <a:cs typeface="Cambria Math"/>
                        </a:rPr>
                        <a:t>𝑚𝑖𝑛</a:t>
                      </a:r>
                      <a:r>
                        <a:rPr sz="1150" spc="16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7" baseline="10416" dirty="0">
                          <a:latin typeface="Cambria Math"/>
                          <a:cs typeface="Cambria Math"/>
                        </a:rPr>
                        <a:t>+ 1</a:t>
                      </a:r>
                      <a:endParaRPr sz="2400" baseline="10416">
                        <a:latin typeface="Cambria Math"/>
                        <a:cs typeface="Cambria Math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aseline="10416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150" dirty="0">
                          <a:latin typeface="Cambria Math"/>
                          <a:cs typeface="Cambria Math"/>
                        </a:rPr>
                        <a:t>𝑚𝑎𝑥</a:t>
                      </a:r>
                      <a:r>
                        <a:rPr sz="1150" spc="18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7" baseline="10416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2400" spc="-22" baseline="10416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22" baseline="10416" dirty="0">
                          <a:latin typeface="Cambria Math"/>
                          <a:cs typeface="Cambria Math"/>
                        </a:rPr>
                        <a:t>𝑟</a:t>
                      </a:r>
                      <a:r>
                        <a:rPr sz="1150" spc="15" dirty="0">
                          <a:latin typeface="Cambria Math"/>
                          <a:cs typeface="Cambria Math"/>
                        </a:rPr>
                        <a:t>𝑚𝑖𝑛</a:t>
                      </a:r>
                      <a:r>
                        <a:rPr sz="1150" spc="18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7" baseline="10416" dirty="0">
                          <a:latin typeface="Cambria Math"/>
                          <a:cs typeface="Cambria Math"/>
                        </a:rPr>
                        <a:t>+</a:t>
                      </a:r>
                      <a:r>
                        <a:rPr sz="2400" baseline="10416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2400" spc="-7" baseline="10416" dirty="0">
                          <a:latin typeface="Cambria Math"/>
                          <a:cs typeface="Cambria Math"/>
                        </a:rPr>
                        <a:t>1</a:t>
                      </a:r>
                      <a:endParaRPr sz="2400" baseline="10416">
                        <a:latin typeface="Cambria Math"/>
                        <a:cs typeface="Cambria Math"/>
                      </a:endParaRPr>
                    </a:p>
                  </a:txBody>
                  <a:tcPr marL="0" marR="0" marT="5016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20764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Untuk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mengetahui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penyebaran 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objek ke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sumbu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horizontal/vertical.</a:t>
                      </a:r>
                      <a:r>
                        <a:rPr sz="180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Jika</a:t>
                      </a:r>
                      <a:r>
                        <a:rPr sz="18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semakin </a:t>
                      </a:r>
                      <a:r>
                        <a:rPr sz="1800" spc="-484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besar =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Sebagian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besar objek </a:t>
                      </a:r>
                      <a:r>
                        <a:rPr sz="1800" spc="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menyebar</a:t>
                      </a:r>
                      <a:r>
                        <a:rPr sz="18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horizontal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D3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8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Euler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Number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R="58419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Cambria Math"/>
                          <a:cs typeface="Cambria Math"/>
                        </a:rPr>
                        <a:t>𝑁𝑖𝑙𝑎𝑖</a:t>
                      </a:r>
                      <a:r>
                        <a:rPr sz="1800" spc="5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𝐸𝑢𝑙𝑒𝑟</a:t>
                      </a:r>
                      <a:r>
                        <a:rPr sz="1800" spc="14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=</a:t>
                      </a:r>
                      <a:r>
                        <a:rPr sz="1800" spc="10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𝐽𝑢𝑚𝑙𝑎ℎ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𝑜𝑏𝑗𝑒𝑘</a:t>
                      </a:r>
                      <a:r>
                        <a:rPr sz="1800" spc="5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dirty="0">
                          <a:latin typeface="Cambria Math"/>
                          <a:cs typeface="Cambria Math"/>
                        </a:rPr>
                        <a:t>−</a:t>
                      </a:r>
                      <a:r>
                        <a:rPr sz="1800" spc="5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𝐽𝑢𝑚𝑙𝑎ℎ</a:t>
                      </a:r>
                      <a:r>
                        <a:rPr sz="1800" spc="30" dirty="0">
                          <a:latin typeface="Cambria Math"/>
                          <a:cs typeface="Cambria Math"/>
                        </a:rPr>
                        <a:t> </a:t>
                      </a:r>
                      <a:r>
                        <a:rPr sz="1800" spc="-5" dirty="0">
                          <a:latin typeface="Cambria Math"/>
                          <a:cs typeface="Cambria Math"/>
                        </a:rPr>
                        <a:t>𝑙𝑢𝑏𝑎𝑛𝑔</a:t>
                      </a:r>
                      <a:endParaRPr sz="1800">
                        <a:latin typeface="Cambria Math"/>
                        <a:cs typeface="Cambria Math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Nomer</a:t>
                      </a:r>
                      <a:r>
                        <a:rPr sz="18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Euler</a:t>
                      </a:r>
                      <a:r>
                        <a:rPr sz="18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menenunjukan</a:t>
                      </a:r>
                      <a:endParaRPr sz="1800">
                        <a:latin typeface="Arial MT"/>
                        <a:cs typeface="Arial MT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banyaknya</a:t>
                      </a:r>
                      <a:r>
                        <a:rPr sz="18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dirty="0">
                          <a:latin typeface="Arial MT"/>
                          <a:cs typeface="Arial MT"/>
                        </a:rPr>
                        <a:t>kurva</a:t>
                      </a:r>
                      <a:r>
                        <a:rPr sz="18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terutup/</a:t>
                      </a:r>
                      <a:r>
                        <a:rPr sz="18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800" spc="-5" dirty="0">
                          <a:latin typeface="Arial MT"/>
                          <a:cs typeface="Arial MT"/>
                        </a:rPr>
                        <a:t>lubang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24C5E2"/>
                      </a:solidFill>
                      <a:prstDash val="solid"/>
                    </a:lnL>
                    <a:lnR w="12700">
                      <a:solidFill>
                        <a:srgbClr val="24C5E2"/>
                      </a:solidFill>
                      <a:prstDash val="solid"/>
                    </a:lnR>
                    <a:lnT w="12700">
                      <a:solidFill>
                        <a:srgbClr val="24C5E2"/>
                      </a:solidFill>
                      <a:prstDash val="solid"/>
                    </a:lnT>
                    <a:lnB w="12700">
                      <a:solidFill>
                        <a:srgbClr val="24C5E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5932170" y="1960879"/>
            <a:ext cx="323850" cy="454659"/>
          </a:xfrm>
          <a:custGeom>
            <a:avLst/>
            <a:gdLst/>
            <a:ahLst/>
            <a:cxnLst/>
            <a:rect l="l" t="t" r="r" b="b"/>
            <a:pathLst>
              <a:path w="323850" h="454660">
                <a:moveTo>
                  <a:pt x="56134" y="0"/>
                </a:moveTo>
                <a:lnTo>
                  <a:pt x="0" y="0"/>
                </a:lnTo>
                <a:lnTo>
                  <a:pt x="0" y="10160"/>
                </a:lnTo>
                <a:lnTo>
                  <a:pt x="0" y="444500"/>
                </a:lnTo>
                <a:lnTo>
                  <a:pt x="0" y="454660"/>
                </a:lnTo>
                <a:lnTo>
                  <a:pt x="56134" y="454660"/>
                </a:lnTo>
                <a:lnTo>
                  <a:pt x="56134" y="444500"/>
                </a:lnTo>
                <a:lnTo>
                  <a:pt x="21844" y="444500"/>
                </a:lnTo>
                <a:lnTo>
                  <a:pt x="21844" y="10160"/>
                </a:lnTo>
                <a:lnTo>
                  <a:pt x="56134" y="10160"/>
                </a:lnTo>
                <a:lnTo>
                  <a:pt x="56134" y="0"/>
                </a:lnTo>
                <a:close/>
              </a:path>
              <a:path w="323850" h="454660">
                <a:moveTo>
                  <a:pt x="260985" y="219964"/>
                </a:moveTo>
                <a:lnTo>
                  <a:pt x="61341" y="219964"/>
                </a:lnTo>
                <a:lnTo>
                  <a:pt x="61341" y="235204"/>
                </a:lnTo>
                <a:lnTo>
                  <a:pt x="260985" y="235204"/>
                </a:lnTo>
                <a:lnTo>
                  <a:pt x="260985" y="219964"/>
                </a:lnTo>
                <a:close/>
              </a:path>
              <a:path w="323850" h="454660">
                <a:moveTo>
                  <a:pt x="323723" y="0"/>
                </a:moveTo>
                <a:lnTo>
                  <a:pt x="267589" y="0"/>
                </a:lnTo>
                <a:lnTo>
                  <a:pt x="267589" y="10160"/>
                </a:lnTo>
                <a:lnTo>
                  <a:pt x="301879" y="10160"/>
                </a:lnTo>
                <a:lnTo>
                  <a:pt x="301879" y="444500"/>
                </a:lnTo>
                <a:lnTo>
                  <a:pt x="267589" y="444500"/>
                </a:lnTo>
                <a:lnTo>
                  <a:pt x="267589" y="454660"/>
                </a:lnTo>
                <a:lnTo>
                  <a:pt x="323723" y="454660"/>
                </a:lnTo>
                <a:lnTo>
                  <a:pt x="323723" y="444500"/>
                </a:lnTo>
                <a:lnTo>
                  <a:pt x="323723" y="10160"/>
                </a:lnTo>
                <a:lnTo>
                  <a:pt x="3237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25872" y="3464052"/>
            <a:ext cx="1403985" cy="13970"/>
          </a:xfrm>
          <a:custGeom>
            <a:avLst/>
            <a:gdLst/>
            <a:ahLst/>
            <a:cxnLst/>
            <a:rect l="l" t="t" r="r" b="b"/>
            <a:pathLst>
              <a:path w="1403985" h="13970">
                <a:moveTo>
                  <a:pt x="1403603" y="0"/>
                </a:moveTo>
                <a:lnTo>
                  <a:pt x="0" y="0"/>
                </a:lnTo>
                <a:lnTo>
                  <a:pt x="0" y="13715"/>
                </a:lnTo>
                <a:lnTo>
                  <a:pt x="1403603" y="13715"/>
                </a:lnTo>
                <a:lnTo>
                  <a:pt x="14036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1253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Vektor</a:t>
            </a:r>
            <a:r>
              <a:rPr sz="3200" spc="-85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Fitur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2510409"/>
            <a:ext cx="5329555" cy="203453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2705" indent="-266700">
              <a:lnSpc>
                <a:spcPts val="1939"/>
              </a:lnSpc>
              <a:spcBef>
                <a:spcPts val="34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mereprensentasikan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bagian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endParaRPr sz="1800">
              <a:latin typeface="Arial MT"/>
              <a:cs typeface="Arial MT"/>
            </a:endParaRPr>
          </a:p>
          <a:p>
            <a:pPr marL="279400" marR="5080" indent="-266700">
              <a:lnSpc>
                <a:spcPct val="90100"/>
              </a:lnSpc>
              <a:spcBef>
                <a:spcPts val="969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n-dimensi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memiliki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sekumpulan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dimana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merepresentasikan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tertentu.</a:t>
            </a:r>
            <a:endParaRPr sz="1800">
              <a:latin typeface="Arial MT"/>
              <a:cs typeface="Arial MT"/>
            </a:endParaRPr>
          </a:p>
          <a:p>
            <a:pPr marL="279400" marR="363855" indent="-266700">
              <a:lnSpc>
                <a:spcPts val="1939"/>
              </a:lnSpc>
              <a:spcBef>
                <a:spcPts val="103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dipakai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18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mengklasifikasikan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memberikan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informasi</a:t>
            </a:r>
            <a:r>
              <a:rPr sz="18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64382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2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Distance</a:t>
            </a:r>
            <a:r>
              <a:rPr sz="3200" spc="-6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dan</a:t>
            </a:r>
            <a:r>
              <a:rPr sz="3200" spc="-40" dirty="0">
                <a:solidFill>
                  <a:srgbClr val="404040"/>
                </a:solidFill>
              </a:rPr>
              <a:t> </a:t>
            </a:r>
            <a:r>
              <a:rPr sz="3200" spc="-10" dirty="0">
                <a:solidFill>
                  <a:srgbClr val="404040"/>
                </a:solidFill>
              </a:rPr>
              <a:t>Similarity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2510409"/>
            <a:ext cx="5471160" cy="21628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332105" indent="-266700">
              <a:lnSpc>
                <a:spcPts val="1939"/>
              </a:lnSpc>
              <a:spcBef>
                <a:spcPts val="34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mereprensentasikan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digunakan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untuk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mengklasifikaskan</a:t>
            </a:r>
            <a:endParaRPr sz="1800">
              <a:latin typeface="Arial MT"/>
              <a:cs typeface="Arial MT"/>
            </a:endParaRPr>
          </a:p>
          <a:p>
            <a:pPr marL="279400" marR="5080" indent="-266700">
              <a:lnSpc>
                <a:spcPts val="1939"/>
              </a:lnSpc>
              <a:spcBef>
                <a:spcPts val="100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melakukan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klasifikasi,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dibutuhkan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dua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 </a:t>
            </a:r>
            <a:r>
              <a:rPr sz="1800" spc="-4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6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m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etode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uta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m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45" dirty="0">
                <a:solidFill>
                  <a:srgbClr val="404040"/>
                </a:solidFill>
                <a:latin typeface="Verdana"/>
                <a:cs typeface="Verdana"/>
              </a:rPr>
              <a:t>–</a:t>
            </a:r>
            <a:r>
              <a:rPr sz="1800" spc="-125" dirty="0">
                <a:solidFill>
                  <a:srgbClr val="404040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iff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erence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s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imil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ty</a:t>
            </a:r>
            <a:endParaRPr sz="1800">
              <a:latin typeface="Arial MT"/>
              <a:cs typeface="Arial MT"/>
            </a:endParaRPr>
          </a:p>
          <a:p>
            <a:pPr marL="279400" marR="633095" indent="-266700">
              <a:lnSpc>
                <a:spcPts val="1939"/>
              </a:lnSpc>
              <a:spcBef>
                <a:spcPts val="104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Dua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dekat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mempunyai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difference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kecil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similarity</a:t>
            </a:r>
            <a:r>
              <a:rPr sz="18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besar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2510409"/>
            <a:ext cx="5276215" cy="216281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080" indent="-266700">
              <a:lnSpc>
                <a:spcPts val="1939"/>
              </a:lnSpc>
              <a:spcBef>
                <a:spcPts val="34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Jarak diukur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n-dimensi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ruang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semakin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besar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jarak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semakin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besar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difference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nya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5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Beberapa</a:t>
            </a:r>
            <a:r>
              <a:rPr sz="18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pengukuran</a:t>
            </a:r>
            <a:r>
              <a:rPr sz="1800" spc="-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90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Euclidian</a:t>
            </a:r>
            <a:r>
              <a:rPr sz="18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distance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90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Range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normalized</a:t>
            </a:r>
            <a:r>
              <a:rPr sz="1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Euclidian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Distance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75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City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block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absolute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value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metric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90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Maximum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valule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2450592" y="2772029"/>
            <a:ext cx="1436370" cy="1019175"/>
          </a:xfrm>
          <a:custGeom>
            <a:avLst/>
            <a:gdLst/>
            <a:ahLst/>
            <a:cxnLst/>
            <a:rect l="l" t="t" r="r" b="b"/>
            <a:pathLst>
              <a:path w="1436370" h="1019175">
                <a:moveTo>
                  <a:pt x="179958" y="0"/>
                </a:moveTo>
                <a:lnTo>
                  <a:pt x="146050" y="0"/>
                </a:lnTo>
                <a:lnTo>
                  <a:pt x="97155" y="975360"/>
                </a:lnTo>
                <a:lnTo>
                  <a:pt x="40639" y="870712"/>
                </a:lnTo>
                <a:lnTo>
                  <a:pt x="0" y="891921"/>
                </a:lnTo>
                <a:lnTo>
                  <a:pt x="4063" y="900049"/>
                </a:lnTo>
                <a:lnTo>
                  <a:pt x="26034" y="888619"/>
                </a:lnTo>
                <a:lnTo>
                  <a:pt x="96646" y="1018794"/>
                </a:lnTo>
                <a:lnTo>
                  <a:pt x="106933" y="1018794"/>
                </a:lnTo>
                <a:lnTo>
                  <a:pt x="157606" y="14859"/>
                </a:lnTo>
                <a:lnTo>
                  <a:pt x="171450" y="14859"/>
                </a:lnTo>
                <a:lnTo>
                  <a:pt x="171450" y="15621"/>
                </a:lnTo>
                <a:lnTo>
                  <a:pt x="1436370" y="15621"/>
                </a:lnTo>
                <a:lnTo>
                  <a:pt x="1436370" y="381"/>
                </a:lnTo>
                <a:lnTo>
                  <a:pt x="179958" y="381"/>
                </a:lnTo>
                <a:lnTo>
                  <a:pt x="17995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94106" y="2435594"/>
            <a:ext cx="3884929" cy="126365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690"/>
              </a:spcBef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Pengukuran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jarak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Euclidean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marL="875030" algn="ctr">
              <a:lnSpc>
                <a:spcPct val="100000"/>
              </a:lnSpc>
              <a:spcBef>
                <a:spcPts val="450"/>
              </a:spcBef>
            </a:pPr>
            <a:r>
              <a:rPr sz="1300" spc="11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  <a:p>
            <a:pPr marL="2229485">
              <a:lnSpc>
                <a:spcPct val="100000"/>
              </a:lnSpc>
              <a:spcBef>
                <a:spcPts val="630"/>
              </a:spcBef>
            </a:pPr>
            <a:r>
              <a:rPr sz="1800" spc="155" dirty="0">
                <a:solidFill>
                  <a:srgbClr val="404040"/>
                </a:solidFill>
                <a:latin typeface="Cambria Math"/>
                <a:cs typeface="Cambria Math"/>
              </a:rPr>
              <a:t>෍(𝑎</a:t>
            </a:r>
            <a:r>
              <a:rPr sz="1950" spc="23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950" spc="292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5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950" spc="52" baseline="23504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950" baseline="23504">
              <a:latin typeface="Cambria Math"/>
              <a:cs typeface="Cambria Math"/>
            </a:endParaRPr>
          </a:p>
          <a:p>
            <a:pPr marL="878840" algn="ctr">
              <a:lnSpc>
                <a:spcPct val="100000"/>
              </a:lnSpc>
              <a:spcBef>
                <a:spcPts val="630"/>
              </a:spcBef>
            </a:pP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32304" y="3732148"/>
            <a:ext cx="1474470" cy="1019175"/>
          </a:xfrm>
          <a:custGeom>
            <a:avLst/>
            <a:gdLst/>
            <a:ahLst/>
            <a:cxnLst/>
            <a:rect l="l" t="t" r="r" b="b"/>
            <a:pathLst>
              <a:path w="1474470" h="1019175">
                <a:moveTo>
                  <a:pt x="179958" y="0"/>
                </a:moveTo>
                <a:lnTo>
                  <a:pt x="146050" y="0"/>
                </a:lnTo>
                <a:lnTo>
                  <a:pt x="97154" y="975359"/>
                </a:lnTo>
                <a:lnTo>
                  <a:pt x="40639" y="870712"/>
                </a:lnTo>
                <a:lnTo>
                  <a:pt x="0" y="891920"/>
                </a:lnTo>
                <a:lnTo>
                  <a:pt x="4063" y="900049"/>
                </a:lnTo>
                <a:lnTo>
                  <a:pt x="26034" y="888619"/>
                </a:lnTo>
                <a:lnTo>
                  <a:pt x="96646" y="1018794"/>
                </a:lnTo>
                <a:lnTo>
                  <a:pt x="106933" y="1018794"/>
                </a:lnTo>
                <a:lnTo>
                  <a:pt x="157606" y="14858"/>
                </a:lnTo>
                <a:lnTo>
                  <a:pt x="171450" y="14858"/>
                </a:lnTo>
                <a:lnTo>
                  <a:pt x="171450" y="15620"/>
                </a:lnTo>
                <a:lnTo>
                  <a:pt x="1474470" y="15620"/>
                </a:lnTo>
                <a:lnTo>
                  <a:pt x="1474470" y="381"/>
                </a:lnTo>
                <a:lnTo>
                  <a:pt x="179958" y="381"/>
                </a:lnTo>
                <a:lnTo>
                  <a:pt x="17995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591180" y="3741978"/>
            <a:ext cx="328930" cy="91757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sz="1300" spc="11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  <a:p>
            <a:pPr algn="ctr">
              <a:lnSpc>
                <a:spcPct val="100000"/>
              </a:lnSpc>
              <a:spcBef>
                <a:spcPts val="630"/>
              </a:spcBef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endParaRPr sz="1800">
              <a:latin typeface="Cambria Math"/>
              <a:cs typeface="Cambria Math"/>
            </a:endParaRPr>
          </a:p>
          <a:p>
            <a:pPr marL="1270" algn="ctr">
              <a:lnSpc>
                <a:spcPct val="100000"/>
              </a:lnSpc>
              <a:spcBef>
                <a:spcPts val="630"/>
              </a:spcBef>
            </a:pP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45129" y="4247641"/>
            <a:ext cx="962025" cy="15240"/>
          </a:xfrm>
          <a:custGeom>
            <a:avLst/>
            <a:gdLst/>
            <a:ahLst/>
            <a:cxnLst/>
            <a:rect l="l" t="t" r="r" b="b"/>
            <a:pathLst>
              <a:path w="962025" h="15239">
                <a:moveTo>
                  <a:pt x="961644" y="0"/>
                </a:moveTo>
                <a:lnTo>
                  <a:pt x="0" y="0"/>
                </a:lnTo>
                <a:lnTo>
                  <a:pt x="0" y="15239"/>
                </a:lnTo>
                <a:lnTo>
                  <a:pt x="961644" y="15239"/>
                </a:lnTo>
                <a:lnTo>
                  <a:pt x="96164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55442" y="4014977"/>
            <a:ext cx="54610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474345" algn="l"/>
              </a:tabLst>
            </a:pPr>
            <a:r>
              <a:rPr sz="1300" spc="160" dirty="0">
                <a:solidFill>
                  <a:srgbClr val="404040"/>
                </a:solidFill>
                <a:latin typeface="Cambria Math"/>
                <a:cs typeface="Cambria Math"/>
              </a:rPr>
              <a:t>𝑖	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07538" y="3906773"/>
            <a:ext cx="1028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(𝑎</a:t>
            </a:r>
            <a:r>
              <a:rPr sz="1800" spc="5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800" spc="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20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950" spc="30" baseline="23504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950" baseline="23504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25190" y="4367021"/>
            <a:ext cx="8445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6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58058" y="4156709"/>
            <a:ext cx="32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67" baseline="-20061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300" spc="45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8605" y="4677917"/>
            <a:ext cx="3250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950" spc="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 </a:t>
            </a:r>
            <a:r>
              <a:rPr sz="1950" spc="22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𝑟𝑎𝑛𝑔𝑒</a:t>
            </a:r>
            <a:r>
              <a:rPr sz="1800" spc="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𝑑𝑎𝑟𝑖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𝑘𝑜𝑚𝑝𝑜𝑛𝑒𝑛</a:t>
            </a:r>
            <a:r>
              <a:rPr sz="1800" spc="1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𝑘𝑒</a:t>
            </a:r>
            <a:r>
              <a:rPr sz="1800" spc="1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800">
              <a:latin typeface="Cambria Math"/>
              <a:cs typeface="Cambria Math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2510409"/>
            <a:ext cx="543496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Pengukuran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jarak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lain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disebut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city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blok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absolute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value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metric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didefinisikan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sebagai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506" y="3004184"/>
            <a:ext cx="837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berikut</a:t>
            </a:r>
            <a:r>
              <a:rPr sz="1800" spc="-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78301" y="3527044"/>
            <a:ext cx="17145" cy="208279"/>
          </a:xfrm>
          <a:custGeom>
            <a:avLst/>
            <a:gdLst/>
            <a:ahLst/>
            <a:cxnLst/>
            <a:rect l="l" t="t" r="r" b="b"/>
            <a:pathLst>
              <a:path w="17145" h="208279">
                <a:moveTo>
                  <a:pt x="17145" y="0"/>
                </a:moveTo>
                <a:lnTo>
                  <a:pt x="0" y="0"/>
                </a:lnTo>
                <a:lnTo>
                  <a:pt x="0" y="207771"/>
                </a:lnTo>
                <a:lnTo>
                  <a:pt x="17145" y="207771"/>
                </a:lnTo>
                <a:lnTo>
                  <a:pt x="1714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942208" y="3527044"/>
            <a:ext cx="17145" cy="208279"/>
          </a:xfrm>
          <a:custGeom>
            <a:avLst/>
            <a:gdLst/>
            <a:ahLst/>
            <a:cxnLst/>
            <a:rect l="l" t="t" r="r" b="b"/>
            <a:pathLst>
              <a:path w="17144" h="208279">
                <a:moveTo>
                  <a:pt x="17145" y="0"/>
                </a:moveTo>
                <a:lnTo>
                  <a:pt x="0" y="0"/>
                </a:lnTo>
                <a:lnTo>
                  <a:pt x="0" y="207771"/>
                </a:lnTo>
                <a:lnTo>
                  <a:pt x="17145" y="207771"/>
                </a:lnTo>
                <a:lnTo>
                  <a:pt x="1714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73401" y="3117058"/>
            <a:ext cx="1100455" cy="91757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715010" algn="ctr">
              <a:lnSpc>
                <a:spcPct val="100000"/>
              </a:lnSpc>
              <a:spcBef>
                <a:spcPts val="575"/>
              </a:spcBef>
            </a:pPr>
            <a:r>
              <a:rPr sz="1300" spc="11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625"/>
              </a:spcBef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r>
              <a:rPr sz="1800" spc="1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950" spc="3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950" spc="292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1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-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  <a:p>
            <a:pPr marR="711200" algn="ctr">
              <a:lnSpc>
                <a:spcPct val="100000"/>
              </a:lnSpc>
              <a:spcBef>
                <a:spcPts val="635"/>
              </a:spcBef>
            </a:pP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506" y="4051554"/>
            <a:ext cx="519366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Matrik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ini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lebih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cepat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dibandingkan</a:t>
            </a:r>
            <a:r>
              <a:rPr sz="18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komputasi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jarak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Euclidean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tetapi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memberikan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hasil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mirip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2510409"/>
            <a:ext cx="5282565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Jarak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city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block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juga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dinormalisasi</a:t>
            </a:r>
            <a:r>
              <a:rPr sz="1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menjadi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range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normalized</a:t>
            </a:r>
            <a:r>
              <a:rPr sz="18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city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block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distance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metric,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106" y="3004184"/>
            <a:ext cx="2973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950" spc="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 </a:t>
            </a:r>
            <a:r>
              <a:rPr sz="1950" spc="37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didefinisikan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sebelumnya: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8132" y="3807714"/>
            <a:ext cx="30924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2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300" spc="-15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73476" y="3174873"/>
            <a:ext cx="13462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9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957449" y="3342258"/>
            <a:ext cx="760730" cy="577215"/>
          </a:xfrm>
          <a:custGeom>
            <a:avLst/>
            <a:gdLst/>
            <a:ahLst/>
            <a:cxnLst/>
            <a:rect l="l" t="t" r="r" b="b"/>
            <a:pathLst>
              <a:path w="760729" h="577214">
                <a:moveTo>
                  <a:pt x="20066" y="0"/>
                </a:moveTo>
                <a:lnTo>
                  <a:pt x="0" y="0"/>
                </a:lnTo>
                <a:lnTo>
                  <a:pt x="0" y="576834"/>
                </a:lnTo>
                <a:lnTo>
                  <a:pt x="20066" y="576834"/>
                </a:lnTo>
                <a:lnTo>
                  <a:pt x="20066" y="0"/>
                </a:lnTo>
                <a:close/>
              </a:path>
              <a:path w="760729" h="577214">
                <a:moveTo>
                  <a:pt x="713105" y="280555"/>
                </a:moveTo>
                <a:lnTo>
                  <a:pt x="48641" y="280555"/>
                </a:lnTo>
                <a:lnTo>
                  <a:pt x="48641" y="295783"/>
                </a:lnTo>
                <a:lnTo>
                  <a:pt x="713105" y="295783"/>
                </a:lnTo>
                <a:lnTo>
                  <a:pt x="713105" y="280555"/>
                </a:lnTo>
                <a:close/>
              </a:path>
              <a:path w="760729" h="577214">
                <a:moveTo>
                  <a:pt x="760730" y="0"/>
                </a:moveTo>
                <a:lnTo>
                  <a:pt x="740664" y="0"/>
                </a:lnTo>
                <a:lnTo>
                  <a:pt x="740664" y="576834"/>
                </a:lnTo>
                <a:lnTo>
                  <a:pt x="760730" y="576834"/>
                </a:lnTo>
                <a:lnTo>
                  <a:pt x="7607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52064" y="3281553"/>
            <a:ext cx="114173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025">
              <a:lnSpc>
                <a:spcPts val="1764"/>
              </a:lnSpc>
              <a:spcBef>
                <a:spcPts val="100"/>
              </a:spcBef>
            </a:pPr>
            <a:r>
              <a:rPr sz="1800" spc="25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950" spc="3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950" spc="270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-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  <a:p>
            <a:pPr marL="38100">
              <a:lnSpc>
                <a:spcPts val="1764"/>
              </a:lnSpc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92526" y="3608070"/>
            <a:ext cx="276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950" spc="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31977"/>
            <a:ext cx="33172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3652" y="2095500"/>
            <a:ext cx="6444996" cy="29154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9585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5" dirty="0">
                <a:solidFill>
                  <a:srgbClr val="404040"/>
                </a:solidFill>
              </a:rPr>
              <a:t> </a:t>
            </a:r>
            <a:r>
              <a:rPr sz="3200" spc="-10" dirty="0">
                <a:solidFill>
                  <a:srgbClr val="404040"/>
                </a:solidFill>
              </a:rPr>
              <a:t>Similarity</a:t>
            </a:r>
            <a:endParaRPr sz="3200"/>
          </a:p>
        </p:txBody>
      </p:sp>
      <p:sp>
        <p:nvSpPr>
          <p:cNvPr id="9" name="object 9"/>
          <p:cNvSpPr txBox="1"/>
          <p:nvPr/>
        </p:nvSpPr>
        <p:spPr>
          <a:xfrm>
            <a:off x="419506" y="1466215"/>
            <a:ext cx="10915650" cy="129413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080" indent="-266700">
              <a:lnSpc>
                <a:spcPts val="1939"/>
              </a:lnSpc>
              <a:spcBef>
                <a:spcPts val="34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Matrik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kedua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digunakan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membandingan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dua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disebut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pengukuran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similarity.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5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Bentuk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umum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digunakan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18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similarity</a:t>
            </a:r>
            <a:r>
              <a:rPr sz="1800" spc="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inner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product.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8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definisi</a:t>
            </a:r>
            <a:r>
              <a:rPr sz="1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 A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B,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Vektor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inner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product</a:t>
            </a:r>
            <a:r>
              <a:rPr sz="18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sebagai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berikut: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92140" y="2574213"/>
            <a:ext cx="793750" cy="91757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408305" algn="ctr">
              <a:lnSpc>
                <a:spcPct val="100000"/>
              </a:lnSpc>
              <a:spcBef>
                <a:spcPts val="575"/>
              </a:spcBef>
            </a:pPr>
            <a:r>
              <a:rPr sz="1300" spc="11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  <a:p>
            <a:pPr marL="38100">
              <a:lnSpc>
                <a:spcPct val="100000"/>
              </a:lnSpc>
              <a:spcBef>
                <a:spcPts val="630"/>
              </a:spcBef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950" spc="405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-60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240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  <a:p>
            <a:pPr marR="405130" algn="ctr">
              <a:lnSpc>
                <a:spcPct val="100000"/>
              </a:lnSpc>
              <a:spcBef>
                <a:spcPts val="630"/>
              </a:spcBef>
            </a:pPr>
            <a:r>
              <a:rPr sz="1300" spc="35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506" y="3508629"/>
            <a:ext cx="5998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Pengukuran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similarity</a:t>
            </a:r>
            <a:r>
              <a:rPr sz="1800" spc="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ranged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normalized: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8208" y="4313682"/>
            <a:ext cx="30861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2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300" spc="-2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13552" y="3680840"/>
            <a:ext cx="13462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90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070853" y="4128770"/>
            <a:ext cx="391795" cy="15240"/>
          </a:xfrm>
          <a:custGeom>
            <a:avLst/>
            <a:gdLst/>
            <a:ahLst/>
            <a:cxnLst/>
            <a:rect l="l" t="t" r="r" b="b"/>
            <a:pathLst>
              <a:path w="391795" h="15239">
                <a:moveTo>
                  <a:pt x="391667" y="0"/>
                </a:moveTo>
                <a:lnTo>
                  <a:pt x="0" y="0"/>
                </a:lnTo>
                <a:lnTo>
                  <a:pt x="0" y="15239"/>
                </a:lnTo>
                <a:lnTo>
                  <a:pt x="391667" y="15239"/>
                </a:lnTo>
                <a:lnTo>
                  <a:pt x="3916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692140" y="3787216"/>
            <a:ext cx="793750" cy="474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>
              <a:lnSpc>
                <a:spcPts val="1764"/>
              </a:lnSpc>
              <a:spcBef>
                <a:spcPts val="100"/>
              </a:spcBef>
            </a:pP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950" spc="5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5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  <a:p>
            <a:pPr marL="38100">
              <a:lnSpc>
                <a:spcPts val="1764"/>
              </a:lnSpc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66179" y="4248150"/>
            <a:ext cx="84455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16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99047" y="4037838"/>
            <a:ext cx="325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67" baseline="-20061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300" spc="45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01005" y="4869717"/>
            <a:ext cx="328930" cy="684530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endParaRPr sz="1800">
              <a:latin typeface="Cambria Math"/>
              <a:cs typeface="Cambria Math"/>
            </a:endParaRPr>
          </a:p>
          <a:p>
            <a:pPr marL="22860">
              <a:lnSpc>
                <a:spcPct val="100000"/>
              </a:lnSpc>
              <a:spcBef>
                <a:spcPts val="630"/>
              </a:spcBef>
            </a:pP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4106" y="4555997"/>
            <a:ext cx="11268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indent="-266700">
              <a:lnSpc>
                <a:spcPct val="100000"/>
              </a:lnSpc>
              <a:spcBef>
                <a:spcPts val="100"/>
              </a:spcBef>
              <a:buChar char="•"/>
              <a:tabLst>
                <a:tab pos="304165" algn="l"/>
                <a:tab pos="304800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Alternatif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lain,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normalisasi</a:t>
            </a:r>
            <a:r>
              <a:rPr sz="1800" spc="8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950" spc="-30" baseline="-25641" dirty="0">
                <a:solidFill>
                  <a:srgbClr val="404040"/>
                </a:solidFill>
                <a:latin typeface="Cambria Math"/>
                <a:cs typeface="Cambria Math"/>
              </a:rPr>
              <a:t>𝑛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membagimasing2</a:t>
            </a:r>
            <a:r>
              <a:rPr sz="1800" spc="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komponen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magnitude</a:t>
            </a:r>
            <a:r>
              <a:rPr sz="1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vector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53050" y="5142229"/>
            <a:ext cx="1827530" cy="821690"/>
          </a:xfrm>
          <a:custGeom>
            <a:avLst/>
            <a:gdLst/>
            <a:ahLst/>
            <a:cxnLst/>
            <a:rect l="l" t="t" r="r" b="b"/>
            <a:pathLst>
              <a:path w="1827529" h="821689">
                <a:moveTo>
                  <a:pt x="1824228" y="0"/>
                </a:moveTo>
                <a:lnTo>
                  <a:pt x="0" y="0"/>
                </a:lnTo>
                <a:lnTo>
                  <a:pt x="0" y="15240"/>
                </a:lnTo>
                <a:lnTo>
                  <a:pt x="1824228" y="15240"/>
                </a:lnTo>
                <a:lnTo>
                  <a:pt x="1824228" y="0"/>
                </a:lnTo>
                <a:close/>
              </a:path>
              <a:path w="1827529" h="821689">
                <a:moveTo>
                  <a:pt x="1825752" y="59448"/>
                </a:moveTo>
                <a:lnTo>
                  <a:pt x="148336" y="59309"/>
                </a:lnTo>
                <a:lnTo>
                  <a:pt x="100965" y="777697"/>
                </a:lnTo>
                <a:lnTo>
                  <a:pt x="44069" y="672325"/>
                </a:lnTo>
                <a:lnTo>
                  <a:pt x="3810" y="693648"/>
                </a:lnTo>
                <a:lnTo>
                  <a:pt x="8255" y="701573"/>
                </a:lnTo>
                <a:lnTo>
                  <a:pt x="29337" y="690295"/>
                </a:lnTo>
                <a:lnTo>
                  <a:pt x="100457" y="821448"/>
                </a:lnTo>
                <a:lnTo>
                  <a:pt x="110871" y="821448"/>
                </a:lnTo>
                <a:lnTo>
                  <a:pt x="160782" y="74180"/>
                </a:lnTo>
                <a:lnTo>
                  <a:pt x="175260" y="74180"/>
                </a:lnTo>
                <a:lnTo>
                  <a:pt x="175260" y="74676"/>
                </a:lnTo>
                <a:lnTo>
                  <a:pt x="1825752" y="74676"/>
                </a:lnTo>
                <a:lnTo>
                  <a:pt x="1825752" y="59448"/>
                </a:lnTo>
                <a:close/>
              </a:path>
              <a:path w="1827529" h="821689">
                <a:moveTo>
                  <a:pt x="1827276" y="207264"/>
                </a:moveTo>
                <a:lnTo>
                  <a:pt x="1088136" y="207264"/>
                </a:lnTo>
                <a:lnTo>
                  <a:pt x="1088136" y="207518"/>
                </a:lnTo>
                <a:lnTo>
                  <a:pt x="1060958" y="207518"/>
                </a:lnTo>
                <a:lnTo>
                  <a:pt x="1014603" y="676846"/>
                </a:lnTo>
                <a:lnTo>
                  <a:pt x="958469" y="573151"/>
                </a:lnTo>
                <a:lnTo>
                  <a:pt x="919734" y="593572"/>
                </a:lnTo>
                <a:lnTo>
                  <a:pt x="924179" y="601497"/>
                </a:lnTo>
                <a:lnTo>
                  <a:pt x="944499" y="590778"/>
                </a:lnTo>
                <a:lnTo>
                  <a:pt x="1013460" y="717359"/>
                </a:lnTo>
                <a:lnTo>
                  <a:pt x="1023747" y="717359"/>
                </a:lnTo>
                <a:lnTo>
                  <a:pt x="1073531" y="222377"/>
                </a:lnTo>
                <a:lnTo>
                  <a:pt x="1827276" y="222504"/>
                </a:lnTo>
                <a:lnTo>
                  <a:pt x="1827276" y="20726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033515" y="4801361"/>
            <a:ext cx="452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950" spc="5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950" spc="5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27471" y="5341111"/>
            <a:ext cx="1804670" cy="4387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1600">
              <a:lnSpc>
                <a:spcPts val="1925"/>
              </a:lnSpc>
              <a:spcBef>
                <a:spcPts val="100"/>
              </a:spcBef>
              <a:tabLst>
                <a:tab pos="602615" algn="l"/>
                <a:tab pos="1014094" algn="l"/>
                <a:tab pos="1513840" algn="l"/>
              </a:tabLst>
            </a:pPr>
            <a:r>
              <a:rPr sz="2700" spc="262" baseline="-18518" dirty="0">
                <a:solidFill>
                  <a:srgbClr val="404040"/>
                </a:solidFill>
                <a:latin typeface="Cambria Math"/>
                <a:cs typeface="Cambria Math"/>
              </a:rPr>
              <a:t>σ</a:t>
            </a:r>
            <a:r>
              <a:rPr sz="1300" spc="175" dirty="0">
                <a:solidFill>
                  <a:srgbClr val="404040"/>
                </a:solidFill>
                <a:latin typeface="Cambria Math"/>
                <a:cs typeface="Cambria Math"/>
              </a:rPr>
              <a:t>𝑛	</a:t>
            </a:r>
            <a:r>
              <a:rPr sz="2700" spc="67" baseline="-20061" dirty="0">
                <a:solidFill>
                  <a:srgbClr val="404040"/>
                </a:solidFill>
                <a:latin typeface="Cambria Math"/>
                <a:cs typeface="Cambria Math"/>
              </a:rPr>
              <a:t>𝑎</a:t>
            </a:r>
            <a:r>
              <a:rPr sz="1300" spc="45" dirty="0">
                <a:solidFill>
                  <a:srgbClr val="404040"/>
                </a:solidFill>
                <a:latin typeface="Cambria Math"/>
                <a:cs typeface="Cambria Math"/>
              </a:rPr>
              <a:t>2	</a:t>
            </a:r>
            <a:r>
              <a:rPr sz="2700" spc="262" baseline="-18518" dirty="0">
                <a:solidFill>
                  <a:srgbClr val="404040"/>
                </a:solidFill>
                <a:latin typeface="Cambria Math"/>
                <a:cs typeface="Cambria Math"/>
              </a:rPr>
              <a:t>σ</a:t>
            </a:r>
            <a:r>
              <a:rPr sz="1300" spc="175" dirty="0">
                <a:solidFill>
                  <a:srgbClr val="404040"/>
                </a:solidFill>
                <a:latin typeface="Cambria Math"/>
                <a:cs typeface="Cambria Math"/>
              </a:rPr>
              <a:t>𝑛	</a:t>
            </a:r>
            <a:r>
              <a:rPr sz="2700" spc="60" baseline="-20061" dirty="0">
                <a:solidFill>
                  <a:srgbClr val="404040"/>
                </a:solidFill>
                <a:latin typeface="Cambria Math"/>
                <a:cs typeface="Cambria Math"/>
              </a:rPr>
              <a:t>𝑏</a:t>
            </a: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300">
              <a:latin typeface="Cambria Math"/>
              <a:cs typeface="Cambria Math"/>
            </a:endParaRPr>
          </a:p>
          <a:p>
            <a:pPr marL="262890">
              <a:lnSpc>
                <a:spcPts val="1325"/>
              </a:lnSpc>
              <a:tabLst>
                <a:tab pos="710565" algn="l"/>
                <a:tab pos="1175385" algn="l"/>
                <a:tab pos="1609725" algn="l"/>
              </a:tabLst>
            </a:pPr>
            <a:r>
              <a:rPr sz="1300" spc="70" dirty="0">
                <a:solidFill>
                  <a:srgbClr val="404040"/>
                </a:solidFill>
                <a:latin typeface="Cambria Math"/>
                <a:cs typeface="Cambria Math"/>
              </a:rPr>
              <a:t>𝑗=1	</a:t>
            </a:r>
            <a:r>
              <a:rPr sz="1300" spc="150" dirty="0">
                <a:solidFill>
                  <a:srgbClr val="404040"/>
                </a:solidFill>
                <a:latin typeface="Cambria Math"/>
                <a:cs typeface="Cambria Math"/>
              </a:rPr>
              <a:t>𝑗	</a:t>
            </a:r>
            <a:r>
              <a:rPr sz="1300" spc="65" dirty="0">
                <a:solidFill>
                  <a:srgbClr val="404040"/>
                </a:solidFill>
                <a:latin typeface="Cambria Math"/>
                <a:cs typeface="Cambria Math"/>
              </a:rPr>
              <a:t>𝑗=1	</a:t>
            </a:r>
            <a:r>
              <a:rPr sz="1300" spc="150" dirty="0">
                <a:solidFill>
                  <a:srgbClr val="404040"/>
                </a:solidFill>
                <a:latin typeface="Cambria Math"/>
                <a:cs typeface="Cambria Math"/>
              </a:rPr>
              <a:t>𝑗</a:t>
            </a:r>
            <a:endParaRPr sz="1300">
              <a:latin typeface="Cambria Math"/>
              <a:cs typeface="Cambria Math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9585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Pengukuran</a:t>
            </a:r>
            <a:r>
              <a:rPr sz="3200" spc="-165" dirty="0">
                <a:solidFill>
                  <a:srgbClr val="404040"/>
                </a:solidFill>
              </a:rPr>
              <a:t> </a:t>
            </a:r>
            <a:r>
              <a:rPr sz="3200" spc="-10" dirty="0">
                <a:solidFill>
                  <a:srgbClr val="404040"/>
                </a:solidFill>
              </a:rPr>
              <a:t>Similarity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419506" y="1465275"/>
            <a:ext cx="5465445" cy="4391660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279400" marR="669290" indent="-266700" algn="just">
              <a:lnSpc>
                <a:spcPts val="1939"/>
              </a:lnSpc>
              <a:spcBef>
                <a:spcPts val="350"/>
              </a:spcBef>
              <a:buChar char="•"/>
              <a:tabLst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Pada saat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memilih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aplikasi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di </a:t>
            </a:r>
            <a:r>
              <a:rPr sz="1800" spc="-4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computer, factor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paling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penting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kehandalan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fitur.</a:t>
            </a:r>
            <a:endParaRPr sz="1800">
              <a:latin typeface="Arial MT"/>
              <a:cs typeface="Arial MT"/>
            </a:endParaRPr>
          </a:p>
          <a:p>
            <a:pPr marL="279400" marR="439420" indent="-266700">
              <a:lnSpc>
                <a:spcPts val="1939"/>
              </a:lnSpc>
              <a:spcBef>
                <a:spcPts val="1010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handal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memberikan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hasil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konsisten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pada seluruh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aplikasi.</a:t>
            </a:r>
            <a:endParaRPr sz="1800">
              <a:latin typeface="Arial MT"/>
              <a:cs typeface="Arial MT"/>
            </a:endParaRPr>
          </a:p>
          <a:p>
            <a:pPr marL="279400" marR="5080" indent="-266700">
              <a:lnSpc>
                <a:spcPct val="90000"/>
              </a:lnSpc>
              <a:spcBef>
                <a:spcPts val="969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Contohnya,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jika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kita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mengembangkan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sistem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bekerja</a:t>
            </a:r>
            <a:r>
              <a:rPr sz="1800" spc="7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di</a:t>
            </a:r>
            <a:r>
              <a:rPr sz="1800" spc="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bawah</a:t>
            </a:r>
            <a:r>
              <a:rPr sz="1800" spc="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sembarang</a:t>
            </a:r>
            <a:r>
              <a:rPr sz="1800" spc="1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kondisi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pencahayaan,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kita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ingin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yang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berbeda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mengikuti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pencahayaannya.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ts val="2050"/>
              </a:lnSpc>
              <a:spcBef>
                <a:spcPts val="79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Jenis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kehandalan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disebut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juga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RST-</a:t>
            </a:r>
            <a:endParaRPr sz="1800">
              <a:latin typeface="Arial MT"/>
              <a:cs typeface="Arial MT"/>
            </a:endParaRPr>
          </a:p>
          <a:p>
            <a:pPr marL="279400">
              <a:lnSpc>
                <a:spcPts val="2050"/>
              </a:lnSpc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invariance.</a:t>
            </a:r>
            <a:endParaRPr sz="1800">
              <a:latin typeface="Arial MT"/>
              <a:cs typeface="Arial MT"/>
            </a:endParaRPr>
          </a:p>
          <a:p>
            <a:pPr marL="554990" lvl="1" indent="-276225">
              <a:lnSpc>
                <a:spcPct val="100000"/>
              </a:lnSpc>
              <a:spcBef>
                <a:spcPts val="275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RST</a:t>
            </a:r>
            <a:r>
              <a:rPr sz="18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singkatan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rotasi,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ukuran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 translasi.</a:t>
            </a:r>
            <a:endParaRPr sz="1800">
              <a:latin typeface="Arial MT"/>
              <a:cs typeface="Arial MT"/>
            </a:endParaRPr>
          </a:p>
          <a:p>
            <a:pPr marL="279400" indent="-266700">
              <a:lnSpc>
                <a:spcPct val="100000"/>
              </a:lnSpc>
              <a:spcBef>
                <a:spcPts val="795"/>
              </a:spcBef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1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sangat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handal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RST-invariant.</a:t>
            </a:r>
            <a:endParaRPr sz="1800">
              <a:latin typeface="Arial MT"/>
              <a:cs typeface="Arial MT"/>
            </a:endParaRPr>
          </a:p>
          <a:p>
            <a:pPr marL="554990" marR="288925" lvl="1" indent="-276225">
              <a:lnSpc>
                <a:spcPts val="1939"/>
              </a:lnSpc>
              <a:spcBef>
                <a:spcPts val="520"/>
              </a:spcBef>
              <a:buChar char="•"/>
              <a:tabLst>
                <a:tab pos="554990" algn="l"/>
                <a:tab pos="55562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Jika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dirotasi,,</a:t>
            </a:r>
            <a:r>
              <a:rPr sz="18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dikecilkan,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diperbesar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atau </a:t>
            </a:r>
            <a:r>
              <a:rPr sz="1800" spc="-48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ditranslasikan,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fitur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berubah.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964680" y="1328927"/>
            <a:ext cx="4406265" cy="4502150"/>
            <a:chOff x="6964680" y="13289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4680" y="25283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64168" y="3704844"/>
              <a:ext cx="2406395" cy="2125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4168" y="13289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31797"/>
            <a:ext cx="8686800" cy="6426200"/>
            <a:chOff x="0" y="431797"/>
            <a:chExt cx="8686800" cy="642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1797"/>
              <a:ext cx="8686316" cy="64262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07" y="2819397"/>
              <a:ext cx="1303220" cy="115570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420165" y="2403157"/>
            <a:ext cx="4773930" cy="3667125"/>
            <a:chOff x="7420165" y="2403157"/>
            <a:chExt cx="4773930" cy="36671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87328" y="2929128"/>
              <a:ext cx="804672" cy="3139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87328" y="2929128"/>
              <a:ext cx="805180" cy="3139440"/>
            </a:xfrm>
            <a:custGeom>
              <a:avLst/>
              <a:gdLst/>
              <a:ahLst/>
              <a:cxnLst/>
              <a:rect l="l" t="t" r="r" b="b"/>
              <a:pathLst>
                <a:path w="805179" h="3139440">
                  <a:moveTo>
                    <a:pt x="99441" y="0"/>
                  </a:moveTo>
                  <a:lnTo>
                    <a:pt x="804672" y="0"/>
                  </a:lnTo>
                  <a:lnTo>
                    <a:pt x="804672" y="357124"/>
                  </a:lnTo>
                  <a:lnTo>
                    <a:pt x="804672" y="2782252"/>
                  </a:lnTo>
                  <a:lnTo>
                    <a:pt x="804672" y="3139440"/>
                  </a:lnTo>
                  <a:lnTo>
                    <a:pt x="99441" y="3139440"/>
                  </a:lnTo>
                  <a:lnTo>
                    <a:pt x="60757" y="3129469"/>
                  </a:lnTo>
                  <a:lnTo>
                    <a:pt x="29146" y="3102278"/>
                  </a:lnTo>
                  <a:lnTo>
                    <a:pt x="7822" y="3061949"/>
                  </a:lnTo>
                  <a:lnTo>
                    <a:pt x="0" y="3012567"/>
                  </a:lnTo>
                  <a:lnTo>
                    <a:pt x="0" y="2655443"/>
                  </a:lnTo>
                  <a:lnTo>
                    <a:pt x="0" y="483997"/>
                  </a:lnTo>
                  <a:lnTo>
                    <a:pt x="0" y="126873"/>
                  </a:lnTo>
                  <a:lnTo>
                    <a:pt x="7822" y="77473"/>
                  </a:lnTo>
                  <a:lnTo>
                    <a:pt x="29146" y="37147"/>
                  </a:lnTo>
                  <a:lnTo>
                    <a:pt x="60757" y="9965"/>
                  </a:lnTo>
                  <a:lnTo>
                    <a:pt x="99441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0"/>
                  </a:lnTo>
                  <a:lnTo>
                    <a:pt x="0" y="423671"/>
                  </a:lnTo>
                  <a:lnTo>
                    <a:pt x="44957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423671"/>
                  </a:lnTo>
                  <a:lnTo>
                    <a:pt x="0" y="0"/>
                  </a:lnTo>
                  <a:lnTo>
                    <a:pt x="449579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4928" y="2407920"/>
              <a:ext cx="4460748" cy="31470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24928" y="2407920"/>
              <a:ext cx="4460875" cy="3147060"/>
            </a:xfrm>
            <a:custGeom>
              <a:avLst/>
              <a:gdLst/>
              <a:ahLst/>
              <a:cxnLst/>
              <a:rect l="l" t="t" r="r" b="b"/>
              <a:pathLst>
                <a:path w="4460875" h="3147060">
                  <a:moveTo>
                    <a:pt x="0" y="67309"/>
                  </a:moveTo>
                  <a:lnTo>
                    <a:pt x="5284" y="41094"/>
                  </a:lnTo>
                  <a:lnTo>
                    <a:pt x="19700" y="19700"/>
                  </a:lnTo>
                  <a:lnTo>
                    <a:pt x="41094" y="5284"/>
                  </a:lnTo>
                  <a:lnTo>
                    <a:pt x="67310" y="0"/>
                  </a:lnTo>
                  <a:lnTo>
                    <a:pt x="4393438" y="0"/>
                  </a:lnTo>
                  <a:lnTo>
                    <a:pt x="4419653" y="5284"/>
                  </a:lnTo>
                  <a:lnTo>
                    <a:pt x="4441047" y="19700"/>
                  </a:lnTo>
                  <a:lnTo>
                    <a:pt x="4455463" y="41094"/>
                  </a:lnTo>
                  <a:lnTo>
                    <a:pt x="4460748" y="67309"/>
                  </a:lnTo>
                  <a:lnTo>
                    <a:pt x="4460748" y="3079749"/>
                  </a:lnTo>
                  <a:lnTo>
                    <a:pt x="4455463" y="3105965"/>
                  </a:lnTo>
                  <a:lnTo>
                    <a:pt x="4441047" y="3127359"/>
                  </a:lnTo>
                  <a:lnTo>
                    <a:pt x="4419653" y="3141775"/>
                  </a:lnTo>
                  <a:lnTo>
                    <a:pt x="4393438" y="3147060"/>
                  </a:lnTo>
                  <a:lnTo>
                    <a:pt x="67310" y="3147060"/>
                  </a:lnTo>
                  <a:lnTo>
                    <a:pt x="41094" y="3141775"/>
                  </a:lnTo>
                  <a:lnTo>
                    <a:pt x="19700" y="3127359"/>
                  </a:lnTo>
                  <a:lnTo>
                    <a:pt x="5284" y="3105965"/>
                  </a:lnTo>
                  <a:lnTo>
                    <a:pt x="0" y="3079749"/>
                  </a:lnTo>
                  <a:lnTo>
                    <a:pt x="0" y="67309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613395" y="2449449"/>
            <a:ext cx="3274695" cy="180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000"/>
              </a:lnSpc>
              <a:spcBef>
                <a:spcPts val="105"/>
              </a:spcBef>
            </a:pPr>
            <a:r>
              <a:rPr spc="-254" dirty="0"/>
              <a:t>Metode</a:t>
            </a:r>
            <a:r>
              <a:rPr spc="130" dirty="0"/>
              <a:t> </a:t>
            </a:r>
            <a:r>
              <a:rPr spc="-245" dirty="0"/>
              <a:t>Fitur</a:t>
            </a:r>
          </a:p>
          <a:p>
            <a:pPr marL="12700" marR="982344">
              <a:lnSpc>
                <a:spcPct val="66800"/>
              </a:lnSpc>
              <a:spcBef>
                <a:spcPts val="985"/>
              </a:spcBef>
            </a:pPr>
            <a:r>
              <a:rPr spc="-305" dirty="0"/>
              <a:t>Ekstrak</a:t>
            </a:r>
            <a:r>
              <a:rPr spc="-315" dirty="0"/>
              <a:t>s</a:t>
            </a:r>
            <a:r>
              <a:rPr dirty="0"/>
              <a:t>i  </a:t>
            </a:r>
            <a:r>
              <a:rPr spc="-254" dirty="0"/>
              <a:t>Bentuk</a:t>
            </a:r>
          </a:p>
        </p:txBody>
      </p:sp>
      <p:sp>
        <p:nvSpPr>
          <p:cNvPr id="13" name="object 13"/>
          <p:cNvSpPr/>
          <p:nvPr/>
        </p:nvSpPr>
        <p:spPr>
          <a:xfrm>
            <a:off x="459759" y="5119115"/>
            <a:ext cx="744855" cy="658495"/>
          </a:xfrm>
          <a:custGeom>
            <a:avLst/>
            <a:gdLst/>
            <a:ahLst/>
            <a:cxnLst/>
            <a:rect l="l" t="t" r="r" b="b"/>
            <a:pathLst>
              <a:path w="744855" h="658495">
                <a:moveTo>
                  <a:pt x="530294" y="0"/>
                </a:moveTo>
                <a:lnTo>
                  <a:pt x="214395" y="0"/>
                </a:lnTo>
                <a:lnTo>
                  <a:pt x="199527" y="1982"/>
                </a:lnTo>
                <a:lnTo>
                  <a:pt x="165271" y="28574"/>
                </a:lnTo>
                <a:lnTo>
                  <a:pt x="7677" y="301243"/>
                </a:lnTo>
                <a:lnTo>
                  <a:pt x="0" y="329183"/>
                </a:lnTo>
                <a:lnTo>
                  <a:pt x="1919" y="343606"/>
                </a:lnTo>
                <a:lnTo>
                  <a:pt x="165271" y="629805"/>
                </a:lnTo>
                <a:lnTo>
                  <a:pt x="199527" y="656391"/>
                </a:lnTo>
                <a:lnTo>
                  <a:pt x="214395" y="658367"/>
                </a:lnTo>
                <a:lnTo>
                  <a:pt x="530294" y="658367"/>
                </a:lnTo>
                <a:lnTo>
                  <a:pt x="569915" y="641726"/>
                </a:lnTo>
                <a:lnTo>
                  <a:pt x="737012" y="357123"/>
                </a:lnTo>
                <a:lnTo>
                  <a:pt x="744689" y="329183"/>
                </a:lnTo>
                <a:lnTo>
                  <a:pt x="742770" y="314761"/>
                </a:lnTo>
                <a:lnTo>
                  <a:pt x="578732" y="28574"/>
                </a:lnTo>
                <a:lnTo>
                  <a:pt x="544862" y="1982"/>
                </a:lnTo>
                <a:lnTo>
                  <a:pt x="53029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4794" y="1159763"/>
            <a:ext cx="1826895" cy="1614170"/>
          </a:xfrm>
          <a:custGeom>
            <a:avLst/>
            <a:gdLst/>
            <a:ahLst/>
            <a:cxnLst/>
            <a:rect l="l" t="t" r="r" b="b"/>
            <a:pathLst>
              <a:path w="1826895" h="1614170">
                <a:moveTo>
                  <a:pt x="1300924" y="0"/>
                </a:moveTo>
                <a:lnTo>
                  <a:pt x="852904" y="0"/>
                </a:lnTo>
                <a:lnTo>
                  <a:pt x="622839" y="0"/>
                </a:lnTo>
                <a:lnTo>
                  <a:pt x="538079" y="0"/>
                </a:lnTo>
                <a:lnTo>
                  <a:pt x="525970" y="0"/>
                </a:lnTo>
                <a:lnTo>
                  <a:pt x="489511" y="4843"/>
                </a:lnTo>
                <a:lnTo>
                  <a:pt x="456326" y="18748"/>
                </a:lnTo>
                <a:lnTo>
                  <a:pt x="427833" y="40772"/>
                </a:lnTo>
                <a:lnTo>
                  <a:pt x="405447" y="69976"/>
                </a:lnTo>
                <a:lnTo>
                  <a:pt x="181951" y="456543"/>
                </a:lnTo>
                <a:lnTo>
                  <a:pt x="67182" y="655050"/>
                </a:lnTo>
                <a:lnTo>
                  <a:pt x="24899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355" y="1261850"/>
                </a:lnTo>
                <a:lnTo>
                  <a:pt x="357124" y="1460357"/>
                </a:lnTo>
                <a:lnTo>
                  <a:pt x="399407" y="1533491"/>
                </a:lnTo>
                <a:lnTo>
                  <a:pt x="427833" y="1573143"/>
                </a:lnTo>
                <a:lnTo>
                  <a:pt x="489511" y="1609072"/>
                </a:lnTo>
                <a:lnTo>
                  <a:pt x="525970" y="1613915"/>
                </a:lnTo>
                <a:lnTo>
                  <a:pt x="973990" y="1613915"/>
                </a:lnTo>
                <a:lnTo>
                  <a:pt x="1204055" y="1613915"/>
                </a:lnTo>
                <a:lnTo>
                  <a:pt x="1288815" y="1613915"/>
                </a:lnTo>
                <a:lnTo>
                  <a:pt x="1300924" y="1613915"/>
                </a:lnTo>
                <a:lnTo>
                  <a:pt x="1336661" y="1609072"/>
                </a:lnTo>
                <a:lnTo>
                  <a:pt x="1369742" y="1595167"/>
                </a:lnTo>
                <a:lnTo>
                  <a:pt x="1398133" y="1573143"/>
                </a:lnTo>
                <a:lnTo>
                  <a:pt x="1419796" y="1543939"/>
                </a:lnTo>
                <a:lnTo>
                  <a:pt x="1644247" y="1157372"/>
                </a:lnTo>
                <a:lnTo>
                  <a:pt x="1759505" y="958865"/>
                </a:lnTo>
                <a:lnTo>
                  <a:pt x="1801969" y="885731"/>
                </a:lnTo>
                <a:lnTo>
                  <a:pt x="1808035" y="875284"/>
                </a:lnTo>
                <a:lnTo>
                  <a:pt x="1822180" y="842216"/>
                </a:lnTo>
                <a:lnTo>
                  <a:pt x="1826895" y="806958"/>
                </a:lnTo>
                <a:lnTo>
                  <a:pt x="1822180" y="771699"/>
                </a:lnTo>
                <a:lnTo>
                  <a:pt x="1808035" y="738632"/>
                </a:lnTo>
                <a:lnTo>
                  <a:pt x="1583584" y="352065"/>
                </a:lnTo>
                <a:lnTo>
                  <a:pt x="1468326" y="153558"/>
                </a:lnTo>
                <a:lnTo>
                  <a:pt x="1425862" y="80424"/>
                </a:lnTo>
                <a:lnTo>
                  <a:pt x="1398133" y="40772"/>
                </a:lnTo>
                <a:lnTo>
                  <a:pt x="1336661" y="4843"/>
                </a:lnTo>
                <a:lnTo>
                  <a:pt x="1300924" y="0"/>
                </a:lnTo>
                <a:close/>
              </a:path>
            </a:pathLst>
          </a:custGeom>
          <a:ln w="6350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7985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Representasi</a:t>
            </a:r>
            <a:r>
              <a:rPr sz="3200" spc="-11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Bentuk</a:t>
            </a:r>
            <a:endParaRPr sz="3200"/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9976" y="0"/>
            <a:ext cx="7754111" cy="6678168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42538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Momen</a:t>
            </a:r>
            <a:r>
              <a:rPr sz="3200" spc="-6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Jarak</a:t>
            </a:r>
            <a:r>
              <a:rPr sz="3200" spc="-35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Ke</a:t>
            </a:r>
            <a:r>
              <a:rPr sz="3200" spc="25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Pusat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6363" y="1798320"/>
            <a:ext cx="5123688" cy="440283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0464" y="569976"/>
            <a:ext cx="4337304" cy="610819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23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8492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Momen</a:t>
            </a:r>
            <a:r>
              <a:rPr sz="3200" spc="-10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Zernike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1205483"/>
            <a:ext cx="10500360" cy="545134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24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8492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Momen</a:t>
            </a:r>
            <a:r>
              <a:rPr sz="3200" spc="-10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Zernike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1162811"/>
            <a:ext cx="10652760" cy="551992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25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8492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Momen</a:t>
            </a:r>
            <a:r>
              <a:rPr sz="3200" spc="-10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Zernike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1200911"/>
            <a:ext cx="11026140" cy="540715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28492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404040"/>
                </a:solidFill>
              </a:rPr>
              <a:t>Momen</a:t>
            </a:r>
            <a:r>
              <a:rPr sz="3200" spc="-10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Zernike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1199388"/>
            <a:ext cx="10305288" cy="5458968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27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43402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Polar</a:t>
            </a:r>
            <a:r>
              <a:rPr sz="3200" spc="-20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Fourier</a:t>
            </a:r>
            <a:r>
              <a:rPr sz="3200" spc="-2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Transform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280415" y="1121662"/>
            <a:ext cx="11315700" cy="5721350"/>
            <a:chOff x="280415" y="1121662"/>
            <a:chExt cx="11315700" cy="572135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3975" y="1121662"/>
              <a:ext cx="5692139" cy="57210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0415" y="1121664"/>
              <a:ext cx="5637276" cy="530504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43402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Polar</a:t>
            </a:r>
            <a:r>
              <a:rPr sz="3200" spc="-20" dirty="0">
                <a:solidFill>
                  <a:srgbClr val="404040"/>
                </a:solidFill>
              </a:rPr>
              <a:t> </a:t>
            </a:r>
            <a:r>
              <a:rPr sz="3200" spc="-5" dirty="0">
                <a:solidFill>
                  <a:srgbClr val="404040"/>
                </a:solidFill>
              </a:rPr>
              <a:t>Fourier</a:t>
            </a:r>
            <a:r>
              <a:rPr sz="3200" spc="-2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Transform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996696"/>
            <a:ext cx="4459224" cy="543001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964680" y="1328927"/>
            <a:ext cx="4406265" cy="4502150"/>
            <a:chOff x="6964680" y="13289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4680" y="25283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4168" y="3704844"/>
              <a:ext cx="2406395" cy="2125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64168" y="13289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29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291" y="1007362"/>
            <a:ext cx="10209530" cy="5756275"/>
            <a:chOff x="431291" y="1007362"/>
            <a:chExt cx="10209530" cy="5756275"/>
          </a:xfrm>
        </p:grpSpPr>
        <p:sp>
          <p:nvSpPr>
            <p:cNvPr id="3" name="object 3"/>
            <p:cNvSpPr/>
            <p:nvPr/>
          </p:nvSpPr>
          <p:spPr>
            <a:xfrm>
              <a:off x="6812280" y="2375916"/>
              <a:ext cx="2405380" cy="2125980"/>
            </a:xfrm>
            <a:custGeom>
              <a:avLst/>
              <a:gdLst/>
              <a:ahLst/>
              <a:cxnLst/>
              <a:rect l="l" t="t" r="r" b="b"/>
              <a:pathLst>
                <a:path w="2405379" h="2125979">
                  <a:moveTo>
                    <a:pt x="1712467" y="0"/>
                  </a:moveTo>
                  <a:lnTo>
                    <a:pt x="692403" y="0"/>
                  </a:lnTo>
                  <a:lnTo>
                    <a:pt x="644348" y="6387"/>
                  </a:lnTo>
                  <a:lnTo>
                    <a:pt x="600662" y="24717"/>
                  </a:lnTo>
                  <a:lnTo>
                    <a:pt x="563191" y="53738"/>
                  </a:lnTo>
                  <a:lnTo>
                    <a:pt x="533780" y="92201"/>
                  </a:lnTo>
                  <a:lnTo>
                    <a:pt x="24764" y="972947"/>
                  </a:lnTo>
                  <a:lnTo>
                    <a:pt x="6191" y="1016515"/>
                  </a:lnTo>
                  <a:lnTo>
                    <a:pt x="0" y="1062989"/>
                  </a:lnTo>
                  <a:lnTo>
                    <a:pt x="6191" y="1109464"/>
                  </a:lnTo>
                  <a:lnTo>
                    <a:pt x="24764" y="1153033"/>
                  </a:lnTo>
                  <a:lnTo>
                    <a:pt x="533780" y="2033778"/>
                  </a:lnTo>
                  <a:lnTo>
                    <a:pt x="563191" y="2072241"/>
                  </a:lnTo>
                  <a:lnTo>
                    <a:pt x="600662" y="2101262"/>
                  </a:lnTo>
                  <a:lnTo>
                    <a:pt x="644348" y="2119592"/>
                  </a:lnTo>
                  <a:lnTo>
                    <a:pt x="692403" y="2125980"/>
                  </a:lnTo>
                  <a:lnTo>
                    <a:pt x="1712467" y="2125980"/>
                  </a:lnTo>
                  <a:lnTo>
                    <a:pt x="1759525" y="2119592"/>
                  </a:lnTo>
                  <a:lnTo>
                    <a:pt x="1803082" y="2101262"/>
                  </a:lnTo>
                  <a:lnTo>
                    <a:pt x="1840448" y="2072241"/>
                  </a:lnTo>
                  <a:lnTo>
                    <a:pt x="1868931" y="2033778"/>
                  </a:lnTo>
                  <a:lnTo>
                    <a:pt x="2380106" y="1153033"/>
                  </a:lnTo>
                  <a:lnTo>
                    <a:pt x="2398680" y="1109464"/>
                  </a:lnTo>
                  <a:lnTo>
                    <a:pt x="2404871" y="1062990"/>
                  </a:lnTo>
                  <a:lnTo>
                    <a:pt x="2398680" y="1016515"/>
                  </a:lnTo>
                  <a:lnTo>
                    <a:pt x="2380106" y="972947"/>
                  </a:lnTo>
                  <a:lnTo>
                    <a:pt x="1868931" y="92201"/>
                  </a:lnTo>
                  <a:lnTo>
                    <a:pt x="1840448" y="53738"/>
                  </a:lnTo>
                  <a:lnTo>
                    <a:pt x="1803082" y="24717"/>
                  </a:lnTo>
                  <a:lnTo>
                    <a:pt x="1759525" y="6387"/>
                  </a:lnTo>
                  <a:lnTo>
                    <a:pt x="171246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91" y="1007362"/>
              <a:ext cx="10209276" cy="57561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015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Kotak</a:t>
            </a:r>
            <a:r>
              <a:rPr sz="3200" spc="-3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Pembatas</a:t>
            </a:r>
            <a:endParaRPr sz="3200"/>
          </a:p>
        </p:txBody>
      </p:sp>
      <p:grpSp>
        <p:nvGrpSpPr>
          <p:cNvPr id="6" name="object 6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30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55219"/>
            <a:ext cx="3015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404040"/>
                </a:solidFill>
              </a:rPr>
              <a:t>Kotak</a:t>
            </a:r>
            <a:r>
              <a:rPr sz="3200" spc="-30" dirty="0">
                <a:solidFill>
                  <a:srgbClr val="404040"/>
                </a:solidFill>
              </a:rPr>
              <a:t> </a:t>
            </a:r>
            <a:r>
              <a:rPr sz="3200" dirty="0">
                <a:solidFill>
                  <a:srgbClr val="404040"/>
                </a:solidFill>
              </a:rPr>
              <a:t>Pembatas</a:t>
            </a:r>
            <a:endParaRPr sz="32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943" y="1007362"/>
            <a:ext cx="5590032" cy="576681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6964680" y="1328927"/>
            <a:ext cx="4406265" cy="4502150"/>
            <a:chOff x="6964680" y="1328927"/>
            <a:chExt cx="4406265" cy="450215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64680" y="2528316"/>
              <a:ext cx="2404871" cy="21259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4168" y="3704844"/>
              <a:ext cx="2406395" cy="212598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64168" y="1328927"/>
              <a:ext cx="2406395" cy="2124456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31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794236" y="0"/>
            <a:ext cx="398145" cy="6858000"/>
          </a:xfrm>
          <a:custGeom>
            <a:avLst/>
            <a:gdLst/>
            <a:ahLst/>
            <a:cxnLst/>
            <a:rect l="l" t="t" r="r" b="b"/>
            <a:pathLst>
              <a:path w="398145" h="6858000">
                <a:moveTo>
                  <a:pt x="397764" y="0"/>
                </a:moveTo>
                <a:lnTo>
                  <a:pt x="352044" y="0"/>
                </a:lnTo>
                <a:lnTo>
                  <a:pt x="0" y="0"/>
                </a:lnTo>
                <a:lnTo>
                  <a:pt x="0" y="6858000"/>
                </a:lnTo>
                <a:lnTo>
                  <a:pt x="352044" y="6858000"/>
                </a:lnTo>
                <a:lnTo>
                  <a:pt x="397764" y="6858000"/>
                </a:lnTo>
                <a:lnTo>
                  <a:pt x="397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96"/>
            <a:ext cx="10655808" cy="684530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352212" y="3840416"/>
            <a:ext cx="841375" cy="2204085"/>
            <a:chOff x="11352212" y="3840416"/>
            <a:chExt cx="841375" cy="220408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53800" y="3842003"/>
              <a:ext cx="838200" cy="22006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53800" y="3842003"/>
              <a:ext cx="838200" cy="2200910"/>
            </a:xfrm>
            <a:custGeom>
              <a:avLst/>
              <a:gdLst/>
              <a:ahLst/>
              <a:cxnLst/>
              <a:rect l="l" t="t" r="r" b="b"/>
              <a:pathLst>
                <a:path w="838200" h="2200910">
                  <a:moveTo>
                    <a:pt x="99568" y="0"/>
                  </a:moveTo>
                  <a:lnTo>
                    <a:pt x="838200" y="0"/>
                  </a:lnTo>
                </a:path>
                <a:path w="838200" h="2200910">
                  <a:moveTo>
                    <a:pt x="838200" y="2200656"/>
                  </a:moveTo>
                  <a:lnTo>
                    <a:pt x="99568" y="2200656"/>
                  </a:lnTo>
                  <a:lnTo>
                    <a:pt x="60811" y="2192769"/>
                  </a:lnTo>
                  <a:lnTo>
                    <a:pt x="29162" y="2171261"/>
                  </a:lnTo>
                  <a:lnTo>
                    <a:pt x="7824" y="2139362"/>
                  </a:lnTo>
                  <a:lnTo>
                    <a:pt x="0" y="2100300"/>
                  </a:lnTo>
                  <a:lnTo>
                    <a:pt x="0" y="100330"/>
                  </a:lnTo>
                  <a:lnTo>
                    <a:pt x="7824" y="61293"/>
                  </a:lnTo>
                  <a:lnTo>
                    <a:pt x="29162" y="29400"/>
                  </a:lnTo>
                  <a:lnTo>
                    <a:pt x="60811" y="7889"/>
                  </a:lnTo>
                  <a:lnTo>
                    <a:pt x="99568" y="0"/>
                  </a:lnTo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58372" y="5556503"/>
              <a:ext cx="477520" cy="425450"/>
            </a:xfrm>
            <a:custGeom>
              <a:avLst/>
              <a:gdLst/>
              <a:ahLst/>
              <a:cxnLst/>
              <a:rect l="l" t="t" r="r" b="b"/>
              <a:pathLst>
                <a:path w="477520" h="425450">
                  <a:moveTo>
                    <a:pt x="477011" y="0"/>
                  </a:moveTo>
                  <a:lnTo>
                    <a:pt x="0" y="0"/>
                  </a:lnTo>
                  <a:lnTo>
                    <a:pt x="0" y="425196"/>
                  </a:lnTo>
                  <a:lnTo>
                    <a:pt x="477011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58372" y="5556503"/>
              <a:ext cx="477520" cy="425450"/>
            </a:xfrm>
            <a:custGeom>
              <a:avLst/>
              <a:gdLst/>
              <a:ahLst/>
              <a:cxnLst/>
              <a:rect l="l" t="t" r="r" b="b"/>
              <a:pathLst>
                <a:path w="477520" h="425450">
                  <a:moveTo>
                    <a:pt x="477011" y="0"/>
                  </a:moveTo>
                  <a:lnTo>
                    <a:pt x="0" y="425196"/>
                  </a:lnTo>
                  <a:lnTo>
                    <a:pt x="0" y="0"/>
                  </a:lnTo>
                  <a:lnTo>
                    <a:pt x="477011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264342" y="2354579"/>
            <a:ext cx="1825625" cy="1614170"/>
          </a:xfrm>
          <a:custGeom>
            <a:avLst/>
            <a:gdLst/>
            <a:ahLst/>
            <a:cxnLst/>
            <a:rect l="l" t="t" r="r" b="b"/>
            <a:pathLst>
              <a:path w="1825625" h="1614170">
                <a:moveTo>
                  <a:pt x="1299781" y="0"/>
                </a:moveTo>
                <a:lnTo>
                  <a:pt x="525589" y="0"/>
                </a:lnTo>
                <a:lnTo>
                  <a:pt x="489077" y="4843"/>
                </a:lnTo>
                <a:lnTo>
                  <a:pt x="427434" y="40772"/>
                </a:lnTo>
                <a:lnTo>
                  <a:pt x="18859" y="738632"/>
                </a:lnTo>
                <a:lnTo>
                  <a:pt x="0" y="806958"/>
                </a:lnTo>
                <a:lnTo>
                  <a:pt x="4714" y="842216"/>
                </a:lnTo>
                <a:lnTo>
                  <a:pt x="405066" y="1543939"/>
                </a:lnTo>
                <a:lnTo>
                  <a:pt x="455898" y="1595167"/>
                </a:lnTo>
                <a:lnTo>
                  <a:pt x="525589" y="1613916"/>
                </a:lnTo>
                <a:lnTo>
                  <a:pt x="1299781" y="1613916"/>
                </a:lnTo>
                <a:lnTo>
                  <a:pt x="1368583" y="1595167"/>
                </a:lnTo>
                <a:lnTo>
                  <a:pt x="1418526" y="1543939"/>
                </a:lnTo>
                <a:lnTo>
                  <a:pt x="1806511" y="875284"/>
                </a:lnTo>
                <a:lnTo>
                  <a:pt x="1825371" y="806958"/>
                </a:lnTo>
                <a:lnTo>
                  <a:pt x="1820656" y="771699"/>
                </a:lnTo>
                <a:lnTo>
                  <a:pt x="1418526" y="69977"/>
                </a:lnTo>
                <a:lnTo>
                  <a:pt x="1368583" y="18748"/>
                </a:lnTo>
                <a:lnTo>
                  <a:pt x="1299781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97002" y="1235963"/>
            <a:ext cx="1825625" cy="1614170"/>
          </a:xfrm>
          <a:custGeom>
            <a:avLst/>
            <a:gdLst/>
            <a:ahLst/>
            <a:cxnLst/>
            <a:rect l="l" t="t" r="r" b="b"/>
            <a:pathLst>
              <a:path w="1825625" h="1614170">
                <a:moveTo>
                  <a:pt x="1299781" y="0"/>
                </a:moveTo>
                <a:lnTo>
                  <a:pt x="852201" y="0"/>
                </a:lnTo>
                <a:lnTo>
                  <a:pt x="622363" y="0"/>
                </a:lnTo>
                <a:lnTo>
                  <a:pt x="537686" y="0"/>
                </a:lnTo>
                <a:lnTo>
                  <a:pt x="525589" y="0"/>
                </a:lnTo>
                <a:lnTo>
                  <a:pt x="489077" y="4843"/>
                </a:lnTo>
                <a:lnTo>
                  <a:pt x="427434" y="40772"/>
                </a:lnTo>
                <a:lnTo>
                  <a:pt x="181790" y="456543"/>
                </a:lnTo>
                <a:lnTo>
                  <a:pt x="67135" y="655050"/>
                </a:lnTo>
                <a:lnTo>
                  <a:pt x="24893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135" y="1261850"/>
                </a:lnTo>
                <a:lnTo>
                  <a:pt x="356790" y="1460357"/>
                </a:lnTo>
                <a:lnTo>
                  <a:pt x="399032" y="1533491"/>
                </a:lnTo>
                <a:lnTo>
                  <a:pt x="405066" y="1543939"/>
                </a:lnTo>
                <a:lnTo>
                  <a:pt x="427434" y="1573143"/>
                </a:lnTo>
                <a:lnTo>
                  <a:pt x="455898" y="1595167"/>
                </a:lnTo>
                <a:lnTo>
                  <a:pt x="489077" y="1609072"/>
                </a:lnTo>
                <a:lnTo>
                  <a:pt x="525589" y="1613915"/>
                </a:lnTo>
                <a:lnTo>
                  <a:pt x="973169" y="1613915"/>
                </a:lnTo>
                <a:lnTo>
                  <a:pt x="1203007" y="1613915"/>
                </a:lnTo>
                <a:lnTo>
                  <a:pt x="1287684" y="1613915"/>
                </a:lnTo>
                <a:lnTo>
                  <a:pt x="1299781" y="1613915"/>
                </a:lnTo>
                <a:lnTo>
                  <a:pt x="1335516" y="1609072"/>
                </a:lnTo>
                <a:lnTo>
                  <a:pt x="1368583" y="1595167"/>
                </a:lnTo>
                <a:lnTo>
                  <a:pt x="1396936" y="1573143"/>
                </a:lnTo>
                <a:lnTo>
                  <a:pt x="1418526" y="1543939"/>
                </a:lnTo>
                <a:lnTo>
                  <a:pt x="1642830" y="1157372"/>
                </a:lnTo>
                <a:lnTo>
                  <a:pt x="1758013" y="958865"/>
                </a:lnTo>
                <a:lnTo>
                  <a:pt x="1800449" y="885731"/>
                </a:lnTo>
                <a:lnTo>
                  <a:pt x="1806511" y="875284"/>
                </a:lnTo>
                <a:lnTo>
                  <a:pt x="1820656" y="842216"/>
                </a:lnTo>
                <a:lnTo>
                  <a:pt x="1825371" y="806958"/>
                </a:lnTo>
                <a:lnTo>
                  <a:pt x="1820656" y="771699"/>
                </a:lnTo>
                <a:lnTo>
                  <a:pt x="1806511" y="738632"/>
                </a:lnTo>
                <a:lnTo>
                  <a:pt x="1582207" y="352065"/>
                </a:lnTo>
                <a:lnTo>
                  <a:pt x="1467024" y="153558"/>
                </a:lnTo>
                <a:lnTo>
                  <a:pt x="1424588" y="80424"/>
                </a:lnTo>
                <a:lnTo>
                  <a:pt x="1418526" y="69976"/>
                </a:lnTo>
                <a:lnTo>
                  <a:pt x="1396936" y="40772"/>
                </a:lnTo>
                <a:lnTo>
                  <a:pt x="1368583" y="18748"/>
                </a:lnTo>
                <a:lnTo>
                  <a:pt x="1335516" y="4843"/>
                </a:lnTo>
                <a:lnTo>
                  <a:pt x="1299781" y="0"/>
                </a:lnTo>
                <a:close/>
              </a:path>
            </a:pathLst>
          </a:custGeom>
          <a:ln w="63500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4467" y="3890736"/>
            <a:ext cx="146222" cy="15528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32745" y="4232138"/>
            <a:ext cx="109666" cy="20095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96189" y="4661551"/>
            <a:ext cx="182777" cy="126993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7420165" y="2829877"/>
            <a:ext cx="4470400" cy="2729865"/>
            <a:chOff x="7420165" y="2829877"/>
            <a:chExt cx="4470400" cy="2729865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95888" y="4977249"/>
              <a:ext cx="175743" cy="17546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24928" y="2834639"/>
              <a:ext cx="4460748" cy="272034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424928" y="2834639"/>
              <a:ext cx="4460875" cy="2720340"/>
            </a:xfrm>
            <a:custGeom>
              <a:avLst/>
              <a:gdLst/>
              <a:ahLst/>
              <a:cxnLst/>
              <a:rect l="l" t="t" r="r" b="b"/>
              <a:pathLst>
                <a:path w="4460875" h="2720340">
                  <a:moveTo>
                    <a:pt x="0" y="58165"/>
                  </a:moveTo>
                  <a:lnTo>
                    <a:pt x="4570" y="35522"/>
                  </a:lnTo>
                  <a:lnTo>
                    <a:pt x="17033" y="17033"/>
                  </a:lnTo>
                  <a:lnTo>
                    <a:pt x="35522" y="4570"/>
                  </a:lnTo>
                  <a:lnTo>
                    <a:pt x="58166" y="0"/>
                  </a:lnTo>
                  <a:lnTo>
                    <a:pt x="4402582" y="0"/>
                  </a:lnTo>
                  <a:lnTo>
                    <a:pt x="4425225" y="4570"/>
                  </a:lnTo>
                  <a:lnTo>
                    <a:pt x="4443714" y="17033"/>
                  </a:lnTo>
                  <a:lnTo>
                    <a:pt x="4456177" y="35522"/>
                  </a:lnTo>
                  <a:lnTo>
                    <a:pt x="4460748" y="58165"/>
                  </a:lnTo>
                  <a:lnTo>
                    <a:pt x="4460748" y="2662174"/>
                  </a:lnTo>
                  <a:lnTo>
                    <a:pt x="4456177" y="2684817"/>
                  </a:lnTo>
                  <a:lnTo>
                    <a:pt x="4443714" y="2703306"/>
                  </a:lnTo>
                  <a:lnTo>
                    <a:pt x="4425225" y="2715769"/>
                  </a:lnTo>
                  <a:lnTo>
                    <a:pt x="4402582" y="2720340"/>
                  </a:lnTo>
                  <a:lnTo>
                    <a:pt x="58166" y="2720340"/>
                  </a:lnTo>
                  <a:lnTo>
                    <a:pt x="35522" y="2715769"/>
                  </a:lnTo>
                  <a:lnTo>
                    <a:pt x="17033" y="2703306"/>
                  </a:lnTo>
                  <a:lnTo>
                    <a:pt x="4570" y="2684817"/>
                  </a:lnTo>
                  <a:lnTo>
                    <a:pt x="0" y="2662174"/>
                  </a:lnTo>
                  <a:lnTo>
                    <a:pt x="0" y="58165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097905">
              <a:lnSpc>
                <a:spcPct val="100000"/>
              </a:lnSpc>
              <a:spcBef>
                <a:spcPts val="105"/>
              </a:spcBef>
            </a:pPr>
            <a:r>
              <a:rPr spc="-675" dirty="0"/>
              <a:t>T</a:t>
            </a:r>
            <a:r>
              <a:rPr spc="-305" dirty="0"/>
              <a:t>e</a:t>
            </a:r>
            <a:r>
              <a:rPr spc="-310" dirty="0"/>
              <a:t>r</a:t>
            </a:r>
            <a:r>
              <a:rPr spc="-305" dirty="0"/>
              <a:t>imak</a:t>
            </a:r>
            <a:r>
              <a:rPr spc="-315" dirty="0"/>
              <a:t>as</a:t>
            </a:r>
            <a:r>
              <a:rPr spc="-305" dirty="0"/>
              <a:t>i</a:t>
            </a:r>
            <a:r>
              <a:rPr dirty="0"/>
              <a:t>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896</Words>
  <Application>Microsoft Office PowerPoint</Application>
  <PresentationFormat>Widescreen</PresentationFormat>
  <Paragraphs>252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Algerian</vt:lpstr>
      <vt:lpstr>Arial MT</vt:lpstr>
      <vt:lpstr>Calibri</vt:lpstr>
      <vt:lpstr>Cambria Math</vt:lpstr>
      <vt:lpstr>Times New Roman</vt:lpstr>
      <vt:lpstr>Verdana</vt:lpstr>
      <vt:lpstr>Office Theme</vt:lpstr>
      <vt:lpstr>Ekstraksi Fitur  Bentuk</vt:lpstr>
      <vt:lpstr>Bagaimana mengidentifikasi  bentuk objek ?</vt:lpstr>
      <vt:lpstr>Definisi</vt:lpstr>
      <vt:lpstr>Sifat Fitur Efisien</vt:lpstr>
      <vt:lpstr>Fitur Bentuk</vt:lpstr>
      <vt:lpstr>Bagaimana mendapatkan vector  yang membedakan bentuk-bentuk  objek dari citra ?</vt:lpstr>
      <vt:lpstr>Deteksi Tepi</vt:lpstr>
      <vt:lpstr>Histogram Proyeksi</vt:lpstr>
      <vt:lpstr>Fitur Objek Biner</vt:lpstr>
      <vt:lpstr>Fitur Objek Biner</vt:lpstr>
      <vt:lpstr>Fitur Objek Biner</vt:lpstr>
      <vt:lpstr>Vektor Fitur</vt:lpstr>
      <vt:lpstr>Pengukuran Distance dan Similarity</vt:lpstr>
      <vt:lpstr>Pengukuran Jarak</vt:lpstr>
      <vt:lpstr>Pengukuran Jarak</vt:lpstr>
      <vt:lpstr>Pengukuran Jarak</vt:lpstr>
      <vt:lpstr>Pengukuran Jarak</vt:lpstr>
      <vt:lpstr>Pengukuran Jarak</vt:lpstr>
      <vt:lpstr>Pengukuran Similarity</vt:lpstr>
      <vt:lpstr>Pengukuran Similarity</vt:lpstr>
      <vt:lpstr>Metode Fitur Ekstraksi  Bentuk</vt:lpstr>
      <vt:lpstr>Representasi Bentuk</vt:lpstr>
      <vt:lpstr>Momen Jarak Ke Pusat</vt:lpstr>
      <vt:lpstr>Momen Zernike</vt:lpstr>
      <vt:lpstr>Momen Zernike</vt:lpstr>
      <vt:lpstr>Momen Zernike</vt:lpstr>
      <vt:lpstr>Momen Zernike</vt:lpstr>
      <vt:lpstr>Polar Fourier Transform</vt:lpstr>
      <vt:lpstr>Polar Fourier Transform</vt:lpstr>
      <vt:lpstr>Kotak Pembatas</vt:lpstr>
      <vt:lpstr>Kotak Pembatas</vt:lpstr>
      <vt:lpstr>Terimakasih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Ekstraksi Fitur  Bentuk</dc:title>
  <dc:creator>Irfan Maliki</dc:creator>
  <cp:lastModifiedBy>Robi</cp:lastModifiedBy>
  <cp:revision>1</cp:revision>
  <dcterms:created xsi:type="dcterms:W3CDTF">2021-09-04T08:04:54Z</dcterms:created>
  <dcterms:modified xsi:type="dcterms:W3CDTF">2021-09-04T08:07:23Z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