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9144000" cy="6858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1368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07288" y="165353"/>
            <a:ext cx="8129422" cy="391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2/28/2022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2/28/2022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2/28/2022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2/28/2022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290827" y="522477"/>
            <a:ext cx="6595618" cy="5425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2/28/2022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06653" y="445900"/>
            <a:ext cx="7346315" cy="3206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86815" y="3279775"/>
            <a:ext cx="7170369" cy="16560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2/28/2022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881883" y="4032503"/>
            <a:ext cx="5317236" cy="11155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182873" y="4104208"/>
            <a:ext cx="468439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MEKANIKA</a:t>
            </a:r>
            <a:r>
              <a:rPr sz="4000" b="1" spc="-55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4000" b="1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BAHAN</a:t>
            </a:r>
            <a:endParaRPr sz="4000">
              <a:latin typeface="Microsoft New Tai Lue"/>
              <a:cs typeface="Microsoft New Tai Lu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733038" y="5025390"/>
            <a:ext cx="358457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FFFFFF"/>
                </a:solidFill>
                <a:latin typeface="Microsoft New Tai Lue"/>
                <a:cs typeface="Microsoft New Tai Lue"/>
              </a:rPr>
              <a:t>Luas dan titik berat</a:t>
            </a:r>
            <a:r>
              <a:rPr sz="2000" spc="-90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2000" dirty="0">
                <a:solidFill>
                  <a:srgbClr val="FFFFFF"/>
                </a:solidFill>
                <a:latin typeface="Microsoft New Tai Lue"/>
                <a:cs typeface="Microsoft New Tai Lue"/>
              </a:rPr>
              <a:t>penampang</a:t>
            </a:r>
            <a:endParaRPr sz="2000">
              <a:latin typeface="Microsoft New Tai Lue"/>
              <a:cs typeface="Microsoft New Tai Lue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458200" y="6553198"/>
            <a:ext cx="504444" cy="18135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62453" y="1509725"/>
            <a:ext cx="5837555" cy="3627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2425" indent="-340360">
              <a:lnSpc>
                <a:spcPct val="100000"/>
              </a:lnSpc>
              <a:spcBef>
                <a:spcPts val="105"/>
              </a:spcBef>
              <a:buSzPct val="87500"/>
              <a:buFont typeface="Calibri"/>
              <a:buChar char="•"/>
              <a:tabLst>
                <a:tab pos="352425" algn="l"/>
                <a:tab pos="353060" algn="l"/>
              </a:tabLst>
            </a:pPr>
            <a:r>
              <a:rPr sz="3200" b="1" spc="5" dirty="0">
                <a:latin typeface="Tempus Sans ITC"/>
                <a:cs typeface="Tempus Sans ITC"/>
              </a:rPr>
              <a:t>LUAS</a:t>
            </a:r>
            <a:r>
              <a:rPr sz="3200" b="1" spc="-60" dirty="0">
                <a:latin typeface="Tempus Sans ITC"/>
                <a:cs typeface="Tempus Sans ITC"/>
              </a:rPr>
              <a:t> </a:t>
            </a:r>
            <a:r>
              <a:rPr sz="3200" b="1" spc="75" dirty="0" smtClean="0">
                <a:latin typeface="Tempus Sans ITC"/>
                <a:cs typeface="Tempus Sans ITC"/>
              </a:rPr>
              <a:t>PENA</a:t>
            </a:r>
            <a:r>
              <a:rPr lang="en-US" sz="3200" b="1" spc="75" dirty="0" smtClean="0">
                <a:latin typeface="Tempus Sans ITC"/>
                <a:cs typeface="Tempus Sans ITC"/>
              </a:rPr>
              <a:t>M</a:t>
            </a:r>
            <a:r>
              <a:rPr sz="3200" b="1" spc="75" dirty="0" smtClean="0">
                <a:latin typeface="Tempus Sans ITC"/>
                <a:cs typeface="Tempus Sans ITC"/>
              </a:rPr>
              <a:t>PANG</a:t>
            </a:r>
            <a:endParaRPr sz="3200" dirty="0">
              <a:latin typeface="Tempus Sans ITC"/>
              <a:cs typeface="Tempus Sans ITC"/>
            </a:endParaRPr>
          </a:p>
          <a:p>
            <a:pPr marL="318770" indent="-306705">
              <a:lnSpc>
                <a:spcPct val="100000"/>
              </a:lnSpc>
              <a:spcBef>
                <a:spcPts val="5"/>
              </a:spcBef>
              <a:buFont typeface="Tempus Sans ITC"/>
              <a:buChar char="•"/>
              <a:tabLst>
                <a:tab pos="319405" algn="l"/>
                <a:tab pos="1727835" algn="l"/>
              </a:tabLst>
            </a:pPr>
            <a:r>
              <a:rPr sz="3200" b="1" dirty="0">
                <a:latin typeface="Tempus Sans ITC"/>
                <a:cs typeface="Tempus Sans ITC"/>
              </a:rPr>
              <a:t>STATIS	</a:t>
            </a:r>
            <a:r>
              <a:rPr lang="en-US" sz="3200" b="1" spc="210" dirty="0" smtClean="0">
                <a:latin typeface="Tempus Sans ITC"/>
                <a:cs typeface="Tempus Sans ITC"/>
              </a:rPr>
              <a:t>M</a:t>
            </a:r>
            <a:r>
              <a:rPr sz="3200" b="1" spc="210" dirty="0" smtClean="0">
                <a:latin typeface="Tempus Sans ITC"/>
                <a:cs typeface="Tempus Sans ITC"/>
              </a:rPr>
              <a:t>O</a:t>
            </a:r>
            <a:r>
              <a:rPr lang="en-US" sz="3200" b="1" spc="210" dirty="0" smtClean="0">
                <a:latin typeface="Tempus Sans ITC"/>
                <a:cs typeface="Tempus Sans ITC"/>
              </a:rPr>
              <a:t>M</a:t>
            </a:r>
            <a:r>
              <a:rPr sz="3200" b="1" spc="210" dirty="0" smtClean="0">
                <a:latin typeface="Tempus Sans ITC"/>
                <a:cs typeface="Tempus Sans ITC"/>
              </a:rPr>
              <a:t>EN</a:t>
            </a:r>
            <a:endParaRPr sz="3200" dirty="0">
              <a:latin typeface="Tempus Sans ITC"/>
              <a:cs typeface="Tempus Sans ITC"/>
            </a:endParaRPr>
          </a:p>
          <a:p>
            <a:pPr marL="318770" indent="-306705">
              <a:lnSpc>
                <a:spcPct val="100000"/>
              </a:lnSpc>
              <a:buFont typeface="Tempus Sans ITC"/>
              <a:buChar char="•"/>
              <a:tabLst>
                <a:tab pos="319405" algn="l"/>
                <a:tab pos="2789555" algn="l"/>
              </a:tabLst>
            </a:pPr>
            <a:r>
              <a:rPr sz="3200" b="1" dirty="0">
                <a:latin typeface="Tempus Sans ITC"/>
                <a:cs typeface="Tempus Sans ITC"/>
              </a:rPr>
              <a:t>TITIK</a:t>
            </a:r>
            <a:r>
              <a:rPr sz="3200" b="1" spc="-30" dirty="0">
                <a:latin typeface="Tempus Sans ITC"/>
                <a:cs typeface="Tempus Sans ITC"/>
              </a:rPr>
              <a:t> </a:t>
            </a:r>
            <a:r>
              <a:rPr sz="3200" b="1" dirty="0">
                <a:latin typeface="Tempus Sans ITC"/>
                <a:cs typeface="Tempus Sans ITC"/>
              </a:rPr>
              <a:t>BERAT	</a:t>
            </a:r>
            <a:r>
              <a:rPr sz="3200" b="1" spc="70" dirty="0" smtClean="0">
                <a:latin typeface="Tempus Sans ITC"/>
                <a:cs typeface="Tempus Sans ITC"/>
              </a:rPr>
              <a:t>PENA</a:t>
            </a:r>
            <a:r>
              <a:rPr lang="en-US" sz="3200" b="1" spc="70" dirty="0" smtClean="0">
                <a:latin typeface="Tempus Sans ITC"/>
                <a:cs typeface="Tempus Sans ITC"/>
              </a:rPr>
              <a:t>M</a:t>
            </a:r>
            <a:r>
              <a:rPr sz="3200" b="1" spc="70" dirty="0" smtClean="0">
                <a:latin typeface="Tempus Sans ITC"/>
                <a:cs typeface="Tempus Sans ITC"/>
              </a:rPr>
              <a:t>PANG</a:t>
            </a:r>
            <a:endParaRPr sz="3200" dirty="0">
              <a:latin typeface="Tempus Sans ITC"/>
              <a:cs typeface="Tempus Sans ITC"/>
            </a:endParaRPr>
          </a:p>
          <a:p>
            <a:pPr marL="318770" indent="-306705">
              <a:lnSpc>
                <a:spcPct val="100000"/>
              </a:lnSpc>
              <a:buFont typeface="Tempus Sans ITC"/>
              <a:buChar char="•"/>
              <a:tabLst>
                <a:tab pos="319405" algn="l"/>
                <a:tab pos="2327275" algn="l"/>
              </a:tabLst>
            </a:pPr>
            <a:r>
              <a:rPr sz="3200" b="1" dirty="0">
                <a:latin typeface="Tempus Sans ITC"/>
                <a:cs typeface="Tempus Sans ITC"/>
              </a:rPr>
              <a:t>BESARAN	INERSIA</a:t>
            </a:r>
            <a:endParaRPr sz="3200" dirty="0">
              <a:latin typeface="Tempus Sans ITC"/>
              <a:cs typeface="Tempus Sans ITC"/>
            </a:endParaRPr>
          </a:p>
          <a:p>
            <a:pPr marL="1506220" lvl="1" indent="-457200">
              <a:lnSpc>
                <a:spcPct val="100000"/>
              </a:lnSpc>
              <a:spcBef>
                <a:spcPts val="1280"/>
              </a:spcBef>
              <a:buAutoNum type="arabicPeriod"/>
              <a:tabLst>
                <a:tab pos="1505585" algn="l"/>
                <a:tab pos="1506220" algn="l"/>
              </a:tabLst>
            </a:pPr>
            <a:r>
              <a:rPr sz="2400" dirty="0">
                <a:latin typeface="Arial"/>
                <a:cs typeface="Arial"/>
              </a:rPr>
              <a:t>MOMEN</a:t>
            </a:r>
            <a:r>
              <a:rPr sz="2400" spc="-8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INERSIA</a:t>
            </a:r>
            <a:endParaRPr sz="2400" dirty="0">
              <a:latin typeface="Arial"/>
              <a:cs typeface="Arial"/>
            </a:endParaRPr>
          </a:p>
          <a:p>
            <a:pPr marL="1506220" lvl="1" indent="-457200">
              <a:lnSpc>
                <a:spcPct val="100000"/>
              </a:lnSpc>
              <a:buAutoNum type="arabicPeriod"/>
              <a:tabLst>
                <a:tab pos="1505585" algn="l"/>
                <a:tab pos="1506220" algn="l"/>
              </a:tabLst>
            </a:pPr>
            <a:r>
              <a:rPr sz="2400" spc="-5" dirty="0">
                <a:latin typeface="Arial"/>
                <a:cs typeface="Arial"/>
              </a:rPr>
              <a:t>JARI-JARI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INERSIA</a:t>
            </a:r>
            <a:endParaRPr sz="2400" dirty="0">
              <a:latin typeface="Arial"/>
              <a:cs typeface="Arial"/>
            </a:endParaRPr>
          </a:p>
          <a:p>
            <a:pPr marL="1506220" lvl="1" indent="-457200">
              <a:lnSpc>
                <a:spcPct val="100000"/>
              </a:lnSpc>
              <a:buAutoNum type="arabicPeriod"/>
              <a:tabLst>
                <a:tab pos="1505585" algn="l"/>
                <a:tab pos="1506220" algn="l"/>
              </a:tabLst>
            </a:pPr>
            <a:r>
              <a:rPr sz="2400" spc="-5" dirty="0">
                <a:latin typeface="Arial"/>
                <a:cs typeface="Arial"/>
              </a:rPr>
              <a:t>ELIPS INERSIA</a:t>
            </a:r>
            <a:endParaRPr sz="2400" dirty="0">
              <a:latin typeface="Arial"/>
              <a:cs typeface="Arial"/>
            </a:endParaRPr>
          </a:p>
          <a:p>
            <a:pPr marL="1506220" lvl="1" indent="-457200">
              <a:lnSpc>
                <a:spcPct val="100000"/>
              </a:lnSpc>
              <a:buAutoNum type="arabicPeriod"/>
              <a:tabLst>
                <a:tab pos="1505585" algn="l"/>
                <a:tab pos="1506220" algn="l"/>
              </a:tabLst>
            </a:pPr>
            <a:r>
              <a:rPr sz="2400" spc="-5" dirty="0">
                <a:latin typeface="Arial"/>
                <a:cs typeface="Arial"/>
              </a:rPr>
              <a:t>PRODUK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INERSIA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700009" y="6275323"/>
            <a:ext cx="8547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Lucida Console"/>
                <a:cs typeface="Lucida Console"/>
              </a:rPr>
              <a:t>Atit_2007</a:t>
            </a:r>
            <a:endParaRPr sz="1200">
              <a:latin typeface="Lucida Console"/>
              <a:cs typeface="Lucida Consol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9823" y="5416296"/>
            <a:ext cx="5826252" cy="5105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770633" y="5445963"/>
            <a:ext cx="55435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Microsoft New Tai Lue"/>
                <a:cs typeface="Microsoft New Tai Lue"/>
              </a:rPr>
              <a:t>Balok, kolom, tiang pancang, kantilever kanopi,</a:t>
            </a:r>
            <a:r>
              <a:rPr sz="1800" b="1" spc="-15" dirty="0">
                <a:latin typeface="Microsoft New Tai Lue"/>
                <a:cs typeface="Microsoft New Tai Lue"/>
              </a:rPr>
              <a:t> </a:t>
            </a:r>
            <a:r>
              <a:rPr sz="1800" b="1" spc="-5" dirty="0">
                <a:latin typeface="Microsoft New Tai Lue"/>
                <a:cs typeface="Microsoft New Tai Lue"/>
              </a:rPr>
              <a:t>dll.</a:t>
            </a:r>
            <a:endParaRPr sz="1800">
              <a:latin typeface="Microsoft New Tai Lue"/>
              <a:cs typeface="Microsoft New Tai Lu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94333" y="1446987"/>
            <a:ext cx="619823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851400" algn="l"/>
              </a:tabLst>
            </a:pPr>
            <a:r>
              <a:rPr sz="2400" b="1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WIDE</a:t>
            </a:r>
            <a:r>
              <a:rPr sz="2400" b="1" spc="15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FLANGE</a:t>
            </a:r>
            <a:r>
              <a:rPr sz="2400" b="1" spc="5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(WF)	PROFIL</a:t>
            </a:r>
            <a:r>
              <a:rPr sz="2400" b="1" spc="-75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2400" b="1" dirty="0">
                <a:solidFill>
                  <a:srgbClr val="FFFFFF"/>
                </a:solidFill>
                <a:latin typeface="Microsoft New Tai Lue"/>
                <a:cs typeface="Microsoft New Tai Lue"/>
              </a:rPr>
              <a:t>U</a:t>
            </a:r>
            <a:endParaRPr sz="2400">
              <a:latin typeface="Microsoft New Tai Lue"/>
              <a:cs typeface="Microsoft New Tai Lu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504935" y="6427114"/>
            <a:ext cx="102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501139" y="2060448"/>
            <a:ext cx="2971800" cy="2971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148071" y="2133600"/>
            <a:ext cx="2819400" cy="3048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975156" y="446277"/>
            <a:ext cx="6998334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000099"/>
                </a:solidFill>
                <a:latin typeface="Showcard Gothic"/>
                <a:cs typeface="Showcard Gothic"/>
              </a:rPr>
              <a:t>PROFIL </a:t>
            </a:r>
            <a:r>
              <a:rPr sz="3200" spc="-5" dirty="0">
                <a:solidFill>
                  <a:srgbClr val="000099"/>
                </a:solidFill>
                <a:latin typeface="Showcard Gothic"/>
                <a:cs typeface="Showcard Gothic"/>
              </a:rPr>
              <a:t>PADA </a:t>
            </a:r>
            <a:r>
              <a:rPr sz="3200" dirty="0">
                <a:solidFill>
                  <a:srgbClr val="000099"/>
                </a:solidFill>
                <a:latin typeface="Showcard Gothic"/>
                <a:cs typeface="Showcard Gothic"/>
              </a:rPr>
              <a:t>STRUKTUR</a:t>
            </a:r>
            <a:r>
              <a:rPr sz="3200" spc="-60" dirty="0">
                <a:solidFill>
                  <a:srgbClr val="000099"/>
                </a:solidFill>
                <a:latin typeface="Showcard Gothic"/>
                <a:cs typeface="Showcard Gothic"/>
              </a:rPr>
              <a:t> </a:t>
            </a:r>
            <a:r>
              <a:rPr sz="3200" spc="-5" dirty="0">
                <a:solidFill>
                  <a:srgbClr val="000099"/>
                </a:solidFill>
                <a:latin typeface="Showcard Gothic"/>
                <a:cs typeface="Showcard Gothic"/>
              </a:rPr>
              <a:t>BANGUNAN</a:t>
            </a:r>
            <a:endParaRPr sz="3200">
              <a:latin typeface="Showcard Gothic"/>
              <a:cs typeface="Showcard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32916" y="4888991"/>
            <a:ext cx="2295144" cy="6766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10716" y="4929632"/>
            <a:ext cx="19183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Microsoft New Tai Lue"/>
                <a:cs typeface="Microsoft New Tai Lue"/>
              </a:rPr>
              <a:t>Bracing,</a:t>
            </a:r>
            <a:r>
              <a:rPr sz="2400" spc="-35" dirty="0">
                <a:latin typeface="Microsoft New Tai Lue"/>
                <a:cs typeface="Microsoft New Tai Lue"/>
              </a:rPr>
              <a:t> </a:t>
            </a:r>
            <a:r>
              <a:rPr sz="2400" spc="-5" dirty="0">
                <a:latin typeface="Microsoft New Tai Lue"/>
                <a:cs typeface="Microsoft New Tai Lue"/>
              </a:rPr>
              <a:t>balok</a:t>
            </a:r>
            <a:endParaRPr sz="2400">
              <a:latin typeface="Microsoft New Tai Lue"/>
              <a:cs typeface="Microsoft New Tai Lu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73401" y="1185798"/>
            <a:ext cx="1117600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15265" marR="5080" indent="-203200">
              <a:lnSpc>
                <a:spcPct val="100000"/>
              </a:lnSpc>
              <a:spcBef>
                <a:spcPts val="95"/>
              </a:spcBef>
            </a:pPr>
            <a:r>
              <a:rPr sz="1300" b="1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PROFIL </a:t>
            </a:r>
            <a:r>
              <a:rPr sz="1300" b="1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SIKU /  </a:t>
            </a:r>
            <a:r>
              <a:rPr sz="1300" b="1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PROFIL</a:t>
            </a:r>
            <a:r>
              <a:rPr sz="1300" b="1" spc="5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L</a:t>
            </a:r>
            <a:endParaRPr sz="1300">
              <a:latin typeface="Microsoft New Tai Lue"/>
              <a:cs typeface="Microsoft New Tai Lue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216522" y="1183970"/>
            <a:ext cx="132842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PROFIL</a:t>
            </a:r>
            <a:r>
              <a:rPr sz="2400" b="1" spc="-80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2400" b="1" dirty="0">
                <a:solidFill>
                  <a:srgbClr val="FFFFFF"/>
                </a:solidFill>
                <a:latin typeface="Microsoft New Tai Lue"/>
                <a:cs typeface="Microsoft New Tai Lue"/>
              </a:rPr>
              <a:t>C</a:t>
            </a:r>
            <a:endParaRPr sz="2400">
              <a:latin typeface="Microsoft New Tai Lue"/>
              <a:cs typeface="Microsoft New Tai Lu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504935" y="6427114"/>
            <a:ext cx="102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043939" y="1845564"/>
            <a:ext cx="3200400" cy="2895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507735" y="1845564"/>
            <a:ext cx="2743200" cy="28956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416296" y="4879847"/>
            <a:ext cx="2328672" cy="69189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613653" y="4955540"/>
            <a:ext cx="19354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Calibri"/>
                <a:cs typeface="Calibri"/>
              </a:rPr>
              <a:t>Struktur</a:t>
            </a:r>
            <a:r>
              <a:rPr sz="2400" spc="-9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rangka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48939" y="4564379"/>
            <a:ext cx="4230623" cy="6766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127375" y="4606290"/>
            <a:ext cx="38519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Microsoft New Tai Lue"/>
                <a:cs typeface="Microsoft New Tai Lue"/>
              </a:rPr>
              <a:t>Balok kantilever, balok</a:t>
            </a:r>
            <a:r>
              <a:rPr sz="2400" spc="-20" dirty="0">
                <a:latin typeface="Microsoft New Tai Lue"/>
                <a:cs typeface="Microsoft New Tai Lue"/>
              </a:rPr>
              <a:t> </a:t>
            </a:r>
            <a:r>
              <a:rPr sz="2400" spc="-5" dirty="0">
                <a:latin typeface="Microsoft New Tai Lue"/>
                <a:cs typeface="Microsoft New Tai Lue"/>
              </a:rPr>
              <a:t>lantai</a:t>
            </a:r>
            <a:endParaRPr sz="2400">
              <a:latin typeface="Microsoft New Tai Lue"/>
              <a:cs typeface="Microsoft New Tai Lu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1089101"/>
            <a:ext cx="162306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Balok</a:t>
            </a:r>
            <a:r>
              <a:rPr sz="3600" b="1" spc="-95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3600" b="1" dirty="0">
                <a:solidFill>
                  <a:srgbClr val="FFFFFF"/>
                </a:solidFill>
                <a:latin typeface="Microsoft New Tai Lue"/>
                <a:cs typeface="Microsoft New Tai Lue"/>
              </a:rPr>
              <a:t>T</a:t>
            </a:r>
            <a:endParaRPr sz="3600">
              <a:latin typeface="Microsoft New Tai Lue"/>
              <a:cs typeface="Microsoft New Tai Lu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504935" y="6427114"/>
            <a:ext cx="102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491484" y="1629155"/>
            <a:ext cx="3352800" cy="2514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79475" y="579119"/>
            <a:ext cx="7825740" cy="8961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18540" y="635634"/>
            <a:ext cx="732155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PROFIL PADA </a:t>
            </a:r>
            <a:r>
              <a:rPr sz="3200" b="1" dirty="0">
                <a:solidFill>
                  <a:srgbClr val="FFFFFF"/>
                </a:solidFill>
                <a:latin typeface="Microsoft New Tai Lue"/>
                <a:cs typeface="Microsoft New Tai Lue"/>
              </a:rPr>
              <a:t>STRUKTUR</a:t>
            </a:r>
            <a:r>
              <a:rPr sz="3200" b="1" spc="-55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3200" b="1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BANGUNAN</a:t>
            </a:r>
            <a:endParaRPr sz="3200">
              <a:latin typeface="Microsoft New Tai Lue"/>
              <a:cs typeface="Microsoft New Tai Lue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548383" y="1557527"/>
            <a:ext cx="6047232" cy="50048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4642" y="217373"/>
            <a:ext cx="27190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FF0000"/>
                </a:solidFill>
                <a:latin typeface="Harrington"/>
                <a:cs typeface="Harrington"/>
              </a:rPr>
              <a:t>Luas</a:t>
            </a:r>
            <a:r>
              <a:rPr sz="2800" b="1" spc="-60" dirty="0">
                <a:solidFill>
                  <a:srgbClr val="FF0000"/>
                </a:solidFill>
                <a:latin typeface="Harrington"/>
                <a:cs typeface="Harrington"/>
              </a:rPr>
              <a:t> </a:t>
            </a:r>
            <a:r>
              <a:rPr sz="2800" b="1" spc="-5" dirty="0">
                <a:solidFill>
                  <a:srgbClr val="FF0000"/>
                </a:solidFill>
                <a:latin typeface="Harrington"/>
                <a:cs typeface="Harrington"/>
              </a:rPr>
              <a:t>Penampang</a:t>
            </a:r>
            <a:endParaRPr sz="2800">
              <a:latin typeface="Harrington"/>
              <a:cs typeface="Harringto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58469" y="623534"/>
            <a:ext cx="6645275" cy="1114425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75"/>
              </a:spcBef>
            </a:pPr>
            <a:r>
              <a:rPr sz="2000" b="1" dirty="0">
                <a:solidFill>
                  <a:srgbClr val="FFFFFF"/>
                </a:solidFill>
                <a:latin typeface="Harrington"/>
                <a:cs typeface="Harrington"/>
              </a:rPr>
              <a:t>a. Bidang berbentuk </a:t>
            </a:r>
            <a:r>
              <a:rPr sz="2000" b="1" spc="5" dirty="0">
                <a:solidFill>
                  <a:srgbClr val="FFFFFF"/>
                </a:solidFill>
                <a:latin typeface="Harrington"/>
                <a:cs typeface="Harrington"/>
              </a:rPr>
              <a:t>tak</a:t>
            </a:r>
            <a:r>
              <a:rPr sz="2000" b="1" spc="-90" dirty="0">
                <a:solidFill>
                  <a:srgbClr val="FFFFFF"/>
                </a:solidFill>
                <a:latin typeface="Harrington"/>
                <a:cs typeface="Harrington"/>
              </a:rPr>
              <a:t> </a:t>
            </a:r>
            <a:r>
              <a:rPr sz="2000" b="1" dirty="0">
                <a:solidFill>
                  <a:srgbClr val="FFFFFF"/>
                </a:solidFill>
                <a:latin typeface="Harrington"/>
                <a:cs typeface="Harrington"/>
              </a:rPr>
              <a:t>beraturan</a:t>
            </a:r>
            <a:endParaRPr sz="2000">
              <a:latin typeface="Harrington"/>
              <a:cs typeface="Harrington"/>
            </a:endParaRPr>
          </a:p>
          <a:p>
            <a:pPr marL="254635" marR="5080">
              <a:lnSpc>
                <a:spcPct val="100000"/>
              </a:lnSpc>
              <a:spcBef>
                <a:spcPts val="875"/>
              </a:spcBef>
            </a:pPr>
            <a:r>
              <a:rPr sz="1800" b="1" dirty="0">
                <a:latin typeface="Harrington"/>
                <a:cs typeface="Harrington"/>
              </a:rPr>
              <a:t>Luas penampang </a:t>
            </a:r>
            <a:r>
              <a:rPr sz="1800" b="1" spc="-5" dirty="0">
                <a:latin typeface="Harrington"/>
                <a:cs typeface="Harrington"/>
              </a:rPr>
              <a:t>didefinisikan </a:t>
            </a:r>
            <a:r>
              <a:rPr sz="1800" b="1" dirty="0">
                <a:latin typeface="Harrington"/>
                <a:cs typeface="Harrington"/>
              </a:rPr>
              <a:t>sebagai </a:t>
            </a:r>
            <a:r>
              <a:rPr sz="1800" b="1" spc="-5" dirty="0">
                <a:latin typeface="Harrington"/>
                <a:cs typeface="Harrington"/>
              </a:rPr>
              <a:t>integral </a:t>
            </a:r>
            <a:r>
              <a:rPr sz="1800" b="1" dirty="0">
                <a:latin typeface="Harrington"/>
                <a:cs typeface="Harrington"/>
              </a:rPr>
              <a:t>dari luas</a:t>
            </a:r>
            <a:r>
              <a:rPr sz="1800" b="1" spc="-265" dirty="0">
                <a:latin typeface="Harrington"/>
                <a:cs typeface="Harrington"/>
              </a:rPr>
              <a:t> </a:t>
            </a:r>
            <a:r>
              <a:rPr sz="1800" b="1" dirty="0">
                <a:latin typeface="Harrington"/>
                <a:cs typeface="Harrington"/>
              </a:rPr>
              <a:t>elemen  </a:t>
            </a:r>
            <a:r>
              <a:rPr sz="1800" b="1" spc="-5" dirty="0">
                <a:latin typeface="Harrington"/>
                <a:cs typeface="Harrington"/>
              </a:rPr>
              <a:t>diferensial</a:t>
            </a:r>
            <a:r>
              <a:rPr sz="1800" b="1" spc="-50" dirty="0">
                <a:latin typeface="Harrington"/>
                <a:cs typeface="Harrington"/>
              </a:rPr>
              <a:t> </a:t>
            </a:r>
            <a:r>
              <a:rPr sz="1800" b="1" spc="-5" dirty="0">
                <a:latin typeface="Harrington"/>
                <a:cs typeface="Harrington"/>
              </a:rPr>
              <a:t>dA</a:t>
            </a:r>
            <a:endParaRPr sz="1800">
              <a:latin typeface="Harrington"/>
              <a:cs typeface="Harringto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90600" y="1938527"/>
            <a:ext cx="3233928" cy="26624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71372" y="1999488"/>
            <a:ext cx="3072383" cy="25008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52322" y="1980438"/>
            <a:ext cx="3110865" cy="2539365"/>
          </a:xfrm>
          <a:custGeom>
            <a:avLst/>
            <a:gdLst/>
            <a:ahLst/>
            <a:cxnLst/>
            <a:rect l="l" t="t" r="r" b="b"/>
            <a:pathLst>
              <a:path w="3110865" h="2539365">
                <a:moveTo>
                  <a:pt x="0" y="2538983"/>
                </a:moveTo>
                <a:lnTo>
                  <a:pt x="3110483" y="2538983"/>
                </a:lnTo>
                <a:lnTo>
                  <a:pt x="3110483" y="0"/>
                </a:lnTo>
                <a:lnTo>
                  <a:pt x="0" y="0"/>
                </a:lnTo>
                <a:lnTo>
                  <a:pt x="0" y="2538983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786628" y="2758439"/>
            <a:ext cx="1709927" cy="89001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867400" y="2819400"/>
            <a:ext cx="1548383" cy="7284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848350" y="2800350"/>
            <a:ext cx="1586865" cy="767080"/>
          </a:xfrm>
          <a:custGeom>
            <a:avLst/>
            <a:gdLst/>
            <a:ahLst/>
            <a:cxnLst/>
            <a:rect l="l" t="t" r="r" b="b"/>
            <a:pathLst>
              <a:path w="1586865" h="767079">
                <a:moveTo>
                  <a:pt x="0" y="766572"/>
                </a:moveTo>
                <a:lnTo>
                  <a:pt x="1586483" y="766572"/>
                </a:lnTo>
                <a:lnTo>
                  <a:pt x="1586483" y="0"/>
                </a:lnTo>
                <a:lnTo>
                  <a:pt x="0" y="0"/>
                </a:lnTo>
                <a:lnTo>
                  <a:pt x="0" y="766572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644390" y="2929889"/>
            <a:ext cx="928369" cy="500380"/>
          </a:xfrm>
          <a:custGeom>
            <a:avLst/>
            <a:gdLst/>
            <a:ahLst/>
            <a:cxnLst/>
            <a:rect l="l" t="t" r="r" b="b"/>
            <a:pathLst>
              <a:path w="928370" h="500379">
                <a:moveTo>
                  <a:pt x="678180" y="0"/>
                </a:moveTo>
                <a:lnTo>
                  <a:pt x="678180" y="124968"/>
                </a:lnTo>
                <a:lnTo>
                  <a:pt x="0" y="124968"/>
                </a:lnTo>
                <a:lnTo>
                  <a:pt x="0" y="374904"/>
                </a:lnTo>
                <a:lnTo>
                  <a:pt x="678180" y="374904"/>
                </a:lnTo>
                <a:lnTo>
                  <a:pt x="678180" y="499872"/>
                </a:lnTo>
                <a:lnTo>
                  <a:pt x="928115" y="249936"/>
                </a:lnTo>
                <a:lnTo>
                  <a:pt x="678180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644390" y="2929889"/>
            <a:ext cx="928369" cy="500380"/>
          </a:xfrm>
          <a:custGeom>
            <a:avLst/>
            <a:gdLst/>
            <a:ahLst/>
            <a:cxnLst/>
            <a:rect l="l" t="t" r="r" b="b"/>
            <a:pathLst>
              <a:path w="928370" h="500379">
                <a:moveTo>
                  <a:pt x="0" y="124968"/>
                </a:moveTo>
                <a:lnTo>
                  <a:pt x="678180" y="124968"/>
                </a:lnTo>
                <a:lnTo>
                  <a:pt x="678180" y="0"/>
                </a:lnTo>
                <a:lnTo>
                  <a:pt x="928115" y="249936"/>
                </a:lnTo>
                <a:lnTo>
                  <a:pt x="678180" y="499872"/>
                </a:lnTo>
                <a:lnTo>
                  <a:pt x="678180" y="374904"/>
                </a:lnTo>
                <a:lnTo>
                  <a:pt x="0" y="374904"/>
                </a:lnTo>
                <a:lnTo>
                  <a:pt x="0" y="124968"/>
                </a:lnTo>
                <a:close/>
              </a:path>
            </a:pathLst>
          </a:custGeom>
          <a:ln w="25908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203575" y="4600194"/>
            <a:ext cx="5231130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Harrington"/>
                <a:cs typeface="Harrington"/>
              </a:rPr>
              <a:t>dengan</a:t>
            </a:r>
            <a:endParaRPr sz="1800">
              <a:latin typeface="Harrington"/>
              <a:cs typeface="Harrington"/>
            </a:endParaRPr>
          </a:p>
          <a:p>
            <a:pPr marL="356870">
              <a:lnSpc>
                <a:spcPct val="100000"/>
              </a:lnSpc>
              <a:tabLst>
                <a:tab pos="756920" algn="l"/>
              </a:tabLst>
            </a:pPr>
            <a:r>
              <a:rPr sz="1800" b="1" dirty="0">
                <a:latin typeface="Harrington"/>
                <a:cs typeface="Harrington"/>
              </a:rPr>
              <a:t>A	</a:t>
            </a:r>
            <a:r>
              <a:rPr sz="1800" b="1" spc="-5" dirty="0">
                <a:latin typeface="Harrington"/>
                <a:cs typeface="Harrington"/>
              </a:rPr>
              <a:t>: </a:t>
            </a:r>
            <a:r>
              <a:rPr sz="1800" b="1" spc="5" dirty="0">
                <a:latin typeface="Harrington"/>
                <a:cs typeface="Harrington"/>
              </a:rPr>
              <a:t>Luas </a:t>
            </a:r>
            <a:r>
              <a:rPr sz="1800" b="1" dirty="0">
                <a:latin typeface="Harrington"/>
                <a:cs typeface="Harrington"/>
              </a:rPr>
              <a:t>penampang secara </a:t>
            </a:r>
            <a:r>
              <a:rPr sz="1800" b="1" spc="-5" dirty="0">
                <a:latin typeface="Harrington"/>
                <a:cs typeface="Harrington"/>
              </a:rPr>
              <a:t>keseluruhan</a:t>
            </a:r>
            <a:r>
              <a:rPr sz="1800" b="1" spc="-215" dirty="0">
                <a:latin typeface="Harrington"/>
                <a:cs typeface="Harrington"/>
              </a:rPr>
              <a:t> </a:t>
            </a:r>
            <a:r>
              <a:rPr sz="1800" b="1" dirty="0">
                <a:latin typeface="Harrington"/>
                <a:cs typeface="Harrington"/>
              </a:rPr>
              <a:t>(mm2)</a:t>
            </a:r>
            <a:endParaRPr sz="1800">
              <a:latin typeface="Harrington"/>
              <a:cs typeface="Harrington"/>
            </a:endParaRPr>
          </a:p>
          <a:p>
            <a:pPr marL="356870" marR="1108710">
              <a:lnSpc>
                <a:spcPct val="100000"/>
              </a:lnSpc>
            </a:pPr>
            <a:r>
              <a:rPr sz="1800" b="1" spc="-5" dirty="0">
                <a:latin typeface="Harrington"/>
                <a:cs typeface="Harrington"/>
              </a:rPr>
              <a:t>dA : </a:t>
            </a:r>
            <a:r>
              <a:rPr sz="1800" b="1" dirty="0">
                <a:latin typeface="Harrington"/>
                <a:cs typeface="Harrington"/>
              </a:rPr>
              <a:t>Luas elemen </a:t>
            </a:r>
            <a:r>
              <a:rPr sz="1800" b="1" spc="-5" dirty="0">
                <a:latin typeface="Harrington"/>
                <a:cs typeface="Harrington"/>
              </a:rPr>
              <a:t>diferensial = dx .</a:t>
            </a:r>
            <a:r>
              <a:rPr sz="1800" b="1" spc="-130" dirty="0">
                <a:latin typeface="Harrington"/>
                <a:cs typeface="Harrington"/>
              </a:rPr>
              <a:t> </a:t>
            </a:r>
            <a:r>
              <a:rPr sz="1800" b="1" dirty="0">
                <a:latin typeface="Harrington"/>
                <a:cs typeface="Harrington"/>
              </a:rPr>
              <a:t>Dy  </a:t>
            </a:r>
            <a:r>
              <a:rPr sz="1800" b="1" spc="-5" dirty="0">
                <a:latin typeface="Harrington"/>
                <a:cs typeface="Harrington"/>
              </a:rPr>
              <a:t>dx : </a:t>
            </a:r>
            <a:r>
              <a:rPr sz="1800" b="1" dirty="0">
                <a:latin typeface="Harrington"/>
                <a:cs typeface="Harrington"/>
              </a:rPr>
              <a:t>Lebar</a:t>
            </a:r>
            <a:r>
              <a:rPr sz="1800" b="1" spc="-60" dirty="0">
                <a:latin typeface="Harrington"/>
                <a:cs typeface="Harrington"/>
              </a:rPr>
              <a:t> </a:t>
            </a:r>
            <a:r>
              <a:rPr sz="1800" b="1" dirty="0">
                <a:latin typeface="Harrington"/>
                <a:cs typeface="Harrington"/>
              </a:rPr>
              <a:t>elemen</a:t>
            </a:r>
            <a:endParaRPr sz="1800">
              <a:latin typeface="Harrington"/>
              <a:cs typeface="Harrington"/>
            </a:endParaRPr>
          </a:p>
          <a:p>
            <a:pPr marL="356870">
              <a:lnSpc>
                <a:spcPct val="100000"/>
              </a:lnSpc>
            </a:pPr>
            <a:r>
              <a:rPr sz="1800" b="1" spc="-5" dirty="0">
                <a:latin typeface="Harrington"/>
                <a:cs typeface="Harrington"/>
              </a:rPr>
              <a:t>dy : </a:t>
            </a:r>
            <a:r>
              <a:rPr sz="1800" b="1" dirty="0">
                <a:latin typeface="Harrington"/>
                <a:cs typeface="Harrington"/>
              </a:rPr>
              <a:t>Tinggi</a:t>
            </a:r>
            <a:r>
              <a:rPr sz="1800" b="1" spc="-70" dirty="0">
                <a:latin typeface="Harrington"/>
                <a:cs typeface="Harrington"/>
              </a:rPr>
              <a:t> </a:t>
            </a:r>
            <a:r>
              <a:rPr sz="1800" b="1" dirty="0">
                <a:latin typeface="Harrington"/>
                <a:cs typeface="Harrington"/>
              </a:rPr>
              <a:t>elemen</a:t>
            </a:r>
            <a:endParaRPr sz="1800">
              <a:latin typeface="Harrington"/>
              <a:cs typeface="Harringto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37743"/>
            <a:ext cx="2350008" cy="12283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8739" y="362838"/>
            <a:ext cx="190309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5" dirty="0">
                <a:solidFill>
                  <a:srgbClr val="938953"/>
                </a:solidFill>
                <a:latin typeface="Curlz MT"/>
                <a:cs typeface="Curlz MT"/>
              </a:rPr>
              <a:t>Example:</a:t>
            </a:r>
            <a:endParaRPr sz="4400">
              <a:latin typeface="Curlz MT"/>
              <a:cs typeface="Curlz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53516" y="1811782"/>
            <a:ext cx="69875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6880" marR="43180" indent="-399415">
              <a:lnSpc>
                <a:spcPct val="100000"/>
              </a:lnSpc>
              <a:spcBef>
                <a:spcPts val="100"/>
              </a:spcBef>
              <a:tabLst>
                <a:tab pos="380365" algn="l"/>
                <a:tab pos="4863465" algn="l"/>
              </a:tabLst>
            </a:pPr>
            <a:r>
              <a:rPr sz="1800" b="1" spc="-5" dirty="0">
                <a:latin typeface="Harrington"/>
                <a:cs typeface="Harrington"/>
              </a:rPr>
              <a:t>1.	</a:t>
            </a:r>
            <a:r>
              <a:rPr sz="1800" b="1" dirty="0">
                <a:latin typeface="Harrington"/>
                <a:cs typeface="Harrington"/>
              </a:rPr>
              <a:t>Tentukan luas daerah </a:t>
            </a:r>
            <a:r>
              <a:rPr sz="1800" b="1" spc="-5" dirty="0">
                <a:latin typeface="Harrington"/>
                <a:cs typeface="Harrington"/>
              </a:rPr>
              <a:t>B dibawah </a:t>
            </a:r>
            <a:r>
              <a:rPr sz="1800" b="1" dirty="0">
                <a:latin typeface="Harrington"/>
                <a:cs typeface="Harrington"/>
              </a:rPr>
              <a:t>kurva </a:t>
            </a:r>
            <a:r>
              <a:rPr sz="1800" b="1" spc="-5" dirty="0">
                <a:latin typeface="Harrington"/>
                <a:cs typeface="Harrington"/>
              </a:rPr>
              <a:t>:</a:t>
            </a:r>
            <a:r>
              <a:rPr sz="1800" b="1" spc="-114" dirty="0">
                <a:latin typeface="Harrington"/>
                <a:cs typeface="Harrington"/>
              </a:rPr>
              <a:t> </a:t>
            </a:r>
            <a:r>
              <a:rPr sz="1800" b="1" spc="-5" dirty="0">
                <a:latin typeface="Arial"/>
                <a:cs typeface="Arial"/>
              </a:rPr>
              <a:t>y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=	</a:t>
            </a:r>
            <a:r>
              <a:rPr sz="1800" b="1" spc="-5" dirty="0">
                <a:latin typeface="Arial"/>
                <a:cs typeface="Arial"/>
              </a:rPr>
              <a:t>x</a:t>
            </a:r>
            <a:r>
              <a:rPr sz="1800" b="1" spc="-7" baseline="25462" dirty="0">
                <a:latin typeface="Arial"/>
                <a:cs typeface="Arial"/>
              </a:rPr>
              <a:t>4 </a:t>
            </a:r>
            <a:r>
              <a:rPr sz="1800" b="1" dirty="0">
                <a:latin typeface="Arial"/>
                <a:cs typeface="Arial"/>
              </a:rPr>
              <a:t>– </a:t>
            </a:r>
            <a:r>
              <a:rPr sz="1800" b="1" spc="-5" dirty="0">
                <a:latin typeface="Arial"/>
                <a:cs typeface="Arial"/>
              </a:rPr>
              <a:t>2x</a:t>
            </a:r>
            <a:r>
              <a:rPr sz="1800" b="1" spc="-7" baseline="25462" dirty="0">
                <a:latin typeface="Arial"/>
                <a:cs typeface="Arial"/>
              </a:rPr>
              <a:t>3 </a:t>
            </a:r>
            <a:r>
              <a:rPr sz="1800" b="1" dirty="0">
                <a:latin typeface="Arial"/>
                <a:cs typeface="Arial"/>
              </a:rPr>
              <a:t>+ </a:t>
            </a:r>
            <a:r>
              <a:rPr sz="1800" b="1" spc="-5" dirty="0">
                <a:latin typeface="Arial"/>
                <a:cs typeface="Arial"/>
              </a:rPr>
              <a:t>2 </a:t>
            </a:r>
            <a:r>
              <a:rPr sz="1800" b="1" dirty="0">
                <a:latin typeface="Harrington"/>
                <a:cs typeface="Harrington"/>
              </a:rPr>
              <a:t>diantara  </a:t>
            </a:r>
            <a:r>
              <a:rPr sz="1800" b="1" spc="-5" dirty="0">
                <a:latin typeface="Harrington"/>
                <a:cs typeface="Harrington"/>
              </a:rPr>
              <a:t>x = </a:t>
            </a:r>
            <a:r>
              <a:rPr sz="1800" b="1" dirty="0">
                <a:latin typeface="Harrington"/>
                <a:cs typeface="Harrington"/>
              </a:rPr>
              <a:t>-1 </a:t>
            </a:r>
            <a:r>
              <a:rPr sz="1800" b="1" spc="-5" dirty="0">
                <a:latin typeface="Harrington"/>
                <a:cs typeface="Harrington"/>
              </a:rPr>
              <a:t>dan x =</a:t>
            </a:r>
            <a:r>
              <a:rPr sz="1800" b="1" spc="-45" dirty="0">
                <a:latin typeface="Harrington"/>
                <a:cs typeface="Harrington"/>
              </a:rPr>
              <a:t> </a:t>
            </a:r>
            <a:r>
              <a:rPr sz="1800" b="1" spc="-5" dirty="0">
                <a:latin typeface="Harrington"/>
                <a:cs typeface="Harrington"/>
              </a:rPr>
              <a:t>2</a:t>
            </a:r>
            <a:endParaRPr sz="1800">
              <a:latin typeface="Harrington"/>
              <a:cs typeface="Harringto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990344" y="2868167"/>
            <a:ext cx="4376928" cy="26624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071116" y="2929127"/>
            <a:ext cx="4215383" cy="250088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052066" y="2910077"/>
            <a:ext cx="4253865" cy="2539365"/>
          </a:xfrm>
          <a:custGeom>
            <a:avLst/>
            <a:gdLst/>
            <a:ahLst/>
            <a:cxnLst/>
            <a:rect l="l" t="t" r="r" b="b"/>
            <a:pathLst>
              <a:path w="4253865" h="2539365">
                <a:moveTo>
                  <a:pt x="0" y="2538984"/>
                </a:moveTo>
                <a:lnTo>
                  <a:pt x="4253483" y="2538984"/>
                </a:lnTo>
                <a:lnTo>
                  <a:pt x="4253483" y="0"/>
                </a:lnTo>
                <a:lnTo>
                  <a:pt x="0" y="0"/>
                </a:lnTo>
                <a:lnTo>
                  <a:pt x="0" y="2538984"/>
                </a:lnTo>
                <a:close/>
              </a:path>
            </a:pathLst>
          </a:custGeom>
          <a:ln w="3809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61" y="1143761"/>
            <a:ext cx="4500880" cy="500380"/>
          </a:xfrm>
          <a:custGeom>
            <a:avLst/>
            <a:gdLst/>
            <a:ahLst/>
            <a:cxnLst/>
            <a:rect l="l" t="t" r="r" b="b"/>
            <a:pathLst>
              <a:path w="4500880" h="500380">
                <a:moveTo>
                  <a:pt x="1765173" y="0"/>
                </a:moveTo>
                <a:lnTo>
                  <a:pt x="0" y="90042"/>
                </a:lnTo>
                <a:lnTo>
                  <a:pt x="1583944" y="193928"/>
                </a:lnTo>
                <a:lnTo>
                  <a:pt x="1046340" y="224536"/>
                </a:lnTo>
                <a:lnTo>
                  <a:pt x="2546477" y="323723"/>
                </a:lnTo>
                <a:lnTo>
                  <a:pt x="2085975" y="345186"/>
                </a:lnTo>
                <a:lnTo>
                  <a:pt x="4500372" y="499872"/>
                </a:lnTo>
                <a:lnTo>
                  <a:pt x="3076702" y="297941"/>
                </a:lnTo>
                <a:lnTo>
                  <a:pt x="3453765" y="277875"/>
                </a:lnTo>
                <a:lnTo>
                  <a:pt x="2302256" y="157352"/>
                </a:lnTo>
                <a:lnTo>
                  <a:pt x="2679446" y="140715"/>
                </a:lnTo>
                <a:lnTo>
                  <a:pt x="1765173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61" y="1143761"/>
            <a:ext cx="4500880" cy="500380"/>
          </a:xfrm>
          <a:custGeom>
            <a:avLst/>
            <a:gdLst/>
            <a:ahLst/>
            <a:cxnLst/>
            <a:rect l="l" t="t" r="r" b="b"/>
            <a:pathLst>
              <a:path w="4500880" h="500380">
                <a:moveTo>
                  <a:pt x="1765173" y="0"/>
                </a:moveTo>
                <a:lnTo>
                  <a:pt x="2679446" y="140715"/>
                </a:lnTo>
                <a:lnTo>
                  <a:pt x="2302256" y="157352"/>
                </a:lnTo>
                <a:lnTo>
                  <a:pt x="3453765" y="277875"/>
                </a:lnTo>
                <a:lnTo>
                  <a:pt x="3076702" y="297941"/>
                </a:lnTo>
                <a:lnTo>
                  <a:pt x="4500372" y="499872"/>
                </a:lnTo>
                <a:lnTo>
                  <a:pt x="2085975" y="345186"/>
                </a:lnTo>
                <a:lnTo>
                  <a:pt x="2546477" y="323723"/>
                </a:lnTo>
                <a:lnTo>
                  <a:pt x="1046340" y="224536"/>
                </a:lnTo>
                <a:lnTo>
                  <a:pt x="1583944" y="193928"/>
                </a:lnTo>
                <a:lnTo>
                  <a:pt x="0" y="90042"/>
                </a:lnTo>
                <a:lnTo>
                  <a:pt x="1765173" y="0"/>
                </a:lnTo>
                <a:close/>
              </a:path>
            </a:pathLst>
          </a:custGeom>
          <a:ln w="25908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55580" y="219418"/>
            <a:ext cx="3146425" cy="1071880"/>
          </a:xfrm>
          <a:custGeom>
            <a:avLst/>
            <a:gdLst/>
            <a:ahLst/>
            <a:cxnLst/>
            <a:rect l="l" t="t" r="r" b="b"/>
            <a:pathLst>
              <a:path w="3146425" h="1071880">
                <a:moveTo>
                  <a:pt x="2017583" y="969936"/>
                </a:moveTo>
                <a:lnTo>
                  <a:pt x="1201185" y="969936"/>
                </a:lnTo>
                <a:lnTo>
                  <a:pt x="1235305" y="990972"/>
                </a:lnTo>
                <a:lnTo>
                  <a:pt x="1274121" y="1009913"/>
                </a:lnTo>
                <a:lnTo>
                  <a:pt x="1317184" y="1026610"/>
                </a:lnTo>
                <a:lnTo>
                  <a:pt x="1364046" y="1040915"/>
                </a:lnTo>
                <a:lnTo>
                  <a:pt x="1414260" y="1052680"/>
                </a:lnTo>
                <a:lnTo>
                  <a:pt x="1467377" y="1061757"/>
                </a:lnTo>
                <a:lnTo>
                  <a:pt x="1523177" y="1068008"/>
                </a:lnTo>
                <a:lnTo>
                  <a:pt x="1578965" y="1071163"/>
                </a:lnTo>
                <a:lnTo>
                  <a:pt x="1634279" y="1071336"/>
                </a:lnTo>
                <a:lnTo>
                  <a:pt x="1688662" y="1068641"/>
                </a:lnTo>
                <a:lnTo>
                  <a:pt x="1741651" y="1063194"/>
                </a:lnTo>
                <a:lnTo>
                  <a:pt x="1792789" y="1055109"/>
                </a:lnTo>
                <a:lnTo>
                  <a:pt x="1841615" y="1044501"/>
                </a:lnTo>
                <a:lnTo>
                  <a:pt x="1887668" y="1031484"/>
                </a:lnTo>
                <a:lnTo>
                  <a:pt x="1930490" y="1016174"/>
                </a:lnTo>
                <a:lnTo>
                  <a:pt x="1969620" y="998685"/>
                </a:lnTo>
                <a:lnTo>
                  <a:pt x="2004598" y="979131"/>
                </a:lnTo>
                <a:lnTo>
                  <a:pt x="2017583" y="969936"/>
                </a:lnTo>
                <a:close/>
              </a:path>
              <a:path w="3146425" h="1071880">
                <a:moveTo>
                  <a:pt x="2611789" y="875956"/>
                </a:moveTo>
                <a:lnTo>
                  <a:pt x="424275" y="875956"/>
                </a:lnTo>
                <a:lnTo>
                  <a:pt x="428200" y="879004"/>
                </a:lnTo>
                <a:lnTo>
                  <a:pt x="430206" y="880655"/>
                </a:lnTo>
                <a:lnTo>
                  <a:pt x="462289" y="902860"/>
                </a:lnTo>
                <a:lnTo>
                  <a:pt x="498326" y="923059"/>
                </a:lnTo>
                <a:lnTo>
                  <a:pt x="537932" y="941206"/>
                </a:lnTo>
                <a:lnTo>
                  <a:pt x="580718" y="957256"/>
                </a:lnTo>
                <a:lnTo>
                  <a:pt x="626298" y="971165"/>
                </a:lnTo>
                <a:lnTo>
                  <a:pt x="674283" y="982887"/>
                </a:lnTo>
                <a:lnTo>
                  <a:pt x="724286" y="992377"/>
                </a:lnTo>
                <a:lnTo>
                  <a:pt x="775919" y="999591"/>
                </a:lnTo>
                <a:lnTo>
                  <a:pt x="828796" y="1004483"/>
                </a:lnTo>
                <a:lnTo>
                  <a:pt x="882528" y="1007008"/>
                </a:lnTo>
                <a:lnTo>
                  <a:pt x="936728" y="1007121"/>
                </a:lnTo>
                <a:lnTo>
                  <a:pt x="991009" y="1004778"/>
                </a:lnTo>
                <a:lnTo>
                  <a:pt x="1044982" y="999933"/>
                </a:lnTo>
                <a:lnTo>
                  <a:pt x="1098261" y="992541"/>
                </a:lnTo>
                <a:lnTo>
                  <a:pt x="1150458" y="982557"/>
                </a:lnTo>
                <a:lnTo>
                  <a:pt x="1201185" y="969936"/>
                </a:lnTo>
                <a:lnTo>
                  <a:pt x="2017583" y="969936"/>
                </a:lnTo>
                <a:lnTo>
                  <a:pt x="2034965" y="957627"/>
                </a:lnTo>
                <a:lnTo>
                  <a:pt x="2060261" y="934289"/>
                </a:lnTo>
                <a:lnTo>
                  <a:pt x="2080025" y="909230"/>
                </a:lnTo>
                <a:lnTo>
                  <a:pt x="2525462" y="909230"/>
                </a:lnTo>
                <a:lnTo>
                  <a:pt x="2529409" y="908235"/>
                </a:lnTo>
                <a:lnTo>
                  <a:pt x="2576665" y="891979"/>
                </a:lnTo>
                <a:lnTo>
                  <a:pt x="2611789" y="875956"/>
                </a:lnTo>
                <a:close/>
              </a:path>
              <a:path w="3146425" h="1071880">
                <a:moveTo>
                  <a:pt x="2525462" y="909230"/>
                </a:moveTo>
                <a:lnTo>
                  <a:pt x="2080025" y="909230"/>
                </a:lnTo>
                <a:lnTo>
                  <a:pt x="2131212" y="921855"/>
                </a:lnTo>
                <a:lnTo>
                  <a:pt x="2185388" y="931074"/>
                </a:lnTo>
                <a:lnTo>
                  <a:pt x="2241778" y="936769"/>
                </a:lnTo>
                <a:lnTo>
                  <a:pt x="2299608" y="938821"/>
                </a:lnTo>
                <a:lnTo>
                  <a:pt x="2361863" y="936941"/>
                </a:lnTo>
                <a:lnTo>
                  <a:pt x="2421353" y="931016"/>
                </a:lnTo>
                <a:lnTo>
                  <a:pt x="2477420" y="921347"/>
                </a:lnTo>
                <a:lnTo>
                  <a:pt x="2525462" y="909230"/>
                </a:lnTo>
                <a:close/>
              </a:path>
              <a:path w="3146425" h="1071880">
                <a:moveTo>
                  <a:pt x="760936" y="94041"/>
                </a:moveTo>
                <a:lnTo>
                  <a:pt x="706381" y="96049"/>
                </a:lnTo>
                <a:lnTo>
                  <a:pt x="640903" y="102290"/>
                </a:lnTo>
                <a:lnTo>
                  <a:pt x="579284" y="112300"/>
                </a:lnTo>
                <a:lnTo>
                  <a:pt x="522025" y="125775"/>
                </a:lnTo>
                <a:lnTo>
                  <a:pt x="469628" y="142409"/>
                </a:lnTo>
                <a:lnTo>
                  <a:pt x="422487" y="161954"/>
                </a:lnTo>
                <a:lnTo>
                  <a:pt x="381424" y="183933"/>
                </a:lnTo>
                <a:lnTo>
                  <a:pt x="346620" y="208213"/>
                </a:lnTo>
                <a:lnTo>
                  <a:pt x="318682" y="234432"/>
                </a:lnTo>
                <a:lnTo>
                  <a:pt x="285414" y="291464"/>
                </a:lnTo>
                <a:lnTo>
                  <a:pt x="281086" y="321668"/>
                </a:lnTo>
                <a:lnTo>
                  <a:pt x="285630" y="352589"/>
                </a:lnTo>
                <a:lnTo>
                  <a:pt x="282988" y="355891"/>
                </a:lnTo>
                <a:lnTo>
                  <a:pt x="224383" y="361358"/>
                </a:lnTo>
                <a:lnTo>
                  <a:pt x="169718" y="371708"/>
                </a:lnTo>
                <a:lnTo>
                  <a:pt x="120312" y="386551"/>
                </a:lnTo>
                <a:lnTo>
                  <a:pt x="77480" y="405496"/>
                </a:lnTo>
                <a:lnTo>
                  <a:pt x="42539" y="428154"/>
                </a:lnTo>
                <a:lnTo>
                  <a:pt x="13106" y="459280"/>
                </a:lnTo>
                <a:lnTo>
                  <a:pt x="0" y="491652"/>
                </a:lnTo>
                <a:lnTo>
                  <a:pt x="2541" y="524059"/>
                </a:lnTo>
                <a:lnTo>
                  <a:pt x="20053" y="555292"/>
                </a:lnTo>
                <a:lnTo>
                  <a:pt x="51855" y="584138"/>
                </a:lnTo>
                <a:lnTo>
                  <a:pt x="97270" y="609388"/>
                </a:lnTo>
                <a:lnTo>
                  <a:pt x="155620" y="629830"/>
                </a:lnTo>
                <a:lnTo>
                  <a:pt x="114115" y="655435"/>
                </a:lnTo>
                <a:lnTo>
                  <a:pt x="85857" y="684266"/>
                </a:lnTo>
                <a:lnTo>
                  <a:pt x="71607" y="715216"/>
                </a:lnTo>
                <a:lnTo>
                  <a:pt x="72130" y="747178"/>
                </a:lnTo>
                <a:lnTo>
                  <a:pt x="111297" y="802590"/>
                </a:lnTo>
                <a:lnTo>
                  <a:pt x="146638" y="825786"/>
                </a:lnTo>
                <a:lnTo>
                  <a:pt x="190595" y="845286"/>
                </a:lnTo>
                <a:lnTo>
                  <a:pt x="241754" y="860570"/>
                </a:lnTo>
                <a:lnTo>
                  <a:pt x="298697" y="871122"/>
                </a:lnTo>
                <a:lnTo>
                  <a:pt x="360010" y="876423"/>
                </a:lnTo>
                <a:lnTo>
                  <a:pt x="2611789" y="875956"/>
                </a:lnTo>
                <a:lnTo>
                  <a:pt x="2654349" y="851241"/>
                </a:lnTo>
                <a:lnTo>
                  <a:pt x="2705225" y="801537"/>
                </a:lnTo>
                <a:lnTo>
                  <a:pt x="2724042" y="745273"/>
                </a:lnTo>
                <a:lnTo>
                  <a:pt x="2773801" y="740744"/>
                </a:lnTo>
                <a:lnTo>
                  <a:pt x="2822096" y="733910"/>
                </a:lnTo>
                <a:lnTo>
                  <a:pt x="2868563" y="724845"/>
                </a:lnTo>
                <a:lnTo>
                  <a:pt x="2912835" y="713623"/>
                </a:lnTo>
                <a:lnTo>
                  <a:pt x="2954547" y="700315"/>
                </a:lnTo>
                <a:lnTo>
                  <a:pt x="3009089" y="677758"/>
                </a:lnTo>
                <a:lnTo>
                  <a:pt x="3054788" y="652396"/>
                </a:lnTo>
                <a:lnTo>
                  <a:pt x="3091506" y="624725"/>
                </a:lnTo>
                <a:lnTo>
                  <a:pt x="3119104" y="595240"/>
                </a:lnTo>
                <a:lnTo>
                  <a:pt x="3146381" y="532807"/>
                </a:lnTo>
                <a:lnTo>
                  <a:pt x="3145782" y="500850"/>
                </a:lnTo>
                <a:lnTo>
                  <a:pt x="3135506" y="469059"/>
                </a:lnTo>
                <a:lnTo>
                  <a:pt x="3115414" y="437931"/>
                </a:lnTo>
                <a:lnTo>
                  <a:pt x="3085367" y="407959"/>
                </a:lnTo>
                <a:lnTo>
                  <a:pt x="3045225" y="379640"/>
                </a:lnTo>
                <a:lnTo>
                  <a:pt x="3050343" y="373804"/>
                </a:lnTo>
                <a:lnTo>
                  <a:pt x="3055020" y="367909"/>
                </a:lnTo>
                <a:lnTo>
                  <a:pt x="3059245" y="361941"/>
                </a:lnTo>
                <a:lnTo>
                  <a:pt x="3063005" y="355891"/>
                </a:lnTo>
                <a:lnTo>
                  <a:pt x="3075321" y="323874"/>
                </a:lnTo>
                <a:lnTo>
                  <a:pt x="3075190" y="292249"/>
                </a:lnTo>
                <a:lnTo>
                  <a:pt x="3040667" y="232683"/>
                </a:lnTo>
                <a:lnTo>
                  <a:pt x="3007817" y="205997"/>
                </a:lnTo>
                <a:lnTo>
                  <a:pt x="2965601" y="182212"/>
                </a:lnTo>
                <a:lnTo>
                  <a:pt x="2914790" y="161954"/>
                </a:lnTo>
                <a:lnTo>
                  <a:pt x="2856154" y="145851"/>
                </a:lnTo>
                <a:lnTo>
                  <a:pt x="2790463" y="134530"/>
                </a:lnTo>
                <a:lnTo>
                  <a:pt x="2785045" y="125259"/>
                </a:lnTo>
                <a:lnTo>
                  <a:pt x="1021099" y="125259"/>
                </a:lnTo>
                <a:lnTo>
                  <a:pt x="972370" y="113667"/>
                </a:lnTo>
                <a:lnTo>
                  <a:pt x="921503" y="104704"/>
                </a:lnTo>
                <a:lnTo>
                  <a:pt x="868983" y="98415"/>
                </a:lnTo>
                <a:lnTo>
                  <a:pt x="815299" y="94845"/>
                </a:lnTo>
                <a:lnTo>
                  <a:pt x="760936" y="94041"/>
                </a:lnTo>
                <a:close/>
              </a:path>
              <a:path w="3146425" h="1071880">
                <a:moveTo>
                  <a:pt x="1384469" y="29784"/>
                </a:moveTo>
                <a:lnTo>
                  <a:pt x="1329921" y="30249"/>
                </a:lnTo>
                <a:lnTo>
                  <a:pt x="1276353" y="34221"/>
                </a:lnTo>
                <a:lnTo>
                  <a:pt x="1224580" y="41585"/>
                </a:lnTo>
                <a:lnTo>
                  <a:pt x="1175414" y="52226"/>
                </a:lnTo>
                <a:lnTo>
                  <a:pt x="1129670" y="66029"/>
                </a:lnTo>
                <a:lnTo>
                  <a:pt x="1088160" y="82879"/>
                </a:lnTo>
                <a:lnTo>
                  <a:pt x="1051699" y="102661"/>
                </a:lnTo>
                <a:lnTo>
                  <a:pt x="1021099" y="125259"/>
                </a:lnTo>
                <a:lnTo>
                  <a:pt x="2785045" y="125259"/>
                </a:lnTo>
                <a:lnTo>
                  <a:pt x="2774527" y="107263"/>
                </a:lnTo>
                <a:lnTo>
                  <a:pt x="2748887" y="81841"/>
                </a:lnTo>
                <a:lnTo>
                  <a:pt x="2748098" y="81317"/>
                </a:lnTo>
                <a:lnTo>
                  <a:pt x="1636160" y="81317"/>
                </a:lnTo>
                <a:lnTo>
                  <a:pt x="1615408" y="72532"/>
                </a:lnTo>
                <a:lnTo>
                  <a:pt x="1570188" y="57153"/>
                </a:lnTo>
                <a:lnTo>
                  <a:pt x="1493254" y="39836"/>
                </a:lnTo>
                <a:lnTo>
                  <a:pt x="1439185" y="32941"/>
                </a:lnTo>
                <a:lnTo>
                  <a:pt x="1384469" y="29784"/>
                </a:lnTo>
                <a:close/>
              </a:path>
              <a:path w="3146425" h="1071880">
                <a:moveTo>
                  <a:pt x="1899304" y="0"/>
                </a:moveTo>
                <a:lnTo>
                  <a:pt x="1845648" y="3818"/>
                </a:lnTo>
                <a:lnTo>
                  <a:pt x="1794305" y="11779"/>
                </a:lnTo>
                <a:lnTo>
                  <a:pt x="1746481" y="23697"/>
                </a:lnTo>
                <a:lnTo>
                  <a:pt x="1703379" y="39384"/>
                </a:lnTo>
                <a:lnTo>
                  <a:pt x="1666204" y="58653"/>
                </a:lnTo>
                <a:lnTo>
                  <a:pt x="1636160" y="81317"/>
                </a:lnTo>
                <a:lnTo>
                  <a:pt x="2748098" y="81317"/>
                </a:lnTo>
                <a:lnTo>
                  <a:pt x="2714222" y="58824"/>
                </a:lnTo>
                <a:lnTo>
                  <a:pt x="2711800" y="57695"/>
                </a:lnTo>
                <a:lnTo>
                  <a:pt x="2172989" y="57695"/>
                </a:lnTo>
                <a:lnTo>
                  <a:pt x="2149361" y="44924"/>
                </a:lnTo>
                <a:lnTo>
                  <a:pt x="2093676" y="23619"/>
                </a:lnTo>
                <a:lnTo>
                  <a:pt x="2008744" y="5542"/>
                </a:lnTo>
                <a:lnTo>
                  <a:pt x="1954071" y="512"/>
                </a:lnTo>
                <a:lnTo>
                  <a:pt x="1899304" y="0"/>
                </a:lnTo>
                <a:close/>
              </a:path>
              <a:path w="3146425" h="1071880">
                <a:moveTo>
                  <a:pt x="2467838" y="371"/>
                </a:moveTo>
                <a:lnTo>
                  <a:pt x="2413575" y="513"/>
                </a:lnTo>
                <a:lnTo>
                  <a:pt x="2359994" y="4473"/>
                </a:lnTo>
                <a:lnTo>
                  <a:pt x="2308120" y="12211"/>
                </a:lnTo>
                <a:lnTo>
                  <a:pt x="2258948" y="23697"/>
                </a:lnTo>
                <a:lnTo>
                  <a:pt x="2213593" y="38861"/>
                </a:lnTo>
                <a:lnTo>
                  <a:pt x="2172989" y="57695"/>
                </a:lnTo>
                <a:lnTo>
                  <a:pt x="2711800" y="57695"/>
                </a:lnTo>
                <a:lnTo>
                  <a:pt x="2671210" y="38772"/>
                </a:lnTo>
                <a:lnTo>
                  <a:pt x="2624469" y="23247"/>
                </a:lnTo>
                <a:lnTo>
                  <a:pt x="2574309" y="11699"/>
                </a:lnTo>
                <a:lnTo>
                  <a:pt x="2521757" y="4087"/>
                </a:lnTo>
                <a:lnTo>
                  <a:pt x="2467838" y="371"/>
                </a:lnTo>
                <a:close/>
              </a:path>
            </a:pathLst>
          </a:custGeom>
          <a:solidFill>
            <a:srgbClr val="F1DC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44638" y="1209928"/>
            <a:ext cx="238213" cy="2407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55580" y="219418"/>
            <a:ext cx="3146425" cy="1071880"/>
          </a:xfrm>
          <a:custGeom>
            <a:avLst/>
            <a:gdLst/>
            <a:ahLst/>
            <a:cxnLst/>
            <a:rect l="l" t="t" r="r" b="b"/>
            <a:pathLst>
              <a:path w="3146425" h="1071880">
                <a:moveTo>
                  <a:pt x="285630" y="352589"/>
                </a:moveTo>
                <a:lnTo>
                  <a:pt x="281086" y="321668"/>
                </a:lnTo>
                <a:lnTo>
                  <a:pt x="285414" y="291464"/>
                </a:lnTo>
                <a:lnTo>
                  <a:pt x="298113" y="262284"/>
                </a:lnTo>
                <a:lnTo>
                  <a:pt x="346620" y="208213"/>
                </a:lnTo>
                <a:lnTo>
                  <a:pt x="381424" y="183933"/>
                </a:lnTo>
                <a:lnTo>
                  <a:pt x="422594" y="161897"/>
                </a:lnTo>
                <a:lnTo>
                  <a:pt x="469628" y="142409"/>
                </a:lnTo>
                <a:lnTo>
                  <a:pt x="522025" y="125775"/>
                </a:lnTo>
                <a:lnTo>
                  <a:pt x="579284" y="112300"/>
                </a:lnTo>
                <a:lnTo>
                  <a:pt x="640903" y="102290"/>
                </a:lnTo>
                <a:lnTo>
                  <a:pt x="706381" y="96049"/>
                </a:lnTo>
                <a:lnTo>
                  <a:pt x="760936" y="94041"/>
                </a:lnTo>
                <a:lnTo>
                  <a:pt x="815299" y="94845"/>
                </a:lnTo>
                <a:lnTo>
                  <a:pt x="868983" y="98415"/>
                </a:lnTo>
                <a:lnTo>
                  <a:pt x="921503" y="104704"/>
                </a:lnTo>
                <a:lnTo>
                  <a:pt x="972370" y="113667"/>
                </a:lnTo>
                <a:lnTo>
                  <a:pt x="1021099" y="125259"/>
                </a:lnTo>
                <a:lnTo>
                  <a:pt x="1051699" y="102661"/>
                </a:lnTo>
                <a:lnTo>
                  <a:pt x="1088160" y="82879"/>
                </a:lnTo>
                <a:lnTo>
                  <a:pt x="1129670" y="66029"/>
                </a:lnTo>
                <a:lnTo>
                  <a:pt x="1175414" y="52226"/>
                </a:lnTo>
                <a:lnTo>
                  <a:pt x="1224580" y="41585"/>
                </a:lnTo>
                <a:lnTo>
                  <a:pt x="1276353" y="34221"/>
                </a:lnTo>
                <a:lnTo>
                  <a:pt x="1329921" y="30249"/>
                </a:lnTo>
                <a:lnTo>
                  <a:pt x="1384469" y="29784"/>
                </a:lnTo>
                <a:lnTo>
                  <a:pt x="1439185" y="32941"/>
                </a:lnTo>
                <a:lnTo>
                  <a:pt x="1493254" y="39836"/>
                </a:lnTo>
                <a:lnTo>
                  <a:pt x="1545863" y="50583"/>
                </a:lnTo>
                <a:lnTo>
                  <a:pt x="1593393" y="64474"/>
                </a:lnTo>
                <a:lnTo>
                  <a:pt x="1636160" y="81317"/>
                </a:lnTo>
                <a:lnTo>
                  <a:pt x="1666204" y="58653"/>
                </a:lnTo>
                <a:lnTo>
                  <a:pt x="1703379" y="39384"/>
                </a:lnTo>
                <a:lnTo>
                  <a:pt x="1746481" y="23697"/>
                </a:lnTo>
                <a:lnTo>
                  <a:pt x="1794305" y="11779"/>
                </a:lnTo>
                <a:lnTo>
                  <a:pt x="1845648" y="3818"/>
                </a:lnTo>
                <a:lnTo>
                  <a:pt x="1899304" y="0"/>
                </a:lnTo>
                <a:lnTo>
                  <a:pt x="1954071" y="512"/>
                </a:lnTo>
                <a:lnTo>
                  <a:pt x="2008744" y="5542"/>
                </a:lnTo>
                <a:lnTo>
                  <a:pt x="2062118" y="15277"/>
                </a:lnTo>
                <a:lnTo>
                  <a:pt x="2122840" y="33533"/>
                </a:lnTo>
                <a:lnTo>
                  <a:pt x="2172989" y="57695"/>
                </a:lnTo>
                <a:lnTo>
                  <a:pt x="2213593" y="38861"/>
                </a:lnTo>
                <a:lnTo>
                  <a:pt x="2258978" y="23687"/>
                </a:lnTo>
                <a:lnTo>
                  <a:pt x="2308120" y="12211"/>
                </a:lnTo>
                <a:lnTo>
                  <a:pt x="2359994" y="4473"/>
                </a:lnTo>
                <a:lnTo>
                  <a:pt x="2413575" y="513"/>
                </a:lnTo>
                <a:lnTo>
                  <a:pt x="2467838" y="371"/>
                </a:lnTo>
                <a:lnTo>
                  <a:pt x="2521757" y="4087"/>
                </a:lnTo>
                <a:lnTo>
                  <a:pt x="2574309" y="11699"/>
                </a:lnTo>
                <a:lnTo>
                  <a:pt x="2624469" y="23247"/>
                </a:lnTo>
                <a:lnTo>
                  <a:pt x="2671210" y="38772"/>
                </a:lnTo>
                <a:lnTo>
                  <a:pt x="2714222" y="58824"/>
                </a:lnTo>
                <a:lnTo>
                  <a:pt x="2748887" y="81841"/>
                </a:lnTo>
                <a:lnTo>
                  <a:pt x="2790463" y="134530"/>
                </a:lnTo>
                <a:lnTo>
                  <a:pt x="2856154" y="145851"/>
                </a:lnTo>
                <a:lnTo>
                  <a:pt x="2914790" y="161954"/>
                </a:lnTo>
                <a:lnTo>
                  <a:pt x="2965601" y="182212"/>
                </a:lnTo>
                <a:lnTo>
                  <a:pt x="3007817" y="205997"/>
                </a:lnTo>
                <a:lnTo>
                  <a:pt x="3040667" y="232683"/>
                </a:lnTo>
                <a:lnTo>
                  <a:pt x="3075190" y="292249"/>
                </a:lnTo>
                <a:lnTo>
                  <a:pt x="3075321" y="323874"/>
                </a:lnTo>
                <a:lnTo>
                  <a:pt x="3063005" y="355891"/>
                </a:lnTo>
                <a:lnTo>
                  <a:pt x="3059245" y="361941"/>
                </a:lnTo>
                <a:lnTo>
                  <a:pt x="3055020" y="367909"/>
                </a:lnTo>
                <a:lnTo>
                  <a:pt x="3050343" y="373804"/>
                </a:lnTo>
                <a:lnTo>
                  <a:pt x="3045225" y="379640"/>
                </a:lnTo>
                <a:lnTo>
                  <a:pt x="3085367" y="407959"/>
                </a:lnTo>
                <a:lnTo>
                  <a:pt x="3115414" y="437931"/>
                </a:lnTo>
                <a:lnTo>
                  <a:pt x="3135506" y="469059"/>
                </a:lnTo>
                <a:lnTo>
                  <a:pt x="3145782" y="500850"/>
                </a:lnTo>
                <a:lnTo>
                  <a:pt x="3146381" y="532807"/>
                </a:lnTo>
                <a:lnTo>
                  <a:pt x="3137442" y="564435"/>
                </a:lnTo>
                <a:lnTo>
                  <a:pt x="3091506" y="624725"/>
                </a:lnTo>
                <a:lnTo>
                  <a:pt x="3054788" y="652396"/>
                </a:lnTo>
                <a:lnTo>
                  <a:pt x="3009089" y="677758"/>
                </a:lnTo>
                <a:lnTo>
                  <a:pt x="2954547" y="700315"/>
                </a:lnTo>
                <a:lnTo>
                  <a:pt x="2912835" y="713623"/>
                </a:lnTo>
                <a:lnTo>
                  <a:pt x="2868563" y="724845"/>
                </a:lnTo>
                <a:lnTo>
                  <a:pt x="2822096" y="733910"/>
                </a:lnTo>
                <a:lnTo>
                  <a:pt x="2773801" y="740744"/>
                </a:lnTo>
                <a:lnTo>
                  <a:pt x="2724042" y="745273"/>
                </a:lnTo>
                <a:lnTo>
                  <a:pt x="2718969" y="774075"/>
                </a:lnTo>
                <a:lnTo>
                  <a:pt x="2683466" y="827360"/>
                </a:lnTo>
                <a:lnTo>
                  <a:pt x="2618530" y="872881"/>
                </a:lnTo>
                <a:lnTo>
                  <a:pt x="2576665" y="891979"/>
                </a:lnTo>
                <a:lnTo>
                  <a:pt x="2529409" y="908235"/>
                </a:lnTo>
                <a:lnTo>
                  <a:pt x="2477420" y="921347"/>
                </a:lnTo>
                <a:lnTo>
                  <a:pt x="2421353" y="931016"/>
                </a:lnTo>
                <a:lnTo>
                  <a:pt x="2361863" y="936941"/>
                </a:lnTo>
                <a:lnTo>
                  <a:pt x="2299608" y="938821"/>
                </a:lnTo>
                <a:lnTo>
                  <a:pt x="2241778" y="936769"/>
                </a:lnTo>
                <a:lnTo>
                  <a:pt x="2185388" y="931074"/>
                </a:lnTo>
                <a:lnTo>
                  <a:pt x="2131212" y="921855"/>
                </a:lnTo>
                <a:lnTo>
                  <a:pt x="2080025" y="909230"/>
                </a:lnTo>
                <a:lnTo>
                  <a:pt x="2060261" y="934289"/>
                </a:lnTo>
                <a:lnTo>
                  <a:pt x="2004598" y="979131"/>
                </a:lnTo>
                <a:lnTo>
                  <a:pt x="1969620" y="998685"/>
                </a:lnTo>
                <a:lnTo>
                  <a:pt x="1930490" y="1016174"/>
                </a:lnTo>
                <a:lnTo>
                  <a:pt x="1887668" y="1031484"/>
                </a:lnTo>
                <a:lnTo>
                  <a:pt x="1841615" y="1044501"/>
                </a:lnTo>
                <a:lnTo>
                  <a:pt x="1792789" y="1055109"/>
                </a:lnTo>
                <a:lnTo>
                  <a:pt x="1741651" y="1063194"/>
                </a:lnTo>
                <a:lnTo>
                  <a:pt x="1688662" y="1068641"/>
                </a:lnTo>
                <a:lnTo>
                  <a:pt x="1634279" y="1071336"/>
                </a:lnTo>
                <a:lnTo>
                  <a:pt x="1578965" y="1071163"/>
                </a:lnTo>
                <a:lnTo>
                  <a:pt x="1523177" y="1068008"/>
                </a:lnTo>
                <a:lnTo>
                  <a:pt x="1467377" y="1061757"/>
                </a:lnTo>
                <a:lnTo>
                  <a:pt x="1414260" y="1052680"/>
                </a:lnTo>
                <a:lnTo>
                  <a:pt x="1364046" y="1040915"/>
                </a:lnTo>
                <a:lnTo>
                  <a:pt x="1317184" y="1026610"/>
                </a:lnTo>
                <a:lnTo>
                  <a:pt x="1274121" y="1009913"/>
                </a:lnTo>
                <a:lnTo>
                  <a:pt x="1235305" y="990972"/>
                </a:lnTo>
                <a:lnTo>
                  <a:pt x="1201185" y="969936"/>
                </a:lnTo>
                <a:lnTo>
                  <a:pt x="1150458" y="982557"/>
                </a:lnTo>
                <a:lnTo>
                  <a:pt x="1098261" y="992541"/>
                </a:lnTo>
                <a:lnTo>
                  <a:pt x="1044982" y="999933"/>
                </a:lnTo>
                <a:lnTo>
                  <a:pt x="991009" y="1004778"/>
                </a:lnTo>
                <a:lnTo>
                  <a:pt x="936728" y="1007121"/>
                </a:lnTo>
                <a:lnTo>
                  <a:pt x="882528" y="1007008"/>
                </a:lnTo>
                <a:lnTo>
                  <a:pt x="828796" y="1004483"/>
                </a:lnTo>
                <a:lnTo>
                  <a:pt x="775919" y="999591"/>
                </a:lnTo>
                <a:lnTo>
                  <a:pt x="724286" y="992377"/>
                </a:lnTo>
                <a:lnTo>
                  <a:pt x="674283" y="982887"/>
                </a:lnTo>
                <a:lnTo>
                  <a:pt x="626298" y="971165"/>
                </a:lnTo>
                <a:lnTo>
                  <a:pt x="580718" y="957256"/>
                </a:lnTo>
                <a:lnTo>
                  <a:pt x="537932" y="941206"/>
                </a:lnTo>
                <a:lnTo>
                  <a:pt x="498326" y="923059"/>
                </a:lnTo>
                <a:lnTo>
                  <a:pt x="462289" y="902860"/>
                </a:lnTo>
                <a:lnTo>
                  <a:pt x="430206" y="880655"/>
                </a:lnTo>
                <a:lnTo>
                  <a:pt x="428200" y="879004"/>
                </a:lnTo>
                <a:lnTo>
                  <a:pt x="426219" y="877480"/>
                </a:lnTo>
                <a:lnTo>
                  <a:pt x="424275" y="875956"/>
                </a:lnTo>
                <a:lnTo>
                  <a:pt x="360010" y="876423"/>
                </a:lnTo>
                <a:lnTo>
                  <a:pt x="298697" y="871122"/>
                </a:lnTo>
                <a:lnTo>
                  <a:pt x="241754" y="860570"/>
                </a:lnTo>
                <a:lnTo>
                  <a:pt x="190595" y="845286"/>
                </a:lnTo>
                <a:lnTo>
                  <a:pt x="146638" y="825786"/>
                </a:lnTo>
                <a:lnTo>
                  <a:pt x="111297" y="802590"/>
                </a:lnTo>
                <a:lnTo>
                  <a:pt x="72130" y="747178"/>
                </a:lnTo>
                <a:lnTo>
                  <a:pt x="71607" y="715216"/>
                </a:lnTo>
                <a:lnTo>
                  <a:pt x="85857" y="684266"/>
                </a:lnTo>
                <a:lnTo>
                  <a:pt x="114115" y="655435"/>
                </a:lnTo>
                <a:lnTo>
                  <a:pt x="155620" y="629830"/>
                </a:lnTo>
                <a:lnTo>
                  <a:pt x="97270" y="609388"/>
                </a:lnTo>
                <a:lnTo>
                  <a:pt x="51855" y="584138"/>
                </a:lnTo>
                <a:lnTo>
                  <a:pt x="20053" y="555292"/>
                </a:lnTo>
                <a:lnTo>
                  <a:pt x="2541" y="524059"/>
                </a:lnTo>
                <a:lnTo>
                  <a:pt x="0" y="491652"/>
                </a:lnTo>
                <a:lnTo>
                  <a:pt x="13106" y="459280"/>
                </a:lnTo>
                <a:lnTo>
                  <a:pt x="42539" y="428154"/>
                </a:lnTo>
                <a:lnTo>
                  <a:pt x="77480" y="405496"/>
                </a:lnTo>
                <a:lnTo>
                  <a:pt x="120312" y="386551"/>
                </a:lnTo>
                <a:lnTo>
                  <a:pt x="169718" y="371708"/>
                </a:lnTo>
                <a:lnTo>
                  <a:pt x="224383" y="361358"/>
                </a:lnTo>
                <a:lnTo>
                  <a:pt x="282988" y="355891"/>
                </a:lnTo>
                <a:lnTo>
                  <a:pt x="285630" y="352589"/>
                </a:lnTo>
                <a:close/>
              </a:path>
            </a:pathLst>
          </a:custGeom>
          <a:ln w="25908">
            <a:solidFill>
              <a:srgbClr val="E36C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44638" y="1391158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90" h="59690">
                <a:moveTo>
                  <a:pt x="59524" y="29844"/>
                </a:moveTo>
                <a:lnTo>
                  <a:pt x="57185" y="41400"/>
                </a:lnTo>
                <a:lnTo>
                  <a:pt x="50809" y="50847"/>
                </a:lnTo>
                <a:lnTo>
                  <a:pt x="41361" y="57223"/>
                </a:lnTo>
                <a:lnTo>
                  <a:pt x="29806" y="59562"/>
                </a:lnTo>
                <a:lnTo>
                  <a:pt x="18195" y="57223"/>
                </a:lnTo>
                <a:lnTo>
                  <a:pt x="8721" y="50847"/>
                </a:lnTo>
                <a:lnTo>
                  <a:pt x="2339" y="41400"/>
                </a:lnTo>
                <a:lnTo>
                  <a:pt x="0" y="29844"/>
                </a:lnTo>
                <a:lnTo>
                  <a:pt x="2339" y="18216"/>
                </a:lnTo>
                <a:lnTo>
                  <a:pt x="8721" y="8731"/>
                </a:lnTo>
                <a:lnTo>
                  <a:pt x="18195" y="2341"/>
                </a:lnTo>
                <a:lnTo>
                  <a:pt x="29806" y="0"/>
                </a:lnTo>
                <a:lnTo>
                  <a:pt x="41361" y="2341"/>
                </a:lnTo>
                <a:lnTo>
                  <a:pt x="50809" y="8731"/>
                </a:lnTo>
                <a:lnTo>
                  <a:pt x="57185" y="18216"/>
                </a:lnTo>
                <a:lnTo>
                  <a:pt x="59524" y="29844"/>
                </a:lnTo>
                <a:close/>
              </a:path>
            </a:pathLst>
          </a:custGeom>
          <a:ln w="25908">
            <a:solidFill>
              <a:srgbClr val="E36C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253629" y="1321816"/>
            <a:ext cx="119380" cy="119380"/>
          </a:xfrm>
          <a:custGeom>
            <a:avLst/>
            <a:gdLst/>
            <a:ahLst/>
            <a:cxnLst/>
            <a:rect l="l" t="t" r="r" b="b"/>
            <a:pathLst>
              <a:path w="119380" h="119380">
                <a:moveTo>
                  <a:pt x="118986" y="59562"/>
                </a:moveTo>
                <a:lnTo>
                  <a:pt x="114325" y="82673"/>
                </a:lnTo>
                <a:lnTo>
                  <a:pt x="101603" y="101568"/>
                </a:lnTo>
                <a:lnTo>
                  <a:pt x="82713" y="114319"/>
                </a:lnTo>
                <a:lnTo>
                  <a:pt x="59550" y="118999"/>
                </a:lnTo>
                <a:lnTo>
                  <a:pt x="36368" y="114319"/>
                </a:lnTo>
                <a:lnTo>
                  <a:pt x="17440" y="101568"/>
                </a:lnTo>
                <a:lnTo>
                  <a:pt x="4679" y="82673"/>
                </a:lnTo>
                <a:lnTo>
                  <a:pt x="0" y="59562"/>
                </a:lnTo>
                <a:lnTo>
                  <a:pt x="4679" y="36379"/>
                </a:lnTo>
                <a:lnTo>
                  <a:pt x="17440" y="17446"/>
                </a:lnTo>
                <a:lnTo>
                  <a:pt x="36368" y="4681"/>
                </a:lnTo>
                <a:lnTo>
                  <a:pt x="59550" y="0"/>
                </a:lnTo>
                <a:lnTo>
                  <a:pt x="82713" y="4681"/>
                </a:lnTo>
                <a:lnTo>
                  <a:pt x="101603" y="17446"/>
                </a:lnTo>
                <a:lnTo>
                  <a:pt x="114325" y="36379"/>
                </a:lnTo>
                <a:lnTo>
                  <a:pt x="118986" y="59562"/>
                </a:lnTo>
                <a:close/>
              </a:path>
            </a:pathLst>
          </a:custGeom>
          <a:ln w="25908">
            <a:solidFill>
              <a:srgbClr val="E36C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304289" y="1209928"/>
            <a:ext cx="179070" cy="179070"/>
          </a:xfrm>
          <a:custGeom>
            <a:avLst/>
            <a:gdLst/>
            <a:ahLst/>
            <a:cxnLst/>
            <a:rect l="l" t="t" r="r" b="b"/>
            <a:pathLst>
              <a:path w="179069" h="179069">
                <a:moveTo>
                  <a:pt x="178562" y="89281"/>
                </a:moveTo>
                <a:lnTo>
                  <a:pt x="171541" y="124019"/>
                </a:lnTo>
                <a:lnTo>
                  <a:pt x="152400" y="152400"/>
                </a:lnTo>
                <a:lnTo>
                  <a:pt x="124019" y="171541"/>
                </a:lnTo>
                <a:lnTo>
                  <a:pt x="89281" y="178562"/>
                </a:lnTo>
                <a:lnTo>
                  <a:pt x="54488" y="171541"/>
                </a:lnTo>
                <a:lnTo>
                  <a:pt x="26114" y="152400"/>
                </a:lnTo>
                <a:lnTo>
                  <a:pt x="7002" y="124019"/>
                </a:lnTo>
                <a:lnTo>
                  <a:pt x="0" y="89281"/>
                </a:lnTo>
                <a:lnTo>
                  <a:pt x="7002" y="54488"/>
                </a:lnTo>
                <a:lnTo>
                  <a:pt x="26114" y="26114"/>
                </a:lnTo>
                <a:lnTo>
                  <a:pt x="54488" y="7002"/>
                </a:lnTo>
                <a:lnTo>
                  <a:pt x="89281" y="0"/>
                </a:lnTo>
                <a:lnTo>
                  <a:pt x="124019" y="7002"/>
                </a:lnTo>
                <a:lnTo>
                  <a:pt x="152400" y="26114"/>
                </a:lnTo>
                <a:lnTo>
                  <a:pt x="171541" y="54488"/>
                </a:lnTo>
                <a:lnTo>
                  <a:pt x="178562" y="89281"/>
                </a:lnTo>
                <a:close/>
              </a:path>
            </a:pathLst>
          </a:custGeom>
          <a:ln w="25908">
            <a:solidFill>
              <a:srgbClr val="E36C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14565" y="845058"/>
            <a:ext cx="184785" cy="20320"/>
          </a:xfrm>
          <a:custGeom>
            <a:avLst/>
            <a:gdLst/>
            <a:ahLst/>
            <a:cxnLst/>
            <a:rect l="l" t="t" r="r" b="b"/>
            <a:pathLst>
              <a:path w="184784" h="20319">
                <a:moveTo>
                  <a:pt x="184353" y="19812"/>
                </a:moveTo>
                <a:lnTo>
                  <a:pt x="136242" y="19823"/>
                </a:lnTo>
                <a:lnTo>
                  <a:pt x="88938" y="16478"/>
                </a:lnTo>
                <a:lnTo>
                  <a:pt x="43253" y="9846"/>
                </a:lnTo>
                <a:lnTo>
                  <a:pt x="0" y="0"/>
                </a:lnTo>
              </a:path>
            </a:pathLst>
          </a:custGeom>
          <a:ln w="25908">
            <a:solidFill>
              <a:srgbClr val="E36C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80923" y="1081150"/>
            <a:ext cx="81280" cy="9525"/>
          </a:xfrm>
          <a:custGeom>
            <a:avLst/>
            <a:gdLst/>
            <a:ahLst/>
            <a:cxnLst/>
            <a:rect l="l" t="t" r="r" b="b"/>
            <a:pathLst>
              <a:path w="81280" h="9525">
                <a:moveTo>
                  <a:pt x="80657" y="0"/>
                </a:moveTo>
                <a:lnTo>
                  <a:pt x="61032" y="3307"/>
                </a:lnTo>
                <a:lnTo>
                  <a:pt x="41005" y="5984"/>
                </a:lnTo>
                <a:lnTo>
                  <a:pt x="20639" y="8018"/>
                </a:lnTo>
                <a:lnTo>
                  <a:pt x="0" y="9398"/>
                </a:lnTo>
              </a:path>
            </a:pathLst>
          </a:custGeom>
          <a:ln w="25907">
            <a:solidFill>
              <a:srgbClr val="E36C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507997" y="1141983"/>
            <a:ext cx="48895" cy="43180"/>
          </a:xfrm>
          <a:custGeom>
            <a:avLst/>
            <a:gdLst/>
            <a:ahLst/>
            <a:cxnLst/>
            <a:rect l="l" t="t" r="r" b="b"/>
            <a:pathLst>
              <a:path w="48894" h="43180">
                <a:moveTo>
                  <a:pt x="48640" y="43052"/>
                </a:moveTo>
                <a:lnTo>
                  <a:pt x="34647" y="32771"/>
                </a:lnTo>
                <a:lnTo>
                  <a:pt x="21844" y="22145"/>
                </a:lnTo>
                <a:lnTo>
                  <a:pt x="10279" y="11209"/>
                </a:lnTo>
                <a:lnTo>
                  <a:pt x="0" y="0"/>
                </a:lnTo>
              </a:path>
            </a:pathLst>
          </a:custGeom>
          <a:ln w="25908">
            <a:solidFill>
              <a:srgbClr val="E36C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435986" y="1077467"/>
            <a:ext cx="19685" cy="47625"/>
          </a:xfrm>
          <a:custGeom>
            <a:avLst/>
            <a:gdLst/>
            <a:ahLst/>
            <a:cxnLst/>
            <a:rect l="l" t="t" r="r" b="b"/>
            <a:pathLst>
              <a:path w="19685" h="47625">
                <a:moveTo>
                  <a:pt x="19304" y="0"/>
                </a:moveTo>
                <a:lnTo>
                  <a:pt x="16519" y="12045"/>
                </a:lnTo>
                <a:lnTo>
                  <a:pt x="12366" y="23971"/>
                </a:lnTo>
                <a:lnTo>
                  <a:pt x="6856" y="35754"/>
                </a:lnTo>
                <a:lnTo>
                  <a:pt x="0" y="47371"/>
                </a:lnTo>
              </a:path>
            </a:pathLst>
          </a:custGeom>
          <a:ln w="25908">
            <a:solidFill>
              <a:srgbClr val="E36C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841244" y="784859"/>
            <a:ext cx="236854" cy="177165"/>
          </a:xfrm>
          <a:custGeom>
            <a:avLst/>
            <a:gdLst/>
            <a:ahLst/>
            <a:cxnLst/>
            <a:rect l="l" t="t" r="r" b="b"/>
            <a:pathLst>
              <a:path w="236855" h="177165">
                <a:moveTo>
                  <a:pt x="0" y="0"/>
                </a:moveTo>
                <a:lnTo>
                  <a:pt x="59079" y="16258"/>
                </a:lnTo>
                <a:lnTo>
                  <a:pt x="110887" y="36386"/>
                </a:lnTo>
                <a:lnTo>
                  <a:pt x="154731" y="59869"/>
                </a:lnTo>
                <a:lnTo>
                  <a:pt x="189917" y="86191"/>
                </a:lnTo>
                <a:lnTo>
                  <a:pt x="215753" y="114836"/>
                </a:lnTo>
                <a:lnTo>
                  <a:pt x="231545" y="145290"/>
                </a:lnTo>
                <a:lnTo>
                  <a:pt x="236600" y="177037"/>
                </a:lnTo>
              </a:path>
            </a:pathLst>
          </a:custGeom>
          <a:ln w="25908">
            <a:solidFill>
              <a:srgbClr val="E36C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293998" y="596391"/>
            <a:ext cx="105410" cy="66675"/>
          </a:xfrm>
          <a:custGeom>
            <a:avLst/>
            <a:gdLst/>
            <a:ahLst/>
            <a:cxnLst/>
            <a:rect l="l" t="t" r="r" b="b"/>
            <a:pathLst>
              <a:path w="105410" h="66675">
                <a:moveTo>
                  <a:pt x="105410" y="0"/>
                </a:moveTo>
                <a:lnTo>
                  <a:pt x="85403" y="18665"/>
                </a:lnTo>
                <a:lnTo>
                  <a:pt x="60991" y="36068"/>
                </a:lnTo>
                <a:lnTo>
                  <a:pt x="32436" y="52042"/>
                </a:lnTo>
                <a:lnTo>
                  <a:pt x="0" y="66421"/>
                </a:lnTo>
              </a:path>
            </a:pathLst>
          </a:custGeom>
          <a:ln w="25908">
            <a:solidFill>
              <a:srgbClr val="E36C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146551" y="350265"/>
            <a:ext cx="5715" cy="31750"/>
          </a:xfrm>
          <a:custGeom>
            <a:avLst/>
            <a:gdLst/>
            <a:ahLst/>
            <a:cxnLst/>
            <a:rect l="l" t="t" r="r" b="b"/>
            <a:pathLst>
              <a:path w="5714" h="31750">
                <a:moveTo>
                  <a:pt x="0" y="0"/>
                </a:moveTo>
                <a:lnTo>
                  <a:pt x="2569" y="7756"/>
                </a:lnTo>
                <a:lnTo>
                  <a:pt x="4365" y="15573"/>
                </a:lnTo>
                <a:lnTo>
                  <a:pt x="5375" y="23413"/>
                </a:lnTo>
                <a:lnTo>
                  <a:pt x="5587" y="31241"/>
                </a:lnTo>
              </a:path>
            </a:pathLst>
          </a:custGeom>
          <a:ln w="25908">
            <a:solidFill>
              <a:srgbClr val="E36C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473579" y="273684"/>
            <a:ext cx="53975" cy="40005"/>
          </a:xfrm>
          <a:custGeom>
            <a:avLst/>
            <a:gdLst/>
            <a:ahLst/>
            <a:cxnLst/>
            <a:rect l="l" t="t" r="r" b="b"/>
            <a:pathLst>
              <a:path w="53975" h="40004">
                <a:moveTo>
                  <a:pt x="0" y="40005"/>
                </a:moveTo>
                <a:lnTo>
                  <a:pt x="11130" y="29342"/>
                </a:lnTo>
                <a:lnTo>
                  <a:pt x="23891" y="19097"/>
                </a:lnTo>
                <a:lnTo>
                  <a:pt x="38201" y="9304"/>
                </a:lnTo>
                <a:lnTo>
                  <a:pt x="53975" y="0"/>
                </a:lnTo>
              </a:path>
            </a:pathLst>
          </a:custGeom>
          <a:ln w="25908">
            <a:solidFill>
              <a:srgbClr val="E36C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968754" y="298195"/>
            <a:ext cx="26670" cy="34925"/>
          </a:xfrm>
          <a:custGeom>
            <a:avLst/>
            <a:gdLst/>
            <a:ahLst/>
            <a:cxnLst/>
            <a:rect l="l" t="t" r="r" b="b"/>
            <a:pathLst>
              <a:path w="26669" h="34925">
                <a:moveTo>
                  <a:pt x="0" y="34544"/>
                </a:moveTo>
                <a:lnTo>
                  <a:pt x="4784" y="25646"/>
                </a:lnTo>
                <a:lnTo>
                  <a:pt x="10747" y="16890"/>
                </a:lnTo>
                <a:lnTo>
                  <a:pt x="17877" y="8326"/>
                </a:lnTo>
                <a:lnTo>
                  <a:pt x="26162" y="0"/>
                </a:lnTo>
              </a:path>
            </a:pathLst>
          </a:custGeom>
          <a:ln w="25907">
            <a:solidFill>
              <a:srgbClr val="E36C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376299" y="344424"/>
            <a:ext cx="94615" cy="33655"/>
          </a:xfrm>
          <a:custGeom>
            <a:avLst/>
            <a:gdLst/>
            <a:ahLst/>
            <a:cxnLst/>
            <a:rect l="l" t="t" r="r" b="b"/>
            <a:pathLst>
              <a:path w="94615" h="33654">
                <a:moveTo>
                  <a:pt x="0" y="0"/>
                </a:moveTo>
                <a:lnTo>
                  <a:pt x="25231" y="7326"/>
                </a:lnTo>
                <a:lnTo>
                  <a:pt x="49450" y="15366"/>
                </a:lnTo>
                <a:lnTo>
                  <a:pt x="72598" y="24074"/>
                </a:lnTo>
                <a:lnTo>
                  <a:pt x="94614" y="33400"/>
                </a:lnTo>
              </a:path>
            </a:pathLst>
          </a:custGeom>
          <a:ln w="25908">
            <a:solidFill>
              <a:srgbClr val="E36C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41223" y="572008"/>
            <a:ext cx="16510" cy="35560"/>
          </a:xfrm>
          <a:custGeom>
            <a:avLst/>
            <a:gdLst/>
            <a:ahLst/>
            <a:cxnLst/>
            <a:rect l="l" t="t" r="r" b="b"/>
            <a:pathLst>
              <a:path w="16509" h="35559">
                <a:moveTo>
                  <a:pt x="16509" y="35178"/>
                </a:moveTo>
                <a:lnTo>
                  <a:pt x="11260" y="26539"/>
                </a:lnTo>
                <a:lnTo>
                  <a:pt x="6754" y="17779"/>
                </a:lnTo>
                <a:lnTo>
                  <a:pt x="2999" y="8925"/>
                </a:lnTo>
                <a:lnTo>
                  <a:pt x="0" y="0"/>
                </a:lnTo>
              </a:path>
            </a:pathLst>
          </a:custGeom>
          <a:ln w="25908">
            <a:solidFill>
              <a:srgbClr val="E36C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934923" y="421640"/>
            <a:ext cx="17627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6F2F9F"/>
                </a:solidFill>
                <a:latin typeface="Harrington"/>
                <a:cs typeface="Harrington"/>
              </a:rPr>
              <a:t>Answer</a:t>
            </a:r>
            <a:r>
              <a:rPr sz="3600" spc="-90" dirty="0">
                <a:solidFill>
                  <a:srgbClr val="6F2F9F"/>
                </a:solidFill>
                <a:latin typeface="Harrington"/>
                <a:cs typeface="Harrington"/>
              </a:rPr>
              <a:t> </a:t>
            </a:r>
            <a:r>
              <a:rPr sz="3600" dirty="0">
                <a:solidFill>
                  <a:srgbClr val="6F2F9F"/>
                </a:solidFill>
                <a:latin typeface="Harrington"/>
                <a:cs typeface="Harrington"/>
              </a:rPr>
              <a:t>:</a:t>
            </a:r>
            <a:endParaRPr sz="3600">
              <a:latin typeface="Harrington"/>
              <a:cs typeface="Harrington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347472" y="1796795"/>
            <a:ext cx="3733800" cy="31622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28244" y="1857755"/>
            <a:ext cx="3572255" cy="300075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09194" y="1838705"/>
            <a:ext cx="3610610" cy="3039110"/>
          </a:xfrm>
          <a:custGeom>
            <a:avLst/>
            <a:gdLst/>
            <a:ahLst/>
            <a:cxnLst/>
            <a:rect l="l" t="t" r="r" b="b"/>
            <a:pathLst>
              <a:path w="3610610" h="3039110">
                <a:moveTo>
                  <a:pt x="0" y="3038856"/>
                </a:moveTo>
                <a:lnTo>
                  <a:pt x="3610355" y="3038856"/>
                </a:lnTo>
                <a:lnTo>
                  <a:pt x="3610355" y="0"/>
                </a:lnTo>
                <a:lnTo>
                  <a:pt x="0" y="0"/>
                </a:lnTo>
                <a:lnTo>
                  <a:pt x="0" y="3038856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357115" y="1999488"/>
            <a:ext cx="3572510" cy="2859405"/>
          </a:xfrm>
          <a:custGeom>
            <a:avLst/>
            <a:gdLst/>
            <a:ahLst/>
            <a:cxnLst/>
            <a:rect l="l" t="t" r="r" b="b"/>
            <a:pathLst>
              <a:path w="3572509" h="2859404">
                <a:moveTo>
                  <a:pt x="0" y="2859024"/>
                </a:moveTo>
                <a:lnTo>
                  <a:pt x="3572255" y="2859024"/>
                </a:lnTo>
                <a:lnTo>
                  <a:pt x="3572255" y="0"/>
                </a:lnTo>
                <a:lnTo>
                  <a:pt x="0" y="0"/>
                </a:lnTo>
                <a:lnTo>
                  <a:pt x="0" y="285902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484324" y="3156097"/>
            <a:ext cx="241935" cy="0"/>
          </a:xfrm>
          <a:custGeom>
            <a:avLst/>
            <a:gdLst/>
            <a:ahLst/>
            <a:cxnLst/>
            <a:rect l="l" t="t" r="r" b="b"/>
            <a:pathLst>
              <a:path w="241935">
                <a:moveTo>
                  <a:pt x="0" y="0"/>
                </a:moveTo>
                <a:lnTo>
                  <a:pt x="241489" y="0"/>
                </a:lnTo>
              </a:path>
            </a:pathLst>
          </a:custGeom>
          <a:ln w="97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958776" y="3156097"/>
            <a:ext cx="140970" cy="0"/>
          </a:xfrm>
          <a:custGeom>
            <a:avLst/>
            <a:gdLst/>
            <a:ahLst/>
            <a:cxnLst/>
            <a:rect l="l" t="t" r="r" b="b"/>
            <a:pathLst>
              <a:path w="140970">
                <a:moveTo>
                  <a:pt x="0" y="0"/>
                </a:moveTo>
                <a:lnTo>
                  <a:pt x="140756" y="0"/>
                </a:lnTo>
              </a:path>
            </a:pathLst>
          </a:custGeom>
          <a:ln w="97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495283" y="3892313"/>
            <a:ext cx="250190" cy="0"/>
          </a:xfrm>
          <a:custGeom>
            <a:avLst/>
            <a:gdLst/>
            <a:ahLst/>
            <a:cxnLst/>
            <a:rect l="l" t="t" r="r" b="b"/>
            <a:pathLst>
              <a:path w="250189">
                <a:moveTo>
                  <a:pt x="0" y="0"/>
                </a:moveTo>
                <a:lnTo>
                  <a:pt x="249942" y="0"/>
                </a:lnTo>
              </a:path>
            </a:pathLst>
          </a:custGeom>
          <a:ln w="97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919954" y="3892313"/>
            <a:ext cx="231775" cy="0"/>
          </a:xfrm>
          <a:custGeom>
            <a:avLst/>
            <a:gdLst/>
            <a:ahLst/>
            <a:cxnLst/>
            <a:rect l="l" t="t" r="r" b="b"/>
            <a:pathLst>
              <a:path w="231775">
                <a:moveTo>
                  <a:pt x="0" y="0"/>
                </a:moveTo>
                <a:lnTo>
                  <a:pt x="231746" y="0"/>
                </a:lnTo>
              </a:path>
            </a:pathLst>
          </a:custGeom>
          <a:ln w="97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043545" y="3892313"/>
            <a:ext cx="130175" cy="0"/>
          </a:xfrm>
          <a:custGeom>
            <a:avLst/>
            <a:gdLst/>
            <a:ahLst/>
            <a:cxnLst/>
            <a:rect l="l" t="t" r="r" b="b"/>
            <a:pathLst>
              <a:path w="130175">
                <a:moveTo>
                  <a:pt x="0" y="0"/>
                </a:moveTo>
                <a:lnTo>
                  <a:pt x="129842" y="0"/>
                </a:lnTo>
              </a:path>
            </a:pathLst>
          </a:custGeom>
          <a:ln w="97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348087" y="3892313"/>
            <a:ext cx="140970" cy="0"/>
          </a:xfrm>
          <a:custGeom>
            <a:avLst/>
            <a:gdLst/>
            <a:ahLst/>
            <a:cxnLst/>
            <a:rect l="l" t="t" r="r" b="b"/>
            <a:pathLst>
              <a:path w="140970">
                <a:moveTo>
                  <a:pt x="0" y="0"/>
                </a:moveTo>
                <a:lnTo>
                  <a:pt x="140756" y="0"/>
                </a:lnTo>
              </a:path>
            </a:pathLst>
          </a:custGeom>
          <a:ln w="97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386053" y="4567901"/>
            <a:ext cx="231775" cy="0"/>
          </a:xfrm>
          <a:custGeom>
            <a:avLst/>
            <a:gdLst/>
            <a:ahLst/>
            <a:cxnLst/>
            <a:rect l="l" t="t" r="r" b="b"/>
            <a:pathLst>
              <a:path w="231775">
                <a:moveTo>
                  <a:pt x="0" y="0"/>
                </a:moveTo>
                <a:lnTo>
                  <a:pt x="231776" y="0"/>
                </a:lnTo>
              </a:path>
            </a:pathLst>
          </a:custGeom>
          <a:ln w="97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5981242" y="3888048"/>
            <a:ext cx="128905" cy="3060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1850" spc="-15" dirty="0">
                <a:latin typeface="Times New Roman"/>
                <a:cs typeface="Times New Roman"/>
              </a:rPr>
              <a:t>2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974555" y="2820199"/>
            <a:ext cx="128905" cy="3060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1850" spc="-15" dirty="0">
                <a:latin typeface="Times New Roman"/>
                <a:cs typeface="Times New Roman"/>
              </a:rPr>
              <a:t>2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404885" y="1999668"/>
            <a:ext cx="80645" cy="1892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1050" spc="5" dirty="0">
                <a:latin typeface="Times New Roman"/>
                <a:cs typeface="Times New Roman"/>
              </a:rPr>
              <a:t>2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182290" y="4380076"/>
            <a:ext cx="986155" cy="49022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5400">
              <a:lnSpc>
                <a:spcPts val="1835"/>
              </a:lnSpc>
              <a:spcBef>
                <a:spcPts val="90"/>
              </a:spcBef>
            </a:pPr>
            <a:r>
              <a:rPr sz="1850" spc="-15" dirty="0">
                <a:latin typeface="Symbol"/>
                <a:cs typeface="Symbol"/>
              </a:rPr>
              <a:t></a:t>
            </a:r>
            <a:r>
              <a:rPr sz="1850" spc="-15" dirty="0">
                <a:latin typeface="Times New Roman"/>
                <a:cs typeface="Times New Roman"/>
              </a:rPr>
              <a:t> </a:t>
            </a:r>
            <a:r>
              <a:rPr sz="2775" spc="-22" baseline="34534" dirty="0">
                <a:latin typeface="Times New Roman"/>
                <a:cs typeface="Times New Roman"/>
              </a:rPr>
              <a:t>51 </a:t>
            </a:r>
            <a:r>
              <a:rPr sz="1850" spc="-15" dirty="0">
                <a:latin typeface="Symbol"/>
                <a:cs typeface="Symbol"/>
              </a:rPr>
              <a:t></a:t>
            </a:r>
            <a:r>
              <a:rPr sz="1850" spc="-290" dirty="0">
                <a:latin typeface="Times New Roman"/>
                <a:cs typeface="Times New Roman"/>
              </a:rPr>
              <a:t> </a:t>
            </a:r>
            <a:r>
              <a:rPr sz="1850" spc="-10" dirty="0">
                <a:latin typeface="Times New Roman"/>
                <a:cs typeface="Times New Roman"/>
              </a:rPr>
              <a:t>5,1</a:t>
            </a:r>
            <a:endParaRPr sz="1850">
              <a:latin typeface="Times New Roman"/>
              <a:cs typeface="Times New Roman"/>
            </a:endParaRPr>
          </a:p>
          <a:p>
            <a:pPr marL="193675">
              <a:lnSpc>
                <a:spcPts val="1835"/>
              </a:lnSpc>
            </a:pPr>
            <a:r>
              <a:rPr sz="1850" spc="-20" dirty="0">
                <a:latin typeface="Times New Roman"/>
                <a:cs typeface="Times New Roman"/>
              </a:rPr>
              <a:t>10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794631" y="3916209"/>
            <a:ext cx="102235" cy="3060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1850" spc="-10" dirty="0">
                <a:latin typeface="Symbol"/>
                <a:cs typeface="Symbol"/>
              </a:rPr>
              <a:t></a:t>
            </a:r>
            <a:endParaRPr sz="1850">
              <a:latin typeface="Symbol"/>
              <a:cs typeface="Symbo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794631" y="3573525"/>
            <a:ext cx="102235" cy="3060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1850" spc="-10" dirty="0">
                <a:latin typeface="Symbol"/>
                <a:cs typeface="Symbol"/>
              </a:rPr>
              <a:t></a:t>
            </a:r>
            <a:endParaRPr sz="1850">
              <a:latin typeface="Symbol"/>
              <a:cs typeface="Symbo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788815" y="3704488"/>
            <a:ext cx="1133475" cy="3060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0"/>
              </a:spcBef>
            </a:pPr>
            <a:r>
              <a:rPr sz="2775" spc="120" baseline="-4504" dirty="0">
                <a:latin typeface="Symbol"/>
                <a:cs typeface="Symbol"/>
              </a:rPr>
              <a:t></a:t>
            </a:r>
            <a:r>
              <a:rPr sz="1850" spc="80" dirty="0">
                <a:latin typeface="Times New Roman"/>
                <a:cs typeface="Times New Roman"/>
              </a:rPr>
              <a:t>- </a:t>
            </a:r>
            <a:r>
              <a:rPr sz="2775" spc="-22" baseline="-43543" dirty="0">
                <a:latin typeface="Times New Roman"/>
                <a:cs typeface="Times New Roman"/>
              </a:rPr>
              <a:t>5 </a:t>
            </a:r>
            <a:r>
              <a:rPr sz="1850" spc="-10" dirty="0">
                <a:latin typeface="Times New Roman"/>
                <a:cs typeface="Times New Roman"/>
              </a:rPr>
              <a:t>- </a:t>
            </a:r>
            <a:r>
              <a:rPr sz="2775" spc="-22" baseline="-43543" dirty="0">
                <a:latin typeface="Times New Roman"/>
                <a:cs typeface="Times New Roman"/>
              </a:rPr>
              <a:t>2 </a:t>
            </a:r>
            <a:r>
              <a:rPr sz="1850" spc="-10" dirty="0">
                <a:latin typeface="Times New Roman"/>
                <a:cs typeface="Times New Roman"/>
              </a:rPr>
              <a:t>-</a:t>
            </a:r>
            <a:r>
              <a:rPr sz="1850" spc="-315" dirty="0">
                <a:latin typeface="Times New Roman"/>
                <a:cs typeface="Times New Roman"/>
              </a:rPr>
              <a:t> </a:t>
            </a:r>
            <a:r>
              <a:rPr sz="1850" spc="60" dirty="0">
                <a:latin typeface="Times New Roman"/>
                <a:cs typeface="Times New Roman"/>
              </a:rPr>
              <a:t>2</a:t>
            </a:r>
            <a:r>
              <a:rPr sz="2775" spc="89" baseline="-4504" dirty="0">
                <a:latin typeface="Symbol"/>
                <a:cs typeface="Symbol"/>
              </a:rPr>
              <a:t></a:t>
            </a:r>
            <a:endParaRPr sz="2775" baseline="-4504">
              <a:latin typeface="Symbol"/>
              <a:cs typeface="Symbo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519371" y="3916209"/>
            <a:ext cx="396875" cy="3060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  <a:tabLst>
                <a:tab pos="294640" algn="l"/>
              </a:tabLst>
            </a:pPr>
            <a:r>
              <a:rPr sz="1850" spc="-10" dirty="0">
                <a:latin typeface="Symbol"/>
                <a:cs typeface="Symbol"/>
              </a:rPr>
              <a:t></a:t>
            </a:r>
            <a:r>
              <a:rPr sz="1850" spc="-10" dirty="0">
                <a:latin typeface="Times New Roman"/>
                <a:cs typeface="Times New Roman"/>
              </a:rPr>
              <a:t>	</a:t>
            </a:r>
            <a:r>
              <a:rPr sz="1850" spc="-10" dirty="0">
                <a:latin typeface="Symbol"/>
                <a:cs typeface="Symbol"/>
              </a:rPr>
              <a:t></a:t>
            </a:r>
            <a:endParaRPr sz="1850">
              <a:latin typeface="Symbol"/>
              <a:cs typeface="Symbo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337038" y="3724049"/>
            <a:ext cx="1310005" cy="3060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  <a:tabLst>
                <a:tab pos="1181735" algn="l"/>
              </a:tabLst>
            </a:pPr>
            <a:r>
              <a:rPr sz="1850" spc="-10" dirty="0">
                <a:latin typeface="Symbol"/>
                <a:cs typeface="Symbol"/>
              </a:rPr>
              <a:t></a:t>
            </a:r>
            <a:r>
              <a:rPr sz="1850" spc="315" dirty="0">
                <a:latin typeface="Times New Roman"/>
                <a:cs typeface="Times New Roman"/>
              </a:rPr>
              <a:t> </a:t>
            </a:r>
            <a:r>
              <a:rPr sz="2775" spc="-22" baseline="-39039" dirty="0">
                <a:latin typeface="Times New Roman"/>
                <a:cs typeface="Times New Roman"/>
              </a:rPr>
              <a:t>5	</a:t>
            </a:r>
            <a:r>
              <a:rPr sz="1850" spc="-10" dirty="0">
                <a:latin typeface="Symbol"/>
                <a:cs typeface="Symbol"/>
              </a:rPr>
              <a:t></a:t>
            </a:r>
            <a:endParaRPr sz="1850">
              <a:latin typeface="Symbol"/>
              <a:cs typeface="Symbo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375138" y="3916209"/>
            <a:ext cx="102235" cy="3060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1850" spc="-10" dirty="0">
                <a:latin typeface="Symbol"/>
                <a:cs typeface="Symbol"/>
              </a:rPr>
              <a:t></a:t>
            </a:r>
            <a:endParaRPr sz="1850">
              <a:latin typeface="Symbol"/>
              <a:cs typeface="Symbo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182290" y="3556371"/>
            <a:ext cx="2332355" cy="3060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0"/>
              </a:spcBef>
              <a:tabLst>
                <a:tab pos="1867535" algn="l"/>
                <a:tab pos="2177415" algn="l"/>
              </a:tabLst>
            </a:pPr>
            <a:r>
              <a:rPr sz="2775" spc="-22" baseline="-34534" dirty="0">
                <a:latin typeface="Symbol"/>
                <a:cs typeface="Symbol"/>
              </a:rPr>
              <a:t></a:t>
            </a:r>
            <a:r>
              <a:rPr sz="2775" spc="-225" baseline="-34534" dirty="0">
                <a:latin typeface="Times New Roman"/>
                <a:cs typeface="Times New Roman"/>
              </a:rPr>
              <a:t> </a:t>
            </a:r>
            <a:r>
              <a:rPr sz="2775" spc="-15" baseline="-4504" dirty="0">
                <a:latin typeface="Symbol"/>
                <a:cs typeface="Symbol"/>
              </a:rPr>
              <a:t></a:t>
            </a:r>
            <a:r>
              <a:rPr sz="2775" spc="-232" baseline="-4504" dirty="0">
                <a:latin typeface="Times New Roman"/>
                <a:cs typeface="Times New Roman"/>
              </a:rPr>
              <a:t> </a:t>
            </a:r>
            <a:r>
              <a:rPr sz="1850" spc="-15" dirty="0">
                <a:latin typeface="Times New Roman"/>
                <a:cs typeface="Times New Roman"/>
              </a:rPr>
              <a:t>32</a:t>
            </a:r>
            <a:r>
              <a:rPr sz="1850" spc="10" dirty="0">
                <a:latin typeface="Times New Roman"/>
                <a:cs typeface="Times New Roman"/>
              </a:rPr>
              <a:t> </a:t>
            </a:r>
            <a:r>
              <a:rPr sz="2775" spc="-15" baseline="-34534" dirty="0">
                <a:latin typeface="Times New Roman"/>
                <a:cs typeface="Times New Roman"/>
              </a:rPr>
              <a:t>-</a:t>
            </a:r>
            <a:r>
              <a:rPr sz="2775" spc="-262" baseline="-34534" dirty="0">
                <a:latin typeface="Times New Roman"/>
                <a:cs typeface="Times New Roman"/>
              </a:rPr>
              <a:t> </a:t>
            </a:r>
            <a:r>
              <a:rPr sz="1850" spc="-15" dirty="0">
                <a:latin typeface="Times New Roman"/>
                <a:cs typeface="Times New Roman"/>
              </a:rPr>
              <a:t>16</a:t>
            </a:r>
            <a:r>
              <a:rPr sz="1850" spc="45" dirty="0">
                <a:latin typeface="Times New Roman"/>
                <a:cs typeface="Times New Roman"/>
              </a:rPr>
              <a:t> </a:t>
            </a:r>
            <a:r>
              <a:rPr sz="2775" spc="-22" baseline="-34534" dirty="0">
                <a:latin typeface="Symbol"/>
                <a:cs typeface="Symbol"/>
              </a:rPr>
              <a:t></a:t>
            </a:r>
            <a:r>
              <a:rPr sz="2775" spc="-97" baseline="-34534" dirty="0">
                <a:latin typeface="Times New Roman"/>
                <a:cs typeface="Times New Roman"/>
              </a:rPr>
              <a:t> </a:t>
            </a:r>
            <a:r>
              <a:rPr sz="2775" spc="89" baseline="-34534" dirty="0">
                <a:latin typeface="Times New Roman"/>
                <a:cs typeface="Times New Roman"/>
              </a:rPr>
              <a:t>4</a:t>
            </a:r>
            <a:r>
              <a:rPr sz="2775" spc="89" baseline="-4504" dirty="0">
                <a:latin typeface="Symbol"/>
                <a:cs typeface="Symbol"/>
              </a:rPr>
              <a:t></a:t>
            </a:r>
            <a:r>
              <a:rPr sz="2775" spc="-247" baseline="-4504" dirty="0">
                <a:latin typeface="Times New Roman"/>
                <a:cs typeface="Times New Roman"/>
              </a:rPr>
              <a:t> </a:t>
            </a:r>
            <a:r>
              <a:rPr sz="2775" spc="-22" baseline="-34534" dirty="0">
                <a:latin typeface="Symbol"/>
                <a:cs typeface="Symbol"/>
              </a:rPr>
              <a:t></a:t>
            </a:r>
            <a:r>
              <a:rPr sz="2775" spc="-217" baseline="-34534" dirty="0">
                <a:latin typeface="Times New Roman"/>
                <a:cs typeface="Times New Roman"/>
              </a:rPr>
              <a:t> </a:t>
            </a:r>
            <a:r>
              <a:rPr sz="2775" spc="-15" baseline="-4504" dirty="0">
                <a:latin typeface="Symbol"/>
                <a:cs typeface="Symbol"/>
              </a:rPr>
              <a:t></a:t>
            </a:r>
            <a:r>
              <a:rPr sz="2775" spc="-15" baseline="-4504" dirty="0">
                <a:latin typeface="Times New Roman"/>
                <a:cs typeface="Times New Roman"/>
              </a:rPr>
              <a:t>	</a:t>
            </a:r>
            <a:r>
              <a:rPr sz="1850" spc="-15" dirty="0">
                <a:latin typeface="Times New Roman"/>
                <a:cs typeface="Times New Roman"/>
              </a:rPr>
              <a:t>1	1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803391" y="3239395"/>
            <a:ext cx="272415" cy="3060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0"/>
              </a:spcBef>
            </a:pPr>
            <a:r>
              <a:rPr sz="2775" spc="22" baseline="7507" dirty="0">
                <a:latin typeface="Symbol"/>
                <a:cs typeface="Symbol"/>
              </a:rPr>
              <a:t></a:t>
            </a:r>
            <a:r>
              <a:rPr sz="1050" spc="15" dirty="0">
                <a:latin typeface="Times New Roman"/>
                <a:cs typeface="Times New Roman"/>
              </a:rPr>
              <a:t>-1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803391" y="2648244"/>
            <a:ext cx="238760" cy="3060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0"/>
              </a:spcBef>
            </a:pPr>
            <a:r>
              <a:rPr sz="2775" spc="97" baseline="-37537" dirty="0">
                <a:latin typeface="Symbol"/>
                <a:cs typeface="Symbol"/>
              </a:rPr>
              <a:t></a:t>
            </a:r>
            <a:r>
              <a:rPr sz="1050" spc="65" dirty="0">
                <a:latin typeface="Times New Roman"/>
                <a:cs typeface="Times New Roman"/>
              </a:rPr>
              <a:t>2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360653" y="3151877"/>
            <a:ext cx="768350" cy="3060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0"/>
              </a:spcBef>
              <a:tabLst>
                <a:tab pos="613410" algn="l"/>
              </a:tabLst>
            </a:pPr>
            <a:r>
              <a:rPr sz="2775" spc="-15" baseline="-13513" dirty="0">
                <a:latin typeface="Symbol"/>
                <a:cs typeface="Symbol"/>
              </a:rPr>
              <a:t></a:t>
            </a:r>
            <a:r>
              <a:rPr sz="2775" spc="172" baseline="-13513" dirty="0">
                <a:latin typeface="Times New Roman"/>
                <a:cs typeface="Times New Roman"/>
              </a:rPr>
              <a:t> </a:t>
            </a:r>
            <a:r>
              <a:rPr sz="1850" spc="-15" dirty="0">
                <a:latin typeface="Times New Roman"/>
                <a:cs typeface="Times New Roman"/>
              </a:rPr>
              <a:t>5	4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390308" y="2139018"/>
            <a:ext cx="116839" cy="5740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ts val="3170"/>
              </a:lnSpc>
              <a:spcBef>
                <a:spcPts val="110"/>
              </a:spcBef>
            </a:pPr>
            <a:r>
              <a:rPr sz="2750" spc="-5" dirty="0">
                <a:latin typeface="Symbol"/>
                <a:cs typeface="Symbol"/>
              </a:rPr>
              <a:t></a:t>
            </a:r>
            <a:endParaRPr sz="2750">
              <a:latin typeface="Symbol"/>
              <a:cs typeface="Symbol"/>
            </a:endParaRPr>
          </a:p>
          <a:p>
            <a:pPr>
              <a:lnSpc>
                <a:spcPts val="1130"/>
              </a:lnSpc>
            </a:pPr>
            <a:r>
              <a:rPr sz="1050" spc="-70" dirty="0">
                <a:latin typeface="Times New Roman"/>
                <a:cs typeface="Times New Roman"/>
              </a:rPr>
              <a:t>-</a:t>
            </a:r>
            <a:r>
              <a:rPr sz="1050" spc="5" dirty="0">
                <a:latin typeface="Times New Roman"/>
                <a:cs typeface="Times New Roman"/>
              </a:rPr>
              <a:t>1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182290" y="2968271"/>
            <a:ext cx="1774189" cy="3060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0"/>
              </a:spcBef>
              <a:tabLst>
                <a:tab pos="597535" algn="l"/>
                <a:tab pos="967740" algn="l"/>
              </a:tabLst>
            </a:pPr>
            <a:r>
              <a:rPr sz="1850" spc="-15" dirty="0">
                <a:latin typeface="Symbol"/>
                <a:cs typeface="Symbol"/>
              </a:rPr>
              <a:t></a:t>
            </a:r>
            <a:r>
              <a:rPr sz="1850" spc="-65" dirty="0">
                <a:latin typeface="Times New Roman"/>
                <a:cs typeface="Times New Roman"/>
              </a:rPr>
              <a:t> </a:t>
            </a:r>
            <a:r>
              <a:rPr sz="2775" spc="-15" baseline="-15015" dirty="0">
                <a:latin typeface="Symbol"/>
                <a:cs typeface="Symbol"/>
              </a:rPr>
              <a:t></a:t>
            </a:r>
            <a:r>
              <a:rPr sz="2775" spc="-15" baseline="-15015" dirty="0">
                <a:latin typeface="Times New Roman"/>
                <a:cs typeface="Times New Roman"/>
              </a:rPr>
              <a:t>	</a:t>
            </a:r>
            <a:r>
              <a:rPr sz="1850" spc="-15" dirty="0">
                <a:latin typeface="Symbol"/>
                <a:cs typeface="Symbol"/>
              </a:rPr>
              <a:t></a:t>
            </a:r>
            <a:r>
              <a:rPr sz="1850" spc="-15" dirty="0">
                <a:latin typeface="Times New Roman"/>
                <a:cs typeface="Times New Roman"/>
              </a:rPr>
              <a:t>	</a:t>
            </a:r>
            <a:r>
              <a:rPr sz="1850" i="1" spc="55" dirty="0">
                <a:latin typeface="Times New Roman"/>
                <a:cs typeface="Times New Roman"/>
              </a:rPr>
              <a:t>x</a:t>
            </a:r>
            <a:r>
              <a:rPr sz="1575" spc="82" baseline="44973" dirty="0">
                <a:latin typeface="Times New Roman"/>
                <a:cs typeface="Times New Roman"/>
              </a:rPr>
              <a:t>4 </a:t>
            </a:r>
            <a:r>
              <a:rPr sz="1850" spc="-15" dirty="0">
                <a:latin typeface="Symbol"/>
                <a:cs typeface="Symbol"/>
              </a:rPr>
              <a:t></a:t>
            </a:r>
            <a:r>
              <a:rPr sz="1850" spc="-215" dirty="0">
                <a:latin typeface="Times New Roman"/>
                <a:cs typeface="Times New Roman"/>
              </a:rPr>
              <a:t> </a:t>
            </a:r>
            <a:r>
              <a:rPr sz="1850" spc="50" dirty="0">
                <a:latin typeface="Times New Roman"/>
                <a:cs typeface="Times New Roman"/>
              </a:rPr>
              <a:t>2</a:t>
            </a:r>
            <a:r>
              <a:rPr sz="1850" i="1" spc="50" dirty="0">
                <a:latin typeface="Times New Roman"/>
                <a:cs typeface="Times New Roman"/>
              </a:rPr>
              <a:t>x</a:t>
            </a:r>
            <a:r>
              <a:rPr sz="2775" spc="75" baseline="-15015" dirty="0">
                <a:latin typeface="Symbol"/>
                <a:cs typeface="Symbol"/>
              </a:rPr>
              <a:t></a:t>
            </a:r>
            <a:endParaRPr sz="2775" baseline="-15015">
              <a:latin typeface="Symbol"/>
              <a:cs typeface="Symbo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360653" y="2714915"/>
            <a:ext cx="370205" cy="3060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0"/>
              </a:spcBef>
            </a:pPr>
            <a:r>
              <a:rPr sz="2775" spc="-15" baseline="-22522" dirty="0">
                <a:latin typeface="Symbol"/>
                <a:cs typeface="Symbol"/>
              </a:rPr>
              <a:t></a:t>
            </a:r>
            <a:r>
              <a:rPr sz="2775" spc="-345" baseline="-22522" dirty="0">
                <a:latin typeface="Times New Roman"/>
                <a:cs typeface="Times New Roman"/>
              </a:rPr>
              <a:t> </a:t>
            </a:r>
            <a:r>
              <a:rPr sz="2775" i="1" spc="60" baseline="-25525" dirty="0">
                <a:latin typeface="Times New Roman"/>
                <a:cs typeface="Times New Roman"/>
              </a:rPr>
              <a:t>x</a:t>
            </a:r>
            <a:r>
              <a:rPr sz="1050" spc="40" dirty="0">
                <a:latin typeface="Times New Roman"/>
                <a:cs typeface="Times New Roman"/>
              </a:rPr>
              <a:t>5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4374190" y="2030817"/>
            <a:ext cx="2566670" cy="474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  <a:tabLst>
                <a:tab pos="837565" algn="l"/>
                <a:tab pos="1145540" algn="l"/>
              </a:tabLst>
            </a:pPr>
            <a:r>
              <a:rPr sz="1850" i="1" spc="-15" dirty="0">
                <a:latin typeface="Times New Roman"/>
                <a:cs typeface="Times New Roman"/>
              </a:rPr>
              <a:t>Lua</a:t>
            </a:r>
            <a:r>
              <a:rPr sz="1850" i="1" spc="-10" dirty="0">
                <a:latin typeface="Times New Roman"/>
                <a:cs typeface="Times New Roman"/>
              </a:rPr>
              <a:t>s</a:t>
            </a:r>
            <a:r>
              <a:rPr sz="1850" i="1" spc="105" dirty="0">
                <a:latin typeface="Times New Roman"/>
                <a:cs typeface="Times New Roman"/>
              </a:rPr>
              <a:t> </a:t>
            </a:r>
            <a:r>
              <a:rPr sz="1850" i="1" spc="-15" dirty="0">
                <a:latin typeface="Times New Roman"/>
                <a:cs typeface="Times New Roman"/>
              </a:rPr>
              <a:t>A</a:t>
            </a:r>
            <a:r>
              <a:rPr sz="1850" i="1" dirty="0">
                <a:latin typeface="Times New Roman"/>
                <a:cs typeface="Times New Roman"/>
              </a:rPr>
              <a:t>	</a:t>
            </a:r>
            <a:r>
              <a:rPr sz="1850" spc="-15" dirty="0">
                <a:latin typeface="Symbol"/>
                <a:cs typeface="Symbol"/>
              </a:rPr>
              <a:t></a:t>
            </a:r>
            <a:r>
              <a:rPr sz="1850" dirty="0">
                <a:latin typeface="Times New Roman"/>
                <a:cs typeface="Times New Roman"/>
              </a:rPr>
              <a:t>	</a:t>
            </a:r>
            <a:r>
              <a:rPr sz="2950" spc="-409" dirty="0">
                <a:latin typeface="Symbol"/>
                <a:cs typeface="Symbol"/>
              </a:rPr>
              <a:t></a:t>
            </a:r>
            <a:r>
              <a:rPr sz="1850" i="1" spc="105" dirty="0">
                <a:latin typeface="Times New Roman"/>
                <a:cs typeface="Times New Roman"/>
              </a:rPr>
              <a:t>x</a:t>
            </a:r>
            <a:r>
              <a:rPr sz="1575" spc="7" baseline="44973" dirty="0">
                <a:latin typeface="Times New Roman"/>
                <a:cs typeface="Times New Roman"/>
              </a:rPr>
              <a:t>4</a:t>
            </a:r>
            <a:r>
              <a:rPr sz="1575" baseline="44973" dirty="0">
                <a:latin typeface="Times New Roman"/>
                <a:cs typeface="Times New Roman"/>
              </a:rPr>
              <a:t> </a:t>
            </a:r>
            <a:r>
              <a:rPr sz="1575" spc="-7" baseline="44973" dirty="0">
                <a:latin typeface="Times New Roman"/>
                <a:cs typeface="Times New Roman"/>
              </a:rPr>
              <a:t> </a:t>
            </a:r>
            <a:r>
              <a:rPr sz="1850" spc="-10" dirty="0">
                <a:latin typeface="Times New Roman"/>
                <a:cs typeface="Times New Roman"/>
              </a:rPr>
              <a:t>-</a:t>
            </a:r>
            <a:r>
              <a:rPr sz="1850" spc="-125" dirty="0">
                <a:latin typeface="Times New Roman"/>
                <a:cs typeface="Times New Roman"/>
              </a:rPr>
              <a:t> </a:t>
            </a:r>
            <a:r>
              <a:rPr sz="1850" spc="100" dirty="0">
                <a:latin typeface="Times New Roman"/>
                <a:cs typeface="Times New Roman"/>
              </a:rPr>
              <a:t>2</a:t>
            </a:r>
            <a:r>
              <a:rPr sz="1850" i="1" spc="70" dirty="0">
                <a:latin typeface="Times New Roman"/>
                <a:cs typeface="Times New Roman"/>
              </a:rPr>
              <a:t>x</a:t>
            </a:r>
            <a:r>
              <a:rPr sz="1575" spc="7" baseline="44973" dirty="0">
                <a:latin typeface="Times New Roman"/>
                <a:cs typeface="Times New Roman"/>
              </a:rPr>
              <a:t>3</a:t>
            </a:r>
            <a:r>
              <a:rPr sz="1575" baseline="44973" dirty="0">
                <a:latin typeface="Times New Roman"/>
                <a:cs typeface="Times New Roman"/>
              </a:rPr>
              <a:t> </a:t>
            </a:r>
            <a:r>
              <a:rPr sz="1575" spc="-15" baseline="44973" dirty="0">
                <a:latin typeface="Times New Roman"/>
                <a:cs typeface="Times New Roman"/>
              </a:rPr>
              <a:t> </a:t>
            </a:r>
            <a:r>
              <a:rPr sz="1850" spc="-15" dirty="0">
                <a:latin typeface="Symbol"/>
                <a:cs typeface="Symbol"/>
              </a:rPr>
              <a:t></a:t>
            </a:r>
            <a:r>
              <a:rPr sz="1850" spc="-65" dirty="0">
                <a:latin typeface="Times New Roman"/>
                <a:cs typeface="Times New Roman"/>
              </a:rPr>
              <a:t> </a:t>
            </a:r>
            <a:r>
              <a:rPr sz="1850" spc="45" dirty="0">
                <a:latin typeface="Times New Roman"/>
                <a:cs typeface="Times New Roman"/>
              </a:rPr>
              <a:t>2</a:t>
            </a:r>
            <a:r>
              <a:rPr sz="2950" spc="-695" dirty="0">
                <a:latin typeface="Symbol"/>
                <a:cs typeface="Symbol"/>
              </a:rPr>
              <a:t></a:t>
            </a:r>
            <a:r>
              <a:rPr sz="1850" i="1" spc="-20" dirty="0">
                <a:latin typeface="Times New Roman"/>
                <a:cs typeface="Times New Roman"/>
              </a:rPr>
              <a:t>dx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054818" y="2327696"/>
            <a:ext cx="95885" cy="1892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1050" i="1" spc="5" dirty="0">
                <a:latin typeface="Times New Roman"/>
                <a:cs typeface="Times New Roman"/>
              </a:rPr>
              <a:t>B</a:t>
            </a:r>
            <a:endParaRPr sz="105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14500" y="2214372"/>
            <a:ext cx="5000244" cy="30007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709927" y="2209800"/>
            <a:ext cx="5009515" cy="3009900"/>
          </a:xfrm>
          <a:custGeom>
            <a:avLst/>
            <a:gdLst/>
            <a:ahLst/>
            <a:cxnLst/>
            <a:rect l="l" t="t" r="r" b="b"/>
            <a:pathLst>
              <a:path w="5009515" h="3009900">
                <a:moveTo>
                  <a:pt x="0" y="3009900"/>
                </a:moveTo>
                <a:lnTo>
                  <a:pt x="5009387" y="3009900"/>
                </a:lnTo>
                <a:lnTo>
                  <a:pt x="5009387" y="0"/>
                </a:lnTo>
                <a:lnTo>
                  <a:pt x="0" y="0"/>
                </a:lnTo>
                <a:lnTo>
                  <a:pt x="0" y="3009900"/>
                </a:lnTo>
                <a:close/>
              </a:path>
            </a:pathLst>
          </a:custGeom>
          <a:ln w="9144">
            <a:solidFill>
              <a:srgbClr val="B3A1C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86383" y="480059"/>
            <a:ext cx="7501255" cy="1254760"/>
          </a:xfrm>
          <a:custGeom>
            <a:avLst/>
            <a:gdLst/>
            <a:ahLst/>
            <a:cxnLst/>
            <a:rect l="l" t="t" r="r" b="b"/>
            <a:pathLst>
              <a:path w="7501255" h="1254760">
                <a:moveTo>
                  <a:pt x="0" y="1254252"/>
                </a:moveTo>
                <a:lnTo>
                  <a:pt x="7501128" y="1254252"/>
                </a:lnTo>
                <a:lnTo>
                  <a:pt x="7501128" y="0"/>
                </a:lnTo>
                <a:lnTo>
                  <a:pt x="0" y="0"/>
                </a:lnTo>
                <a:lnTo>
                  <a:pt x="0" y="125425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481028" y="1097344"/>
            <a:ext cx="309880" cy="0"/>
          </a:xfrm>
          <a:custGeom>
            <a:avLst/>
            <a:gdLst/>
            <a:ahLst/>
            <a:cxnLst/>
            <a:rect l="l" t="t" r="r" b="b"/>
            <a:pathLst>
              <a:path w="309879">
                <a:moveTo>
                  <a:pt x="0" y="0"/>
                </a:moveTo>
                <a:lnTo>
                  <a:pt x="309476" y="0"/>
                </a:lnTo>
              </a:path>
            </a:pathLst>
          </a:custGeom>
          <a:ln w="1027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pc="70" dirty="0"/>
              <a:t>3. </a:t>
            </a:r>
            <a:r>
              <a:rPr spc="90" dirty="0"/>
              <a:t>Tentukan </a:t>
            </a:r>
            <a:r>
              <a:rPr spc="70" dirty="0"/>
              <a:t>luas </a:t>
            </a:r>
            <a:r>
              <a:rPr spc="75" dirty="0"/>
              <a:t>bidang </a:t>
            </a:r>
            <a:r>
              <a:rPr spc="60" dirty="0"/>
              <a:t>yang </a:t>
            </a:r>
            <a:r>
              <a:rPr spc="80" dirty="0"/>
              <a:t>berbentuk </a:t>
            </a:r>
            <a:r>
              <a:rPr spc="90" dirty="0"/>
              <a:t>semisegmen </a:t>
            </a:r>
            <a:r>
              <a:rPr spc="60" dirty="0"/>
              <a:t>parabola</a:t>
            </a:r>
            <a:r>
              <a:rPr spc="40" dirty="0"/>
              <a:t> </a:t>
            </a:r>
            <a:r>
              <a:rPr spc="60" dirty="0"/>
              <a:t>yang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644386" y="1089750"/>
            <a:ext cx="106045" cy="1981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100" spc="80" dirty="0">
                <a:latin typeface="Times New Roman"/>
                <a:cs typeface="Times New Roman"/>
              </a:rPr>
              <a:t>2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812420" y="900375"/>
            <a:ext cx="2009775" cy="5746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ts val="2140"/>
              </a:lnSpc>
              <a:spcBef>
                <a:spcPts val="135"/>
              </a:spcBef>
            </a:pPr>
            <a:r>
              <a:rPr sz="2850" spc="150" baseline="2923" dirty="0">
                <a:latin typeface="Symbol"/>
                <a:cs typeface="Symbol"/>
              </a:rPr>
              <a:t></a:t>
            </a:r>
            <a:r>
              <a:rPr sz="2850" spc="150" baseline="2923" dirty="0">
                <a:latin typeface="Times New Roman"/>
                <a:cs typeface="Times New Roman"/>
              </a:rPr>
              <a:t> </a:t>
            </a:r>
            <a:r>
              <a:rPr sz="1900" spc="80" dirty="0">
                <a:latin typeface="Times New Roman"/>
                <a:cs typeface="Times New Roman"/>
              </a:rPr>
              <a:t>dan </a:t>
            </a:r>
            <a:r>
              <a:rPr sz="1900" spc="60" dirty="0">
                <a:latin typeface="Times New Roman"/>
                <a:cs typeface="Times New Roman"/>
              </a:rPr>
              <a:t>dibatasi</a:t>
            </a:r>
            <a:r>
              <a:rPr sz="1900" spc="30" dirty="0">
                <a:latin typeface="Times New Roman"/>
                <a:cs typeface="Times New Roman"/>
              </a:rPr>
              <a:t> </a:t>
            </a:r>
            <a:r>
              <a:rPr sz="1900" spc="95" dirty="0">
                <a:latin typeface="Times New Roman"/>
                <a:cs typeface="Times New Roman"/>
              </a:rPr>
              <a:t>oleh</a:t>
            </a:r>
            <a:endParaRPr sz="1900">
              <a:latin typeface="Times New Roman"/>
              <a:cs typeface="Times New Roman"/>
            </a:endParaRPr>
          </a:p>
          <a:p>
            <a:pPr marL="12700">
              <a:lnSpc>
                <a:spcPts val="2140"/>
              </a:lnSpc>
            </a:pPr>
            <a:r>
              <a:rPr sz="1900" spc="100" dirty="0">
                <a:latin typeface="Symbol"/>
                <a:cs typeface="Symbol"/>
              </a:rPr>
              <a:t></a:t>
            </a:r>
            <a:endParaRPr sz="190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051337" y="889552"/>
            <a:ext cx="131445" cy="3206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900" spc="100" dirty="0">
                <a:latin typeface="Symbol"/>
                <a:cs typeface="Symbol"/>
              </a:rPr>
              <a:t></a:t>
            </a:r>
            <a:endParaRPr sz="190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81945" y="1154672"/>
            <a:ext cx="4199890" cy="5289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R="103505" algn="r">
              <a:lnSpc>
                <a:spcPts val="1960"/>
              </a:lnSpc>
              <a:spcBef>
                <a:spcPts val="135"/>
              </a:spcBef>
            </a:pPr>
            <a:r>
              <a:rPr sz="1900" spc="100" dirty="0">
                <a:latin typeface="Symbol"/>
                <a:cs typeface="Symbol"/>
              </a:rPr>
              <a:t></a:t>
            </a:r>
            <a:endParaRPr sz="1900">
              <a:latin typeface="Symbol"/>
              <a:cs typeface="Symbol"/>
            </a:endParaRPr>
          </a:p>
          <a:p>
            <a:pPr marL="12700">
              <a:lnSpc>
                <a:spcPts val="1960"/>
              </a:lnSpc>
              <a:tabLst>
                <a:tab pos="3549650" algn="l"/>
              </a:tabLst>
            </a:pPr>
            <a:r>
              <a:rPr sz="1900" spc="95" dirty="0">
                <a:latin typeface="Times New Roman"/>
                <a:cs typeface="Times New Roman"/>
              </a:rPr>
              <a:t>sumbu </a:t>
            </a:r>
            <a:r>
              <a:rPr sz="1900" spc="135" dirty="0">
                <a:latin typeface="Times New Roman"/>
                <a:cs typeface="Times New Roman"/>
              </a:rPr>
              <a:t>x </a:t>
            </a:r>
            <a:r>
              <a:rPr sz="1900" spc="60" dirty="0">
                <a:latin typeface="Times New Roman"/>
                <a:cs typeface="Times New Roman"/>
              </a:rPr>
              <a:t>yang</a:t>
            </a:r>
            <a:r>
              <a:rPr sz="1900" spc="310" dirty="0">
                <a:latin typeface="Times New Roman"/>
                <a:cs typeface="Times New Roman"/>
              </a:rPr>
              <a:t> </a:t>
            </a:r>
            <a:r>
              <a:rPr sz="1900" spc="80" dirty="0">
                <a:latin typeface="Times New Roman"/>
                <a:cs typeface="Times New Roman"/>
              </a:rPr>
              <a:t>mempunyai</a:t>
            </a:r>
            <a:r>
              <a:rPr sz="1900" spc="335" dirty="0">
                <a:latin typeface="Times New Roman"/>
                <a:cs typeface="Times New Roman"/>
              </a:rPr>
              <a:t> </a:t>
            </a:r>
            <a:r>
              <a:rPr sz="1900" spc="60" dirty="0">
                <a:latin typeface="Times New Roman"/>
                <a:cs typeface="Times New Roman"/>
              </a:rPr>
              <a:t>nilai	</a:t>
            </a:r>
            <a:r>
              <a:rPr sz="1900" spc="55" dirty="0">
                <a:latin typeface="Times New Roman"/>
                <a:cs typeface="Times New Roman"/>
              </a:rPr>
              <a:t>antara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051337" y="731668"/>
            <a:ext cx="131445" cy="3206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900" spc="100" dirty="0">
                <a:latin typeface="Symbol"/>
                <a:cs typeface="Symbol"/>
              </a:rPr>
              <a:t></a:t>
            </a:r>
            <a:endParaRPr sz="190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482770" y="1098123"/>
            <a:ext cx="163830" cy="3206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900" i="1" spc="135" dirty="0">
                <a:latin typeface="Times New Roman"/>
                <a:cs typeface="Times New Roman"/>
              </a:rPr>
              <a:t>b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475022" y="634275"/>
            <a:ext cx="494665" cy="3206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sz="2850" i="1" spc="179" baseline="-24853" dirty="0">
                <a:latin typeface="Times New Roman"/>
                <a:cs typeface="Times New Roman"/>
              </a:rPr>
              <a:t>x </a:t>
            </a:r>
            <a:r>
              <a:rPr sz="1100" spc="80" dirty="0">
                <a:latin typeface="Times New Roman"/>
                <a:cs typeface="Times New Roman"/>
              </a:rPr>
              <a:t>2</a:t>
            </a:r>
            <a:r>
              <a:rPr sz="1100" spc="-85" dirty="0">
                <a:latin typeface="Times New Roman"/>
                <a:cs typeface="Times New Roman"/>
              </a:rPr>
              <a:t> </a:t>
            </a:r>
            <a:r>
              <a:rPr sz="2850" spc="150" baseline="-21929" dirty="0">
                <a:latin typeface="Symbol"/>
                <a:cs typeface="Symbol"/>
              </a:rPr>
              <a:t></a:t>
            </a:r>
            <a:endParaRPr sz="2850" baseline="-21929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90175" y="821566"/>
            <a:ext cx="4349750" cy="4152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604770" algn="l"/>
                <a:tab pos="4081145" algn="l"/>
              </a:tabLst>
            </a:pPr>
            <a:r>
              <a:rPr sz="1900" spc="80" dirty="0">
                <a:latin typeface="Times New Roman"/>
                <a:cs typeface="Times New Roman"/>
              </a:rPr>
              <a:t>mempunyai</a:t>
            </a:r>
            <a:r>
              <a:rPr sz="1900" spc="340" dirty="0">
                <a:latin typeface="Times New Roman"/>
                <a:cs typeface="Times New Roman"/>
              </a:rPr>
              <a:t> </a:t>
            </a:r>
            <a:r>
              <a:rPr sz="1900" spc="70" dirty="0">
                <a:latin typeface="Times New Roman"/>
                <a:cs typeface="Times New Roman"/>
              </a:rPr>
              <a:t>persamaan	</a:t>
            </a:r>
            <a:r>
              <a:rPr sz="1900" i="1" spc="120" dirty="0">
                <a:latin typeface="Times New Roman"/>
                <a:cs typeface="Times New Roman"/>
              </a:rPr>
              <a:t>y </a:t>
            </a:r>
            <a:r>
              <a:rPr sz="1900" spc="145" dirty="0">
                <a:latin typeface="Symbol"/>
                <a:cs typeface="Symbol"/>
              </a:rPr>
              <a:t></a:t>
            </a:r>
            <a:r>
              <a:rPr sz="1900" spc="145" dirty="0">
                <a:latin typeface="Times New Roman"/>
                <a:cs typeface="Times New Roman"/>
              </a:rPr>
              <a:t> </a:t>
            </a:r>
            <a:r>
              <a:rPr sz="1900" i="1" spc="75" dirty="0">
                <a:latin typeface="Times New Roman"/>
                <a:cs typeface="Times New Roman"/>
              </a:rPr>
              <a:t>f </a:t>
            </a:r>
            <a:r>
              <a:rPr sz="2550" spc="5" dirty="0">
                <a:latin typeface="Symbol"/>
                <a:cs typeface="Symbol"/>
              </a:rPr>
              <a:t></a:t>
            </a:r>
            <a:r>
              <a:rPr sz="1900" i="1" spc="5" dirty="0">
                <a:latin typeface="Times New Roman"/>
                <a:cs typeface="Times New Roman"/>
              </a:rPr>
              <a:t>x</a:t>
            </a:r>
            <a:r>
              <a:rPr sz="2550" spc="5" dirty="0">
                <a:latin typeface="Symbol"/>
                <a:cs typeface="Symbol"/>
              </a:rPr>
              <a:t></a:t>
            </a:r>
            <a:r>
              <a:rPr sz="2550" spc="-35" dirty="0">
                <a:latin typeface="Times New Roman"/>
                <a:cs typeface="Times New Roman"/>
              </a:rPr>
              <a:t> </a:t>
            </a:r>
            <a:r>
              <a:rPr sz="1900" spc="145" dirty="0">
                <a:latin typeface="Symbol"/>
                <a:cs typeface="Symbol"/>
              </a:rPr>
              <a:t></a:t>
            </a:r>
            <a:r>
              <a:rPr sz="1900" spc="-45" dirty="0">
                <a:latin typeface="Times New Roman"/>
                <a:cs typeface="Times New Roman"/>
              </a:rPr>
              <a:t> </a:t>
            </a:r>
            <a:r>
              <a:rPr sz="1900" i="1" spc="135" dirty="0">
                <a:latin typeface="Times New Roman"/>
                <a:cs typeface="Times New Roman"/>
              </a:rPr>
              <a:t>h	</a:t>
            </a:r>
            <a:r>
              <a:rPr sz="1900" spc="135" dirty="0">
                <a:latin typeface="Times New Roman"/>
                <a:cs typeface="Times New Roman"/>
              </a:rPr>
              <a:t>1</a:t>
            </a:r>
            <a:r>
              <a:rPr sz="1900" spc="-345" dirty="0">
                <a:latin typeface="Times New Roman"/>
                <a:cs typeface="Times New Roman"/>
              </a:rPr>
              <a:t> </a:t>
            </a:r>
            <a:r>
              <a:rPr sz="1900" spc="90" dirty="0">
                <a:latin typeface="Times New Roman"/>
                <a:cs typeface="Times New Roman"/>
              </a:rPr>
              <a:t>-</a:t>
            </a:r>
            <a:endParaRPr sz="19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758" y="99632"/>
            <a:ext cx="3020722" cy="13527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286000" y="1499616"/>
            <a:ext cx="4643755" cy="4287520"/>
          </a:xfrm>
          <a:custGeom>
            <a:avLst/>
            <a:gdLst/>
            <a:ahLst/>
            <a:cxnLst/>
            <a:rect l="l" t="t" r="r" b="b"/>
            <a:pathLst>
              <a:path w="4643755" h="4287520">
                <a:moveTo>
                  <a:pt x="0" y="4287012"/>
                </a:moveTo>
                <a:lnTo>
                  <a:pt x="4643628" y="4287012"/>
                </a:lnTo>
                <a:lnTo>
                  <a:pt x="4643628" y="0"/>
                </a:lnTo>
                <a:lnTo>
                  <a:pt x="0" y="0"/>
                </a:lnTo>
                <a:lnTo>
                  <a:pt x="0" y="42870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338510" y="2543054"/>
            <a:ext cx="432434" cy="0"/>
          </a:xfrm>
          <a:custGeom>
            <a:avLst/>
            <a:gdLst/>
            <a:ahLst/>
            <a:cxnLst/>
            <a:rect l="l" t="t" r="r" b="b"/>
            <a:pathLst>
              <a:path w="432435">
                <a:moveTo>
                  <a:pt x="0" y="0"/>
                </a:moveTo>
                <a:lnTo>
                  <a:pt x="431860" y="0"/>
                </a:lnTo>
              </a:path>
            </a:pathLst>
          </a:custGeom>
          <a:ln w="123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735474" y="3482269"/>
            <a:ext cx="432434" cy="0"/>
          </a:xfrm>
          <a:custGeom>
            <a:avLst/>
            <a:gdLst/>
            <a:ahLst/>
            <a:cxnLst/>
            <a:rect l="l" t="t" r="r" b="b"/>
            <a:pathLst>
              <a:path w="432435">
                <a:moveTo>
                  <a:pt x="0" y="0"/>
                </a:moveTo>
                <a:lnTo>
                  <a:pt x="431995" y="0"/>
                </a:lnTo>
              </a:path>
            </a:pathLst>
          </a:custGeom>
          <a:ln w="123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292083" y="4480367"/>
            <a:ext cx="603250" cy="0"/>
          </a:xfrm>
          <a:custGeom>
            <a:avLst/>
            <a:gdLst/>
            <a:ahLst/>
            <a:cxnLst/>
            <a:rect l="l" t="t" r="r" b="b"/>
            <a:pathLst>
              <a:path w="603250">
                <a:moveTo>
                  <a:pt x="0" y="0"/>
                </a:moveTo>
                <a:lnTo>
                  <a:pt x="603069" y="0"/>
                </a:lnTo>
              </a:path>
            </a:pathLst>
          </a:custGeom>
          <a:ln w="123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036774" y="5416010"/>
            <a:ext cx="603885" cy="0"/>
          </a:xfrm>
          <a:custGeom>
            <a:avLst/>
            <a:gdLst/>
            <a:ahLst/>
            <a:cxnLst/>
            <a:rect l="l" t="t" r="r" b="b"/>
            <a:pathLst>
              <a:path w="603885">
                <a:moveTo>
                  <a:pt x="0" y="0"/>
                </a:moveTo>
                <a:lnTo>
                  <a:pt x="603847" y="0"/>
                </a:lnTo>
              </a:path>
            </a:pathLst>
          </a:custGeom>
          <a:ln w="123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071839" y="5416010"/>
            <a:ext cx="639445" cy="0"/>
          </a:xfrm>
          <a:custGeom>
            <a:avLst/>
            <a:gdLst/>
            <a:ahLst/>
            <a:cxnLst/>
            <a:rect l="l" t="t" r="r" b="b"/>
            <a:pathLst>
              <a:path w="639445">
                <a:moveTo>
                  <a:pt x="0" y="0"/>
                </a:moveTo>
                <a:lnTo>
                  <a:pt x="639353" y="0"/>
                </a:lnTo>
              </a:path>
            </a:pathLst>
          </a:custGeom>
          <a:ln w="123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143357" y="5416010"/>
            <a:ext cx="245745" cy="0"/>
          </a:xfrm>
          <a:custGeom>
            <a:avLst/>
            <a:gdLst/>
            <a:ahLst/>
            <a:cxnLst/>
            <a:rect l="l" t="t" r="r" b="b"/>
            <a:pathLst>
              <a:path w="245745">
                <a:moveTo>
                  <a:pt x="0" y="0"/>
                </a:moveTo>
                <a:lnTo>
                  <a:pt x="245502" y="0"/>
                </a:lnTo>
              </a:path>
            </a:pathLst>
          </a:custGeom>
          <a:ln w="123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347689" y="2540604"/>
            <a:ext cx="227965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i="1" spc="440" dirty="0">
                <a:latin typeface="Times New Roman"/>
                <a:cs typeface="Times New Roman"/>
              </a:rPr>
              <a:t>b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088322" y="3970621"/>
            <a:ext cx="143510" cy="23050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350" i="1" spc="250" dirty="0">
                <a:latin typeface="Times New Roman"/>
                <a:cs typeface="Times New Roman"/>
              </a:rPr>
              <a:t>b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218381" y="3035638"/>
            <a:ext cx="1430020" cy="23050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1298575" algn="l"/>
              </a:tabLst>
            </a:pPr>
            <a:r>
              <a:rPr sz="1350" i="1" spc="250" dirty="0">
                <a:latin typeface="Times New Roman"/>
                <a:cs typeface="Times New Roman"/>
              </a:rPr>
              <a:t>b	b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293991" y="4477917"/>
            <a:ext cx="412115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295" dirty="0">
                <a:latin typeface="Times New Roman"/>
                <a:cs typeface="Times New Roman"/>
              </a:rPr>
              <a:t>3</a:t>
            </a:r>
            <a:r>
              <a:rPr sz="2300" i="1" spc="440" dirty="0">
                <a:latin typeface="Times New Roman"/>
                <a:cs typeface="Times New Roman"/>
              </a:rPr>
              <a:t>b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987849" y="5413565"/>
            <a:ext cx="2423795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100"/>
              </a:spcBef>
              <a:tabLst>
                <a:tab pos="1308100" algn="l"/>
                <a:tab pos="2183130" algn="l"/>
              </a:tabLst>
            </a:pPr>
            <a:r>
              <a:rPr sz="2300" spc="390" dirty="0">
                <a:latin typeface="Times New Roman"/>
                <a:cs typeface="Times New Roman"/>
              </a:rPr>
              <a:t>3</a:t>
            </a:r>
            <a:r>
              <a:rPr sz="2300" i="1" spc="390" dirty="0">
                <a:latin typeface="Times New Roman"/>
                <a:cs typeface="Times New Roman"/>
              </a:rPr>
              <a:t>b</a:t>
            </a:r>
            <a:r>
              <a:rPr sz="2025" spc="585" baseline="43209" dirty="0">
                <a:latin typeface="Times New Roman"/>
                <a:cs typeface="Times New Roman"/>
              </a:rPr>
              <a:t>2	</a:t>
            </a:r>
            <a:r>
              <a:rPr sz="2300" spc="440" dirty="0">
                <a:latin typeface="Times New Roman"/>
                <a:cs typeface="Times New Roman"/>
              </a:rPr>
              <a:t>3	3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264808" y="4989342"/>
            <a:ext cx="143510" cy="23050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350" spc="250" dirty="0">
                <a:latin typeface="Times New Roman"/>
                <a:cs typeface="Times New Roman"/>
              </a:rPr>
              <a:t>3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704108" y="4468496"/>
            <a:ext cx="143510" cy="23050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350" spc="250" dirty="0">
                <a:latin typeface="Times New Roman"/>
                <a:cs typeface="Times New Roman"/>
              </a:rPr>
              <a:t>2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525798" y="4053699"/>
            <a:ext cx="143510" cy="23050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350" spc="250" dirty="0">
                <a:latin typeface="Times New Roman"/>
                <a:cs typeface="Times New Roman"/>
              </a:rPr>
              <a:t>3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49288" y="4198964"/>
            <a:ext cx="146050" cy="47244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1350" i="1" spc="250" dirty="0">
                <a:latin typeface="Times New Roman"/>
                <a:cs typeface="Times New Roman"/>
              </a:rPr>
              <a:t>b</a:t>
            </a:r>
            <a:endParaRPr sz="1350">
              <a:latin typeface="Times New Roman"/>
              <a:cs typeface="Times New Roman"/>
            </a:endParaRPr>
          </a:p>
          <a:p>
            <a:pPr marL="14604">
              <a:lnSpc>
                <a:spcPct val="100000"/>
              </a:lnSpc>
              <a:spcBef>
                <a:spcPts val="135"/>
              </a:spcBef>
            </a:pPr>
            <a:r>
              <a:rPr sz="1350" spc="250" dirty="0">
                <a:latin typeface="Times New Roman"/>
                <a:cs typeface="Times New Roman"/>
              </a:rPr>
              <a:t>0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744378" y="2933727"/>
            <a:ext cx="400050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3450" i="1" spc="637" baseline="-25362" dirty="0">
                <a:latin typeface="Times New Roman"/>
                <a:cs typeface="Times New Roman"/>
              </a:rPr>
              <a:t>x</a:t>
            </a:r>
            <a:r>
              <a:rPr sz="1350" spc="425" dirty="0">
                <a:latin typeface="Times New Roman"/>
                <a:cs typeface="Times New Roman"/>
              </a:rPr>
              <a:t>2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221627" y="3690738"/>
            <a:ext cx="1430020" cy="23050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1298575" algn="l"/>
              </a:tabLst>
            </a:pPr>
            <a:r>
              <a:rPr sz="1350" spc="250" dirty="0">
                <a:latin typeface="Times New Roman"/>
                <a:cs typeface="Times New Roman"/>
              </a:rPr>
              <a:t>0	0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573036" y="2531208"/>
            <a:ext cx="143510" cy="23050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350" spc="250" dirty="0">
                <a:latin typeface="Times New Roman"/>
                <a:cs typeface="Times New Roman"/>
              </a:rPr>
              <a:t>2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347414" y="1994341"/>
            <a:ext cx="401320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3450" i="1" spc="637" baseline="-25362" dirty="0">
                <a:latin typeface="Times New Roman"/>
                <a:cs typeface="Times New Roman"/>
              </a:rPr>
              <a:t>x</a:t>
            </a:r>
            <a:r>
              <a:rPr sz="1350" spc="425" dirty="0">
                <a:latin typeface="Times New Roman"/>
                <a:cs typeface="Times New Roman"/>
              </a:rPr>
              <a:t>2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919040" y="5183778"/>
            <a:ext cx="3953510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1489710" algn="l"/>
                <a:tab pos="1828800" algn="l"/>
                <a:tab pos="3251835" algn="l"/>
              </a:tabLst>
            </a:pPr>
            <a:r>
              <a:rPr sz="2300" spc="484" dirty="0">
                <a:latin typeface="Symbol"/>
                <a:cs typeface="Symbol"/>
              </a:rPr>
              <a:t></a:t>
            </a:r>
            <a:r>
              <a:rPr sz="2300" spc="75" dirty="0">
                <a:latin typeface="Times New Roman"/>
                <a:cs typeface="Times New Roman"/>
              </a:rPr>
              <a:t> </a:t>
            </a:r>
            <a:r>
              <a:rPr sz="2300" i="1" spc="459" dirty="0">
                <a:latin typeface="Times New Roman"/>
                <a:cs typeface="Times New Roman"/>
              </a:rPr>
              <a:t>hb</a:t>
            </a:r>
            <a:r>
              <a:rPr sz="2300" i="1" spc="-50" dirty="0">
                <a:latin typeface="Times New Roman"/>
                <a:cs typeface="Times New Roman"/>
              </a:rPr>
              <a:t> </a:t>
            </a:r>
            <a:r>
              <a:rPr sz="2300" spc="484" dirty="0">
                <a:latin typeface="Symbol"/>
                <a:cs typeface="Symbol"/>
              </a:rPr>
              <a:t></a:t>
            </a:r>
            <a:r>
              <a:rPr sz="2300" spc="204" dirty="0">
                <a:latin typeface="Times New Roman"/>
                <a:cs typeface="Times New Roman"/>
              </a:rPr>
              <a:t> </a:t>
            </a:r>
            <a:r>
              <a:rPr sz="3450" i="1" spc="660" baseline="35024" dirty="0">
                <a:latin typeface="Times New Roman"/>
                <a:cs typeface="Times New Roman"/>
              </a:rPr>
              <a:t>b	h	</a:t>
            </a:r>
            <a:r>
              <a:rPr sz="2300" spc="484" dirty="0">
                <a:latin typeface="Symbol"/>
                <a:cs typeface="Symbol"/>
              </a:rPr>
              <a:t></a:t>
            </a:r>
            <a:r>
              <a:rPr sz="2300" spc="340" dirty="0">
                <a:latin typeface="Times New Roman"/>
                <a:cs typeface="Times New Roman"/>
              </a:rPr>
              <a:t> </a:t>
            </a:r>
            <a:r>
              <a:rPr sz="3450" spc="660" baseline="35024" dirty="0">
                <a:latin typeface="Times New Roman"/>
                <a:cs typeface="Times New Roman"/>
              </a:rPr>
              <a:t>3</a:t>
            </a:r>
            <a:r>
              <a:rPr sz="3450" i="1" spc="660" baseline="35024" dirty="0">
                <a:latin typeface="Times New Roman"/>
                <a:cs typeface="Times New Roman"/>
              </a:rPr>
              <a:t>hb</a:t>
            </a:r>
            <a:r>
              <a:rPr sz="3450" i="1" spc="615" baseline="35024" dirty="0">
                <a:latin typeface="Times New Roman"/>
                <a:cs typeface="Times New Roman"/>
              </a:rPr>
              <a:t> </a:t>
            </a:r>
            <a:r>
              <a:rPr sz="2300" spc="484" dirty="0">
                <a:latin typeface="Symbol"/>
                <a:cs typeface="Symbol"/>
              </a:rPr>
              <a:t></a:t>
            </a:r>
            <a:r>
              <a:rPr sz="2300" spc="484" dirty="0">
                <a:latin typeface="Times New Roman"/>
                <a:cs typeface="Times New Roman"/>
              </a:rPr>
              <a:t>	</a:t>
            </a:r>
            <a:r>
              <a:rPr sz="3450" spc="660" baseline="35024" dirty="0">
                <a:latin typeface="Times New Roman"/>
                <a:cs typeface="Times New Roman"/>
              </a:rPr>
              <a:t>2</a:t>
            </a:r>
            <a:r>
              <a:rPr sz="3450" spc="-89" baseline="35024" dirty="0">
                <a:latin typeface="Times New Roman"/>
                <a:cs typeface="Times New Roman"/>
              </a:rPr>
              <a:t> </a:t>
            </a:r>
            <a:r>
              <a:rPr sz="2300" i="1" spc="370" dirty="0">
                <a:latin typeface="Times New Roman"/>
                <a:cs typeface="Times New Roman"/>
              </a:rPr>
              <a:t>bh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908389" y="4328838"/>
            <a:ext cx="180975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335" dirty="0">
                <a:latin typeface="Symbol"/>
                <a:cs typeface="Symbol"/>
              </a:rPr>
              <a:t></a:t>
            </a:r>
            <a:endParaRPr sz="2300">
              <a:latin typeface="Symbol"/>
              <a:cs typeface="Symbo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882989" y="4550377"/>
            <a:ext cx="377825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300" spc="405" dirty="0">
                <a:latin typeface="Symbol"/>
                <a:cs typeface="Symbol"/>
              </a:rPr>
              <a:t></a:t>
            </a:r>
            <a:r>
              <a:rPr sz="2025" spc="607" baseline="-12345" dirty="0">
                <a:latin typeface="Times New Roman"/>
                <a:cs typeface="Times New Roman"/>
              </a:rPr>
              <a:t>0</a:t>
            </a:r>
            <a:endParaRPr sz="2025" baseline="-12345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955728" y="4063119"/>
            <a:ext cx="1158875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4175" indent="-346710">
              <a:lnSpc>
                <a:spcPct val="100000"/>
              </a:lnSpc>
              <a:spcBef>
                <a:spcPts val="100"/>
              </a:spcBef>
              <a:buFont typeface="Symbol"/>
              <a:buChar char=""/>
              <a:tabLst>
                <a:tab pos="384810" algn="l"/>
                <a:tab pos="713740" algn="l"/>
              </a:tabLst>
            </a:pPr>
            <a:r>
              <a:rPr sz="2300" i="1" spc="390" dirty="0">
                <a:latin typeface="Times New Roman"/>
                <a:cs typeface="Times New Roman"/>
              </a:rPr>
              <a:t>x	</a:t>
            </a:r>
            <a:r>
              <a:rPr sz="2300" i="1" spc="440" dirty="0">
                <a:latin typeface="Times New Roman"/>
                <a:cs typeface="Times New Roman"/>
              </a:rPr>
              <a:t>h</a:t>
            </a:r>
            <a:r>
              <a:rPr sz="2300" i="1" spc="-245" dirty="0">
                <a:latin typeface="Times New Roman"/>
                <a:cs typeface="Times New Roman"/>
              </a:rPr>
              <a:t> </a:t>
            </a:r>
            <a:r>
              <a:rPr sz="3450" spc="502" baseline="3623" dirty="0">
                <a:latin typeface="Symbol"/>
                <a:cs typeface="Symbol"/>
              </a:rPr>
              <a:t></a:t>
            </a:r>
            <a:endParaRPr sz="3450" baseline="3623">
              <a:latin typeface="Symbol"/>
              <a:cs typeface="Symbo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944440" y="4141426"/>
            <a:ext cx="848360" cy="5054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300" spc="484" dirty="0">
                <a:latin typeface="Symbol"/>
                <a:cs typeface="Symbol"/>
              </a:rPr>
              <a:t></a:t>
            </a:r>
            <a:r>
              <a:rPr sz="2300" spc="5" dirty="0">
                <a:latin typeface="Times New Roman"/>
                <a:cs typeface="Times New Roman"/>
              </a:rPr>
              <a:t> </a:t>
            </a:r>
            <a:r>
              <a:rPr sz="2300" i="1" spc="235" dirty="0">
                <a:latin typeface="Times New Roman"/>
                <a:cs typeface="Times New Roman"/>
              </a:rPr>
              <a:t>hx</a:t>
            </a:r>
            <a:r>
              <a:rPr sz="3150" spc="235" dirty="0">
                <a:latin typeface="Symbol"/>
                <a:cs typeface="Symbol"/>
              </a:rPr>
              <a:t></a:t>
            </a:r>
            <a:endParaRPr sz="3150">
              <a:latin typeface="Symbol"/>
              <a:cs typeface="Symbo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808732" y="2310894"/>
            <a:ext cx="583565" cy="678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570"/>
              </a:lnSpc>
              <a:spcBef>
                <a:spcPts val="100"/>
              </a:spcBef>
            </a:pPr>
            <a:r>
              <a:rPr sz="3450" spc="615" baseline="2415" dirty="0">
                <a:latin typeface="Symbol"/>
                <a:cs typeface="Symbol"/>
              </a:rPr>
              <a:t></a:t>
            </a:r>
            <a:r>
              <a:rPr sz="2300" i="1" spc="455" dirty="0">
                <a:latin typeface="Times New Roman"/>
                <a:cs typeface="Times New Roman"/>
              </a:rPr>
              <a:t>dx</a:t>
            </a:r>
            <a:endParaRPr sz="2300">
              <a:latin typeface="Times New Roman"/>
              <a:cs typeface="Times New Roman"/>
            </a:endParaRPr>
          </a:p>
          <a:p>
            <a:pPr marL="12700">
              <a:lnSpc>
                <a:spcPts val="2570"/>
              </a:lnSpc>
            </a:pPr>
            <a:r>
              <a:rPr sz="2300" spc="335" dirty="0">
                <a:latin typeface="Symbol"/>
                <a:cs typeface="Symbol"/>
              </a:rPr>
              <a:t></a:t>
            </a:r>
            <a:endParaRPr sz="2300">
              <a:latin typeface="Symbol"/>
              <a:cs typeface="Symbo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808732" y="2109807"/>
            <a:ext cx="180975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335" dirty="0">
                <a:latin typeface="Symbol"/>
                <a:cs typeface="Symbol"/>
              </a:rPr>
              <a:t></a:t>
            </a:r>
            <a:endParaRPr sz="2300">
              <a:latin typeface="Symbol"/>
              <a:cs typeface="Symbo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621429" y="2297929"/>
            <a:ext cx="180975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335" dirty="0">
                <a:latin typeface="Symbol"/>
                <a:cs typeface="Symbol"/>
              </a:rPr>
              <a:t></a:t>
            </a:r>
            <a:endParaRPr sz="2300">
              <a:latin typeface="Symbol"/>
              <a:cs typeface="Symbo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621429" y="2109807"/>
            <a:ext cx="180975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335" dirty="0">
                <a:latin typeface="Symbol"/>
                <a:cs typeface="Symbol"/>
              </a:rPr>
              <a:t></a:t>
            </a:r>
            <a:endParaRPr sz="2300">
              <a:latin typeface="Symbol"/>
              <a:cs typeface="Symbo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334902" y="2310894"/>
            <a:ext cx="2927985" cy="678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570"/>
              </a:lnSpc>
              <a:spcBef>
                <a:spcPts val="100"/>
              </a:spcBef>
              <a:tabLst>
                <a:tab pos="2457450" algn="l"/>
              </a:tabLst>
            </a:pPr>
            <a:r>
              <a:rPr sz="2300" i="1" spc="509" dirty="0">
                <a:latin typeface="Times New Roman"/>
                <a:cs typeface="Times New Roman"/>
              </a:rPr>
              <a:t>dA</a:t>
            </a:r>
            <a:r>
              <a:rPr sz="2300" i="1" spc="45" dirty="0">
                <a:latin typeface="Times New Roman"/>
                <a:cs typeface="Times New Roman"/>
              </a:rPr>
              <a:t> </a:t>
            </a:r>
            <a:r>
              <a:rPr sz="2300" spc="484" dirty="0">
                <a:latin typeface="Symbol"/>
                <a:cs typeface="Symbol"/>
              </a:rPr>
              <a:t></a:t>
            </a:r>
            <a:r>
              <a:rPr sz="2300" spc="75" dirty="0">
                <a:latin typeface="Times New Roman"/>
                <a:cs typeface="Times New Roman"/>
              </a:rPr>
              <a:t> </a:t>
            </a:r>
            <a:r>
              <a:rPr sz="2300" i="1" spc="434" dirty="0">
                <a:latin typeface="Times New Roman"/>
                <a:cs typeface="Times New Roman"/>
              </a:rPr>
              <a:t>dx</a:t>
            </a:r>
            <a:r>
              <a:rPr sz="2300" i="1" spc="-114" dirty="0">
                <a:latin typeface="Times New Roman"/>
                <a:cs typeface="Times New Roman"/>
              </a:rPr>
              <a:t> </a:t>
            </a:r>
            <a:r>
              <a:rPr sz="2300" spc="220" dirty="0">
                <a:latin typeface="Times New Roman"/>
                <a:cs typeface="Times New Roman"/>
              </a:rPr>
              <a:t>.</a:t>
            </a:r>
            <a:r>
              <a:rPr sz="2300" spc="175" dirty="0">
                <a:latin typeface="Times New Roman"/>
                <a:cs typeface="Times New Roman"/>
              </a:rPr>
              <a:t> </a:t>
            </a:r>
            <a:r>
              <a:rPr sz="2300" i="1" spc="390" dirty="0">
                <a:latin typeface="Times New Roman"/>
                <a:cs typeface="Times New Roman"/>
              </a:rPr>
              <a:t>y</a:t>
            </a:r>
            <a:r>
              <a:rPr sz="2300" i="1" spc="254" dirty="0">
                <a:latin typeface="Times New Roman"/>
                <a:cs typeface="Times New Roman"/>
              </a:rPr>
              <a:t> </a:t>
            </a:r>
            <a:r>
              <a:rPr sz="2300" spc="484" dirty="0">
                <a:latin typeface="Symbol"/>
                <a:cs typeface="Symbol"/>
              </a:rPr>
              <a:t></a:t>
            </a:r>
            <a:r>
              <a:rPr sz="2300" spc="180" dirty="0">
                <a:latin typeface="Times New Roman"/>
                <a:cs typeface="Times New Roman"/>
              </a:rPr>
              <a:t> </a:t>
            </a:r>
            <a:r>
              <a:rPr sz="2300" i="1" spc="440" dirty="0">
                <a:latin typeface="Times New Roman"/>
                <a:cs typeface="Times New Roman"/>
              </a:rPr>
              <a:t>h	</a:t>
            </a:r>
            <a:r>
              <a:rPr sz="2300" spc="440" dirty="0">
                <a:latin typeface="Times New Roman"/>
                <a:cs typeface="Times New Roman"/>
              </a:rPr>
              <a:t>1</a:t>
            </a:r>
            <a:r>
              <a:rPr sz="2300" spc="-390" dirty="0">
                <a:latin typeface="Times New Roman"/>
                <a:cs typeface="Times New Roman"/>
              </a:rPr>
              <a:t> </a:t>
            </a:r>
            <a:r>
              <a:rPr sz="2300" spc="484" dirty="0">
                <a:latin typeface="Symbol"/>
                <a:cs typeface="Symbol"/>
              </a:rPr>
              <a:t></a:t>
            </a:r>
            <a:endParaRPr sz="2300">
              <a:latin typeface="Symbol"/>
              <a:cs typeface="Symbol"/>
            </a:endParaRPr>
          </a:p>
          <a:p>
            <a:pPr marR="465455" algn="r">
              <a:lnSpc>
                <a:spcPts val="2570"/>
              </a:lnSpc>
            </a:pPr>
            <a:r>
              <a:rPr sz="2300" spc="335" dirty="0">
                <a:latin typeface="Symbol"/>
                <a:cs typeface="Symbol"/>
              </a:rPr>
              <a:t></a:t>
            </a:r>
            <a:endParaRPr sz="2300">
              <a:latin typeface="Symbol"/>
              <a:cs typeface="Symbo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341112" y="3104603"/>
            <a:ext cx="3613150" cy="551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558165" algn="l"/>
                <a:tab pos="2895600" algn="l"/>
              </a:tabLst>
            </a:pPr>
            <a:r>
              <a:rPr sz="2300" i="1" spc="540" dirty="0">
                <a:latin typeface="Times New Roman"/>
                <a:cs typeface="Times New Roman"/>
              </a:rPr>
              <a:t>A	</a:t>
            </a:r>
            <a:r>
              <a:rPr sz="2300" spc="484" dirty="0">
                <a:latin typeface="Symbol"/>
                <a:cs typeface="Symbol"/>
              </a:rPr>
              <a:t></a:t>
            </a:r>
            <a:r>
              <a:rPr sz="2300" spc="125" dirty="0">
                <a:latin typeface="Times New Roman"/>
                <a:cs typeface="Times New Roman"/>
              </a:rPr>
              <a:t> </a:t>
            </a:r>
            <a:r>
              <a:rPr sz="5175" spc="540" baseline="-13687" dirty="0">
                <a:latin typeface="Symbol"/>
                <a:cs typeface="Symbol"/>
              </a:rPr>
              <a:t></a:t>
            </a:r>
            <a:r>
              <a:rPr sz="5175" spc="-517" baseline="-13687" dirty="0">
                <a:latin typeface="Times New Roman"/>
                <a:cs typeface="Times New Roman"/>
              </a:rPr>
              <a:t> </a:t>
            </a:r>
            <a:r>
              <a:rPr sz="2300" i="1" spc="440" dirty="0">
                <a:latin typeface="Times New Roman"/>
                <a:cs typeface="Times New Roman"/>
              </a:rPr>
              <a:t>h</a:t>
            </a:r>
            <a:r>
              <a:rPr sz="2300" i="1" spc="90" dirty="0">
                <a:latin typeface="Times New Roman"/>
                <a:cs typeface="Times New Roman"/>
              </a:rPr>
              <a:t> </a:t>
            </a:r>
            <a:r>
              <a:rPr sz="2300" i="1" spc="434" dirty="0">
                <a:latin typeface="Times New Roman"/>
                <a:cs typeface="Times New Roman"/>
              </a:rPr>
              <a:t>dx</a:t>
            </a:r>
            <a:r>
              <a:rPr sz="2300" i="1" spc="-25" dirty="0">
                <a:latin typeface="Times New Roman"/>
                <a:cs typeface="Times New Roman"/>
              </a:rPr>
              <a:t> </a:t>
            </a:r>
            <a:r>
              <a:rPr sz="2300" spc="484" dirty="0">
                <a:latin typeface="Symbol"/>
                <a:cs typeface="Symbol"/>
              </a:rPr>
              <a:t></a:t>
            </a:r>
            <a:r>
              <a:rPr sz="2300" spc="130" dirty="0">
                <a:latin typeface="Times New Roman"/>
                <a:cs typeface="Times New Roman"/>
              </a:rPr>
              <a:t> </a:t>
            </a:r>
            <a:r>
              <a:rPr sz="5175" spc="540" baseline="-13687" dirty="0">
                <a:latin typeface="Symbol"/>
                <a:cs typeface="Symbol"/>
              </a:rPr>
              <a:t></a:t>
            </a:r>
            <a:r>
              <a:rPr sz="5175" spc="-187" baseline="-13687" dirty="0">
                <a:latin typeface="Times New Roman"/>
                <a:cs typeface="Times New Roman"/>
              </a:rPr>
              <a:t> </a:t>
            </a:r>
            <a:r>
              <a:rPr sz="3450" i="1" spc="652" baseline="-43478" dirty="0">
                <a:latin typeface="Times New Roman"/>
                <a:cs typeface="Times New Roman"/>
              </a:rPr>
              <a:t>b</a:t>
            </a:r>
            <a:r>
              <a:rPr sz="2025" spc="652" baseline="-30864" dirty="0">
                <a:latin typeface="Times New Roman"/>
                <a:cs typeface="Times New Roman"/>
              </a:rPr>
              <a:t>2	</a:t>
            </a:r>
            <a:r>
              <a:rPr sz="2300" i="1" spc="440" dirty="0">
                <a:latin typeface="Times New Roman"/>
                <a:cs typeface="Times New Roman"/>
              </a:rPr>
              <a:t>h</a:t>
            </a:r>
            <a:r>
              <a:rPr sz="2300" i="1" spc="20" dirty="0">
                <a:latin typeface="Times New Roman"/>
                <a:cs typeface="Times New Roman"/>
              </a:rPr>
              <a:t> </a:t>
            </a:r>
            <a:r>
              <a:rPr sz="2300" i="1" spc="455" dirty="0">
                <a:latin typeface="Times New Roman"/>
                <a:cs typeface="Times New Roman"/>
              </a:rPr>
              <a:t>dx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>
            <a:spLocks noGrp="1"/>
          </p:cNvSpPr>
          <p:nvPr>
            <p:ph type="title"/>
          </p:nvPr>
        </p:nvSpPr>
        <p:spPr>
          <a:xfrm>
            <a:off x="2341112" y="1399445"/>
            <a:ext cx="1599565" cy="551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558165" algn="l"/>
              </a:tabLst>
            </a:pPr>
            <a:r>
              <a:rPr sz="2300" i="1" spc="540" dirty="0">
                <a:latin typeface="Times New Roman"/>
                <a:cs typeface="Times New Roman"/>
              </a:rPr>
              <a:t>A	</a:t>
            </a:r>
            <a:r>
              <a:rPr sz="2300" spc="484" dirty="0">
                <a:latin typeface="Symbol"/>
                <a:cs typeface="Symbol"/>
              </a:rPr>
              <a:t></a:t>
            </a:r>
            <a:r>
              <a:rPr sz="2300" spc="80" dirty="0"/>
              <a:t> </a:t>
            </a:r>
            <a:r>
              <a:rPr sz="5175" spc="540" baseline="-13687" dirty="0">
                <a:latin typeface="Symbol"/>
                <a:cs typeface="Symbol"/>
              </a:rPr>
              <a:t></a:t>
            </a:r>
            <a:r>
              <a:rPr sz="5175" spc="-562" baseline="-13687" dirty="0"/>
              <a:t> </a:t>
            </a:r>
            <a:r>
              <a:rPr sz="2300" i="1" spc="530" dirty="0">
                <a:latin typeface="Times New Roman"/>
                <a:cs typeface="Times New Roman"/>
              </a:rPr>
              <a:t>dA</a:t>
            </a:r>
            <a:endParaRPr sz="23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4642" y="594105"/>
            <a:ext cx="824484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700" marR="5080" indent="-381000">
              <a:lnSpc>
                <a:spcPct val="100000"/>
              </a:lnSpc>
              <a:spcBef>
                <a:spcPts val="100"/>
              </a:spcBef>
              <a:tabLst>
                <a:tab pos="337185" algn="l"/>
              </a:tabLst>
            </a:pPr>
            <a:r>
              <a:rPr sz="2000" b="1" spc="5" dirty="0">
                <a:latin typeface="Harrington"/>
                <a:cs typeface="Harrington"/>
              </a:rPr>
              <a:t>b.	</a:t>
            </a:r>
            <a:r>
              <a:rPr sz="2400" b="1" spc="-5" dirty="0">
                <a:latin typeface="Harrington"/>
                <a:cs typeface="Harrington"/>
              </a:rPr>
              <a:t>Penampang bidang </a:t>
            </a:r>
            <a:r>
              <a:rPr sz="2400" b="1" dirty="0">
                <a:latin typeface="Harrington"/>
                <a:cs typeface="Harrington"/>
              </a:rPr>
              <a:t>mempunyai tepi tak </a:t>
            </a:r>
            <a:r>
              <a:rPr sz="2400" b="1" spc="-5" dirty="0">
                <a:latin typeface="Harrington"/>
                <a:cs typeface="Harrington"/>
              </a:rPr>
              <a:t>beraturan </a:t>
            </a:r>
            <a:r>
              <a:rPr sz="2400" b="1" dirty="0">
                <a:latin typeface="Harrington"/>
                <a:cs typeface="Harrington"/>
              </a:rPr>
              <a:t>dan</a:t>
            </a:r>
            <a:r>
              <a:rPr sz="2400" b="1" spc="-140" dirty="0">
                <a:latin typeface="Harrington"/>
                <a:cs typeface="Harrington"/>
              </a:rPr>
              <a:t> </a:t>
            </a:r>
            <a:r>
              <a:rPr sz="2400" b="1" dirty="0">
                <a:latin typeface="Harrington"/>
                <a:cs typeface="Harrington"/>
              </a:rPr>
              <a:t>tidak  </a:t>
            </a:r>
            <a:r>
              <a:rPr sz="2400" b="1" spc="-5" dirty="0">
                <a:latin typeface="Harrington"/>
                <a:cs typeface="Harrington"/>
              </a:rPr>
              <a:t>terdefinisi </a:t>
            </a:r>
            <a:r>
              <a:rPr sz="2400" b="1" dirty="0">
                <a:latin typeface="Harrington"/>
                <a:cs typeface="Harrington"/>
              </a:rPr>
              <a:t>secara </a:t>
            </a:r>
            <a:r>
              <a:rPr sz="2400" b="1" spc="-5" dirty="0">
                <a:latin typeface="Harrington"/>
                <a:cs typeface="Harrington"/>
              </a:rPr>
              <a:t>sistematis</a:t>
            </a:r>
            <a:r>
              <a:rPr sz="2400" b="1" spc="-105" dirty="0">
                <a:latin typeface="Harrington"/>
                <a:cs typeface="Harrington"/>
              </a:rPr>
              <a:t> </a:t>
            </a:r>
            <a:r>
              <a:rPr sz="2400" b="1" spc="-5" dirty="0">
                <a:latin typeface="Harrington"/>
                <a:cs typeface="Harrington"/>
              </a:rPr>
              <a:t>sederhana</a:t>
            </a:r>
            <a:endParaRPr sz="2400">
              <a:latin typeface="Harrington"/>
              <a:cs typeface="Harringto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3191" y="1596008"/>
            <a:ext cx="7557770" cy="940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382270" algn="just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latin typeface="Harrington"/>
                <a:cs typeface="Harrington"/>
              </a:rPr>
              <a:t>Luas penampang </a:t>
            </a:r>
            <a:r>
              <a:rPr sz="2000" b="1" dirty="0">
                <a:latin typeface="Harrington"/>
                <a:cs typeface="Harrington"/>
              </a:rPr>
              <a:t>dapat ditentukan dengan membagi </a:t>
            </a:r>
            <a:r>
              <a:rPr sz="2000" b="1" spc="-5" dirty="0">
                <a:latin typeface="Harrington"/>
                <a:cs typeface="Harrington"/>
              </a:rPr>
              <a:t>bidang  </a:t>
            </a:r>
            <a:r>
              <a:rPr sz="2000" b="1" dirty="0">
                <a:latin typeface="Harrington"/>
                <a:cs typeface="Harrington"/>
              </a:rPr>
              <a:t>menjadi </a:t>
            </a:r>
            <a:r>
              <a:rPr sz="2000" b="1" spc="-5" dirty="0">
                <a:latin typeface="Harrington"/>
                <a:cs typeface="Harrington"/>
              </a:rPr>
              <a:t>elemen-elemen </a:t>
            </a:r>
            <a:r>
              <a:rPr sz="2000" b="1" dirty="0">
                <a:latin typeface="Harrington"/>
                <a:cs typeface="Harrington"/>
              </a:rPr>
              <a:t>terhingga </a:t>
            </a:r>
            <a:r>
              <a:rPr sz="2000" b="1" spc="-5" dirty="0">
                <a:latin typeface="Harrington"/>
                <a:cs typeface="Harrington"/>
              </a:rPr>
              <a:t>yang kecil-kecil, kemudian  </a:t>
            </a:r>
            <a:r>
              <a:rPr sz="2000" b="1" dirty="0">
                <a:latin typeface="Harrington"/>
                <a:cs typeface="Harrington"/>
              </a:rPr>
              <a:t>menjumlahkannya.</a:t>
            </a:r>
            <a:endParaRPr sz="2000">
              <a:latin typeface="Harrington"/>
              <a:cs typeface="Harringto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10742" y="4160646"/>
            <a:ext cx="5140325" cy="9410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000" b="1" spc="-10" dirty="0">
                <a:latin typeface="Calibri"/>
                <a:cs typeface="Calibri"/>
              </a:rPr>
              <a:t>Dengan</a:t>
            </a:r>
            <a:r>
              <a:rPr sz="2000" b="1" spc="-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  <a:p>
            <a:pPr marL="951865">
              <a:lnSpc>
                <a:spcPct val="100000"/>
              </a:lnSpc>
              <a:tabLst>
                <a:tab pos="1374775" algn="l"/>
              </a:tabLst>
            </a:pPr>
            <a:r>
              <a:rPr sz="2000" b="1" dirty="0">
                <a:latin typeface="Calibri"/>
                <a:cs typeface="Calibri"/>
              </a:rPr>
              <a:t>n	= </a:t>
            </a:r>
            <a:r>
              <a:rPr sz="2000" b="1" spc="-5" dirty="0">
                <a:latin typeface="Calibri"/>
                <a:cs typeface="Calibri"/>
              </a:rPr>
              <a:t>Jumlah elemen </a:t>
            </a:r>
            <a:r>
              <a:rPr sz="2000" b="1" spc="-10" dirty="0">
                <a:latin typeface="Calibri"/>
                <a:cs typeface="Calibri"/>
              </a:rPr>
              <a:t>yang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terbentuk</a:t>
            </a:r>
            <a:endParaRPr sz="2000">
              <a:latin typeface="Calibri"/>
              <a:cs typeface="Calibri"/>
            </a:endParaRPr>
          </a:p>
          <a:p>
            <a:pPr marL="951865">
              <a:lnSpc>
                <a:spcPct val="100000"/>
              </a:lnSpc>
              <a:spcBef>
                <a:spcPts val="5"/>
              </a:spcBef>
            </a:pPr>
            <a:r>
              <a:rPr sz="2000" b="1" dirty="0">
                <a:latin typeface="Calibri"/>
                <a:cs typeface="Calibri"/>
              </a:rPr>
              <a:t>“</a:t>
            </a:r>
            <a:r>
              <a:rPr sz="2000" b="1" i="1" dirty="0">
                <a:latin typeface="Calibri"/>
                <a:cs typeface="Calibri"/>
              </a:rPr>
              <a:t>A </a:t>
            </a:r>
            <a:r>
              <a:rPr sz="1950" b="1" i="1" spc="7" baseline="-21367" dirty="0">
                <a:latin typeface="Calibri"/>
                <a:cs typeface="Calibri"/>
              </a:rPr>
              <a:t>i</a:t>
            </a:r>
            <a:r>
              <a:rPr sz="1950" b="1" i="1" spc="209" baseline="-21367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= Luas </a:t>
            </a:r>
            <a:r>
              <a:rPr sz="2000" b="1" spc="-5" dirty="0">
                <a:latin typeface="Calibri"/>
                <a:cs typeface="Calibri"/>
              </a:rPr>
              <a:t>elemen </a:t>
            </a:r>
            <a:r>
              <a:rPr sz="2000" b="1" spc="-35" dirty="0">
                <a:latin typeface="Calibri"/>
                <a:cs typeface="Calibri"/>
              </a:rPr>
              <a:t>ke </a:t>
            </a:r>
            <a:r>
              <a:rPr sz="2000" b="1" spc="-5" dirty="0">
                <a:latin typeface="Calibri"/>
                <a:cs typeface="Calibri"/>
              </a:rPr>
              <a:t>–i </a:t>
            </a:r>
            <a:r>
              <a:rPr sz="2000" b="1" dirty="0">
                <a:latin typeface="Calibri"/>
                <a:cs typeface="Calibri"/>
              </a:rPr>
              <a:t>(in </a:t>
            </a:r>
            <a:r>
              <a:rPr sz="1950" b="1" spc="22" baseline="25641" dirty="0">
                <a:latin typeface="Calibri"/>
                <a:cs typeface="Calibri"/>
              </a:rPr>
              <a:t>2 </a:t>
            </a:r>
            <a:r>
              <a:rPr sz="2000" b="1" spc="-15" dirty="0">
                <a:latin typeface="Calibri"/>
                <a:cs typeface="Calibri"/>
              </a:rPr>
              <a:t>atau </a:t>
            </a:r>
            <a:r>
              <a:rPr sz="2000" b="1" dirty="0">
                <a:latin typeface="Calibri"/>
                <a:cs typeface="Calibri"/>
              </a:rPr>
              <a:t>mm </a:t>
            </a:r>
            <a:r>
              <a:rPr sz="1950" b="1" spc="7" baseline="25641" dirty="0">
                <a:latin typeface="Calibri"/>
                <a:cs typeface="Calibri"/>
              </a:rPr>
              <a:t>2</a:t>
            </a:r>
            <a:r>
              <a:rPr sz="2000" b="1" spc="5" dirty="0">
                <a:latin typeface="Calibri"/>
                <a:cs typeface="Calibri"/>
              </a:rPr>
              <a:t>)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085226" y="2661779"/>
            <a:ext cx="160655" cy="3422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50" i="1" spc="35" dirty="0">
                <a:latin typeface="Times New Roman"/>
                <a:cs typeface="Times New Roman"/>
              </a:rPr>
              <a:t>n</a:t>
            </a:r>
            <a:endParaRPr sz="20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145266" y="2618973"/>
            <a:ext cx="2112010" cy="1280795"/>
          </a:xfrm>
          <a:prstGeom prst="rect">
            <a:avLst/>
          </a:prstGeom>
        </p:spPr>
        <p:txBody>
          <a:bodyPr vert="horz" wrap="square" lIns="0" tIns="1016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00"/>
              </a:spcBef>
            </a:pPr>
            <a:r>
              <a:rPr sz="3550" i="1" spc="55" dirty="0">
                <a:latin typeface="Times New Roman"/>
                <a:cs typeface="Times New Roman"/>
              </a:rPr>
              <a:t>A </a:t>
            </a:r>
            <a:r>
              <a:rPr sz="3550" spc="45" dirty="0">
                <a:latin typeface="Symbol"/>
                <a:cs typeface="Symbol"/>
              </a:rPr>
              <a:t></a:t>
            </a:r>
            <a:r>
              <a:rPr sz="3550" spc="45" dirty="0">
                <a:latin typeface="Times New Roman"/>
                <a:cs typeface="Times New Roman"/>
              </a:rPr>
              <a:t> </a:t>
            </a:r>
            <a:r>
              <a:rPr sz="8025" spc="472" baseline="-8826" dirty="0">
                <a:latin typeface="Symbol"/>
                <a:cs typeface="Symbol"/>
              </a:rPr>
              <a:t></a:t>
            </a:r>
            <a:r>
              <a:rPr sz="3550" spc="315" dirty="0">
                <a:latin typeface="Symbol"/>
                <a:cs typeface="Symbol"/>
              </a:rPr>
              <a:t></a:t>
            </a:r>
            <a:r>
              <a:rPr sz="3550" spc="-195" dirty="0">
                <a:latin typeface="Times New Roman"/>
                <a:cs typeface="Times New Roman"/>
              </a:rPr>
              <a:t> </a:t>
            </a:r>
            <a:r>
              <a:rPr sz="3550" i="1" spc="-110" dirty="0">
                <a:latin typeface="Times New Roman"/>
                <a:cs typeface="Times New Roman"/>
              </a:rPr>
              <a:t>A</a:t>
            </a:r>
            <a:r>
              <a:rPr sz="3075" i="1" spc="-165" baseline="-24390" dirty="0">
                <a:latin typeface="Times New Roman"/>
                <a:cs typeface="Times New Roman"/>
              </a:rPr>
              <a:t>i</a:t>
            </a:r>
            <a:endParaRPr sz="3075" baseline="-24390">
              <a:latin typeface="Times New Roman"/>
              <a:cs typeface="Times New Roman"/>
            </a:endParaRPr>
          </a:p>
          <a:p>
            <a:pPr marR="45085" algn="ctr">
              <a:lnSpc>
                <a:spcPct val="100000"/>
              </a:lnSpc>
              <a:spcBef>
                <a:spcPts val="300"/>
              </a:spcBef>
            </a:pPr>
            <a:r>
              <a:rPr sz="2050" i="1" spc="50" dirty="0">
                <a:latin typeface="Times New Roman"/>
                <a:cs typeface="Times New Roman"/>
              </a:rPr>
              <a:t>i</a:t>
            </a:r>
            <a:r>
              <a:rPr sz="2050" spc="50" dirty="0">
                <a:latin typeface="Symbol"/>
                <a:cs typeface="Symbol"/>
              </a:rPr>
              <a:t></a:t>
            </a:r>
            <a:r>
              <a:rPr sz="2050" spc="50" dirty="0">
                <a:latin typeface="Times New Roman"/>
                <a:cs typeface="Times New Roman"/>
              </a:rPr>
              <a:t>1</a:t>
            </a:r>
            <a:endParaRPr sz="20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501128" y="5071871"/>
            <a:ext cx="1642872" cy="16428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3014" y="584961"/>
            <a:ext cx="57130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572510" algn="l"/>
              </a:tabLst>
            </a:pPr>
            <a:r>
              <a:rPr sz="2800" b="1" spc="-5" dirty="0">
                <a:solidFill>
                  <a:srgbClr val="FF0000"/>
                </a:solidFill>
                <a:latin typeface="Harrington"/>
                <a:cs typeface="Harrington"/>
              </a:rPr>
              <a:t>c.</a:t>
            </a:r>
            <a:r>
              <a:rPr sz="2800" b="1" spc="5" dirty="0">
                <a:solidFill>
                  <a:srgbClr val="FF0000"/>
                </a:solidFill>
                <a:latin typeface="Harrington"/>
                <a:cs typeface="Harrington"/>
              </a:rPr>
              <a:t> </a:t>
            </a:r>
            <a:r>
              <a:rPr sz="2800" b="1" spc="-5" dirty="0">
                <a:solidFill>
                  <a:srgbClr val="FF0000"/>
                </a:solidFill>
                <a:latin typeface="Harrington"/>
                <a:cs typeface="Harrington"/>
              </a:rPr>
              <a:t>Penampang</a:t>
            </a:r>
            <a:r>
              <a:rPr sz="2800" b="1" spc="-10" dirty="0">
                <a:solidFill>
                  <a:srgbClr val="FF0000"/>
                </a:solidFill>
                <a:latin typeface="Harrington"/>
                <a:cs typeface="Harrington"/>
              </a:rPr>
              <a:t> </a:t>
            </a:r>
            <a:r>
              <a:rPr sz="2800" b="1" dirty="0">
                <a:solidFill>
                  <a:srgbClr val="FF0000"/>
                </a:solidFill>
                <a:latin typeface="Harrington"/>
                <a:cs typeface="Harrington"/>
              </a:rPr>
              <a:t>Bidang	Secara</a:t>
            </a:r>
            <a:r>
              <a:rPr sz="2800" b="1" spc="-105" dirty="0">
                <a:solidFill>
                  <a:srgbClr val="FF0000"/>
                </a:solidFill>
                <a:latin typeface="Harrington"/>
                <a:cs typeface="Harrington"/>
              </a:rPr>
              <a:t> </a:t>
            </a:r>
            <a:r>
              <a:rPr sz="2800" b="1" spc="-5" dirty="0">
                <a:solidFill>
                  <a:srgbClr val="FF0000"/>
                </a:solidFill>
                <a:latin typeface="Harrington"/>
                <a:cs typeface="Harrington"/>
              </a:rPr>
              <a:t>Umum</a:t>
            </a:r>
            <a:endParaRPr sz="2800">
              <a:latin typeface="Harrington"/>
              <a:cs typeface="Harringto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10996" y="1557527"/>
            <a:ext cx="7065264" cy="30647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78916" y="449706"/>
            <a:ext cx="209867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dirty="0">
                <a:solidFill>
                  <a:srgbClr val="FF0000"/>
                </a:solidFill>
                <a:latin typeface="Harrington"/>
                <a:cs typeface="Harrington"/>
              </a:rPr>
              <a:t>Momen</a:t>
            </a:r>
            <a:r>
              <a:rPr sz="2800" b="1" spc="-90" dirty="0">
                <a:solidFill>
                  <a:srgbClr val="FF0000"/>
                </a:solidFill>
                <a:latin typeface="Harrington"/>
                <a:cs typeface="Harrington"/>
              </a:rPr>
              <a:t> </a:t>
            </a:r>
            <a:r>
              <a:rPr sz="2800" b="1" spc="-5" dirty="0">
                <a:solidFill>
                  <a:srgbClr val="FF0000"/>
                </a:solidFill>
                <a:latin typeface="Harrington"/>
                <a:cs typeface="Harrington"/>
              </a:rPr>
              <a:t>Statis</a:t>
            </a:r>
            <a:endParaRPr sz="2800">
              <a:latin typeface="Harrington"/>
              <a:cs typeface="Harringto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21868" y="1167130"/>
            <a:ext cx="7700645" cy="21177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571500" algn="just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Harrington"/>
                <a:cs typeface="Harrington"/>
              </a:rPr>
              <a:t>Momen </a:t>
            </a:r>
            <a:r>
              <a:rPr sz="2000" b="1" spc="-5" dirty="0">
                <a:latin typeface="Harrington"/>
                <a:cs typeface="Harrington"/>
              </a:rPr>
              <a:t>statis </a:t>
            </a:r>
            <a:r>
              <a:rPr sz="2000" b="1" dirty="0">
                <a:latin typeface="Harrington"/>
                <a:cs typeface="Harrington"/>
              </a:rPr>
              <a:t>dari </a:t>
            </a:r>
            <a:r>
              <a:rPr sz="2000" b="1" spc="-5" dirty="0">
                <a:latin typeface="Harrington"/>
                <a:cs typeface="Harrington"/>
              </a:rPr>
              <a:t>suatu luasan terhadap sumbu </a:t>
            </a:r>
            <a:r>
              <a:rPr sz="2000" b="1" dirty="0">
                <a:latin typeface="Harrington"/>
                <a:cs typeface="Harrington"/>
              </a:rPr>
              <a:t>x dan y  didefinisikan </a:t>
            </a:r>
            <a:r>
              <a:rPr sz="2000" b="1" spc="-5" dirty="0">
                <a:latin typeface="Harrington"/>
                <a:cs typeface="Harrington"/>
              </a:rPr>
              <a:t>sebagai integral </a:t>
            </a:r>
            <a:r>
              <a:rPr sz="2000" b="1" dirty="0">
                <a:latin typeface="Harrington"/>
                <a:cs typeface="Harrington"/>
              </a:rPr>
              <a:t>dari </a:t>
            </a:r>
            <a:r>
              <a:rPr sz="2000" b="1" spc="-5" dirty="0">
                <a:latin typeface="Harrington"/>
                <a:cs typeface="Harrington"/>
              </a:rPr>
              <a:t>hasil kali luas setiap elemen  diferensial dA </a:t>
            </a:r>
            <a:r>
              <a:rPr sz="2000" b="1" dirty="0">
                <a:latin typeface="Harrington"/>
                <a:cs typeface="Harrington"/>
              </a:rPr>
              <a:t>dengan </a:t>
            </a:r>
            <a:r>
              <a:rPr sz="2000" b="1" spc="-5" dirty="0">
                <a:latin typeface="Harrington"/>
                <a:cs typeface="Harrington"/>
              </a:rPr>
              <a:t>jarak </a:t>
            </a:r>
            <a:r>
              <a:rPr sz="2000" b="1" dirty="0">
                <a:latin typeface="Harrington"/>
                <a:cs typeface="Harrington"/>
              </a:rPr>
              <a:t>titik </a:t>
            </a:r>
            <a:r>
              <a:rPr sz="2000" b="1" spc="-5" dirty="0">
                <a:latin typeface="Harrington"/>
                <a:cs typeface="Harrington"/>
              </a:rPr>
              <a:t>berat luasan elemen </a:t>
            </a:r>
            <a:r>
              <a:rPr sz="2000" b="1" dirty="0">
                <a:latin typeface="Harrington"/>
                <a:cs typeface="Harrington"/>
              </a:rPr>
              <a:t>tersebut  terhadap </a:t>
            </a:r>
            <a:r>
              <a:rPr sz="2000" b="1" spc="5" dirty="0">
                <a:latin typeface="Harrington"/>
                <a:cs typeface="Harrington"/>
              </a:rPr>
              <a:t>suatu </a:t>
            </a:r>
            <a:r>
              <a:rPr sz="2000" b="1" dirty="0">
                <a:latin typeface="Harrington"/>
                <a:cs typeface="Harrington"/>
              </a:rPr>
              <a:t>sumbu yang</a:t>
            </a:r>
            <a:r>
              <a:rPr sz="2000" b="1" spc="-105" dirty="0">
                <a:latin typeface="Harrington"/>
                <a:cs typeface="Harrington"/>
              </a:rPr>
              <a:t> </a:t>
            </a:r>
            <a:r>
              <a:rPr sz="2000" b="1" dirty="0">
                <a:latin typeface="Harrington"/>
                <a:cs typeface="Harrington"/>
              </a:rPr>
              <a:t>ditinjau</a:t>
            </a:r>
            <a:endParaRPr sz="2000">
              <a:latin typeface="Harrington"/>
              <a:cs typeface="Harrington"/>
            </a:endParaRPr>
          </a:p>
          <a:p>
            <a:pPr>
              <a:lnSpc>
                <a:spcPct val="100000"/>
              </a:lnSpc>
            </a:pPr>
            <a:endParaRPr sz="2300">
              <a:latin typeface="Times New Roman"/>
              <a:cs typeface="Times New Roman"/>
            </a:endParaRPr>
          </a:p>
          <a:p>
            <a:pPr marL="83820">
              <a:lnSpc>
                <a:spcPct val="100000"/>
              </a:lnSpc>
              <a:spcBef>
                <a:spcPts val="1820"/>
              </a:spcBef>
            </a:pPr>
            <a:r>
              <a:rPr sz="2000" b="1" u="sng" dirty="0">
                <a:uFill>
                  <a:solidFill>
                    <a:srgbClr val="000000"/>
                  </a:solidFill>
                </a:uFill>
                <a:latin typeface="Harrington"/>
                <a:cs typeface="Harrington"/>
              </a:rPr>
              <a:t>Terhadap </a:t>
            </a:r>
            <a:r>
              <a:rPr sz="2000" b="1" u="sng" spc="5" dirty="0">
                <a:uFill>
                  <a:solidFill>
                    <a:srgbClr val="000000"/>
                  </a:solidFill>
                </a:uFill>
                <a:latin typeface="Harrington"/>
                <a:cs typeface="Harrington"/>
              </a:rPr>
              <a:t>sumbu 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Harrington"/>
                <a:cs typeface="Harrington"/>
              </a:rPr>
              <a:t>x</a:t>
            </a:r>
            <a:r>
              <a:rPr sz="2000" b="1" u="sng" spc="-90" dirty="0">
                <a:uFill>
                  <a:solidFill>
                    <a:srgbClr val="000000"/>
                  </a:solidFill>
                </a:uFill>
                <a:latin typeface="Harrington"/>
                <a:cs typeface="Harrington"/>
              </a:rPr>
              <a:t> </a:t>
            </a:r>
            <a:r>
              <a:rPr sz="2000" b="1" u="sng" spc="-5" dirty="0">
                <a:uFill>
                  <a:solidFill>
                    <a:srgbClr val="000000"/>
                  </a:solidFill>
                </a:uFill>
                <a:latin typeface="Harrington"/>
                <a:cs typeface="Harrington"/>
              </a:rPr>
              <a:t>:</a:t>
            </a:r>
            <a:endParaRPr sz="2000">
              <a:latin typeface="Harrington"/>
              <a:cs typeface="Harringto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105559" y="3457850"/>
            <a:ext cx="2912745" cy="5842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2450" spc="-5" dirty="0">
                <a:latin typeface="Symbol"/>
                <a:cs typeface="Symbol"/>
              </a:rPr>
              <a:t></a:t>
            </a:r>
            <a:r>
              <a:rPr sz="2450" spc="-5" dirty="0">
                <a:latin typeface="Times New Roman"/>
                <a:cs typeface="Times New Roman"/>
              </a:rPr>
              <a:t> </a:t>
            </a:r>
            <a:r>
              <a:rPr sz="5475" baseline="-13698" dirty="0">
                <a:latin typeface="Symbol"/>
                <a:cs typeface="Symbol"/>
              </a:rPr>
              <a:t></a:t>
            </a:r>
            <a:r>
              <a:rPr sz="5475" spc="-832" baseline="-13698" dirty="0">
                <a:latin typeface="Times New Roman"/>
                <a:cs typeface="Times New Roman"/>
              </a:rPr>
              <a:t> </a:t>
            </a:r>
            <a:r>
              <a:rPr sz="2450" spc="-80" dirty="0">
                <a:latin typeface="Times New Roman"/>
                <a:cs typeface="Times New Roman"/>
              </a:rPr>
              <a:t>y.dA </a:t>
            </a:r>
            <a:r>
              <a:rPr sz="2450" spc="20" dirty="0">
                <a:latin typeface="Times New Roman"/>
                <a:cs typeface="Times New Roman"/>
              </a:rPr>
              <a:t>(in</a:t>
            </a:r>
            <a:r>
              <a:rPr sz="2100" spc="30" baseline="43650" dirty="0">
                <a:latin typeface="Times New Roman"/>
                <a:cs typeface="Times New Roman"/>
              </a:rPr>
              <a:t>3 </a:t>
            </a:r>
            <a:r>
              <a:rPr sz="2450" spc="-70" dirty="0">
                <a:latin typeface="Times New Roman"/>
                <a:cs typeface="Times New Roman"/>
              </a:rPr>
              <a:t>atau </a:t>
            </a:r>
            <a:r>
              <a:rPr sz="2450" spc="-10" dirty="0">
                <a:latin typeface="Times New Roman"/>
                <a:cs typeface="Times New Roman"/>
              </a:rPr>
              <a:t>mm</a:t>
            </a:r>
            <a:r>
              <a:rPr sz="2100" spc="-15" baseline="43650" dirty="0">
                <a:latin typeface="Times New Roman"/>
                <a:cs typeface="Times New Roman"/>
              </a:rPr>
              <a:t>3 </a:t>
            </a:r>
            <a:r>
              <a:rPr sz="2450" spc="-5" dirty="0">
                <a:latin typeface="Times New Roman"/>
                <a:cs typeface="Times New Roman"/>
              </a:rPr>
              <a:t>)</a:t>
            </a:r>
            <a:endParaRPr sz="24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08782" y="3690559"/>
            <a:ext cx="525145" cy="3981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3675" spc="52" baseline="13605" dirty="0">
                <a:latin typeface="Times New Roman"/>
                <a:cs typeface="Times New Roman"/>
              </a:rPr>
              <a:t>M</a:t>
            </a:r>
            <a:r>
              <a:rPr sz="1400" spc="35" dirty="0">
                <a:latin typeface="Times New Roman"/>
                <a:cs typeface="Times New Roman"/>
              </a:rPr>
              <a:t>sx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100105" y="4885838"/>
            <a:ext cx="2917190" cy="5842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2450" spc="-5" dirty="0">
                <a:latin typeface="Symbol"/>
                <a:cs typeface="Symbol"/>
              </a:rPr>
              <a:t></a:t>
            </a:r>
            <a:r>
              <a:rPr sz="2450" spc="-5" dirty="0">
                <a:latin typeface="Times New Roman"/>
                <a:cs typeface="Times New Roman"/>
              </a:rPr>
              <a:t> </a:t>
            </a:r>
            <a:r>
              <a:rPr sz="5475" baseline="-13698" dirty="0">
                <a:latin typeface="Symbol"/>
                <a:cs typeface="Symbol"/>
              </a:rPr>
              <a:t></a:t>
            </a:r>
            <a:r>
              <a:rPr sz="5475" spc="-989" baseline="-13698" dirty="0">
                <a:latin typeface="Times New Roman"/>
                <a:cs typeface="Times New Roman"/>
              </a:rPr>
              <a:t> </a:t>
            </a:r>
            <a:r>
              <a:rPr sz="2450" spc="-60" dirty="0">
                <a:latin typeface="Times New Roman"/>
                <a:cs typeface="Times New Roman"/>
              </a:rPr>
              <a:t>x.dA </a:t>
            </a:r>
            <a:r>
              <a:rPr sz="2450" spc="25" dirty="0">
                <a:latin typeface="Times New Roman"/>
                <a:cs typeface="Times New Roman"/>
              </a:rPr>
              <a:t>(in</a:t>
            </a:r>
            <a:r>
              <a:rPr sz="2100" spc="37" baseline="43650" dirty="0">
                <a:latin typeface="Times New Roman"/>
                <a:cs typeface="Times New Roman"/>
              </a:rPr>
              <a:t>3 </a:t>
            </a:r>
            <a:r>
              <a:rPr sz="2450" spc="-70" dirty="0">
                <a:latin typeface="Times New Roman"/>
                <a:cs typeface="Times New Roman"/>
              </a:rPr>
              <a:t>atau </a:t>
            </a:r>
            <a:r>
              <a:rPr sz="2450" spc="-5" dirty="0">
                <a:latin typeface="Times New Roman"/>
                <a:cs typeface="Times New Roman"/>
              </a:rPr>
              <a:t>mm</a:t>
            </a:r>
            <a:r>
              <a:rPr sz="2100" spc="-7" baseline="43650" dirty="0">
                <a:latin typeface="Times New Roman"/>
                <a:cs typeface="Times New Roman"/>
              </a:rPr>
              <a:t>3 </a:t>
            </a:r>
            <a:r>
              <a:rPr sz="2450" spc="-5" dirty="0">
                <a:latin typeface="Times New Roman"/>
                <a:cs typeface="Times New Roman"/>
              </a:rPr>
              <a:t>)</a:t>
            </a:r>
            <a:endParaRPr sz="24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39419" y="4540758"/>
            <a:ext cx="2253615" cy="975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000" b="1" u="sng" dirty="0">
                <a:uFill>
                  <a:solidFill>
                    <a:srgbClr val="000000"/>
                  </a:solidFill>
                </a:uFill>
                <a:latin typeface="Harrington"/>
                <a:cs typeface="Harrington"/>
              </a:rPr>
              <a:t>Terhadap </a:t>
            </a:r>
            <a:r>
              <a:rPr sz="2000" b="1" u="sng" spc="5" dirty="0">
                <a:uFill>
                  <a:solidFill>
                    <a:srgbClr val="000000"/>
                  </a:solidFill>
                </a:uFill>
                <a:latin typeface="Harrington"/>
                <a:cs typeface="Harrington"/>
              </a:rPr>
              <a:t>sumbu 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Harrington"/>
                <a:cs typeface="Harrington"/>
              </a:rPr>
              <a:t>y</a:t>
            </a:r>
            <a:r>
              <a:rPr sz="2000" b="1" u="sng" spc="-155" dirty="0">
                <a:uFill>
                  <a:solidFill>
                    <a:srgbClr val="000000"/>
                  </a:solidFill>
                </a:uFill>
                <a:latin typeface="Harrington"/>
                <a:cs typeface="Harrington"/>
              </a:rPr>
              <a:t> </a:t>
            </a:r>
            <a:r>
              <a:rPr sz="2000" b="1" u="sng" spc="-5" dirty="0">
                <a:uFill>
                  <a:solidFill>
                    <a:srgbClr val="000000"/>
                  </a:solidFill>
                </a:uFill>
                <a:latin typeface="Harrington"/>
                <a:cs typeface="Harrington"/>
              </a:rPr>
              <a:t>:</a:t>
            </a:r>
            <a:endParaRPr sz="2000">
              <a:latin typeface="Harrington"/>
              <a:cs typeface="Harringto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850">
              <a:latin typeface="Times New Roman"/>
              <a:cs typeface="Times New Roman"/>
            </a:endParaRPr>
          </a:p>
          <a:p>
            <a:pPr marR="89535" algn="r">
              <a:lnSpc>
                <a:spcPct val="100000"/>
              </a:lnSpc>
            </a:pPr>
            <a:r>
              <a:rPr sz="3675" spc="104" baseline="13605" dirty="0">
                <a:latin typeface="Times New Roman"/>
                <a:cs typeface="Times New Roman"/>
              </a:rPr>
              <a:t>M</a:t>
            </a:r>
            <a:r>
              <a:rPr sz="1400" spc="15" dirty="0">
                <a:latin typeface="Times New Roman"/>
                <a:cs typeface="Times New Roman"/>
              </a:rPr>
              <a:t>s</a:t>
            </a:r>
            <a:r>
              <a:rPr sz="1400" spc="10" dirty="0">
                <a:latin typeface="Times New Roman"/>
                <a:cs typeface="Times New Roman"/>
              </a:rPr>
              <a:t>y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50240" y="449706"/>
            <a:ext cx="371792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dirty="0">
                <a:latin typeface="Harrington"/>
                <a:cs typeface="Harrington"/>
              </a:rPr>
              <a:t>Titik </a:t>
            </a:r>
            <a:r>
              <a:rPr sz="2800" b="1" spc="-5" dirty="0">
                <a:latin typeface="Harrington"/>
                <a:cs typeface="Harrington"/>
              </a:rPr>
              <a:t>Pusat </a:t>
            </a:r>
            <a:r>
              <a:rPr sz="2800" b="1" dirty="0">
                <a:latin typeface="Harrington"/>
                <a:cs typeface="Harrington"/>
              </a:rPr>
              <a:t>Berat</a:t>
            </a:r>
            <a:r>
              <a:rPr sz="2800" b="1" spc="-95" dirty="0">
                <a:latin typeface="Harrington"/>
                <a:cs typeface="Harrington"/>
              </a:rPr>
              <a:t> </a:t>
            </a:r>
            <a:r>
              <a:rPr sz="2800" b="1" dirty="0">
                <a:latin typeface="Harrington"/>
                <a:cs typeface="Harrington"/>
              </a:rPr>
              <a:t>Benda</a:t>
            </a:r>
            <a:endParaRPr sz="2800">
              <a:latin typeface="Harrington"/>
              <a:cs typeface="Harringto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643628" y="2570988"/>
            <a:ext cx="3924300" cy="22875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19340" y="4777971"/>
            <a:ext cx="130175" cy="0"/>
          </a:xfrm>
          <a:custGeom>
            <a:avLst/>
            <a:gdLst/>
            <a:ahLst/>
            <a:cxnLst/>
            <a:rect l="l" t="t" r="r" b="b"/>
            <a:pathLst>
              <a:path w="130175">
                <a:moveTo>
                  <a:pt x="0" y="0"/>
                </a:moveTo>
                <a:lnTo>
                  <a:pt x="130013" y="0"/>
                </a:lnTo>
              </a:path>
            </a:pathLst>
          </a:custGeom>
          <a:ln w="112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295312" y="4777971"/>
            <a:ext cx="148590" cy="0"/>
          </a:xfrm>
          <a:custGeom>
            <a:avLst/>
            <a:gdLst/>
            <a:ahLst/>
            <a:cxnLst/>
            <a:rect l="l" t="t" r="r" b="b"/>
            <a:pathLst>
              <a:path w="148590">
                <a:moveTo>
                  <a:pt x="0" y="0"/>
                </a:moveTo>
                <a:lnTo>
                  <a:pt x="148026" y="0"/>
                </a:lnTo>
              </a:path>
            </a:pathLst>
          </a:custGeom>
          <a:ln w="112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02945" y="1095882"/>
            <a:ext cx="7903845" cy="45561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1445" marR="17780" indent="444500" algn="just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latin typeface="Harrington"/>
                <a:cs typeface="Harrington"/>
              </a:rPr>
              <a:t>Titik pusat berat suatu </a:t>
            </a:r>
            <a:r>
              <a:rPr sz="2000" b="1" dirty="0">
                <a:latin typeface="Harrington"/>
                <a:cs typeface="Harrington"/>
              </a:rPr>
              <a:t>penampang </a:t>
            </a:r>
            <a:r>
              <a:rPr sz="2000" b="1" spc="-5" dirty="0">
                <a:latin typeface="Harrington"/>
                <a:cs typeface="Harrington"/>
              </a:rPr>
              <a:t>dapat </a:t>
            </a:r>
            <a:r>
              <a:rPr sz="2000" b="1" dirty="0">
                <a:latin typeface="Harrington"/>
                <a:cs typeface="Harrington"/>
              </a:rPr>
              <a:t>dinyatakan </a:t>
            </a:r>
            <a:r>
              <a:rPr sz="2000" b="1" spc="-5" dirty="0">
                <a:latin typeface="Harrington"/>
                <a:cs typeface="Harrington"/>
              </a:rPr>
              <a:t>sebagai titik  </a:t>
            </a:r>
            <a:r>
              <a:rPr sz="2000" b="1" dirty="0">
                <a:latin typeface="Harrington"/>
                <a:cs typeface="Harrington"/>
              </a:rPr>
              <a:t>tangkap </a:t>
            </a:r>
            <a:r>
              <a:rPr sz="2000" b="1" spc="-5" dirty="0">
                <a:latin typeface="Harrington"/>
                <a:cs typeface="Harrington"/>
              </a:rPr>
              <a:t>resultante gaya </a:t>
            </a:r>
            <a:r>
              <a:rPr sz="2000" b="1" dirty="0">
                <a:latin typeface="Harrington"/>
                <a:cs typeface="Harrington"/>
              </a:rPr>
              <a:t>dalam </a:t>
            </a:r>
            <a:r>
              <a:rPr sz="2000" b="1" spc="-5" dirty="0">
                <a:latin typeface="Harrington"/>
                <a:cs typeface="Harrington"/>
              </a:rPr>
              <a:t>arah </a:t>
            </a:r>
            <a:r>
              <a:rPr sz="2000" b="1" dirty="0">
                <a:latin typeface="Harrington"/>
                <a:cs typeface="Harrington"/>
              </a:rPr>
              <a:t>horizontal </a:t>
            </a:r>
            <a:r>
              <a:rPr sz="2000" b="1" spc="-10" dirty="0">
                <a:latin typeface="Harrington"/>
                <a:cs typeface="Harrington"/>
              </a:rPr>
              <a:t>dan </a:t>
            </a:r>
            <a:r>
              <a:rPr sz="2000" b="1" spc="-5" dirty="0">
                <a:latin typeface="Harrington"/>
                <a:cs typeface="Harrington"/>
              </a:rPr>
              <a:t>vertikal atau  suatu </a:t>
            </a:r>
            <a:r>
              <a:rPr sz="2000" b="1" dirty="0">
                <a:latin typeface="Harrington"/>
                <a:cs typeface="Harrington"/>
              </a:rPr>
              <a:t>titik </a:t>
            </a:r>
            <a:r>
              <a:rPr sz="2000" b="1" spc="-5" dirty="0">
                <a:latin typeface="Harrington"/>
                <a:cs typeface="Harrington"/>
              </a:rPr>
              <a:t>dimana semua berat </a:t>
            </a:r>
            <a:r>
              <a:rPr sz="2000" b="1" dirty="0">
                <a:latin typeface="Harrington"/>
                <a:cs typeface="Harrington"/>
              </a:rPr>
              <a:t>terpusat pada titik tersebut. </a:t>
            </a:r>
            <a:r>
              <a:rPr sz="2000" b="1" spc="-5" dirty="0">
                <a:latin typeface="Harrington"/>
                <a:cs typeface="Harrington"/>
              </a:rPr>
              <a:t>Koordinat  </a:t>
            </a:r>
            <a:r>
              <a:rPr sz="2000" b="1" dirty="0">
                <a:latin typeface="Harrington"/>
                <a:cs typeface="Harrington"/>
              </a:rPr>
              <a:t>x dan y dari </a:t>
            </a:r>
            <a:r>
              <a:rPr sz="2000" b="1" spc="-5" dirty="0">
                <a:latin typeface="Harrington"/>
                <a:cs typeface="Harrington"/>
              </a:rPr>
              <a:t>pusat berat sama </a:t>
            </a:r>
            <a:r>
              <a:rPr sz="2000" b="1" dirty="0">
                <a:latin typeface="Harrington"/>
                <a:cs typeface="Harrington"/>
              </a:rPr>
              <a:t>dengan </a:t>
            </a:r>
            <a:r>
              <a:rPr sz="2000" b="1" spc="-5" dirty="0">
                <a:latin typeface="Harrington"/>
                <a:cs typeface="Harrington"/>
              </a:rPr>
              <a:t>momen statis </a:t>
            </a:r>
            <a:r>
              <a:rPr sz="2000" b="1" dirty="0">
                <a:latin typeface="Harrington"/>
                <a:cs typeface="Harrington"/>
              </a:rPr>
              <a:t>dibagi </a:t>
            </a:r>
            <a:r>
              <a:rPr sz="2000" b="1" spc="-5" dirty="0">
                <a:latin typeface="Harrington"/>
                <a:cs typeface="Harrington"/>
              </a:rPr>
              <a:t>dengan  </a:t>
            </a:r>
            <a:r>
              <a:rPr sz="2000" b="1" spc="5" dirty="0">
                <a:latin typeface="Harrington"/>
                <a:cs typeface="Harrington"/>
              </a:rPr>
              <a:t>luas</a:t>
            </a:r>
            <a:r>
              <a:rPr sz="2000" b="1" spc="-35" dirty="0">
                <a:latin typeface="Harrington"/>
                <a:cs typeface="Harrington"/>
              </a:rPr>
              <a:t> </a:t>
            </a:r>
            <a:r>
              <a:rPr sz="2000" b="1" dirty="0">
                <a:latin typeface="Harrington"/>
                <a:cs typeface="Harrington"/>
              </a:rPr>
              <a:t>penampang</a:t>
            </a:r>
            <a:endParaRPr sz="2000">
              <a:latin typeface="Harrington"/>
              <a:cs typeface="Harrington"/>
            </a:endParaRPr>
          </a:p>
          <a:p>
            <a:pPr marL="5225415">
              <a:lnSpc>
                <a:spcPts val="1605"/>
              </a:lnSpc>
            </a:pPr>
            <a:r>
              <a:rPr sz="2700" spc="-7" baseline="-35493" dirty="0">
                <a:latin typeface="Calibri"/>
                <a:cs typeface="Calibri"/>
              </a:rPr>
              <a:t>M</a:t>
            </a:r>
            <a:r>
              <a:rPr sz="1800" spc="-7" baseline="-53240" dirty="0">
                <a:latin typeface="Calibri"/>
                <a:cs typeface="Calibri"/>
              </a:rPr>
              <a:t>1 </a:t>
            </a:r>
            <a:r>
              <a:rPr sz="2700" spc="-7" baseline="-16975" dirty="0">
                <a:latin typeface="Calibri"/>
                <a:cs typeface="Calibri"/>
              </a:rPr>
              <a:t>M</a:t>
            </a:r>
            <a:r>
              <a:rPr sz="1800" spc="-7" baseline="-25462" dirty="0">
                <a:latin typeface="Calibri"/>
                <a:cs typeface="Calibri"/>
              </a:rPr>
              <a:t>2</a:t>
            </a:r>
            <a:r>
              <a:rPr sz="1800" spc="375" baseline="-25462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M</a:t>
            </a:r>
            <a:r>
              <a:rPr sz="1200" spc="-5" dirty="0">
                <a:latin typeface="Calibri"/>
                <a:cs typeface="Calibri"/>
              </a:rPr>
              <a:t>3</a:t>
            </a:r>
            <a:endParaRPr sz="1200">
              <a:latin typeface="Calibri"/>
              <a:cs typeface="Calibri"/>
            </a:endParaRPr>
          </a:p>
          <a:p>
            <a:pPr marL="59690">
              <a:lnSpc>
                <a:spcPct val="100000"/>
              </a:lnSpc>
              <a:spcBef>
                <a:spcPts val="455"/>
              </a:spcBef>
            </a:pPr>
            <a:r>
              <a:rPr sz="2000" b="1" dirty="0">
                <a:latin typeface="Harrington"/>
                <a:cs typeface="Harrington"/>
              </a:rPr>
              <a:t>Dimana:</a:t>
            </a:r>
            <a:endParaRPr sz="2000">
              <a:latin typeface="Harrington"/>
              <a:cs typeface="Harrington"/>
            </a:endParaRPr>
          </a:p>
          <a:p>
            <a:pPr marL="59690">
              <a:lnSpc>
                <a:spcPct val="100000"/>
              </a:lnSpc>
            </a:pPr>
            <a:r>
              <a:rPr sz="2000" b="1" spc="5" dirty="0">
                <a:latin typeface="Harrington"/>
                <a:cs typeface="Harrington"/>
              </a:rPr>
              <a:t>m</a:t>
            </a:r>
            <a:r>
              <a:rPr sz="1400" b="1" spc="5" dirty="0">
                <a:latin typeface="Harrington"/>
                <a:cs typeface="Harrington"/>
              </a:rPr>
              <a:t>1</a:t>
            </a:r>
            <a:r>
              <a:rPr sz="2000" b="1" spc="5" dirty="0">
                <a:latin typeface="Harrington"/>
                <a:cs typeface="Harrington"/>
              </a:rPr>
              <a:t>, </a:t>
            </a:r>
            <a:r>
              <a:rPr sz="2000" b="1" spc="10" dirty="0">
                <a:latin typeface="Harrington"/>
                <a:cs typeface="Harrington"/>
              </a:rPr>
              <a:t>m</a:t>
            </a:r>
            <a:r>
              <a:rPr sz="1400" b="1" spc="10" dirty="0">
                <a:latin typeface="Harrington"/>
                <a:cs typeface="Harrington"/>
              </a:rPr>
              <a:t>2</a:t>
            </a:r>
            <a:r>
              <a:rPr sz="2000" b="1" spc="10" dirty="0">
                <a:latin typeface="Harrington"/>
                <a:cs typeface="Harrington"/>
              </a:rPr>
              <a:t>, </a:t>
            </a:r>
            <a:r>
              <a:rPr sz="2000" b="1" spc="5" dirty="0">
                <a:latin typeface="Harrington"/>
                <a:cs typeface="Harrington"/>
              </a:rPr>
              <a:t>m</a:t>
            </a:r>
            <a:r>
              <a:rPr sz="1400" b="1" spc="5" dirty="0">
                <a:latin typeface="Harrington"/>
                <a:cs typeface="Harrington"/>
              </a:rPr>
              <a:t>3 </a:t>
            </a:r>
            <a:r>
              <a:rPr sz="2000" b="1" dirty="0">
                <a:latin typeface="Harrington"/>
                <a:cs typeface="Harrington"/>
              </a:rPr>
              <a:t>= </a:t>
            </a:r>
            <a:r>
              <a:rPr sz="2000" b="1" spc="5" dirty="0">
                <a:latin typeface="Harrington"/>
                <a:cs typeface="Harrington"/>
              </a:rPr>
              <a:t>massa</a:t>
            </a:r>
            <a:r>
              <a:rPr sz="2000" b="1" spc="-315" dirty="0">
                <a:latin typeface="Harrington"/>
                <a:cs typeface="Harrington"/>
              </a:rPr>
              <a:t> </a:t>
            </a:r>
            <a:r>
              <a:rPr sz="2000" b="1" spc="5" dirty="0">
                <a:latin typeface="Harrington"/>
                <a:cs typeface="Harrington"/>
              </a:rPr>
              <a:t>pias</a:t>
            </a:r>
            <a:endParaRPr sz="2000">
              <a:latin typeface="Harrington"/>
              <a:cs typeface="Harrington"/>
            </a:endParaRPr>
          </a:p>
          <a:p>
            <a:pPr marL="59690" marR="4090670">
              <a:lnSpc>
                <a:spcPct val="100000"/>
              </a:lnSpc>
            </a:pPr>
            <a:r>
              <a:rPr sz="2000" b="1" dirty="0">
                <a:latin typeface="Harrington"/>
                <a:cs typeface="Harrington"/>
              </a:rPr>
              <a:t>x</a:t>
            </a:r>
            <a:r>
              <a:rPr sz="1400" b="1" dirty="0">
                <a:latin typeface="Harrington"/>
                <a:cs typeface="Harrington"/>
              </a:rPr>
              <a:t>1</a:t>
            </a:r>
            <a:r>
              <a:rPr sz="2000" b="1" dirty="0">
                <a:latin typeface="Harrington"/>
                <a:cs typeface="Harrington"/>
              </a:rPr>
              <a:t>, x</a:t>
            </a:r>
            <a:r>
              <a:rPr sz="1400" b="1" dirty="0">
                <a:latin typeface="Harrington"/>
                <a:cs typeface="Harrington"/>
              </a:rPr>
              <a:t>2</a:t>
            </a:r>
            <a:r>
              <a:rPr sz="2000" b="1" dirty="0">
                <a:latin typeface="Harrington"/>
                <a:cs typeface="Harrington"/>
              </a:rPr>
              <a:t>, x</a:t>
            </a:r>
            <a:r>
              <a:rPr sz="1400" b="1" dirty="0">
                <a:latin typeface="Harrington"/>
                <a:cs typeface="Harrington"/>
              </a:rPr>
              <a:t>3 </a:t>
            </a:r>
            <a:r>
              <a:rPr sz="2000" b="1" dirty="0">
                <a:latin typeface="Harrington"/>
                <a:cs typeface="Harrington"/>
              </a:rPr>
              <a:t>= </a:t>
            </a:r>
            <a:r>
              <a:rPr sz="2000" b="1" spc="-5" dirty="0">
                <a:latin typeface="Harrington"/>
                <a:cs typeface="Harrington"/>
              </a:rPr>
              <a:t>jarak massa terhadap  </a:t>
            </a:r>
            <a:r>
              <a:rPr sz="2000" b="1" spc="5" dirty="0">
                <a:latin typeface="Harrington"/>
                <a:cs typeface="Harrington"/>
              </a:rPr>
              <a:t>titik pusat </a:t>
            </a:r>
            <a:r>
              <a:rPr sz="2000" b="1" dirty="0">
                <a:latin typeface="Harrington"/>
                <a:cs typeface="Harrington"/>
              </a:rPr>
              <a:t>O </a:t>
            </a:r>
            <a:r>
              <a:rPr sz="2000" b="1" spc="5" dirty="0">
                <a:latin typeface="Harrington"/>
                <a:cs typeface="Harrington"/>
              </a:rPr>
              <a:t>pada </a:t>
            </a:r>
            <a:r>
              <a:rPr sz="2000" b="1" dirty="0">
                <a:latin typeface="Harrington"/>
                <a:cs typeface="Harrington"/>
              </a:rPr>
              <a:t>sumbu</a:t>
            </a:r>
            <a:r>
              <a:rPr sz="2000" b="1" spc="-140" dirty="0">
                <a:latin typeface="Harrington"/>
                <a:cs typeface="Harrington"/>
              </a:rPr>
              <a:t> </a:t>
            </a:r>
            <a:r>
              <a:rPr sz="2000" b="1" dirty="0">
                <a:latin typeface="Harrington"/>
                <a:cs typeface="Harrington"/>
              </a:rPr>
              <a:t>y</a:t>
            </a:r>
            <a:endParaRPr sz="2000">
              <a:latin typeface="Harrington"/>
              <a:cs typeface="Harrington"/>
            </a:endParaRPr>
          </a:p>
          <a:p>
            <a:pPr marL="59690">
              <a:lnSpc>
                <a:spcPct val="100000"/>
              </a:lnSpc>
            </a:pPr>
            <a:r>
              <a:rPr sz="2000" b="1" dirty="0">
                <a:latin typeface="Harrington"/>
                <a:cs typeface="Harrington"/>
              </a:rPr>
              <a:t>y</a:t>
            </a:r>
            <a:r>
              <a:rPr sz="1400" b="1" dirty="0">
                <a:latin typeface="Harrington"/>
                <a:cs typeface="Harrington"/>
              </a:rPr>
              <a:t>1</a:t>
            </a:r>
            <a:r>
              <a:rPr sz="2000" b="1" dirty="0">
                <a:latin typeface="Harrington"/>
                <a:cs typeface="Harrington"/>
              </a:rPr>
              <a:t>,</a:t>
            </a:r>
            <a:r>
              <a:rPr sz="2000" b="1" spc="305" dirty="0">
                <a:latin typeface="Harrington"/>
                <a:cs typeface="Harrington"/>
              </a:rPr>
              <a:t> </a:t>
            </a:r>
            <a:r>
              <a:rPr sz="2000" b="1" spc="-5" dirty="0">
                <a:latin typeface="Harrington"/>
                <a:cs typeface="Harrington"/>
              </a:rPr>
              <a:t>y</a:t>
            </a:r>
            <a:r>
              <a:rPr sz="1400" b="1" spc="-5" dirty="0">
                <a:latin typeface="Harrington"/>
                <a:cs typeface="Harrington"/>
              </a:rPr>
              <a:t>2</a:t>
            </a:r>
            <a:r>
              <a:rPr sz="2000" b="1" spc="-5" dirty="0">
                <a:latin typeface="Harrington"/>
                <a:cs typeface="Harrington"/>
              </a:rPr>
              <a:t>,</a:t>
            </a:r>
            <a:r>
              <a:rPr sz="2000" b="1" spc="310" dirty="0">
                <a:latin typeface="Harrington"/>
                <a:cs typeface="Harrington"/>
              </a:rPr>
              <a:t> </a:t>
            </a:r>
            <a:r>
              <a:rPr sz="2000" b="1" spc="-10" dirty="0">
                <a:latin typeface="Harrington"/>
                <a:cs typeface="Harrington"/>
              </a:rPr>
              <a:t>y</a:t>
            </a:r>
            <a:r>
              <a:rPr sz="1400" b="1" spc="-10" dirty="0">
                <a:latin typeface="Harrington"/>
                <a:cs typeface="Harrington"/>
              </a:rPr>
              <a:t>3</a:t>
            </a:r>
            <a:r>
              <a:rPr sz="1400" b="1" spc="125" dirty="0">
                <a:latin typeface="Harrington"/>
                <a:cs typeface="Harrington"/>
              </a:rPr>
              <a:t> </a:t>
            </a:r>
            <a:r>
              <a:rPr sz="2000" b="1" dirty="0">
                <a:latin typeface="Harrington"/>
                <a:cs typeface="Harrington"/>
              </a:rPr>
              <a:t>=</a:t>
            </a:r>
            <a:r>
              <a:rPr sz="2000" b="1" spc="310" dirty="0">
                <a:latin typeface="Harrington"/>
                <a:cs typeface="Harrington"/>
              </a:rPr>
              <a:t> </a:t>
            </a:r>
            <a:r>
              <a:rPr sz="2000" b="1" spc="-5" dirty="0">
                <a:latin typeface="Harrington"/>
                <a:cs typeface="Harrington"/>
              </a:rPr>
              <a:t>jarak</a:t>
            </a:r>
            <a:r>
              <a:rPr sz="2000" b="1" spc="310" dirty="0">
                <a:latin typeface="Harrington"/>
                <a:cs typeface="Harrington"/>
              </a:rPr>
              <a:t> </a:t>
            </a:r>
            <a:r>
              <a:rPr sz="2000" b="1" dirty="0">
                <a:latin typeface="Harrington"/>
                <a:cs typeface="Harrington"/>
              </a:rPr>
              <a:t>massa</a:t>
            </a:r>
            <a:r>
              <a:rPr sz="2000" b="1" spc="315" dirty="0">
                <a:latin typeface="Harrington"/>
                <a:cs typeface="Harrington"/>
              </a:rPr>
              <a:t> </a:t>
            </a:r>
            <a:r>
              <a:rPr sz="2000" b="1" spc="-5" dirty="0">
                <a:latin typeface="Harrington"/>
                <a:cs typeface="Harrington"/>
              </a:rPr>
              <a:t>terhadap</a:t>
            </a:r>
            <a:endParaRPr sz="2000">
              <a:latin typeface="Harrington"/>
              <a:cs typeface="Harrington"/>
            </a:endParaRPr>
          </a:p>
          <a:p>
            <a:pPr marL="59690">
              <a:lnSpc>
                <a:spcPts val="2350"/>
              </a:lnSpc>
            </a:pPr>
            <a:r>
              <a:rPr sz="2000" b="1" spc="5" dirty="0">
                <a:latin typeface="Harrington"/>
                <a:cs typeface="Harrington"/>
              </a:rPr>
              <a:t>titik pusat </a:t>
            </a:r>
            <a:r>
              <a:rPr sz="2000" b="1" dirty="0">
                <a:latin typeface="Harrington"/>
                <a:cs typeface="Harrington"/>
              </a:rPr>
              <a:t>O </a:t>
            </a:r>
            <a:r>
              <a:rPr sz="2000" b="1" spc="5" dirty="0">
                <a:latin typeface="Harrington"/>
                <a:cs typeface="Harrington"/>
              </a:rPr>
              <a:t>pada </a:t>
            </a:r>
            <a:r>
              <a:rPr sz="2000" b="1" dirty="0">
                <a:latin typeface="Harrington"/>
                <a:cs typeface="Harrington"/>
              </a:rPr>
              <a:t>sumbu</a:t>
            </a:r>
            <a:r>
              <a:rPr sz="2000" b="1" spc="-125" dirty="0">
                <a:latin typeface="Harrington"/>
                <a:cs typeface="Harrington"/>
              </a:rPr>
              <a:t> </a:t>
            </a:r>
            <a:r>
              <a:rPr sz="2000" b="1" dirty="0">
                <a:latin typeface="Harrington"/>
                <a:cs typeface="Harrington"/>
              </a:rPr>
              <a:t>x</a:t>
            </a:r>
            <a:endParaRPr sz="2000">
              <a:latin typeface="Harrington"/>
              <a:cs typeface="Harrington"/>
            </a:endParaRPr>
          </a:p>
          <a:p>
            <a:pPr marL="59690" marR="4090035" indent="-34925">
              <a:lnSpc>
                <a:spcPts val="2400"/>
              </a:lnSpc>
              <a:spcBef>
                <a:spcPts val="135"/>
              </a:spcBef>
              <a:tabLst>
                <a:tab pos="974090" algn="l"/>
                <a:tab pos="1201420" algn="l"/>
              </a:tabLst>
            </a:pPr>
            <a:r>
              <a:rPr sz="3150" i="1" spc="75" baseline="-10582" dirty="0">
                <a:latin typeface="Times New Roman"/>
                <a:cs typeface="Times New Roman"/>
              </a:rPr>
              <a:t>x</a:t>
            </a:r>
            <a:r>
              <a:rPr sz="3150" i="1" spc="-104" baseline="-10582" dirty="0">
                <a:latin typeface="Times New Roman"/>
                <a:cs typeface="Times New Roman"/>
              </a:rPr>
              <a:t> </a:t>
            </a:r>
            <a:r>
              <a:rPr sz="3150" spc="22" baseline="-10582" dirty="0">
                <a:latin typeface="Times New Roman"/>
                <a:cs typeface="Times New Roman"/>
              </a:rPr>
              <a:t>dan</a:t>
            </a:r>
            <a:r>
              <a:rPr sz="3150" spc="555" baseline="-10582" dirty="0">
                <a:latin typeface="Times New Roman"/>
                <a:cs typeface="Times New Roman"/>
              </a:rPr>
              <a:t> </a:t>
            </a:r>
            <a:r>
              <a:rPr sz="3150" i="1" spc="75" baseline="-10582" dirty="0">
                <a:latin typeface="Times New Roman"/>
                <a:cs typeface="Times New Roman"/>
              </a:rPr>
              <a:t>y	</a:t>
            </a:r>
            <a:r>
              <a:rPr sz="2000" b="1" dirty="0">
                <a:latin typeface="Harrington"/>
                <a:cs typeface="Harrington"/>
              </a:rPr>
              <a:t>=	</a:t>
            </a:r>
            <a:r>
              <a:rPr sz="2000" b="1" spc="-5" dirty="0">
                <a:latin typeface="Harrington"/>
                <a:cs typeface="Harrington"/>
              </a:rPr>
              <a:t>jarak </a:t>
            </a:r>
            <a:r>
              <a:rPr sz="2000" b="1" dirty="0">
                <a:latin typeface="Harrington"/>
                <a:cs typeface="Harrington"/>
              </a:rPr>
              <a:t>titik </a:t>
            </a:r>
            <a:r>
              <a:rPr sz="2000" b="1" spc="-5" dirty="0">
                <a:latin typeface="Harrington"/>
                <a:cs typeface="Harrington"/>
              </a:rPr>
              <a:t>berat </a:t>
            </a:r>
            <a:r>
              <a:rPr sz="2000" b="1" dirty="0">
                <a:latin typeface="Harrington"/>
                <a:cs typeface="Harrington"/>
              </a:rPr>
              <a:t>benda  terhadap sumbu x </a:t>
            </a:r>
            <a:r>
              <a:rPr sz="2000" b="1" spc="5" dirty="0">
                <a:latin typeface="Harrington"/>
                <a:cs typeface="Harrington"/>
              </a:rPr>
              <a:t>dan</a:t>
            </a:r>
            <a:r>
              <a:rPr sz="2000" b="1" spc="-90" dirty="0">
                <a:latin typeface="Harrington"/>
                <a:cs typeface="Harrington"/>
              </a:rPr>
              <a:t> </a:t>
            </a:r>
            <a:r>
              <a:rPr sz="2000" b="1" dirty="0">
                <a:latin typeface="Harrington"/>
                <a:cs typeface="Harrington"/>
              </a:rPr>
              <a:t>y</a:t>
            </a:r>
            <a:endParaRPr sz="2000">
              <a:latin typeface="Harrington"/>
              <a:cs typeface="Harrington"/>
            </a:endParaRPr>
          </a:p>
          <a:p>
            <a:pPr marL="59690">
              <a:lnSpc>
                <a:spcPts val="2320"/>
              </a:lnSpc>
              <a:tabLst>
                <a:tab pos="974090" algn="l"/>
              </a:tabLst>
            </a:pPr>
            <a:r>
              <a:rPr sz="2000" b="1" dirty="0">
                <a:latin typeface="Harrington"/>
                <a:cs typeface="Harrington"/>
              </a:rPr>
              <a:t>M	=</a:t>
            </a:r>
            <a:r>
              <a:rPr sz="2000" b="1" spc="-5" dirty="0">
                <a:latin typeface="Harrington"/>
                <a:cs typeface="Harrington"/>
              </a:rPr>
              <a:t> </a:t>
            </a:r>
            <a:r>
              <a:rPr sz="2000" b="1" dirty="0">
                <a:latin typeface="Arial"/>
                <a:cs typeface="Arial"/>
              </a:rPr>
              <a:t>Σm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8916" y="379298"/>
            <a:ext cx="323723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6F2F9F"/>
                </a:solidFill>
                <a:latin typeface="Harrington"/>
                <a:cs typeface="Harrington"/>
              </a:rPr>
              <a:t>Prinsip Besaran</a:t>
            </a:r>
            <a:r>
              <a:rPr sz="2400" b="1" spc="-135" dirty="0">
                <a:solidFill>
                  <a:srgbClr val="6F2F9F"/>
                </a:solidFill>
                <a:latin typeface="Harrington"/>
                <a:cs typeface="Harrington"/>
              </a:rPr>
              <a:t> </a:t>
            </a:r>
            <a:r>
              <a:rPr sz="2400" b="1" dirty="0">
                <a:solidFill>
                  <a:srgbClr val="6F2F9F"/>
                </a:solidFill>
                <a:latin typeface="Harrington"/>
                <a:cs typeface="Harrington"/>
              </a:rPr>
              <a:t>Momen</a:t>
            </a:r>
            <a:endParaRPr sz="2400">
              <a:latin typeface="Harrington"/>
              <a:cs typeface="Harringto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999488" y="1143000"/>
            <a:ext cx="4215765" cy="2169160"/>
          </a:xfrm>
          <a:custGeom>
            <a:avLst/>
            <a:gdLst/>
            <a:ahLst/>
            <a:cxnLst/>
            <a:rect l="l" t="t" r="r" b="b"/>
            <a:pathLst>
              <a:path w="4215765" h="2169160">
                <a:moveTo>
                  <a:pt x="0" y="2168652"/>
                </a:moveTo>
                <a:lnTo>
                  <a:pt x="4215384" y="2168652"/>
                </a:lnTo>
                <a:lnTo>
                  <a:pt x="4215384" y="0"/>
                </a:lnTo>
                <a:lnTo>
                  <a:pt x="0" y="0"/>
                </a:lnTo>
                <a:lnTo>
                  <a:pt x="0" y="2168652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335698" y="1212640"/>
            <a:ext cx="166370" cy="0"/>
          </a:xfrm>
          <a:custGeom>
            <a:avLst/>
            <a:gdLst/>
            <a:ahLst/>
            <a:cxnLst/>
            <a:rect l="l" t="t" r="r" b="b"/>
            <a:pathLst>
              <a:path w="166369">
                <a:moveTo>
                  <a:pt x="0" y="0"/>
                </a:moveTo>
                <a:lnTo>
                  <a:pt x="166279" y="0"/>
                </a:lnTo>
              </a:path>
            </a:pathLst>
          </a:custGeom>
          <a:ln w="1532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335698" y="1838027"/>
            <a:ext cx="166370" cy="0"/>
          </a:xfrm>
          <a:custGeom>
            <a:avLst/>
            <a:gdLst/>
            <a:ahLst/>
            <a:cxnLst/>
            <a:rect l="l" t="t" r="r" b="b"/>
            <a:pathLst>
              <a:path w="166369">
                <a:moveTo>
                  <a:pt x="0" y="0"/>
                </a:moveTo>
                <a:lnTo>
                  <a:pt x="166279" y="0"/>
                </a:lnTo>
              </a:path>
            </a:pathLst>
          </a:custGeom>
          <a:ln w="1532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496136" y="2617349"/>
            <a:ext cx="166370" cy="0"/>
          </a:xfrm>
          <a:custGeom>
            <a:avLst/>
            <a:gdLst/>
            <a:ahLst/>
            <a:cxnLst/>
            <a:rect l="l" t="t" r="r" b="b"/>
            <a:pathLst>
              <a:path w="166369">
                <a:moveTo>
                  <a:pt x="0" y="0"/>
                </a:moveTo>
                <a:lnTo>
                  <a:pt x="166279" y="0"/>
                </a:lnTo>
              </a:path>
            </a:pathLst>
          </a:custGeom>
          <a:ln w="1532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052602" y="2867351"/>
            <a:ext cx="686435" cy="0"/>
          </a:xfrm>
          <a:custGeom>
            <a:avLst/>
            <a:gdLst/>
            <a:ahLst/>
            <a:cxnLst/>
            <a:rect l="l" t="t" r="r" b="b"/>
            <a:pathLst>
              <a:path w="686435">
                <a:moveTo>
                  <a:pt x="0" y="0"/>
                </a:moveTo>
                <a:lnTo>
                  <a:pt x="686264" y="0"/>
                </a:lnTo>
              </a:path>
            </a:pathLst>
          </a:custGeom>
          <a:ln w="1532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023679" y="1691367"/>
            <a:ext cx="1713864" cy="1638935"/>
          </a:xfrm>
          <a:prstGeom prst="rect">
            <a:avLst/>
          </a:prstGeom>
        </p:spPr>
        <p:txBody>
          <a:bodyPr vert="horz" wrap="square" lIns="0" tIns="126365" rIns="0" bIns="0" rtlCol="0">
            <a:spAutoFit/>
          </a:bodyPr>
          <a:lstStyle/>
          <a:p>
            <a:pPr marL="31115">
              <a:lnSpc>
                <a:spcPct val="100000"/>
              </a:lnSpc>
              <a:spcBef>
                <a:spcPts val="995"/>
              </a:spcBef>
            </a:pPr>
            <a:r>
              <a:rPr sz="2850" i="1" spc="120" dirty="0">
                <a:latin typeface="Times New Roman"/>
                <a:cs typeface="Times New Roman"/>
              </a:rPr>
              <a:t>mx </a:t>
            </a:r>
            <a:r>
              <a:rPr sz="2850" spc="5" dirty="0">
                <a:latin typeface="Symbol"/>
                <a:cs typeface="Symbol"/>
              </a:rPr>
              <a:t></a:t>
            </a:r>
            <a:r>
              <a:rPr sz="2850" spc="-229" dirty="0">
                <a:latin typeface="Times New Roman"/>
                <a:cs typeface="Times New Roman"/>
              </a:rPr>
              <a:t> </a:t>
            </a:r>
            <a:r>
              <a:rPr sz="2850" spc="5" dirty="0">
                <a:latin typeface="Symbol"/>
                <a:cs typeface="Symbol"/>
              </a:rPr>
              <a:t></a:t>
            </a:r>
            <a:r>
              <a:rPr sz="2850" i="1" spc="5" dirty="0">
                <a:latin typeface="Times New Roman"/>
                <a:cs typeface="Times New Roman"/>
              </a:rPr>
              <a:t>mx</a:t>
            </a:r>
            <a:endParaRPr sz="2850">
              <a:latin typeface="Times New Roman"/>
              <a:cs typeface="Times New Roman"/>
            </a:endParaRPr>
          </a:p>
          <a:p>
            <a:pPr marL="25400">
              <a:lnSpc>
                <a:spcPct val="100000"/>
              </a:lnSpc>
              <a:spcBef>
                <a:spcPts val="894"/>
              </a:spcBef>
            </a:pPr>
            <a:r>
              <a:rPr sz="4275" spc="22" baseline="-35087" dirty="0">
                <a:latin typeface="Symbol"/>
                <a:cs typeface="Symbol"/>
              </a:rPr>
              <a:t></a:t>
            </a:r>
            <a:r>
              <a:rPr sz="4275" spc="22" baseline="-35087" dirty="0">
                <a:latin typeface="Times New Roman"/>
                <a:cs typeface="Times New Roman"/>
              </a:rPr>
              <a:t> </a:t>
            </a:r>
            <a:r>
              <a:rPr sz="4275" i="1" spc="7" baseline="-35087" dirty="0">
                <a:latin typeface="Times New Roman"/>
                <a:cs typeface="Times New Roman"/>
              </a:rPr>
              <a:t>x </a:t>
            </a:r>
            <a:r>
              <a:rPr sz="4275" spc="7" baseline="-35087" dirty="0">
                <a:latin typeface="Symbol"/>
                <a:cs typeface="Symbol"/>
              </a:rPr>
              <a:t></a:t>
            </a:r>
            <a:r>
              <a:rPr sz="4275" spc="202" baseline="-35087" dirty="0">
                <a:latin typeface="Times New Roman"/>
                <a:cs typeface="Times New Roman"/>
              </a:rPr>
              <a:t> </a:t>
            </a:r>
            <a:r>
              <a:rPr sz="2850" spc="5" dirty="0">
                <a:latin typeface="Symbol"/>
                <a:cs typeface="Symbol"/>
              </a:rPr>
              <a:t></a:t>
            </a:r>
            <a:r>
              <a:rPr sz="2850" i="1" spc="5" dirty="0">
                <a:latin typeface="Times New Roman"/>
                <a:cs typeface="Times New Roman"/>
              </a:rPr>
              <a:t>mx</a:t>
            </a:r>
            <a:endParaRPr sz="2850">
              <a:latin typeface="Times New Roman"/>
              <a:cs typeface="Times New Roman"/>
            </a:endParaRPr>
          </a:p>
          <a:p>
            <a:pPr marR="205104" algn="r">
              <a:lnSpc>
                <a:spcPct val="100000"/>
              </a:lnSpc>
              <a:spcBef>
                <a:spcPts val="645"/>
              </a:spcBef>
            </a:pPr>
            <a:r>
              <a:rPr sz="2850" i="1" spc="10" dirty="0">
                <a:latin typeface="Times New Roman"/>
                <a:cs typeface="Times New Roman"/>
              </a:rPr>
              <a:t>M</a:t>
            </a:r>
            <a:endParaRPr sz="28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2029515" y="1176775"/>
            <a:ext cx="4149090" cy="46291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14"/>
              </a:spcBef>
            </a:pPr>
            <a:r>
              <a:rPr sz="2850" i="1" spc="120" dirty="0">
                <a:latin typeface="Times New Roman"/>
                <a:cs typeface="Times New Roman"/>
              </a:rPr>
              <a:t>mx </a:t>
            </a:r>
            <a:r>
              <a:rPr sz="2850" spc="5" dirty="0">
                <a:latin typeface="Symbol"/>
                <a:cs typeface="Symbol"/>
              </a:rPr>
              <a:t></a:t>
            </a:r>
            <a:r>
              <a:rPr sz="2850" spc="5" dirty="0"/>
              <a:t> </a:t>
            </a:r>
            <a:r>
              <a:rPr sz="2850" i="1" spc="-90" dirty="0">
                <a:latin typeface="Times New Roman"/>
                <a:cs typeface="Times New Roman"/>
              </a:rPr>
              <a:t>m</a:t>
            </a:r>
            <a:r>
              <a:rPr sz="2475" spc="-135" baseline="-23569" dirty="0"/>
              <a:t>1 </a:t>
            </a:r>
            <a:r>
              <a:rPr sz="2850" i="1" spc="-75" dirty="0">
                <a:latin typeface="Times New Roman"/>
                <a:cs typeface="Times New Roman"/>
              </a:rPr>
              <a:t>x</a:t>
            </a:r>
            <a:r>
              <a:rPr sz="2475" spc="-112" baseline="-23569" dirty="0"/>
              <a:t>1 </a:t>
            </a:r>
            <a:r>
              <a:rPr sz="2850" spc="5" dirty="0">
                <a:latin typeface="Symbol"/>
                <a:cs typeface="Symbol"/>
              </a:rPr>
              <a:t></a:t>
            </a:r>
            <a:r>
              <a:rPr sz="2850" spc="5" dirty="0"/>
              <a:t> </a:t>
            </a:r>
            <a:r>
              <a:rPr sz="2850" i="1" spc="10" dirty="0">
                <a:latin typeface="Times New Roman"/>
                <a:cs typeface="Times New Roman"/>
              </a:rPr>
              <a:t>m</a:t>
            </a:r>
            <a:r>
              <a:rPr sz="2475" spc="15" baseline="-23569" dirty="0"/>
              <a:t>2 </a:t>
            </a:r>
            <a:r>
              <a:rPr sz="2850" i="1" spc="20" dirty="0">
                <a:latin typeface="Times New Roman"/>
                <a:cs typeface="Times New Roman"/>
              </a:rPr>
              <a:t>x</a:t>
            </a:r>
            <a:r>
              <a:rPr sz="2475" spc="30" baseline="-23569" dirty="0"/>
              <a:t>2 </a:t>
            </a:r>
            <a:r>
              <a:rPr sz="2850" spc="5" dirty="0">
                <a:latin typeface="Symbol"/>
                <a:cs typeface="Symbol"/>
              </a:rPr>
              <a:t></a:t>
            </a:r>
            <a:r>
              <a:rPr sz="2850" spc="5" dirty="0"/>
              <a:t> </a:t>
            </a:r>
            <a:r>
              <a:rPr sz="2850" i="1" spc="-20" dirty="0">
                <a:latin typeface="Times New Roman"/>
                <a:cs typeface="Times New Roman"/>
              </a:rPr>
              <a:t>m</a:t>
            </a:r>
            <a:r>
              <a:rPr sz="2475" spc="-30" baseline="-23569" dirty="0"/>
              <a:t>3 </a:t>
            </a:r>
            <a:r>
              <a:rPr sz="2850" i="1" spc="-10" dirty="0">
                <a:latin typeface="Times New Roman"/>
                <a:cs typeface="Times New Roman"/>
              </a:rPr>
              <a:t>x</a:t>
            </a:r>
            <a:r>
              <a:rPr sz="2475" spc="-15" baseline="-23569" dirty="0"/>
              <a:t>3 </a:t>
            </a:r>
            <a:r>
              <a:rPr sz="2850" spc="5" dirty="0">
                <a:latin typeface="Symbol"/>
                <a:cs typeface="Symbol"/>
              </a:rPr>
              <a:t></a:t>
            </a:r>
            <a:r>
              <a:rPr sz="2850" spc="-355" dirty="0"/>
              <a:t> </a:t>
            </a:r>
            <a:r>
              <a:rPr sz="2850" spc="-35" dirty="0"/>
              <a:t>...</a:t>
            </a:r>
            <a:endParaRPr sz="285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07465" y="3882085"/>
            <a:ext cx="276225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03070D"/>
                </a:solidFill>
                <a:latin typeface="Harrington"/>
                <a:cs typeface="Harrington"/>
              </a:rPr>
              <a:t>Dengan </a:t>
            </a:r>
            <a:r>
              <a:rPr sz="2000" b="1" spc="5" dirty="0">
                <a:solidFill>
                  <a:srgbClr val="03070D"/>
                </a:solidFill>
                <a:latin typeface="Harrington"/>
                <a:cs typeface="Harrington"/>
              </a:rPr>
              <a:t>cara </a:t>
            </a:r>
            <a:r>
              <a:rPr sz="2000" b="1" dirty="0">
                <a:solidFill>
                  <a:srgbClr val="03070D"/>
                </a:solidFill>
                <a:latin typeface="Harrington"/>
                <a:cs typeface="Harrington"/>
              </a:rPr>
              <a:t>yang</a:t>
            </a:r>
            <a:r>
              <a:rPr sz="2000" b="1" spc="-140" dirty="0">
                <a:solidFill>
                  <a:srgbClr val="03070D"/>
                </a:solidFill>
                <a:latin typeface="Harrington"/>
                <a:cs typeface="Harrington"/>
              </a:rPr>
              <a:t> </a:t>
            </a:r>
            <a:r>
              <a:rPr sz="2000" b="1" spc="5" dirty="0">
                <a:solidFill>
                  <a:srgbClr val="03070D"/>
                </a:solidFill>
                <a:latin typeface="Harrington"/>
                <a:cs typeface="Harrington"/>
              </a:rPr>
              <a:t>sama:</a:t>
            </a:r>
            <a:endParaRPr sz="2000">
              <a:latin typeface="Harrington"/>
              <a:cs typeface="Harringto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000500" y="3643884"/>
            <a:ext cx="1405255" cy="944880"/>
          </a:xfrm>
          <a:custGeom>
            <a:avLst/>
            <a:gdLst/>
            <a:ahLst/>
            <a:cxnLst/>
            <a:rect l="l" t="t" r="r" b="b"/>
            <a:pathLst>
              <a:path w="1405254" h="944879">
                <a:moveTo>
                  <a:pt x="0" y="944880"/>
                </a:moveTo>
                <a:lnTo>
                  <a:pt x="1405127" y="944880"/>
                </a:lnTo>
                <a:lnTo>
                  <a:pt x="1405127" y="0"/>
                </a:lnTo>
                <a:lnTo>
                  <a:pt x="0" y="0"/>
                </a:lnTo>
                <a:lnTo>
                  <a:pt x="0" y="94488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061405" y="3882849"/>
            <a:ext cx="189865" cy="0"/>
          </a:xfrm>
          <a:custGeom>
            <a:avLst/>
            <a:gdLst/>
            <a:ahLst/>
            <a:cxnLst/>
            <a:rect l="l" t="t" r="r" b="b"/>
            <a:pathLst>
              <a:path w="189864">
                <a:moveTo>
                  <a:pt x="0" y="0"/>
                </a:moveTo>
                <a:lnTo>
                  <a:pt x="189246" y="0"/>
                </a:lnTo>
              </a:path>
            </a:pathLst>
          </a:custGeom>
          <a:ln w="150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640739" y="4134017"/>
            <a:ext cx="692785" cy="0"/>
          </a:xfrm>
          <a:custGeom>
            <a:avLst/>
            <a:gdLst/>
            <a:ahLst/>
            <a:cxnLst/>
            <a:rect l="l" t="t" r="r" b="b"/>
            <a:pathLst>
              <a:path w="692785">
                <a:moveTo>
                  <a:pt x="0" y="0"/>
                </a:moveTo>
                <a:lnTo>
                  <a:pt x="692451" y="0"/>
                </a:lnTo>
              </a:path>
            </a:pathLst>
          </a:custGeom>
          <a:ln w="150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3975100" y="3536177"/>
            <a:ext cx="1456055" cy="1062355"/>
          </a:xfrm>
          <a:prstGeom prst="rect">
            <a:avLst/>
          </a:prstGeom>
        </p:spPr>
        <p:txBody>
          <a:bodyPr vert="horz" wrap="square" lIns="0" tIns="95885" rIns="0" bIns="0" rtlCol="0">
            <a:spAutoFit/>
          </a:bodyPr>
          <a:lstStyle/>
          <a:p>
            <a:pPr marL="114935">
              <a:lnSpc>
                <a:spcPct val="100000"/>
              </a:lnSpc>
              <a:spcBef>
                <a:spcPts val="755"/>
              </a:spcBef>
            </a:pPr>
            <a:r>
              <a:rPr sz="4275" i="1" spc="30" baseline="-35087" dirty="0">
                <a:latin typeface="Times New Roman"/>
                <a:cs typeface="Times New Roman"/>
              </a:rPr>
              <a:t>y </a:t>
            </a:r>
            <a:r>
              <a:rPr sz="4275" spc="44" baseline="-35087" dirty="0">
                <a:latin typeface="Symbol"/>
                <a:cs typeface="Symbol"/>
              </a:rPr>
              <a:t></a:t>
            </a:r>
            <a:r>
              <a:rPr sz="4275" spc="150" baseline="-35087" dirty="0">
                <a:latin typeface="Times New Roman"/>
                <a:cs typeface="Times New Roman"/>
              </a:rPr>
              <a:t> </a:t>
            </a:r>
            <a:r>
              <a:rPr sz="2850" dirty="0">
                <a:latin typeface="Symbol"/>
                <a:cs typeface="Symbol"/>
              </a:rPr>
              <a:t></a:t>
            </a:r>
            <a:r>
              <a:rPr sz="2850" i="1" dirty="0">
                <a:latin typeface="Times New Roman"/>
                <a:cs typeface="Times New Roman"/>
              </a:rPr>
              <a:t>my</a:t>
            </a:r>
            <a:endParaRPr sz="2850">
              <a:latin typeface="Times New Roman"/>
              <a:cs typeface="Times New Roman"/>
            </a:endParaRPr>
          </a:p>
          <a:p>
            <a:pPr marL="836294">
              <a:lnSpc>
                <a:spcPct val="100000"/>
              </a:lnSpc>
              <a:spcBef>
                <a:spcPts val="660"/>
              </a:spcBef>
            </a:pPr>
            <a:r>
              <a:rPr sz="2850" i="1" spc="45" dirty="0">
                <a:latin typeface="Times New Roman"/>
                <a:cs typeface="Times New Roman"/>
              </a:rPr>
              <a:t>M</a:t>
            </a:r>
            <a:endParaRPr sz="285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78916" y="379298"/>
            <a:ext cx="425577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6F2F9F"/>
                </a:solidFill>
                <a:latin typeface="Harrington"/>
                <a:cs typeface="Harrington"/>
              </a:rPr>
              <a:t>Titik Berat </a:t>
            </a:r>
            <a:r>
              <a:rPr sz="2400" b="1" spc="5" dirty="0">
                <a:solidFill>
                  <a:srgbClr val="6F2F9F"/>
                </a:solidFill>
                <a:latin typeface="Harrington"/>
                <a:cs typeface="Harrington"/>
              </a:rPr>
              <a:t>Bidang </a:t>
            </a:r>
            <a:r>
              <a:rPr sz="2400" b="1" spc="-5" dirty="0">
                <a:solidFill>
                  <a:srgbClr val="6F2F9F"/>
                </a:solidFill>
                <a:latin typeface="Harrington"/>
                <a:cs typeface="Harrington"/>
              </a:rPr>
              <a:t>/</a:t>
            </a:r>
            <a:r>
              <a:rPr sz="2400" b="1" spc="-110" dirty="0">
                <a:solidFill>
                  <a:srgbClr val="6F2F9F"/>
                </a:solidFill>
                <a:latin typeface="Harrington"/>
                <a:cs typeface="Harrington"/>
              </a:rPr>
              <a:t> </a:t>
            </a:r>
            <a:r>
              <a:rPr sz="2400" b="1" spc="-5" dirty="0">
                <a:solidFill>
                  <a:srgbClr val="6F2F9F"/>
                </a:solidFill>
                <a:latin typeface="Harrington"/>
                <a:cs typeface="Harrington"/>
              </a:rPr>
              <a:t>Penampang</a:t>
            </a:r>
            <a:endParaRPr sz="2400">
              <a:latin typeface="Harrington"/>
              <a:cs typeface="Harringto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499616" y="1286255"/>
            <a:ext cx="1374775" cy="946785"/>
          </a:xfrm>
          <a:custGeom>
            <a:avLst/>
            <a:gdLst/>
            <a:ahLst/>
            <a:cxnLst/>
            <a:rect l="l" t="t" r="r" b="b"/>
            <a:pathLst>
              <a:path w="1374775" h="946785">
                <a:moveTo>
                  <a:pt x="0" y="946403"/>
                </a:moveTo>
                <a:lnTo>
                  <a:pt x="1374648" y="946403"/>
                </a:lnTo>
                <a:lnTo>
                  <a:pt x="1374648" y="0"/>
                </a:lnTo>
                <a:lnTo>
                  <a:pt x="0" y="0"/>
                </a:lnTo>
                <a:lnTo>
                  <a:pt x="0" y="946403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560808" y="1525583"/>
            <a:ext cx="165735" cy="0"/>
          </a:xfrm>
          <a:custGeom>
            <a:avLst/>
            <a:gdLst/>
            <a:ahLst/>
            <a:cxnLst/>
            <a:rect l="l" t="t" r="r" b="b"/>
            <a:pathLst>
              <a:path w="165735">
                <a:moveTo>
                  <a:pt x="0" y="0"/>
                </a:moveTo>
                <a:lnTo>
                  <a:pt x="165368" y="0"/>
                </a:lnTo>
              </a:path>
            </a:pathLst>
          </a:custGeom>
          <a:ln w="1510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474216" y="1178362"/>
            <a:ext cx="1425575" cy="1063625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97155">
              <a:lnSpc>
                <a:spcPct val="100000"/>
              </a:lnSpc>
              <a:spcBef>
                <a:spcPts val="760"/>
              </a:spcBef>
            </a:pPr>
            <a:r>
              <a:rPr sz="4275" i="1" spc="44" baseline="-36062" dirty="0">
                <a:latin typeface="Times New Roman"/>
                <a:cs typeface="Times New Roman"/>
              </a:rPr>
              <a:t>x </a:t>
            </a:r>
            <a:r>
              <a:rPr sz="4275" spc="52" baseline="-36062" dirty="0">
                <a:latin typeface="Symbol"/>
                <a:cs typeface="Symbol"/>
              </a:rPr>
              <a:t></a:t>
            </a:r>
            <a:r>
              <a:rPr sz="2850" spc="5" dirty="0">
                <a:latin typeface="Times New Roman"/>
                <a:cs typeface="Times New Roman"/>
              </a:rPr>
              <a:t> </a:t>
            </a:r>
            <a:r>
              <a:rPr sz="2850" u="heavy" spc="15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</a:t>
            </a:r>
            <a:r>
              <a:rPr sz="2850" i="1" u="heavy" spc="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</a:t>
            </a:r>
            <a:r>
              <a:rPr sz="2850" u="heavy" spc="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.</a:t>
            </a:r>
            <a:r>
              <a:rPr sz="2850" i="1" u="heavy" spc="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x</a:t>
            </a:r>
            <a:endParaRPr sz="2850">
              <a:latin typeface="Times New Roman"/>
              <a:cs typeface="Times New Roman"/>
            </a:endParaRPr>
          </a:p>
          <a:p>
            <a:pPr marL="898525">
              <a:lnSpc>
                <a:spcPct val="100000"/>
              </a:lnSpc>
              <a:spcBef>
                <a:spcPts val="665"/>
              </a:spcBef>
            </a:pPr>
            <a:r>
              <a:rPr sz="2850" i="1" spc="40" dirty="0">
                <a:latin typeface="Times New Roman"/>
                <a:cs typeface="Times New Roman"/>
              </a:rPr>
              <a:t>A</a:t>
            </a:r>
            <a:endParaRPr sz="28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071871" y="1214627"/>
            <a:ext cx="1435735" cy="946785"/>
          </a:xfrm>
          <a:custGeom>
            <a:avLst/>
            <a:gdLst/>
            <a:ahLst/>
            <a:cxnLst/>
            <a:rect l="l" t="t" r="r" b="b"/>
            <a:pathLst>
              <a:path w="1435734" h="946785">
                <a:moveTo>
                  <a:pt x="0" y="946403"/>
                </a:moveTo>
                <a:lnTo>
                  <a:pt x="1435607" y="946403"/>
                </a:lnTo>
                <a:lnTo>
                  <a:pt x="1435607" y="0"/>
                </a:lnTo>
                <a:lnTo>
                  <a:pt x="0" y="0"/>
                </a:lnTo>
                <a:lnTo>
                  <a:pt x="0" y="946403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133021" y="1453955"/>
            <a:ext cx="188595" cy="0"/>
          </a:xfrm>
          <a:custGeom>
            <a:avLst/>
            <a:gdLst/>
            <a:ahLst/>
            <a:cxnLst/>
            <a:rect l="l" t="t" r="r" b="b"/>
            <a:pathLst>
              <a:path w="188595">
                <a:moveTo>
                  <a:pt x="0" y="0"/>
                </a:moveTo>
                <a:lnTo>
                  <a:pt x="188546" y="0"/>
                </a:lnTo>
              </a:path>
            </a:pathLst>
          </a:custGeom>
          <a:ln w="1510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046471" y="1106734"/>
            <a:ext cx="1486535" cy="1063625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114935">
              <a:lnSpc>
                <a:spcPct val="100000"/>
              </a:lnSpc>
              <a:spcBef>
                <a:spcPts val="760"/>
              </a:spcBef>
            </a:pPr>
            <a:r>
              <a:rPr sz="4275" i="1" spc="44" baseline="-36062" dirty="0">
                <a:latin typeface="Times New Roman"/>
                <a:cs typeface="Times New Roman"/>
              </a:rPr>
              <a:t>y </a:t>
            </a:r>
            <a:r>
              <a:rPr sz="4275" spc="52" baseline="-36062" dirty="0">
                <a:latin typeface="Symbol"/>
                <a:cs typeface="Symbol"/>
              </a:rPr>
              <a:t></a:t>
            </a:r>
            <a:r>
              <a:rPr sz="4275" spc="82" baseline="-36062" dirty="0">
                <a:latin typeface="Times New Roman"/>
                <a:cs typeface="Times New Roman"/>
              </a:rPr>
              <a:t> </a:t>
            </a:r>
            <a:r>
              <a:rPr sz="2850" u="heavy" spc="50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</a:t>
            </a:r>
            <a:r>
              <a:rPr sz="2850" i="1" u="heavy" spc="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</a:t>
            </a:r>
            <a:r>
              <a:rPr sz="2850" u="heavy" spc="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.</a:t>
            </a:r>
            <a:r>
              <a:rPr sz="2850" i="1" u="heavy" spc="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y</a:t>
            </a:r>
            <a:endParaRPr sz="2850">
              <a:latin typeface="Times New Roman"/>
              <a:cs typeface="Times New Roman"/>
            </a:endParaRPr>
          </a:p>
          <a:p>
            <a:pPr marL="933450">
              <a:lnSpc>
                <a:spcPct val="100000"/>
              </a:lnSpc>
              <a:spcBef>
                <a:spcPts val="665"/>
              </a:spcBef>
            </a:pPr>
            <a:r>
              <a:rPr sz="2850" i="1" spc="40" dirty="0">
                <a:latin typeface="Times New Roman"/>
                <a:cs typeface="Times New Roman"/>
              </a:rPr>
              <a:t>A</a:t>
            </a:r>
            <a:endParaRPr sz="28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50240" y="2881706"/>
            <a:ext cx="5098415" cy="1550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Harrington"/>
                <a:cs typeface="Harrington"/>
              </a:rPr>
              <a:t>Dimana:</a:t>
            </a:r>
            <a:endParaRPr sz="2000">
              <a:latin typeface="Harrington"/>
              <a:cs typeface="Harrington"/>
            </a:endParaRPr>
          </a:p>
          <a:p>
            <a:pPr marL="12700">
              <a:lnSpc>
                <a:spcPct val="100000"/>
              </a:lnSpc>
            </a:pPr>
            <a:r>
              <a:rPr sz="2000" b="1" dirty="0">
                <a:latin typeface="Harrington"/>
                <a:cs typeface="Harrington"/>
              </a:rPr>
              <a:t>a</a:t>
            </a:r>
            <a:r>
              <a:rPr sz="1400" b="1" dirty="0">
                <a:latin typeface="Harrington"/>
                <a:cs typeface="Harrington"/>
              </a:rPr>
              <a:t>1</a:t>
            </a:r>
            <a:r>
              <a:rPr sz="2000" b="1" dirty="0">
                <a:latin typeface="Harrington"/>
                <a:cs typeface="Harrington"/>
              </a:rPr>
              <a:t>, </a:t>
            </a:r>
            <a:r>
              <a:rPr sz="2000" b="1" spc="5" dirty="0">
                <a:latin typeface="Harrington"/>
                <a:cs typeface="Harrington"/>
              </a:rPr>
              <a:t>a</a:t>
            </a:r>
            <a:r>
              <a:rPr sz="1400" b="1" spc="5" dirty="0">
                <a:latin typeface="Harrington"/>
                <a:cs typeface="Harrington"/>
              </a:rPr>
              <a:t>2</a:t>
            </a:r>
            <a:r>
              <a:rPr sz="2000" b="1" spc="5" dirty="0">
                <a:latin typeface="Harrington"/>
                <a:cs typeface="Harrington"/>
              </a:rPr>
              <a:t>, </a:t>
            </a:r>
            <a:r>
              <a:rPr sz="2000" b="1" dirty="0">
                <a:latin typeface="Harrington"/>
                <a:cs typeface="Harrington"/>
              </a:rPr>
              <a:t>a</a:t>
            </a:r>
            <a:r>
              <a:rPr sz="1400" b="1" dirty="0">
                <a:latin typeface="Harrington"/>
                <a:cs typeface="Harrington"/>
              </a:rPr>
              <a:t>3 </a:t>
            </a:r>
            <a:r>
              <a:rPr sz="2000" b="1" dirty="0">
                <a:latin typeface="Harrington"/>
                <a:cs typeface="Harrington"/>
              </a:rPr>
              <a:t>= </a:t>
            </a:r>
            <a:r>
              <a:rPr sz="2000" b="1" spc="5" dirty="0">
                <a:latin typeface="Harrington"/>
                <a:cs typeface="Harrington"/>
              </a:rPr>
              <a:t>luas </a:t>
            </a:r>
            <a:r>
              <a:rPr sz="2000" b="1" dirty="0">
                <a:latin typeface="Harrington"/>
                <a:cs typeface="Harrington"/>
              </a:rPr>
              <a:t>penampang</a:t>
            </a:r>
            <a:r>
              <a:rPr sz="2000" b="1" spc="-315" dirty="0">
                <a:latin typeface="Harrington"/>
                <a:cs typeface="Harrington"/>
              </a:rPr>
              <a:t> </a:t>
            </a:r>
            <a:r>
              <a:rPr sz="2000" b="1" spc="5" dirty="0">
                <a:latin typeface="Harrington"/>
                <a:cs typeface="Harrington"/>
              </a:rPr>
              <a:t>pias</a:t>
            </a:r>
            <a:endParaRPr sz="2000">
              <a:latin typeface="Harrington"/>
              <a:cs typeface="Harrington"/>
            </a:endParaRPr>
          </a:p>
          <a:p>
            <a:pPr marL="12700" marR="5080" algn="just">
              <a:lnSpc>
                <a:spcPct val="100000"/>
              </a:lnSpc>
              <a:tabLst>
                <a:tab pos="927100" algn="l"/>
              </a:tabLst>
            </a:pPr>
            <a:r>
              <a:rPr sz="2000" b="1" spc="5" dirty="0">
                <a:latin typeface="Harrington"/>
                <a:cs typeface="Harrington"/>
              </a:rPr>
              <a:t>x</a:t>
            </a:r>
            <a:r>
              <a:rPr sz="1400" b="1" spc="5" dirty="0">
                <a:latin typeface="Harrington"/>
                <a:cs typeface="Harrington"/>
              </a:rPr>
              <a:t>1</a:t>
            </a:r>
            <a:r>
              <a:rPr sz="2000" b="1" spc="5" dirty="0">
                <a:latin typeface="Harrington"/>
                <a:cs typeface="Harrington"/>
              </a:rPr>
              <a:t>, </a:t>
            </a:r>
            <a:r>
              <a:rPr sz="2000" b="1" spc="10" dirty="0">
                <a:latin typeface="Harrington"/>
                <a:cs typeface="Harrington"/>
              </a:rPr>
              <a:t>x</a:t>
            </a:r>
            <a:r>
              <a:rPr sz="1400" b="1" spc="10" dirty="0">
                <a:latin typeface="Harrington"/>
                <a:cs typeface="Harrington"/>
              </a:rPr>
              <a:t>2</a:t>
            </a:r>
            <a:r>
              <a:rPr sz="2000" b="1" spc="10" dirty="0">
                <a:latin typeface="Harrington"/>
                <a:cs typeface="Harrington"/>
              </a:rPr>
              <a:t>, </a:t>
            </a:r>
            <a:r>
              <a:rPr sz="2000" b="1" spc="5" dirty="0">
                <a:latin typeface="Harrington"/>
                <a:cs typeface="Harrington"/>
              </a:rPr>
              <a:t>x</a:t>
            </a:r>
            <a:r>
              <a:rPr sz="1400" b="1" spc="5" dirty="0">
                <a:latin typeface="Harrington"/>
                <a:cs typeface="Harrington"/>
              </a:rPr>
              <a:t>3 </a:t>
            </a:r>
            <a:r>
              <a:rPr sz="2000" b="1" dirty="0">
                <a:latin typeface="Harrington"/>
                <a:cs typeface="Harrington"/>
              </a:rPr>
              <a:t>= </a:t>
            </a:r>
            <a:r>
              <a:rPr sz="2000" b="1" spc="5" dirty="0">
                <a:latin typeface="Harrington"/>
                <a:cs typeface="Harrington"/>
              </a:rPr>
              <a:t>Jarak </a:t>
            </a:r>
            <a:r>
              <a:rPr sz="2000" b="1" dirty="0">
                <a:latin typeface="Harrington"/>
                <a:cs typeface="Harrington"/>
              </a:rPr>
              <a:t>penampang terhadap </a:t>
            </a:r>
            <a:r>
              <a:rPr sz="2000" b="1" spc="5" dirty="0">
                <a:latin typeface="Harrington"/>
                <a:cs typeface="Harrington"/>
              </a:rPr>
              <a:t>sumbu </a:t>
            </a:r>
            <a:r>
              <a:rPr sz="2000" b="1" dirty="0">
                <a:latin typeface="Harrington"/>
                <a:cs typeface="Harrington"/>
              </a:rPr>
              <a:t>y  </a:t>
            </a:r>
            <a:r>
              <a:rPr sz="2000" b="1" spc="5" dirty="0">
                <a:latin typeface="Harrington"/>
                <a:cs typeface="Harrington"/>
              </a:rPr>
              <a:t>y</a:t>
            </a:r>
            <a:r>
              <a:rPr sz="1400" b="1" spc="5" dirty="0">
                <a:latin typeface="Harrington"/>
                <a:cs typeface="Harrington"/>
              </a:rPr>
              <a:t>1</a:t>
            </a:r>
            <a:r>
              <a:rPr sz="2000" b="1" spc="5" dirty="0">
                <a:latin typeface="Harrington"/>
                <a:cs typeface="Harrington"/>
              </a:rPr>
              <a:t>, y</a:t>
            </a:r>
            <a:r>
              <a:rPr sz="1400" b="1" spc="5" dirty="0">
                <a:latin typeface="Harrington"/>
                <a:cs typeface="Harrington"/>
              </a:rPr>
              <a:t>2</a:t>
            </a:r>
            <a:r>
              <a:rPr sz="2000" b="1" spc="5" dirty="0">
                <a:latin typeface="Harrington"/>
                <a:cs typeface="Harrington"/>
              </a:rPr>
              <a:t>, y</a:t>
            </a:r>
            <a:r>
              <a:rPr sz="1400" b="1" spc="5" dirty="0">
                <a:latin typeface="Harrington"/>
                <a:cs typeface="Harrington"/>
              </a:rPr>
              <a:t>3 </a:t>
            </a:r>
            <a:r>
              <a:rPr sz="2000" b="1" dirty="0">
                <a:latin typeface="Harrington"/>
                <a:cs typeface="Harrington"/>
              </a:rPr>
              <a:t>= </a:t>
            </a:r>
            <a:r>
              <a:rPr sz="2000" b="1" spc="5" dirty="0">
                <a:latin typeface="Harrington"/>
                <a:cs typeface="Harrington"/>
              </a:rPr>
              <a:t>Jarak </a:t>
            </a:r>
            <a:r>
              <a:rPr sz="2000" b="1" dirty="0">
                <a:latin typeface="Harrington"/>
                <a:cs typeface="Harrington"/>
              </a:rPr>
              <a:t>penampang terhadap </a:t>
            </a:r>
            <a:r>
              <a:rPr sz="2000" b="1" spc="5" dirty="0">
                <a:latin typeface="Harrington"/>
                <a:cs typeface="Harrington"/>
              </a:rPr>
              <a:t>sumbu</a:t>
            </a:r>
            <a:r>
              <a:rPr sz="2000" b="1" spc="-85" dirty="0">
                <a:latin typeface="Harrington"/>
                <a:cs typeface="Harrington"/>
              </a:rPr>
              <a:t> </a:t>
            </a:r>
            <a:r>
              <a:rPr sz="2000" b="1" dirty="0">
                <a:latin typeface="Harrington"/>
                <a:cs typeface="Harrington"/>
              </a:rPr>
              <a:t>x  A	= </a:t>
            </a:r>
            <a:r>
              <a:rPr sz="2000" b="1" spc="-5" dirty="0">
                <a:latin typeface="Arial"/>
                <a:cs typeface="Arial"/>
              </a:rPr>
              <a:t>Σa</a:t>
            </a:r>
            <a:r>
              <a:rPr sz="2000" b="1" spc="5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= a</a:t>
            </a:r>
            <a:r>
              <a:rPr sz="1400" b="1" dirty="0">
                <a:latin typeface="Arial"/>
                <a:cs typeface="Arial"/>
              </a:rPr>
              <a:t>1 </a:t>
            </a:r>
            <a:r>
              <a:rPr sz="2000" b="1" dirty="0">
                <a:latin typeface="Arial"/>
                <a:cs typeface="Arial"/>
              </a:rPr>
              <a:t>+ a</a:t>
            </a:r>
            <a:r>
              <a:rPr sz="1400" b="1" dirty="0">
                <a:latin typeface="Arial"/>
                <a:cs typeface="Arial"/>
              </a:rPr>
              <a:t>2 </a:t>
            </a:r>
            <a:r>
              <a:rPr sz="2000" b="1" dirty="0">
                <a:latin typeface="Arial"/>
                <a:cs typeface="Arial"/>
              </a:rPr>
              <a:t>+ a</a:t>
            </a:r>
            <a:r>
              <a:rPr sz="1400" b="1" dirty="0">
                <a:latin typeface="Arial"/>
                <a:cs typeface="Arial"/>
              </a:rPr>
              <a:t>3 </a:t>
            </a:r>
            <a:r>
              <a:rPr sz="2000" b="1" dirty="0">
                <a:latin typeface="Arial"/>
                <a:cs typeface="Arial"/>
              </a:rPr>
              <a:t>+</a:t>
            </a:r>
            <a:r>
              <a:rPr sz="2000" b="1" spc="10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…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86383" y="1347216"/>
            <a:ext cx="2499360" cy="28681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07288" y="88088"/>
            <a:ext cx="4551045" cy="83883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5"/>
              </a:spcBef>
            </a:pPr>
            <a:r>
              <a:rPr sz="2400" b="1" dirty="0">
                <a:solidFill>
                  <a:srgbClr val="6F2F9F"/>
                </a:solidFill>
                <a:latin typeface="Harrington"/>
                <a:cs typeface="Harrington"/>
              </a:rPr>
              <a:t>Contoh:</a:t>
            </a:r>
            <a:endParaRPr sz="2400">
              <a:latin typeface="Harrington"/>
              <a:cs typeface="Harrington"/>
            </a:endParaRPr>
          </a:p>
          <a:p>
            <a:pPr marL="155575">
              <a:lnSpc>
                <a:spcPct val="100000"/>
              </a:lnSpc>
              <a:spcBef>
                <a:spcPts val="515"/>
              </a:spcBef>
            </a:pPr>
            <a:r>
              <a:rPr sz="2000" b="1" dirty="0">
                <a:solidFill>
                  <a:srgbClr val="03070D"/>
                </a:solidFill>
                <a:latin typeface="Harrington"/>
                <a:cs typeface="Harrington"/>
              </a:rPr>
              <a:t>Tentukan </a:t>
            </a:r>
            <a:r>
              <a:rPr sz="2000" b="1" spc="5" dirty="0">
                <a:solidFill>
                  <a:srgbClr val="03070D"/>
                </a:solidFill>
                <a:latin typeface="Harrington"/>
                <a:cs typeface="Harrington"/>
              </a:rPr>
              <a:t>titik </a:t>
            </a:r>
            <a:r>
              <a:rPr sz="2000" b="1" dirty="0">
                <a:solidFill>
                  <a:srgbClr val="03070D"/>
                </a:solidFill>
                <a:latin typeface="Harrington"/>
                <a:cs typeface="Harrington"/>
              </a:rPr>
              <a:t>berat penampang</a:t>
            </a:r>
            <a:r>
              <a:rPr sz="2000" b="1" spc="-105" dirty="0">
                <a:solidFill>
                  <a:srgbClr val="03070D"/>
                </a:solidFill>
                <a:latin typeface="Harrington"/>
                <a:cs typeface="Harrington"/>
              </a:rPr>
              <a:t> </a:t>
            </a:r>
            <a:r>
              <a:rPr sz="2000" b="1" dirty="0">
                <a:solidFill>
                  <a:srgbClr val="03070D"/>
                </a:solidFill>
                <a:latin typeface="Harrington"/>
                <a:cs typeface="Harrington"/>
              </a:rPr>
              <a:t>berikut:</a:t>
            </a:r>
            <a:endParaRPr sz="2000">
              <a:latin typeface="Harrington"/>
              <a:cs typeface="Harringto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714750" y="2071877"/>
            <a:ext cx="1073150" cy="643255"/>
          </a:xfrm>
          <a:custGeom>
            <a:avLst/>
            <a:gdLst/>
            <a:ahLst/>
            <a:cxnLst/>
            <a:rect l="l" t="t" r="r" b="b"/>
            <a:pathLst>
              <a:path w="1073150" h="643255">
                <a:moveTo>
                  <a:pt x="751332" y="0"/>
                </a:moveTo>
                <a:lnTo>
                  <a:pt x="751332" y="160782"/>
                </a:lnTo>
                <a:lnTo>
                  <a:pt x="0" y="160782"/>
                </a:lnTo>
                <a:lnTo>
                  <a:pt x="0" y="482346"/>
                </a:lnTo>
                <a:lnTo>
                  <a:pt x="751332" y="482346"/>
                </a:lnTo>
                <a:lnTo>
                  <a:pt x="751332" y="643127"/>
                </a:lnTo>
                <a:lnTo>
                  <a:pt x="1072896" y="321563"/>
                </a:lnTo>
                <a:lnTo>
                  <a:pt x="751332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714750" y="2071877"/>
            <a:ext cx="1073150" cy="643255"/>
          </a:xfrm>
          <a:custGeom>
            <a:avLst/>
            <a:gdLst/>
            <a:ahLst/>
            <a:cxnLst/>
            <a:rect l="l" t="t" r="r" b="b"/>
            <a:pathLst>
              <a:path w="1073150" h="643255">
                <a:moveTo>
                  <a:pt x="0" y="160782"/>
                </a:moveTo>
                <a:lnTo>
                  <a:pt x="751332" y="160782"/>
                </a:lnTo>
                <a:lnTo>
                  <a:pt x="751332" y="0"/>
                </a:lnTo>
                <a:lnTo>
                  <a:pt x="1072896" y="321563"/>
                </a:lnTo>
                <a:lnTo>
                  <a:pt x="751332" y="643127"/>
                </a:lnTo>
                <a:lnTo>
                  <a:pt x="751332" y="482346"/>
                </a:lnTo>
                <a:lnTo>
                  <a:pt x="0" y="482346"/>
                </a:lnTo>
                <a:lnTo>
                  <a:pt x="0" y="160782"/>
                </a:lnTo>
                <a:close/>
              </a:path>
            </a:pathLst>
          </a:custGeom>
          <a:ln w="25908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361559" y="3264789"/>
            <a:ext cx="2063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y</a:t>
            </a:r>
            <a:r>
              <a:rPr sz="1200" dirty="0">
                <a:latin typeface="Calibri"/>
                <a:cs typeface="Calibri"/>
              </a:rPr>
              <a:t>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858255" y="1357883"/>
            <a:ext cx="2499359" cy="28666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520054" y="2001011"/>
            <a:ext cx="105410" cy="1857375"/>
          </a:xfrm>
          <a:custGeom>
            <a:avLst/>
            <a:gdLst/>
            <a:ahLst/>
            <a:cxnLst/>
            <a:rect l="l" t="t" r="r" b="b"/>
            <a:pathLst>
              <a:path w="105410" h="1857375">
                <a:moveTo>
                  <a:pt x="7112" y="1761363"/>
                </a:moveTo>
                <a:lnTo>
                  <a:pt x="4064" y="1763140"/>
                </a:lnTo>
                <a:lnTo>
                  <a:pt x="1143" y="1764792"/>
                </a:lnTo>
                <a:lnTo>
                  <a:pt x="0" y="1768729"/>
                </a:lnTo>
                <a:lnTo>
                  <a:pt x="51689" y="1857375"/>
                </a:lnTo>
                <a:lnTo>
                  <a:pt x="59049" y="1844802"/>
                </a:lnTo>
                <a:lnTo>
                  <a:pt x="45339" y="1844802"/>
                </a:lnTo>
                <a:lnTo>
                  <a:pt x="45351" y="1821346"/>
                </a:lnTo>
                <a:lnTo>
                  <a:pt x="11049" y="1762379"/>
                </a:lnTo>
                <a:lnTo>
                  <a:pt x="7112" y="1761363"/>
                </a:lnTo>
                <a:close/>
              </a:path>
              <a:path w="105410" h="1857375">
                <a:moveTo>
                  <a:pt x="45358" y="1821357"/>
                </a:moveTo>
                <a:lnTo>
                  <a:pt x="45339" y="1844802"/>
                </a:lnTo>
                <a:lnTo>
                  <a:pt x="58039" y="1844802"/>
                </a:lnTo>
                <a:lnTo>
                  <a:pt x="58041" y="1841627"/>
                </a:lnTo>
                <a:lnTo>
                  <a:pt x="46228" y="1841627"/>
                </a:lnTo>
                <a:lnTo>
                  <a:pt x="51696" y="1832252"/>
                </a:lnTo>
                <a:lnTo>
                  <a:pt x="45358" y="1821357"/>
                </a:lnTo>
                <a:close/>
              </a:path>
              <a:path w="105410" h="1857375">
                <a:moveTo>
                  <a:pt x="96393" y="1761363"/>
                </a:moveTo>
                <a:lnTo>
                  <a:pt x="92456" y="1762379"/>
                </a:lnTo>
                <a:lnTo>
                  <a:pt x="58058" y="1821346"/>
                </a:lnTo>
                <a:lnTo>
                  <a:pt x="58039" y="1844802"/>
                </a:lnTo>
                <a:lnTo>
                  <a:pt x="59049" y="1844802"/>
                </a:lnTo>
                <a:lnTo>
                  <a:pt x="103505" y="1768856"/>
                </a:lnTo>
                <a:lnTo>
                  <a:pt x="102489" y="1764919"/>
                </a:lnTo>
                <a:lnTo>
                  <a:pt x="96393" y="1761363"/>
                </a:lnTo>
                <a:close/>
              </a:path>
              <a:path w="105410" h="1857375">
                <a:moveTo>
                  <a:pt x="51696" y="1832252"/>
                </a:moveTo>
                <a:lnTo>
                  <a:pt x="46228" y="1841627"/>
                </a:lnTo>
                <a:lnTo>
                  <a:pt x="57150" y="1841627"/>
                </a:lnTo>
                <a:lnTo>
                  <a:pt x="51696" y="1832252"/>
                </a:lnTo>
                <a:close/>
              </a:path>
              <a:path w="105410" h="1857375">
                <a:moveTo>
                  <a:pt x="58058" y="1821346"/>
                </a:moveTo>
                <a:lnTo>
                  <a:pt x="51696" y="1832252"/>
                </a:lnTo>
                <a:lnTo>
                  <a:pt x="57150" y="1841627"/>
                </a:lnTo>
                <a:lnTo>
                  <a:pt x="58041" y="1841627"/>
                </a:lnTo>
                <a:lnTo>
                  <a:pt x="58058" y="1821346"/>
                </a:lnTo>
                <a:close/>
              </a:path>
              <a:path w="105410" h="1857375">
                <a:moveTo>
                  <a:pt x="53268" y="25205"/>
                </a:moveTo>
                <a:lnTo>
                  <a:pt x="46843" y="36190"/>
                </a:lnTo>
                <a:lnTo>
                  <a:pt x="45358" y="1821357"/>
                </a:lnTo>
                <a:lnTo>
                  <a:pt x="51696" y="1832252"/>
                </a:lnTo>
                <a:lnTo>
                  <a:pt x="58051" y="1821357"/>
                </a:lnTo>
                <a:lnTo>
                  <a:pt x="59543" y="35962"/>
                </a:lnTo>
                <a:lnTo>
                  <a:pt x="53268" y="25205"/>
                </a:lnTo>
                <a:close/>
              </a:path>
              <a:path w="105410" h="1857375">
                <a:moveTo>
                  <a:pt x="53340" y="0"/>
                </a:moveTo>
                <a:lnTo>
                  <a:pt x="1524" y="88518"/>
                </a:lnTo>
                <a:lnTo>
                  <a:pt x="2540" y="92455"/>
                </a:lnTo>
                <a:lnTo>
                  <a:pt x="8636" y="96012"/>
                </a:lnTo>
                <a:lnTo>
                  <a:pt x="12446" y="94996"/>
                </a:lnTo>
                <a:lnTo>
                  <a:pt x="46843" y="36190"/>
                </a:lnTo>
                <a:lnTo>
                  <a:pt x="46862" y="12573"/>
                </a:lnTo>
                <a:lnTo>
                  <a:pt x="60653" y="12573"/>
                </a:lnTo>
                <a:lnTo>
                  <a:pt x="53340" y="0"/>
                </a:lnTo>
                <a:close/>
              </a:path>
              <a:path w="105410" h="1857375">
                <a:moveTo>
                  <a:pt x="60653" y="12573"/>
                </a:moveTo>
                <a:lnTo>
                  <a:pt x="59562" y="12573"/>
                </a:lnTo>
                <a:lnTo>
                  <a:pt x="59543" y="35962"/>
                </a:lnTo>
                <a:lnTo>
                  <a:pt x="93980" y="94996"/>
                </a:lnTo>
                <a:lnTo>
                  <a:pt x="97790" y="96012"/>
                </a:lnTo>
                <a:lnTo>
                  <a:pt x="100837" y="94361"/>
                </a:lnTo>
                <a:lnTo>
                  <a:pt x="103886" y="92583"/>
                </a:lnTo>
                <a:lnTo>
                  <a:pt x="104902" y="88646"/>
                </a:lnTo>
                <a:lnTo>
                  <a:pt x="60653" y="12573"/>
                </a:lnTo>
                <a:close/>
              </a:path>
              <a:path w="105410" h="1857375">
                <a:moveTo>
                  <a:pt x="59562" y="12573"/>
                </a:moveTo>
                <a:lnTo>
                  <a:pt x="46862" y="12573"/>
                </a:lnTo>
                <a:lnTo>
                  <a:pt x="46843" y="36190"/>
                </a:lnTo>
                <a:lnTo>
                  <a:pt x="53268" y="25205"/>
                </a:lnTo>
                <a:lnTo>
                  <a:pt x="47752" y="15748"/>
                </a:lnTo>
                <a:lnTo>
                  <a:pt x="59560" y="15748"/>
                </a:lnTo>
                <a:lnTo>
                  <a:pt x="59562" y="12573"/>
                </a:lnTo>
                <a:close/>
              </a:path>
              <a:path w="105410" h="1857375">
                <a:moveTo>
                  <a:pt x="59560" y="15748"/>
                </a:moveTo>
                <a:lnTo>
                  <a:pt x="58800" y="15748"/>
                </a:lnTo>
                <a:lnTo>
                  <a:pt x="53268" y="25205"/>
                </a:lnTo>
                <a:lnTo>
                  <a:pt x="59543" y="35962"/>
                </a:lnTo>
                <a:lnTo>
                  <a:pt x="59560" y="15748"/>
                </a:lnTo>
                <a:close/>
              </a:path>
              <a:path w="105410" h="1857375">
                <a:moveTo>
                  <a:pt x="58800" y="15748"/>
                </a:moveTo>
                <a:lnTo>
                  <a:pt x="47752" y="15748"/>
                </a:lnTo>
                <a:lnTo>
                  <a:pt x="53268" y="25205"/>
                </a:lnTo>
                <a:lnTo>
                  <a:pt x="58800" y="15748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662926" y="2929127"/>
            <a:ext cx="104775" cy="929005"/>
          </a:xfrm>
          <a:custGeom>
            <a:avLst/>
            <a:gdLst/>
            <a:ahLst/>
            <a:cxnLst/>
            <a:rect l="l" t="t" r="r" b="b"/>
            <a:pathLst>
              <a:path w="104775" h="929004">
                <a:moveTo>
                  <a:pt x="7112" y="832612"/>
                </a:moveTo>
                <a:lnTo>
                  <a:pt x="1016" y="836168"/>
                </a:lnTo>
                <a:lnTo>
                  <a:pt x="0" y="839978"/>
                </a:lnTo>
                <a:lnTo>
                  <a:pt x="51562" y="928751"/>
                </a:lnTo>
                <a:lnTo>
                  <a:pt x="58911" y="916178"/>
                </a:lnTo>
                <a:lnTo>
                  <a:pt x="45212" y="916051"/>
                </a:lnTo>
                <a:lnTo>
                  <a:pt x="45251" y="892638"/>
                </a:lnTo>
                <a:lnTo>
                  <a:pt x="12700" y="836676"/>
                </a:lnTo>
                <a:lnTo>
                  <a:pt x="11049" y="833628"/>
                </a:lnTo>
                <a:lnTo>
                  <a:pt x="7112" y="832612"/>
                </a:lnTo>
                <a:close/>
              </a:path>
              <a:path w="104775" h="929004">
                <a:moveTo>
                  <a:pt x="45251" y="892638"/>
                </a:moveTo>
                <a:lnTo>
                  <a:pt x="45212" y="916051"/>
                </a:lnTo>
                <a:lnTo>
                  <a:pt x="57912" y="916178"/>
                </a:lnTo>
                <a:lnTo>
                  <a:pt x="57917" y="912876"/>
                </a:lnTo>
                <a:lnTo>
                  <a:pt x="46100" y="912876"/>
                </a:lnTo>
                <a:lnTo>
                  <a:pt x="51581" y="903521"/>
                </a:lnTo>
                <a:lnTo>
                  <a:pt x="45251" y="892638"/>
                </a:lnTo>
                <a:close/>
              </a:path>
              <a:path w="104775" h="929004">
                <a:moveTo>
                  <a:pt x="96393" y="832739"/>
                </a:moveTo>
                <a:lnTo>
                  <a:pt x="92455" y="833755"/>
                </a:lnTo>
                <a:lnTo>
                  <a:pt x="57957" y="892638"/>
                </a:lnTo>
                <a:lnTo>
                  <a:pt x="57912" y="916178"/>
                </a:lnTo>
                <a:lnTo>
                  <a:pt x="58911" y="916178"/>
                </a:lnTo>
                <a:lnTo>
                  <a:pt x="101600" y="843153"/>
                </a:lnTo>
                <a:lnTo>
                  <a:pt x="103377" y="840232"/>
                </a:lnTo>
                <a:lnTo>
                  <a:pt x="102362" y="836295"/>
                </a:lnTo>
                <a:lnTo>
                  <a:pt x="99314" y="834517"/>
                </a:lnTo>
                <a:lnTo>
                  <a:pt x="96393" y="832739"/>
                </a:lnTo>
                <a:close/>
              </a:path>
              <a:path w="104775" h="929004">
                <a:moveTo>
                  <a:pt x="51581" y="903521"/>
                </a:moveTo>
                <a:lnTo>
                  <a:pt x="46100" y="912876"/>
                </a:lnTo>
                <a:lnTo>
                  <a:pt x="57023" y="912876"/>
                </a:lnTo>
                <a:lnTo>
                  <a:pt x="51581" y="903521"/>
                </a:lnTo>
                <a:close/>
              </a:path>
              <a:path w="104775" h="929004">
                <a:moveTo>
                  <a:pt x="57951" y="892648"/>
                </a:moveTo>
                <a:lnTo>
                  <a:pt x="51581" y="903521"/>
                </a:lnTo>
                <a:lnTo>
                  <a:pt x="57023" y="912876"/>
                </a:lnTo>
                <a:lnTo>
                  <a:pt x="57917" y="912876"/>
                </a:lnTo>
                <a:lnTo>
                  <a:pt x="57951" y="892648"/>
                </a:lnTo>
                <a:close/>
              </a:path>
              <a:path w="104775" h="929004">
                <a:moveTo>
                  <a:pt x="53066" y="25116"/>
                </a:moveTo>
                <a:lnTo>
                  <a:pt x="46696" y="36005"/>
                </a:lnTo>
                <a:lnTo>
                  <a:pt x="45257" y="892648"/>
                </a:lnTo>
                <a:lnTo>
                  <a:pt x="51581" y="903521"/>
                </a:lnTo>
                <a:lnTo>
                  <a:pt x="57951" y="892648"/>
                </a:lnTo>
                <a:lnTo>
                  <a:pt x="59390" y="36005"/>
                </a:lnTo>
                <a:lnTo>
                  <a:pt x="53066" y="25116"/>
                </a:lnTo>
                <a:close/>
              </a:path>
              <a:path w="104775" h="929004">
                <a:moveTo>
                  <a:pt x="60525" y="12573"/>
                </a:moveTo>
                <a:lnTo>
                  <a:pt x="59435" y="12573"/>
                </a:lnTo>
                <a:lnTo>
                  <a:pt x="59396" y="36015"/>
                </a:lnTo>
                <a:lnTo>
                  <a:pt x="93725" y="95123"/>
                </a:lnTo>
                <a:lnTo>
                  <a:pt x="97663" y="96138"/>
                </a:lnTo>
                <a:lnTo>
                  <a:pt x="100583" y="94361"/>
                </a:lnTo>
                <a:lnTo>
                  <a:pt x="103631" y="92583"/>
                </a:lnTo>
                <a:lnTo>
                  <a:pt x="104648" y="88646"/>
                </a:lnTo>
                <a:lnTo>
                  <a:pt x="102923" y="85471"/>
                </a:lnTo>
                <a:lnTo>
                  <a:pt x="60525" y="12573"/>
                </a:lnTo>
                <a:close/>
              </a:path>
              <a:path w="104775" h="929004">
                <a:moveTo>
                  <a:pt x="53213" y="0"/>
                </a:moveTo>
                <a:lnTo>
                  <a:pt x="1270" y="88519"/>
                </a:lnTo>
                <a:lnTo>
                  <a:pt x="2285" y="92456"/>
                </a:lnTo>
                <a:lnTo>
                  <a:pt x="5333" y="94234"/>
                </a:lnTo>
                <a:lnTo>
                  <a:pt x="8381" y="95885"/>
                </a:lnTo>
                <a:lnTo>
                  <a:pt x="12192" y="94869"/>
                </a:lnTo>
                <a:lnTo>
                  <a:pt x="13970" y="91948"/>
                </a:lnTo>
                <a:lnTo>
                  <a:pt x="46690" y="36015"/>
                </a:lnTo>
                <a:lnTo>
                  <a:pt x="46735" y="12573"/>
                </a:lnTo>
                <a:lnTo>
                  <a:pt x="60525" y="12573"/>
                </a:lnTo>
                <a:lnTo>
                  <a:pt x="53213" y="0"/>
                </a:lnTo>
                <a:close/>
              </a:path>
              <a:path w="104775" h="929004">
                <a:moveTo>
                  <a:pt x="59430" y="15748"/>
                </a:moveTo>
                <a:lnTo>
                  <a:pt x="58547" y="15748"/>
                </a:lnTo>
                <a:lnTo>
                  <a:pt x="53066" y="25116"/>
                </a:lnTo>
                <a:lnTo>
                  <a:pt x="59396" y="36015"/>
                </a:lnTo>
                <a:lnTo>
                  <a:pt x="59430" y="15748"/>
                </a:lnTo>
                <a:close/>
              </a:path>
              <a:path w="104775" h="929004">
                <a:moveTo>
                  <a:pt x="59435" y="12573"/>
                </a:moveTo>
                <a:lnTo>
                  <a:pt x="46735" y="12573"/>
                </a:lnTo>
                <a:lnTo>
                  <a:pt x="46696" y="36005"/>
                </a:lnTo>
                <a:lnTo>
                  <a:pt x="53066" y="25116"/>
                </a:lnTo>
                <a:lnTo>
                  <a:pt x="47625" y="15748"/>
                </a:lnTo>
                <a:lnTo>
                  <a:pt x="59430" y="15748"/>
                </a:lnTo>
                <a:lnTo>
                  <a:pt x="59435" y="12573"/>
                </a:lnTo>
                <a:close/>
              </a:path>
              <a:path w="104775" h="929004">
                <a:moveTo>
                  <a:pt x="58547" y="15748"/>
                </a:moveTo>
                <a:lnTo>
                  <a:pt x="47625" y="15748"/>
                </a:lnTo>
                <a:lnTo>
                  <a:pt x="53066" y="25116"/>
                </a:lnTo>
                <a:lnTo>
                  <a:pt x="58547" y="15748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358128" y="1786127"/>
            <a:ext cx="1428750" cy="428625"/>
          </a:xfrm>
          <a:custGeom>
            <a:avLst/>
            <a:gdLst/>
            <a:ahLst/>
            <a:cxnLst/>
            <a:rect l="l" t="t" r="r" b="b"/>
            <a:pathLst>
              <a:path w="1428750" h="428625">
                <a:moveTo>
                  <a:pt x="0" y="0"/>
                </a:moveTo>
                <a:lnTo>
                  <a:pt x="1428750" y="428625"/>
                </a:lnTo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358128" y="1786127"/>
            <a:ext cx="1500505" cy="428625"/>
          </a:xfrm>
          <a:custGeom>
            <a:avLst/>
            <a:gdLst/>
            <a:ahLst/>
            <a:cxnLst/>
            <a:rect l="l" t="t" r="r" b="b"/>
            <a:pathLst>
              <a:path w="1500504" h="428625">
                <a:moveTo>
                  <a:pt x="0" y="428625"/>
                </a:moveTo>
                <a:lnTo>
                  <a:pt x="1500251" y="0"/>
                </a:lnTo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858000" y="2214372"/>
            <a:ext cx="357505" cy="1571625"/>
          </a:xfrm>
          <a:custGeom>
            <a:avLst/>
            <a:gdLst/>
            <a:ahLst/>
            <a:cxnLst/>
            <a:rect l="l" t="t" r="r" b="b"/>
            <a:pathLst>
              <a:path w="357504" h="1571625">
                <a:moveTo>
                  <a:pt x="0" y="0"/>
                </a:moveTo>
                <a:lnTo>
                  <a:pt x="357250" y="1571625"/>
                </a:lnTo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858000" y="2214372"/>
            <a:ext cx="428625" cy="1643380"/>
          </a:xfrm>
          <a:custGeom>
            <a:avLst/>
            <a:gdLst/>
            <a:ahLst/>
            <a:cxnLst/>
            <a:rect l="l" t="t" r="r" b="b"/>
            <a:pathLst>
              <a:path w="428625" h="1643379">
                <a:moveTo>
                  <a:pt x="428625" y="0"/>
                </a:moveTo>
                <a:lnTo>
                  <a:pt x="0" y="1643126"/>
                </a:lnTo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8076438" y="3193160"/>
            <a:ext cx="2063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y</a:t>
            </a:r>
            <a:r>
              <a:rPr sz="1200" dirty="0">
                <a:latin typeface="Calibri"/>
                <a:cs typeface="Calibri"/>
              </a:rPr>
              <a:t>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6307963" y="999744"/>
            <a:ext cx="103505" cy="2857500"/>
          </a:xfrm>
          <a:custGeom>
            <a:avLst/>
            <a:gdLst/>
            <a:ahLst/>
            <a:cxnLst/>
            <a:rect l="l" t="t" r="r" b="b"/>
            <a:pathLst>
              <a:path w="103504" h="2857500">
                <a:moveTo>
                  <a:pt x="51744" y="25205"/>
                </a:moveTo>
                <a:lnTo>
                  <a:pt x="45326" y="36178"/>
                </a:lnTo>
                <a:lnTo>
                  <a:pt x="43814" y="2857499"/>
                </a:lnTo>
                <a:lnTo>
                  <a:pt x="56514" y="2857499"/>
                </a:lnTo>
                <a:lnTo>
                  <a:pt x="58026" y="35973"/>
                </a:lnTo>
                <a:lnTo>
                  <a:pt x="51744" y="25205"/>
                </a:lnTo>
                <a:close/>
              </a:path>
              <a:path w="103504" h="2857500">
                <a:moveTo>
                  <a:pt x="51688" y="0"/>
                </a:moveTo>
                <a:lnTo>
                  <a:pt x="1777" y="85597"/>
                </a:lnTo>
                <a:lnTo>
                  <a:pt x="0" y="88518"/>
                </a:lnTo>
                <a:lnTo>
                  <a:pt x="1015" y="92455"/>
                </a:lnTo>
                <a:lnTo>
                  <a:pt x="7112" y="96011"/>
                </a:lnTo>
                <a:lnTo>
                  <a:pt x="10922" y="94995"/>
                </a:lnTo>
                <a:lnTo>
                  <a:pt x="45326" y="36178"/>
                </a:lnTo>
                <a:lnTo>
                  <a:pt x="45338" y="12572"/>
                </a:lnTo>
                <a:lnTo>
                  <a:pt x="59020" y="12572"/>
                </a:lnTo>
                <a:lnTo>
                  <a:pt x="51688" y="0"/>
                </a:lnTo>
                <a:close/>
              </a:path>
              <a:path w="103504" h="2857500">
                <a:moveTo>
                  <a:pt x="59020" y="12572"/>
                </a:moveTo>
                <a:lnTo>
                  <a:pt x="58038" y="12572"/>
                </a:lnTo>
                <a:lnTo>
                  <a:pt x="58145" y="36178"/>
                </a:lnTo>
                <a:lnTo>
                  <a:pt x="92456" y="94995"/>
                </a:lnTo>
                <a:lnTo>
                  <a:pt x="96265" y="96011"/>
                </a:lnTo>
                <a:lnTo>
                  <a:pt x="102362" y="92455"/>
                </a:lnTo>
                <a:lnTo>
                  <a:pt x="103377" y="88645"/>
                </a:lnTo>
                <a:lnTo>
                  <a:pt x="59020" y="12572"/>
                </a:lnTo>
                <a:close/>
              </a:path>
              <a:path w="103504" h="2857500">
                <a:moveTo>
                  <a:pt x="58038" y="12572"/>
                </a:moveTo>
                <a:lnTo>
                  <a:pt x="45338" y="12572"/>
                </a:lnTo>
                <a:lnTo>
                  <a:pt x="45326" y="36178"/>
                </a:lnTo>
                <a:lnTo>
                  <a:pt x="51744" y="25205"/>
                </a:lnTo>
                <a:lnTo>
                  <a:pt x="46227" y="15747"/>
                </a:lnTo>
                <a:lnTo>
                  <a:pt x="58037" y="15747"/>
                </a:lnTo>
                <a:lnTo>
                  <a:pt x="58038" y="12572"/>
                </a:lnTo>
                <a:close/>
              </a:path>
              <a:path w="103504" h="2857500">
                <a:moveTo>
                  <a:pt x="58037" y="15747"/>
                </a:moveTo>
                <a:lnTo>
                  <a:pt x="57276" y="15747"/>
                </a:lnTo>
                <a:lnTo>
                  <a:pt x="51744" y="25205"/>
                </a:lnTo>
                <a:lnTo>
                  <a:pt x="58026" y="35973"/>
                </a:lnTo>
                <a:lnTo>
                  <a:pt x="58037" y="15747"/>
                </a:lnTo>
                <a:close/>
              </a:path>
              <a:path w="103504" h="2857500">
                <a:moveTo>
                  <a:pt x="57276" y="15747"/>
                </a:moveTo>
                <a:lnTo>
                  <a:pt x="46227" y="15747"/>
                </a:lnTo>
                <a:lnTo>
                  <a:pt x="51744" y="25205"/>
                </a:lnTo>
                <a:lnTo>
                  <a:pt x="57276" y="15747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358128" y="3807078"/>
            <a:ext cx="2286000" cy="103505"/>
          </a:xfrm>
          <a:custGeom>
            <a:avLst/>
            <a:gdLst/>
            <a:ahLst/>
            <a:cxnLst/>
            <a:rect l="l" t="t" r="r" b="b"/>
            <a:pathLst>
              <a:path w="2286000" h="103504">
                <a:moveTo>
                  <a:pt x="2197480" y="0"/>
                </a:moveTo>
                <a:lnTo>
                  <a:pt x="2193544" y="1016"/>
                </a:lnTo>
                <a:lnTo>
                  <a:pt x="2189988" y="7112"/>
                </a:lnTo>
                <a:lnTo>
                  <a:pt x="2191004" y="10922"/>
                </a:lnTo>
                <a:lnTo>
                  <a:pt x="2249815" y="45323"/>
                </a:lnTo>
                <a:lnTo>
                  <a:pt x="2273427" y="45339"/>
                </a:lnTo>
                <a:lnTo>
                  <a:pt x="2273427" y="58039"/>
                </a:lnTo>
                <a:lnTo>
                  <a:pt x="2250004" y="58039"/>
                </a:lnTo>
                <a:lnTo>
                  <a:pt x="2191004" y="92456"/>
                </a:lnTo>
                <a:lnTo>
                  <a:pt x="2189988" y="96266"/>
                </a:lnTo>
                <a:lnTo>
                  <a:pt x="2193544" y="102362"/>
                </a:lnTo>
                <a:lnTo>
                  <a:pt x="2197354" y="103378"/>
                </a:lnTo>
                <a:lnTo>
                  <a:pt x="2275109" y="58039"/>
                </a:lnTo>
                <a:lnTo>
                  <a:pt x="2273427" y="58039"/>
                </a:lnTo>
                <a:lnTo>
                  <a:pt x="2275136" y="58023"/>
                </a:lnTo>
                <a:lnTo>
                  <a:pt x="2286000" y="51689"/>
                </a:lnTo>
                <a:lnTo>
                  <a:pt x="2197480" y="0"/>
                </a:lnTo>
                <a:close/>
              </a:path>
              <a:path w="2286000" h="103504">
                <a:moveTo>
                  <a:pt x="2260794" y="51744"/>
                </a:moveTo>
                <a:lnTo>
                  <a:pt x="2250031" y="58023"/>
                </a:lnTo>
                <a:lnTo>
                  <a:pt x="2273427" y="58039"/>
                </a:lnTo>
                <a:lnTo>
                  <a:pt x="2273427" y="57277"/>
                </a:lnTo>
                <a:lnTo>
                  <a:pt x="2270252" y="57277"/>
                </a:lnTo>
                <a:lnTo>
                  <a:pt x="2260794" y="51744"/>
                </a:lnTo>
                <a:close/>
              </a:path>
              <a:path w="2286000" h="103504">
                <a:moveTo>
                  <a:pt x="0" y="43815"/>
                </a:moveTo>
                <a:lnTo>
                  <a:pt x="0" y="56515"/>
                </a:lnTo>
                <a:lnTo>
                  <a:pt x="2250031" y="58023"/>
                </a:lnTo>
                <a:lnTo>
                  <a:pt x="2260794" y="51744"/>
                </a:lnTo>
                <a:lnTo>
                  <a:pt x="2249815" y="45323"/>
                </a:lnTo>
                <a:lnTo>
                  <a:pt x="0" y="43815"/>
                </a:lnTo>
                <a:close/>
              </a:path>
              <a:path w="2286000" h="103504">
                <a:moveTo>
                  <a:pt x="2270252" y="46228"/>
                </a:moveTo>
                <a:lnTo>
                  <a:pt x="2260794" y="51744"/>
                </a:lnTo>
                <a:lnTo>
                  <a:pt x="2270252" y="57277"/>
                </a:lnTo>
                <a:lnTo>
                  <a:pt x="2270252" y="46228"/>
                </a:lnTo>
                <a:close/>
              </a:path>
              <a:path w="2286000" h="103504">
                <a:moveTo>
                  <a:pt x="2273427" y="46228"/>
                </a:moveTo>
                <a:lnTo>
                  <a:pt x="2270252" y="46228"/>
                </a:lnTo>
                <a:lnTo>
                  <a:pt x="2270252" y="57277"/>
                </a:lnTo>
                <a:lnTo>
                  <a:pt x="2273427" y="57277"/>
                </a:lnTo>
                <a:lnTo>
                  <a:pt x="2273427" y="46228"/>
                </a:lnTo>
                <a:close/>
              </a:path>
              <a:path w="2286000" h="103504">
                <a:moveTo>
                  <a:pt x="2249815" y="45323"/>
                </a:moveTo>
                <a:lnTo>
                  <a:pt x="2260794" y="51744"/>
                </a:lnTo>
                <a:lnTo>
                  <a:pt x="2270252" y="46228"/>
                </a:lnTo>
                <a:lnTo>
                  <a:pt x="2273427" y="46228"/>
                </a:lnTo>
                <a:lnTo>
                  <a:pt x="2273427" y="45339"/>
                </a:lnTo>
                <a:lnTo>
                  <a:pt x="2249815" y="45323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8608568" y="3693414"/>
            <a:ext cx="1441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X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325361" y="692277"/>
            <a:ext cx="1371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64819" y="4314190"/>
            <a:ext cx="21050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03070D"/>
                </a:solidFill>
                <a:latin typeface="Arial"/>
                <a:cs typeface="Arial"/>
              </a:rPr>
              <a:t>Penampang</a:t>
            </a:r>
            <a:r>
              <a:rPr sz="1800" b="1" spc="-114" dirty="0">
                <a:solidFill>
                  <a:srgbClr val="03070D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03070D"/>
                </a:solidFill>
                <a:latin typeface="Arial"/>
                <a:cs typeface="Arial"/>
              </a:rPr>
              <a:t>ABCH: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64819" y="4588509"/>
            <a:ext cx="236854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03070D"/>
                </a:solidFill>
                <a:latin typeface="Arial"/>
                <a:cs typeface="Arial"/>
              </a:rPr>
              <a:t>a</a:t>
            </a:r>
            <a:r>
              <a:rPr sz="1200" b="1" spc="-5" dirty="0">
                <a:solidFill>
                  <a:srgbClr val="03070D"/>
                </a:solidFill>
                <a:latin typeface="Arial"/>
                <a:cs typeface="Arial"/>
              </a:rPr>
              <a:t>1  </a:t>
            </a:r>
            <a:r>
              <a:rPr sz="1800" b="1" spc="-10" dirty="0">
                <a:solidFill>
                  <a:srgbClr val="03070D"/>
                </a:solidFill>
                <a:latin typeface="Arial"/>
                <a:cs typeface="Arial"/>
              </a:rPr>
              <a:t>x</a:t>
            </a:r>
            <a:r>
              <a:rPr sz="1200" b="1" spc="-5" dirty="0">
                <a:solidFill>
                  <a:srgbClr val="03070D"/>
                </a:solidFill>
                <a:latin typeface="Arial"/>
                <a:cs typeface="Arial"/>
              </a:rPr>
              <a:t>1  </a:t>
            </a:r>
            <a:r>
              <a:rPr sz="1800" b="1" spc="-25" dirty="0">
                <a:solidFill>
                  <a:srgbClr val="03070D"/>
                </a:solidFill>
                <a:latin typeface="Arial"/>
                <a:cs typeface="Arial"/>
              </a:rPr>
              <a:t>y</a:t>
            </a:r>
            <a:r>
              <a:rPr sz="1200" b="1" spc="-5" dirty="0">
                <a:solidFill>
                  <a:srgbClr val="03070D"/>
                </a:solidFill>
                <a:latin typeface="Arial"/>
                <a:cs typeface="Arial"/>
              </a:rPr>
              <a:t>1</a:t>
            </a:r>
            <a:endParaRPr sz="12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753870" y="4588509"/>
            <a:ext cx="219710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3070D"/>
                </a:solidFill>
                <a:latin typeface="Arial"/>
                <a:cs typeface="Arial"/>
              </a:rPr>
              <a:t>= </a:t>
            </a:r>
            <a:r>
              <a:rPr sz="1800" b="1" spc="-10" dirty="0">
                <a:solidFill>
                  <a:srgbClr val="03070D"/>
                </a:solidFill>
                <a:latin typeface="Arial"/>
                <a:cs typeface="Arial"/>
              </a:rPr>
              <a:t>10 </a:t>
            </a:r>
            <a:r>
              <a:rPr sz="1800" b="1" spc="-5" dirty="0">
                <a:solidFill>
                  <a:srgbClr val="03070D"/>
                </a:solidFill>
                <a:latin typeface="Arial"/>
                <a:cs typeface="Arial"/>
              </a:rPr>
              <a:t>x 3 </a:t>
            </a:r>
            <a:r>
              <a:rPr sz="1800" b="1" dirty="0">
                <a:solidFill>
                  <a:srgbClr val="03070D"/>
                </a:solidFill>
                <a:latin typeface="Arial"/>
                <a:cs typeface="Arial"/>
              </a:rPr>
              <a:t>= </a:t>
            </a:r>
            <a:r>
              <a:rPr sz="1800" b="1" spc="-10" dirty="0">
                <a:solidFill>
                  <a:srgbClr val="03070D"/>
                </a:solidFill>
                <a:latin typeface="Arial"/>
                <a:cs typeface="Arial"/>
              </a:rPr>
              <a:t>30</a:t>
            </a:r>
            <a:r>
              <a:rPr sz="1800" b="1" spc="135" dirty="0">
                <a:solidFill>
                  <a:srgbClr val="03070D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3070D"/>
                </a:solidFill>
                <a:latin typeface="Arial"/>
                <a:cs typeface="Arial"/>
              </a:rPr>
              <a:t>cm</a:t>
            </a:r>
            <a:r>
              <a:rPr sz="1800" b="1" spc="-15" baseline="25462" dirty="0">
                <a:solidFill>
                  <a:srgbClr val="03070D"/>
                </a:solidFill>
                <a:latin typeface="Arial"/>
                <a:cs typeface="Arial"/>
              </a:rPr>
              <a:t>2</a:t>
            </a:r>
            <a:endParaRPr sz="1800" baseline="25462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</a:pPr>
            <a:r>
              <a:rPr sz="1800" b="1" dirty="0">
                <a:solidFill>
                  <a:srgbClr val="03070D"/>
                </a:solidFill>
                <a:latin typeface="Arial"/>
                <a:cs typeface="Arial"/>
              </a:rPr>
              <a:t>= </a:t>
            </a:r>
            <a:r>
              <a:rPr sz="1800" b="1" spc="-5" dirty="0">
                <a:solidFill>
                  <a:srgbClr val="03070D"/>
                </a:solidFill>
                <a:latin typeface="Arial"/>
                <a:cs typeface="Arial"/>
              </a:rPr>
              <a:t>5</a:t>
            </a:r>
            <a:r>
              <a:rPr sz="1800" b="1" spc="-20" dirty="0">
                <a:solidFill>
                  <a:srgbClr val="03070D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3070D"/>
                </a:solidFill>
                <a:latin typeface="Arial"/>
                <a:cs typeface="Arial"/>
              </a:rPr>
              <a:t>cm</a:t>
            </a:r>
            <a:endParaRPr sz="1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</a:pPr>
            <a:r>
              <a:rPr sz="1800" b="1" dirty="0">
                <a:solidFill>
                  <a:srgbClr val="03070D"/>
                </a:solidFill>
                <a:latin typeface="Arial"/>
                <a:cs typeface="Arial"/>
              </a:rPr>
              <a:t>= </a:t>
            </a:r>
            <a:r>
              <a:rPr sz="1800" b="1" spc="-10" dirty="0">
                <a:solidFill>
                  <a:srgbClr val="03070D"/>
                </a:solidFill>
                <a:latin typeface="Arial"/>
                <a:cs typeface="Arial"/>
              </a:rPr>
              <a:t>15 </a:t>
            </a:r>
            <a:r>
              <a:rPr sz="1800" b="1" dirty="0">
                <a:solidFill>
                  <a:srgbClr val="03070D"/>
                </a:solidFill>
                <a:latin typeface="Arial"/>
                <a:cs typeface="Arial"/>
              </a:rPr>
              <a:t>– </a:t>
            </a:r>
            <a:r>
              <a:rPr sz="1800" b="1" spc="-5" dirty="0">
                <a:solidFill>
                  <a:srgbClr val="03070D"/>
                </a:solidFill>
                <a:latin typeface="Arial"/>
                <a:cs typeface="Arial"/>
              </a:rPr>
              <a:t>3/2 </a:t>
            </a:r>
            <a:r>
              <a:rPr sz="1800" b="1" dirty="0">
                <a:solidFill>
                  <a:srgbClr val="03070D"/>
                </a:solidFill>
                <a:latin typeface="Arial"/>
                <a:cs typeface="Arial"/>
              </a:rPr>
              <a:t>= </a:t>
            </a:r>
            <a:r>
              <a:rPr sz="1800" b="1" spc="-5" dirty="0">
                <a:solidFill>
                  <a:srgbClr val="03070D"/>
                </a:solidFill>
                <a:latin typeface="Arial"/>
                <a:cs typeface="Arial"/>
              </a:rPr>
              <a:t>13,5</a:t>
            </a:r>
            <a:r>
              <a:rPr sz="1800" b="1" spc="-55" dirty="0">
                <a:solidFill>
                  <a:srgbClr val="03070D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3070D"/>
                </a:solidFill>
                <a:latin typeface="Arial"/>
                <a:cs typeface="Arial"/>
              </a:rPr>
              <a:t>cm</a:t>
            </a:r>
            <a:endParaRPr sz="18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794250" y="4328286"/>
            <a:ext cx="20967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03070D"/>
                </a:solidFill>
                <a:latin typeface="Arial"/>
                <a:cs typeface="Arial"/>
              </a:rPr>
              <a:t>Penampang</a:t>
            </a:r>
            <a:r>
              <a:rPr sz="1800" b="1" spc="-50" dirty="0">
                <a:solidFill>
                  <a:srgbClr val="03070D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3070D"/>
                </a:solidFill>
                <a:latin typeface="Arial"/>
                <a:cs typeface="Arial"/>
              </a:rPr>
              <a:t>DEFG: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512684" y="4602302"/>
            <a:ext cx="100393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3070D"/>
                </a:solidFill>
                <a:latin typeface="Arial"/>
                <a:cs typeface="Arial"/>
              </a:rPr>
              <a:t>= </a:t>
            </a:r>
            <a:r>
              <a:rPr sz="1800" b="1" spc="-5" dirty="0">
                <a:solidFill>
                  <a:srgbClr val="03070D"/>
                </a:solidFill>
                <a:latin typeface="Arial"/>
                <a:cs typeface="Arial"/>
              </a:rPr>
              <a:t>36</a:t>
            </a:r>
            <a:r>
              <a:rPr sz="1800" b="1" spc="-85" dirty="0">
                <a:solidFill>
                  <a:srgbClr val="03070D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3070D"/>
                </a:solidFill>
                <a:latin typeface="Arial"/>
                <a:cs typeface="Arial"/>
              </a:rPr>
              <a:t>cm</a:t>
            </a:r>
            <a:r>
              <a:rPr sz="1800" b="1" spc="-7" baseline="25462" dirty="0">
                <a:solidFill>
                  <a:srgbClr val="03070D"/>
                </a:solidFill>
                <a:latin typeface="Arial"/>
                <a:cs typeface="Arial"/>
              </a:rPr>
              <a:t>2</a:t>
            </a:r>
            <a:endParaRPr sz="1800" baseline="25462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794250" y="4602302"/>
            <a:ext cx="236854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03070D"/>
                </a:solidFill>
                <a:latin typeface="Arial"/>
                <a:cs typeface="Arial"/>
              </a:rPr>
              <a:t>a</a:t>
            </a:r>
            <a:r>
              <a:rPr sz="1200" b="1" dirty="0">
                <a:solidFill>
                  <a:srgbClr val="03070D"/>
                </a:solidFill>
                <a:latin typeface="Arial"/>
                <a:cs typeface="Arial"/>
              </a:rPr>
              <a:t>2  </a:t>
            </a:r>
            <a:r>
              <a:rPr sz="1800" b="1" spc="-10" dirty="0">
                <a:solidFill>
                  <a:srgbClr val="03070D"/>
                </a:solidFill>
                <a:latin typeface="Arial"/>
                <a:cs typeface="Arial"/>
              </a:rPr>
              <a:t>x</a:t>
            </a:r>
            <a:r>
              <a:rPr sz="1200" b="1" spc="-5" dirty="0">
                <a:solidFill>
                  <a:srgbClr val="03070D"/>
                </a:solidFill>
                <a:latin typeface="Arial"/>
                <a:cs typeface="Arial"/>
              </a:rPr>
              <a:t>2  </a:t>
            </a:r>
            <a:r>
              <a:rPr sz="1800" b="1" spc="-25" dirty="0">
                <a:solidFill>
                  <a:srgbClr val="03070D"/>
                </a:solidFill>
                <a:latin typeface="Arial"/>
                <a:cs typeface="Arial"/>
              </a:rPr>
              <a:t>y</a:t>
            </a:r>
            <a:r>
              <a:rPr sz="1200" b="1" spc="-5" dirty="0">
                <a:solidFill>
                  <a:srgbClr val="03070D"/>
                </a:solidFill>
                <a:latin typeface="Arial"/>
                <a:cs typeface="Arial"/>
              </a:rPr>
              <a:t>2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709030" y="4602302"/>
            <a:ext cx="139065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3070D"/>
                </a:solidFill>
                <a:latin typeface="Arial"/>
                <a:cs typeface="Arial"/>
              </a:rPr>
              <a:t>= </a:t>
            </a:r>
            <a:r>
              <a:rPr sz="1800" b="1" spc="-5" dirty="0">
                <a:solidFill>
                  <a:srgbClr val="03070D"/>
                </a:solidFill>
                <a:latin typeface="Arial"/>
                <a:cs typeface="Arial"/>
              </a:rPr>
              <a:t>(15 </a:t>
            </a:r>
            <a:r>
              <a:rPr sz="1800" b="1" dirty="0">
                <a:solidFill>
                  <a:srgbClr val="03070D"/>
                </a:solidFill>
                <a:latin typeface="Arial"/>
                <a:cs typeface="Arial"/>
              </a:rPr>
              <a:t>– </a:t>
            </a:r>
            <a:r>
              <a:rPr sz="1800" b="1" spc="-5" dirty="0">
                <a:solidFill>
                  <a:srgbClr val="03070D"/>
                </a:solidFill>
                <a:latin typeface="Arial"/>
                <a:cs typeface="Arial"/>
              </a:rPr>
              <a:t>3) </a:t>
            </a:r>
            <a:r>
              <a:rPr sz="1800" b="1" dirty="0">
                <a:solidFill>
                  <a:srgbClr val="03070D"/>
                </a:solidFill>
                <a:latin typeface="Arial"/>
                <a:cs typeface="Arial"/>
              </a:rPr>
              <a:t>x</a:t>
            </a:r>
            <a:r>
              <a:rPr sz="1800" b="1" spc="-90" dirty="0">
                <a:solidFill>
                  <a:srgbClr val="03070D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3070D"/>
                </a:solidFill>
                <a:latin typeface="Arial"/>
                <a:cs typeface="Arial"/>
              </a:rPr>
              <a:t>3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b="1" dirty="0">
                <a:solidFill>
                  <a:srgbClr val="03070D"/>
                </a:solidFill>
                <a:latin typeface="Arial"/>
                <a:cs typeface="Arial"/>
              </a:rPr>
              <a:t>= </a:t>
            </a:r>
            <a:r>
              <a:rPr sz="1800" b="1" spc="-5" dirty="0">
                <a:solidFill>
                  <a:srgbClr val="03070D"/>
                </a:solidFill>
                <a:latin typeface="Arial"/>
                <a:cs typeface="Arial"/>
              </a:rPr>
              <a:t>5</a:t>
            </a:r>
            <a:r>
              <a:rPr sz="1800" b="1" spc="-25" dirty="0">
                <a:solidFill>
                  <a:srgbClr val="03070D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3070D"/>
                </a:solidFill>
                <a:latin typeface="Arial"/>
                <a:cs typeface="Arial"/>
              </a:rPr>
              <a:t>cm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03070D"/>
                </a:solidFill>
                <a:latin typeface="Arial"/>
                <a:cs typeface="Arial"/>
              </a:rPr>
              <a:t>= ½ </a:t>
            </a:r>
            <a:r>
              <a:rPr sz="1800" b="1" spc="-5" dirty="0">
                <a:solidFill>
                  <a:srgbClr val="03070D"/>
                </a:solidFill>
                <a:latin typeface="Arial"/>
                <a:cs typeface="Arial"/>
              </a:rPr>
              <a:t>(15 </a:t>
            </a:r>
            <a:r>
              <a:rPr sz="1800" b="1" dirty="0">
                <a:solidFill>
                  <a:srgbClr val="03070D"/>
                </a:solidFill>
                <a:latin typeface="Arial"/>
                <a:cs typeface="Arial"/>
              </a:rPr>
              <a:t>–</a:t>
            </a:r>
            <a:r>
              <a:rPr sz="1800" b="1" spc="-60" dirty="0">
                <a:solidFill>
                  <a:srgbClr val="03070D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3070D"/>
                </a:solidFill>
                <a:latin typeface="Arial"/>
                <a:cs typeface="Arial"/>
              </a:rPr>
              <a:t>3)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538084" y="5151501"/>
            <a:ext cx="7423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3070D"/>
                </a:solidFill>
                <a:latin typeface="Arial"/>
                <a:cs typeface="Arial"/>
              </a:rPr>
              <a:t>= </a:t>
            </a:r>
            <a:r>
              <a:rPr sz="1800" b="1" spc="-5" dirty="0">
                <a:solidFill>
                  <a:srgbClr val="03070D"/>
                </a:solidFill>
                <a:latin typeface="Arial"/>
                <a:cs typeface="Arial"/>
              </a:rPr>
              <a:t>6</a:t>
            </a:r>
            <a:r>
              <a:rPr sz="1800" b="1" spc="-90" dirty="0">
                <a:solidFill>
                  <a:srgbClr val="03070D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3070D"/>
                </a:solidFill>
                <a:latin typeface="Arial"/>
                <a:cs typeface="Arial"/>
              </a:rPr>
              <a:t>cm</a:t>
            </a:r>
            <a:endParaRPr sz="1800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839761" y="5851483"/>
            <a:ext cx="144780" cy="0"/>
          </a:xfrm>
          <a:custGeom>
            <a:avLst/>
            <a:gdLst/>
            <a:ahLst/>
            <a:cxnLst/>
            <a:rect l="l" t="t" r="r" b="b"/>
            <a:pathLst>
              <a:path w="144780">
                <a:moveTo>
                  <a:pt x="0" y="0"/>
                </a:moveTo>
                <a:lnTo>
                  <a:pt x="144250" y="0"/>
                </a:lnTo>
              </a:path>
            </a:pathLst>
          </a:custGeom>
          <a:ln w="1313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322070" y="6070249"/>
            <a:ext cx="605790" cy="0"/>
          </a:xfrm>
          <a:custGeom>
            <a:avLst/>
            <a:gdLst/>
            <a:ahLst/>
            <a:cxnLst/>
            <a:rect l="l" t="t" r="r" b="b"/>
            <a:pathLst>
              <a:path w="605789">
                <a:moveTo>
                  <a:pt x="0" y="0"/>
                </a:moveTo>
                <a:lnTo>
                  <a:pt x="605596" y="0"/>
                </a:lnTo>
              </a:path>
            </a:pathLst>
          </a:custGeom>
          <a:ln w="1313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266374" y="6070249"/>
            <a:ext cx="1571625" cy="0"/>
          </a:xfrm>
          <a:custGeom>
            <a:avLst/>
            <a:gdLst/>
            <a:ahLst/>
            <a:cxnLst/>
            <a:rect l="l" t="t" r="r" b="b"/>
            <a:pathLst>
              <a:path w="1571625">
                <a:moveTo>
                  <a:pt x="0" y="0"/>
                </a:moveTo>
                <a:lnTo>
                  <a:pt x="1571454" y="0"/>
                </a:lnTo>
              </a:path>
            </a:pathLst>
          </a:custGeom>
          <a:ln w="1313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798495" y="5547894"/>
            <a:ext cx="4177986" cy="929742"/>
          </a:xfrm>
          <a:prstGeom prst="rect">
            <a:avLst/>
          </a:prstGeom>
        </p:spPr>
        <p:txBody>
          <a:bodyPr vert="horz" wrap="square" lIns="0" tIns="8255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650"/>
              </a:spcBef>
            </a:pPr>
            <a:r>
              <a:rPr sz="3750" i="1" spc="30" baseline="-35555" dirty="0">
                <a:latin typeface="Times New Roman"/>
                <a:cs typeface="Times New Roman"/>
              </a:rPr>
              <a:t>x</a:t>
            </a:r>
            <a:r>
              <a:rPr sz="3750" i="1" spc="-60" baseline="-35555" dirty="0">
                <a:latin typeface="Times New Roman"/>
                <a:cs typeface="Times New Roman"/>
              </a:rPr>
              <a:t> </a:t>
            </a:r>
            <a:r>
              <a:rPr sz="3750" spc="37" baseline="-35555" dirty="0">
                <a:latin typeface="Symbol"/>
                <a:cs typeface="Symbol"/>
              </a:rPr>
              <a:t></a:t>
            </a:r>
            <a:r>
              <a:rPr sz="3750" spc="135" baseline="-35555" dirty="0">
                <a:latin typeface="Times New Roman"/>
                <a:cs typeface="Times New Roman"/>
              </a:rPr>
              <a:t> </a:t>
            </a:r>
            <a:r>
              <a:rPr sz="2500" spc="5" dirty="0">
                <a:latin typeface="Symbol"/>
                <a:cs typeface="Symbol"/>
              </a:rPr>
              <a:t></a:t>
            </a:r>
            <a:r>
              <a:rPr sz="2500" i="1" spc="5" dirty="0">
                <a:latin typeface="Times New Roman"/>
                <a:cs typeface="Times New Roman"/>
              </a:rPr>
              <a:t>a</a:t>
            </a:r>
            <a:r>
              <a:rPr sz="2500" spc="5" dirty="0">
                <a:latin typeface="Times New Roman"/>
                <a:cs typeface="Times New Roman"/>
              </a:rPr>
              <a:t>.</a:t>
            </a:r>
            <a:r>
              <a:rPr sz="2500" i="1" spc="5" dirty="0">
                <a:latin typeface="Times New Roman"/>
                <a:cs typeface="Times New Roman"/>
              </a:rPr>
              <a:t>x</a:t>
            </a:r>
            <a:r>
              <a:rPr sz="2500" i="1" spc="165" dirty="0">
                <a:latin typeface="Times New Roman"/>
                <a:cs typeface="Times New Roman"/>
              </a:rPr>
              <a:t> </a:t>
            </a:r>
            <a:r>
              <a:rPr sz="3750" spc="37" baseline="-35555" dirty="0">
                <a:latin typeface="Symbol"/>
                <a:cs typeface="Symbol"/>
              </a:rPr>
              <a:t></a:t>
            </a:r>
            <a:r>
              <a:rPr sz="3750" spc="75" baseline="-35555" dirty="0">
                <a:latin typeface="Times New Roman"/>
                <a:cs typeface="Times New Roman"/>
              </a:rPr>
              <a:t> </a:t>
            </a:r>
            <a:r>
              <a:rPr sz="2500" spc="50" dirty="0">
                <a:latin typeface="Times New Roman"/>
                <a:cs typeface="Times New Roman"/>
              </a:rPr>
              <a:t>30</a:t>
            </a:r>
            <a:r>
              <a:rPr sz="2500" i="1" spc="50" dirty="0">
                <a:latin typeface="Times New Roman"/>
                <a:cs typeface="Times New Roman"/>
              </a:rPr>
              <a:t>x</a:t>
            </a:r>
            <a:r>
              <a:rPr sz="2500" spc="50" dirty="0">
                <a:latin typeface="Times New Roman"/>
                <a:cs typeface="Times New Roman"/>
              </a:rPr>
              <a:t>5</a:t>
            </a:r>
            <a:r>
              <a:rPr sz="2500" spc="-300" dirty="0">
                <a:latin typeface="Times New Roman"/>
                <a:cs typeface="Times New Roman"/>
              </a:rPr>
              <a:t> </a:t>
            </a:r>
            <a:r>
              <a:rPr sz="2500" spc="25" dirty="0">
                <a:latin typeface="Symbol"/>
                <a:cs typeface="Symbol"/>
              </a:rPr>
              <a:t></a:t>
            </a:r>
            <a:r>
              <a:rPr sz="2500" spc="-265" dirty="0">
                <a:latin typeface="Times New Roman"/>
                <a:cs typeface="Times New Roman"/>
              </a:rPr>
              <a:t> </a:t>
            </a:r>
            <a:r>
              <a:rPr sz="2500" spc="50" dirty="0">
                <a:latin typeface="Times New Roman"/>
                <a:cs typeface="Times New Roman"/>
              </a:rPr>
              <a:t>36</a:t>
            </a:r>
            <a:r>
              <a:rPr sz="2500" i="1" spc="50" dirty="0">
                <a:latin typeface="Times New Roman"/>
                <a:cs typeface="Times New Roman"/>
              </a:rPr>
              <a:t>x</a:t>
            </a:r>
            <a:r>
              <a:rPr sz="2500" spc="50" dirty="0">
                <a:latin typeface="Times New Roman"/>
                <a:cs typeface="Times New Roman"/>
              </a:rPr>
              <a:t>5</a:t>
            </a:r>
            <a:r>
              <a:rPr sz="2500" spc="-250" dirty="0">
                <a:latin typeface="Times New Roman"/>
                <a:cs typeface="Times New Roman"/>
              </a:rPr>
              <a:t> </a:t>
            </a:r>
            <a:r>
              <a:rPr lang="en-US" sz="2500" spc="-250" dirty="0" smtClean="0">
                <a:latin typeface="Times New Roman"/>
                <a:cs typeface="Times New Roman"/>
              </a:rPr>
              <a:t> = 5</a:t>
            </a:r>
            <a:endParaRPr sz="3750" baseline="-35555" dirty="0">
              <a:latin typeface="Times New Roman"/>
              <a:cs typeface="Times New Roman"/>
            </a:endParaRPr>
          </a:p>
          <a:p>
            <a:pPr marL="748665">
              <a:lnSpc>
                <a:spcPct val="100000"/>
              </a:lnSpc>
              <a:spcBef>
                <a:spcPts val="555"/>
              </a:spcBef>
              <a:tabLst>
                <a:tab pos="1797685" algn="l"/>
              </a:tabLst>
            </a:pPr>
            <a:r>
              <a:rPr sz="2500" i="1" spc="25" dirty="0">
                <a:latin typeface="Times New Roman"/>
                <a:cs typeface="Times New Roman"/>
              </a:rPr>
              <a:t>A	</a:t>
            </a:r>
            <a:r>
              <a:rPr sz="2500" spc="-20" dirty="0">
                <a:latin typeface="Times New Roman"/>
                <a:cs typeface="Times New Roman"/>
              </a:rPr>
              <a:t>30 </a:t>
            </a:r>
            <a:r>
              <a:rPr sz="2500" spc="25" dirty="0">
                <a:latin typeface="Symbol"/>
                <a:cs typeface="Symbol"/>
              </a:rPr>
              <a:t></a:t>
            </a:r>
            <a:r>
              <a:rPr sz="2500" spc="-455" dirty="0">
                <a:latin typeface="Times New Roman"/>
                <a:cs typeface="Times New Roman"/>
              </a:rPr>
              <a:t> </a:t>
            </a:r>
            <a:r>
              <a:rPr sz="2500" spc="-60" dirty="0">
                <a:latin typeface="Times New Roman"/>
                <a:cs typeface="Times New Roman"/>
              </a:rPr>
              <a:t>36</a:t>
            </a:r>
            <a:endParaRPr sz="2500" dirty="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4819001" y="5842233"/>
            <a:ext cx="157480" cy="0"/>
          </a:xfrm>
          <a:custGeom>
            <a:avLst/>
            <a:gdLst/>
            <a:ahLst/>
            <a:cxnLst/>
            <a:rect l="l" t="t" r="r" b="b"/>
            <a:pathLst>
              <a:path w="157479">
                <a:moveTo>
                  <a:pt x="0" y="0"/>
                </a:moveTo>
                <a:lnTo>
                  <a:pt x="157284" y="0"/>
                </a:lnTo>
              </a:path>
            </a:pathLst>
          </a:custGeom>
          <a:ln w="1255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299356" y="6051277"/>
            <a:ext cx="597535" cy="0"/>
          </a:xfrm>
          <a:custGeom>
            <a:avLst/>
            <a:gdLst/>
            <a:ahLst/>
            <a:cxnLst/>
            <a:rect l="l" t="t" r="r" b="b"/>
            <a:pathLst>
              <a:path w="597535">
                <a:moveTo>
                  <a:pt x="0" y="0"/>
                </a:moveTo>
                <a:lnTo>
                  <a:pt x="596962" y="0"/>
                </a:lnTo>
              </a:path>
            </a:pathLst>
          </a:custGeom>
          <a:ln w="1255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219401" y="6051277"/>
            <a:ext cx="1847214" cy="0"/>
          </a:xfrm>
          <a:custGeom>
            <a:avLst/>
            <a:gdLst/>
            <a:ahLst/>
            <a:cxnLst/>
            <a:rect l="l" t="t" r="r" b="b"/>
            <a:pathLst>
              <a:path w="1847215">
                <a:moveTo>
                  <a:pt x="0" y="0"/>
                </a:moveTo>
                <a:lnTo>
                  <a:pt x="1846652" y="0"/>
                </a:lnTo>
              </a:path>
            </a:pathLst>
          </a:custGeom>
          <a:ln w="1255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4792491" y="5551573"/>
            <a:ext cx="4151629" cy="888365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615"/>
              </a:spcBef>
            </a:pPr>
            <a:r>
              <a:rPr sz="3600" i="1" spc="22" baseline="-34722" dirty="0">
                <a:latin typeface="Times New Roman"/>
                <a:cs typeface="Times New Roman"/>
              </a:rPr>
              <a:t>y </a:t>
            </a:r>
            <a:r>
              <a:rPr sz="3600" spc="22" baseline="-34722" dirty="0">
                <a:latin typeface="Symbol"/>
                <a:cs typeface="Symbol"/>
              </a:rPr>
              <a:t></a:t>
            </a:r>
            <a:r>
              <a:rPr sz="3600" spc="22" baseline="-34722" dirty="0">
                <a:latin typeface="Times New Roman"/>
                <a:cs typeface="Times New Roman"/>
              </a:rPr>
              <a:t> </a:t>
            </a:r>
            <a:r>
              <a:rPr sz="2400" spc="25" dirty="0">
                <a:latin typeface="Symbol"/>
                <a:cs typeface="Symbol"/>
              </a:rPr>
              <a:t></a:t>
            </a:r>
            <a:r>
              <a:rPr sz="2400" i="1" spc="25" dirty="0">
                <a:latin typeface="Times New Roman"/>
                <a:cs typeface="Times New Roman"/>
              </a:rPr>
              <a:t>a</a:t>
            </a:r>
            <a:r>
              <a:rPr sz="2400" spc="25" dirty="0">
                <a:latin typeface="Times New Roman"/>
                <a:cs typeface="Times New Roman"/>
              </a:rPr>
              <a:t>.</a:t>
            </a:r>
            <a:r>
              <a:rPr sz="2400" i="1" spc="25" dirty="0">
                <a:latin typeface="Times New Roman"/>
                <a:cs typeface="Times New Roman"/>
              </a:rPr>
              <a:t>y </a:t>
            </a:r>
            <a:r>
              <a:rPr sz="3600" spc="22" baseline="-34722" dirty="0">
                <a:latin typeface="Symbol"/>
                <a:cs typeface="Symbol"/>
              </a:rPr>
              <a:t></a:t>
            </a:r>
            <a:r>
              <a:rPr sz="3600" spc="22" baseline="-34722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30</a:t>
            </a:r>
            <a:r>
              <a:rPr sz="2400" i="1" spc="-25" dirty="0">
                <a:latin typeface="Times New Roman"/>
                <a:cs typeface="Times New Roman"/>
              </a:rPr>
              <a:t>x</a:t>
            </a:r>
            <a:r>
              <a:rPr sz="2400" spc="-25" dirty="0">
                <a:latin typeface="Times New Roman"/>
                <a:cs typeface="Times New Roman"/>
              </a:rPr>
              <a:t>13,5 </a:t>
            </a:r>
            <a:r>
              <a:rPr sz="2400" spc="15" dirty="0">
                <a:latin typeface="Symbol"/>
                <a:cs typeface="Symbol"/>
              </a:rPr>
              <a:t>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50" dirty="0">
                <a:latin typeface="Times New Roman"/>
                <a:cs typeface="Times New Roman"/>
              </a:rPr>
              <a:t>36</a:t>
            </a:r>
            <a:r>
              <a:rPr sz="2400" i="1" spc="50" dirty="0">
                <a:latin typeface="Times New Roman"/>
                <a:cs typeface="Times New Roman"/>
              </a:rPr>
              <a:t>x</a:t>
            </a:r>
            <a:r>
              <a:rPr sz="2400" spc="50" dirty="0">
                <a:latin typeface="Times New Roman"/>
                <a:cs typeface="Times New Roman"/>
              </a:rPr>
              <a:t>6 </a:t>
            </a:r>
            <a:r>
              <a:rPr sz="3600" spc="22" baseline="-34722" dirty="0">
                <a:latin typeface="Symbol"/>
                <a:cs typeface="Symbol"/>
              </a:rPr>
              <a:t></a:t>
            </a:r>
            <a:r>
              <a:rPr sz="3600" spc="-577" baseline="-34722" dirty="0">
                <a:latin typeface="Times New Roman"/>
                <a:cs typeface="Times New Roman"/>
              </a:rPr>
              <a:t> </a:t>
            </a:r>
            <a:r>
              <a:rPr sz="3600" spc="-52" baseline="-34722" dirty="0">
                <a:latin typeface="Times New Roman"/>
                <a:cs typeface="Times New Roman"/>
              </a:rPr>
              <a:t>9,41</a:t>
            </a:r>
            <a:endParaRPr sz="3600" baseline="-34722">
              <a:latin typeface="Times New Roman"/>
              <a:cs typeface="Times New Roman"/>
            </a:endParaRPr>
          </a:p>
          <a:p>
            <a:pPr marL="731520">
              <a:lnSpc>
                <a:spcPct val="100000"/>
              </a:lnSpc>
              <a:spcBef>
                <a:spcPts val="515"/>
              </a:spcBef>
              <a:tabLst>
                <a:tab pos="1915160" algn="l"/>
              </a:tabLst>
            </a:pPr>
            <a:r>
              <a:rPr sz="2400" i="1" spc="20" dirty="0">
                <a:latin typeface="Times New Roman"/>
                <a:cs typeface="Times New Roman"/>
              </a:rPr>
              <a:t>A	</a:t>
            </a:r>
            <a:r>
              <a:rPr sz="2400" spc="-25" dirty="0">
                <a:latin typeface="Times New Roman"/>
                <a:cs typeface="Times New Roman"/>
              </a:rPr>
              <a:t>30 </a:t>
            </a:r>
            <a:r>
              <a:rPr sz="2400" spc="15" dirty="0">
                <a:latin typeface="Symbol"/>
                <a:cs typeface="Symbol"/>
              </a:rPr>
              <a:t></a:t>
            </a:r>
            <a:r>
              <a:rPr sz="2400" spc="-434" dirty="0">
                <a:latin typeface="Times New Roman"/>
                <a:cs typeface="Times New Roman"/>
              </a:rPr>
              <a:t> </a:t>
            </a:r>
            <a:r>
              <a:rPr sz="2400" spc="-60" dirty="0">
                <a:latin typeface="Times New Roman"/>
                <a:cs typeface="Times New Roman"/>
              </a:rPr>
              <a:t>36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2540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50240" y="377774"/>
            <a:ext cx="208280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dirty="0">
                <a:solidFill>
                  <a:srgbClr val="FF0000"/>
                </a:solidFill>
                <a:latin typeface="Harrington"/>
                <a:cs typeface="Harrington"/>
              </a:rPr>
              <a:t>3. Tampang</a:t>
            </a:r>
            <a:r>
              <a:rPr sz="2800" b="1" spc="-130" dirty="0">
                <a:solidFill>
                  <a:srgbClr val="FF0000"/>
                </a:solidFill>
                <a:latin typeface="Harrington"/>
                <a:cs typeface="Harrington"/>
              </a:rPr>
              <a:t> </a:t>
            </a:r>
            <a:r>
              <a:rPr sz="2800" b="1" spc="-5" dirty="0">
                <a:solidFill>
                  <a:srgbClr val="FF0000"/>
                </a:solidFill>
                <a:latin typeface="Harrington"/>
                <a:cs typeface="Harrington"/>
              </a:rPr>
              <a:t>L</a:t>
            </a:r>
            <a:endParaRPr sz="2800">
              <a:latin typeface="Harrington"/>
              <a:cs typeface="Harringto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991611" y="653795"/>
            <a:ext cx="3518916" cy="24475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072383" y="714755"/>
            <a:ext cx="3357372" cy="2286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53333" y="695705"/>
            <a:ext cx="3395979" cy="2324100"/>
          </a:xfrm>
          <a:custGeom>
            <a:avLst/>
            <a:gdLst/>
            <a:ahLst/>
            <a:cxnLst/>
            <a:rect l="l" t="t" r="r" b="b"/>
            <a:pathLst>
              <a:path w="3395979" h="2324100">
                <a:moveTo>
                  <a:pt x="0" y="2324100"/>
                </a:moveTo>
                <a:lnTo>
                  <a:pt x="3395472" y="2324100"/>
                </a:lnTo>
                <a:lnTo>
                  <a:pt x="3395472" y="0"/>
                </a:lnTo>
                <a:lnTo>
                  <a:pt x="0" y="0"/>
                </a:lnTo>
                <a:lnTo>
                  <a:pt x="0" y="2324100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7" name="object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6804456"/>
              </p:ext>
            </p:extLst>
          </p:nvPr>
        </p:nvGraphicFramePr>
        <p:xfrm>
          <a:off x="993749" y="3279775"/>
          <a:ext cx="7143111" cy="16431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186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84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186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173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8675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b="1" spc="-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Bagian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b="1" spc="-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Luas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25500">
                        <a:lnSpc>
                          <a:spcPts val="1825"/>
                        </a:lnSpc>
                      </a:pPr>
                      <a:r>
                        <a:rPr sz="1600" b="1" spc="-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Momen </a:t>
                      </a:r>
                      <a:r>
                        <a:rPr sz="1600" b="1" spc="-1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Statis</a:t>
                      </a:r>
                      <a:r>
                        <a:rPr sz="1600" b="1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terhadap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854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825"/>
                        </a:lnSpc>
                      </a:pPr>
                      <a:r>
                        <a:rPr lang="en-US" sz="1600" b="1" dirty="0" smtClean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y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825"/>
                        </a:lnSpc>
                      </a:pPr>
                      <a:r>
                        <a:rPr lang="en-US" sz="1600" b="1" dirty="0" smtClean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x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8675"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</a:pPr>
                      <a:r>
                        <a:rPr sz="16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I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</a:pPr>
                      <a:r>
                        <a:rPr sz="16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(15x20)=300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</a:pPr>
                      <a:r>
                        <a:rPr sz="1600" b="1" spc="-5" dirty="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300x10=300</a:t>
                      </a:r>
                      <a:r>
                        <a:rPr lang="en-US" sz="1600" b="1" spc="-5" dirty="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0</a:t>
                      </a:r>
                      <a:endParaRPr sz="1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309245" algn="r">
                        <a:lnSpc>
                          <a:spcPts val="1875"/>
                        </a:lnSpc>
                      </a:pPr>
                      <a:r>
                        <a:rPr sz="16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300x7,5=2250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8549"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</a:pPr>
                      <a:r>
                        <a:rPr sz="16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II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875"/>
                        </a:lnSpc>
                      </a:pPr>
                      <a:r>
                        <a:rPr sz="16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-(10x15)=-150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</a:pPr>
                      <a:r>
                        <a:rPr sz="16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-150x12,5=-1875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264160" algn="r">
                        <a:lnSpc>
                          <a:spcPts val="1875"/>
                        </a:lnSpc>
                      </a:pPr>
                      <a:r>
                        <a:rPr sz="16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600" b="1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150x10</a:t>
                      </a:r>
                      <a:r>
                        <a:rPr sz="16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=</a:t>
                      </a:r>
                      <a:r>
                        <a:rPr sz="16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600" b="1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1500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8675"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</a:pPr>
                      <a:r>
                        <a:rPr sz="16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Jumlah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</a:pPr>
                      <a:r>
                        <a:rPr sz="16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150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875"/>
                        </a:lnSpc>
                      </a:pPr>
                      <a:r>
                        <a:rPr sz="1600" b="1" spc="-2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1125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</a:pPr>
                      <a:r>
                        <a:rPr sz="16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750</a:t>
                      </a:r>
                      <a:endParaRPr sz="1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object 8"/>
          <p:cNvSpPr/>
          <p:nvPr/>
        </p:nvSpPr>
        <p:spPr>
          <a:xfrm>
            <a:off x="1071372" y="5071871"/>
            <a:ext cx="2857500" cy="1358265"/>
          </a:xfrm>
          <a:custGeom>
            <a:avLst/>
            <a:gdLst/>
            <a:ahLst/>
            <a:cxnLst/>
            <a:rect l="l" t="t" r="r" b="b"/>
            <a:pathLst>
              <a:path w="2857500" h="1358264">
                <a:moveTo>
                  <a:pt x="0" y="1357883"/>
                </a:moveTo>
                <a:lnTo>
                  <a:pt x="2857500" y="1357883"/>
                </a:lnTo>
                <a:lnTo>
                  <a:pt x="2857500" y="0"/>
                </a:lnTo>
                <a:lnTo>
                  <a:pt x="0" y="0"/>
                </a:lnTo>
                <a:lnTo>
                  <a:pt x="0" y="1357883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32328" y="5324289"/>
            <a:ext cx="101600" cy="0"/>
          </a:xfrm>
          <a:custGeom>
            <a:avLst/>
            <a:gdLst/>
            <a:ahLst/>
            <a:cxnLst/>
            <a:rect l="l" t="t" r="r" b="b"/>
            <a:pathLst>
              <a:path w="101600">
                <a:moveTo>
                  <a:pt x="0" y="0"/>
                </a:moveTo>
                <a:lnTo>
                  <a:pt x="101130" y="0"/>
                </a:lnTo>
              </a:path>
            </a:pathLst>
          </a:custGeom>
          <a:ln w="103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564549" y="5415512"/>
            <a:ext cx="392430" cy="0"/>
          </a:xfrm>
          <a:custGeom>
            <a:avLst/>
            <a:gdLst/>
            <a:ahLst/>
            <a:cxnLst/>
            <a:rect l="l" t="t" r="r" b="b"/>
            <a:pathLst>
              <a:path w="392430">
                <a:moveTo>
                  <a:pt x="0" y="0"/>
                </a:moveTo>
                <a:lnTo>
                  <a:pt x="392052" y="0"/>
                </a:lnTo>
              </a:path>
            </a:pathLst>
          </a:custGeom>
          <a:ln w="103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202738" y="5415512"/>
            <a:ext cx="454659" cy="0"/>
          </a:xfrm>
          <a:custGeom>
            <a:avLst/>
            <a:gdLst/>
            <a:ahLst/>
            <a:cxnLst/>
            <a:rect l="l" t="t" r="r" b="b"/>
            <a:pathLst>
              <a:path w="454660">
                <a:moveTo>
                  <a:pt x="0" y="0"/>
                </a:moveTo>
                <a:lnTo>
                  <a:pt x="454396" y="0"/>
                </a:lnTo>
              </a:path>
            </a:pathLst>
          </a:custGeom>
          <a:ln w="103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903270" y="5415512"/>
            <a:ext cx="459105" cy="0"/>
          </a:xfrm>
          <a:custGeom>
            <a:avLst/>
            <a:gdLst/>
            <a:ahLst/>
            <a:cxnLst/>
            <a:rect l="l" t="t" r="r" b="b"/>
            <a:pathLst>
              <a:path w="459104">
                <a:moveTo>
                  <a:pt x="0" y="0"/>
                </a:moveTo>
                <a:lnTo>
                  <a:pt x="458576" y="0"/>
                </a:lnTo>
              </a:path>
            </a:pathLst>
          </a:custGeom>
          <a:ln w="103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124939" y="6018535"/>
            <a:ext cx="101600" cy="0"/>
          </a:xfrm>
          <a:custGeom>
            <a:avLst/>
            <a:gdLst/>
            <a:ahLst/>
            <a:cxnLst/>
            <a:rect l="l" t="t" r="r" b="b"/>
            <a:pathLst>
              <a:path w="101600">
                <a:moveTo>
                  <a:pt x="0" y="0"/>
                </a:moveTo>
                <a:lnTo>
                  <a:pt x="101590" y="0"/>
                </a:lnTo>
              </a:path>
            </a:pathLst>
          </a:custGeom>
          <a:ln w="103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550235" y="6109758"/>
            <a:ext cx="394970" cy="0"/>
          </a:xfrm>
          <a:custGeom>
            <a:avLst/>
            <a:gdLst/>
            <a:ahLst/>
            <a:cxnLst/>
            <a:rect l="l" t="t" r="r" b="b"/>
            <a:pathLst>
              <a:path w="394969">
                <a:moveTo>
                  <a:pt x="0" y="0"/>
                </a:moveTo>
                <a:lnTo>
                  <a:pt x="394364" y="0"/>
                </a:lnTo>
              </a:path>
            </a:pathLst>
          </a:custGeom>
          <a:ln w="103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190736" y="6109758"/>
            <a:ext cx="440690" cy="0"/>
          </a:xfrm>
          <a:custGeom>
            <a:avLst/>
            <a:gdLst/>
            <a:ahLst/>
            <a:cxnLst/>
            <a:rect l="l" t="t" r="r" b="b"/>
            <a:pathLst>
              <a:path w="440689">
                <a:moveTo>
                  <a:pt x="0" y="0"/>
                </a:moveTo>
                <a:lnTo>
                  <a:pt x="440081" y="0"/>
                </a:lnTo>
              </a:path>
            </a:pathLst>
          </a:custGeom>
          <a:ln w="103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876934" y="6109758"/>
            <a:ext cx="367665" cy="0"/>
          </a:xfrm>
          <a:custGeom>
            <a:avLst/>
            <a:gdLst/>
            <a:ahLst/>
            <a:cxnLst/>
            <a:rect l="l" t="t" r="r" b="b"/>
            <a:pathLst>
              <a:path w="367664">
                <a:moveTo>
                  <a:pt x="0" y="0"/>
                </a:moveTo>
                <a:lnTo>
                  <a:pt x="367585" y="0"/>
                </a:lnTo>
              </a:path>
            </a:pathLst>
          </a:custGeom>
          <a:ln w="103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219142" y="6077034"/>
            <a:ext cx="80645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1100" spc="-20" dirty="0">
                <a:latin typeface="Times New Roman"/>
                <a:cs typeface="Times New Roman"/>
              </a:rPr>
              <a:t>o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233458" y="5382788"/>
            <a:ext cx="80645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1100" spc="-20" dirty="0">
                <a:latin typeface="Times New Roman"/>
                <a:cs typeface="Times New Roman"/>
              </a:rPr>
              <a:t>o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967918" y="5704309"/>
            <a:ext cx="1678305" cy="721995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R="5080" algn="ctr">
              <a:lnSpc>
                <a:spcPct val="100000"/>
              </a:lnSpc>
              <a:spcBef>
                <a:spcPts val="555"/>
              </a:spcBef>
            </a:pPr>
            <a:r>
              <a:rPr sz="2850" spc="-67" baseline="-35087" dirty="0">
                <a:latin typeface="Symbol"/>
                <a:cs typeface="Symbol"/>
              </a:rPr>
              <a:t></a:t>
            </a:r>
            <a:r>
              <a:rPr sz="2850" spc="-67" baseline="-35087" dirty="0">
                <a:latin typeface="Times New Roman"/>
                <a:cs typeface="Times New Roman"/>
              </a:rPr>
              <a:t> </a:t>
            </a:r>
            <a:r>
              <a:rPr sz="1900" spc="-40" dirty="0">
                <a:latin typeface="Symbol"/>
                <a:cs typeface="Symbol"/>
              </a:rPr>
              <a:t></a:t>
            </a:r>
            <a:r>
              <a:rPr sz="1900" i="1" spc="-40" dirty="0">
                <a:latin typeface="Times New Roman"/>
                <a:cs typeface="Times New Roman"/>
              </a:rPr>
              <a:t>a</a:t>
            </a:r>
            <a:r>
              <a:rPr sz="1900" spc="-40" dirty="0">
                <a:latin typeface="Times New Roman"/>
                <a:cs typeface="Times New Roman"/>
              </a:rPr>
              <a:t>.</a:t>
            </a:r>
            <a:r>
              <a:rPr sz="1900" i="1" spc="-40" dirty="0">
                <a:latin typeface="Times New Roman"/>
                <a:cs typeface="Times New Roman"/>
              </a:rPr>
              <a:t>x </a:t>
            </a:r>
            <a:r>
              <a:rPr sz="2850" spc="-67" baseline="-35087" dirty="0">
                <a:latin typeface="Symbol"/>
                <a:cs typeface="Symbol"/>
              </a:rPr>
              <a:t></a:t>
            </a:r>
            <a:r>
              <a:rPr sz="2850" spc="-67" baseline="-35087" dirty="0">
                <a:latin typeface="Times New Roman"/>
                <a:cs typeface="Times New Roman"/>
              </a:rPr>
              <a:t> </a:t>
            </a:r>
            <a:r>
              <a:rPr sz="1900" spc="-70" dirty="0">
                <a:latin typeface="Times New Roman"/>
                <a:cs typeface="Times New Roman"/>
              </a:rPr>
              <a:t>750 </a:t>
            </a:r>
            <a:r>
              <a:rPr sz="2850" spc="-67" baseline="-35087" dirty="0">
                <a:latin typeface="Symbol"/>
                <a:cs typeface="Symbol"/>
              </a:rPr>
              <a:t></a:t>
            </a:r>
            <a:r>
              <a:rPr sz="2850" spc="75" baseline="-35087" dirty="0">
                <a:latin typeface="Times New Roman"/>
                <a:cs typeface="Times New Roman"/>
              </a:rPr>
              <a:t> </a:t>
            </a:r>
            <a:r>
              <a:rPr sz="2850" spc="-67" baseline="-35087" dirty="0">
                <a:latin typeface="Times New Roman"/>
                <a:cs typeface="Times New Roman"/>
              </a:rPr>
              <a:t>5</a:t>
            </a:r>
            <a:endParaRPr sz="2850" baseline="-35087">
              <a:latin typeface="Times New Roman"/>
              <a:cs typeface="Times New Roman"/>
            </a:endParaRPr>
          </a:p>
          <a:p>
            <a:pPr marR="38100" algn="ctr">
              <a:lnSpc>
                <a:spcPct val="100000"/>
              </a:lnSpc>
              <a:spcBef>
                <a:spcPts val="459"/>
              </a:spcBef>
              <a:tabLst>
                <a:tab pos="522605" algn="l"/>
              </a:tabLst>
            </a:pPr>
            <a:r>
              <a:rPr sz="1900" i="1" spc="-50" dirty="0">
                <a:latin typeface="Times New Roman"/>
                <a:cs typeface="Times New Roman"/>
              </a:rPr>
              <a:t>A	</a:t>
            </a:r>
            <a:r>
              <a:rPr sz="1900" spc="-70" dirty="0">
                <a:latin typeface="Times New Roman"/>
                <a:cs typeface="Times New Roman"/>
              </a:rPr>
              <a:t>150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691085" y="6106121"/>
            <a:ext cx="154305" cy="320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sz="1900" i="1" spc="-50" dirty="0">
                <a:latin typeface="Times New Roman"/>
                <a:cs typeface="Times New Roman"/>
              </a:rPr>
              <a:t>A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69635" y="5727927"/>
            <a:ext cx="205104" cy="320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sz="1900" i="1" spc="-70" dirty="0">
                <a:latin typeface="Times New Roman"/>
                <a:cs typeface="Times New Roman"/>
              </a:rPr>
              <a:t>M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17089" y="5913322"/>
            <a:ext cx="387985" cy="320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  <a:tabLst>
                <a:tab pos="248285" algn="l"/>
              </a:tabLst>
            </a:pPr>
            <a:r>
              <a:rPr sz="1900" i="1" spc="-40" dirty="0">
                <a:latin typeface="Times New Roman"/>
                <a:cs typeface="Times New Roman"/>
              </a:rPr>
              <a:t>x	</a:t>
            </a:r>
            <a:r>
              <a:rPr sz="1900" spc="-45" dirty="0">
                <a:latin typeface="Symbol"/>
                <a:cs typeface="Symbol"/>
              </a:rPr>
              <a:t></a:t>
            </a:r>
            <a:endParaRPr sz="1900">
              <a:latin typeface="Symbol"/>
              <a:cs typeface="Symbo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704475" y="5411881"/>
            <a:ext cx="1594485" cy="320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  <a:tabLst>
                <a:tab pos="669290" algn="l"/>
                <a:tab pos="1245235" algn="l"/>
              </a:tabLst>
            </a:pPr>
            <a:r>
              <a:rPr sz="1900" i="1" spc="-50" dirty="0">
                <a:latin typeface="Times New Roman"/>
                <a:cs typeface="Times New Roman"/>
              </a:rPr>
              <a:t>A	A	</a:t>
            </a:r>
            <a:r>
              <a:rPr sz="1900" spc="-85" dirty="0">
                <a:latin typeface="Times New Roman"/>
                <a:cs typeface="Times New Roman"/>
              </a:rPr>
              <a:t>1</a:t>
            </a:r>
            <a:r>
              <a:rPr sz="1900" spc="-90" dirty="0">
                <a:latin typeface="Times New Roman"/>
                <a:cs typeface="Times New Roman"/>
              </a:rPr>
              <a:t>5</a:t>
            </a:r>
            <a:r>
              <a:rPr sz="1900" spc="-45" dirty="0">
                <a:latin typeface="Times New Roman"/>
                <a:cs typeface="Times New Roman"/>
              </a:rPr>
              <a:t>0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558550" y="5063755"/>
            <a:ext cx="2366010" cy="320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30"/>
              </a:spcBef>
              <a:tabLst>
                <a:tab pos="459105" algn="l"/>
              </a:tabLst>
            </a:pPr>
            <a:r>
              <a:rPr sz="1900" i="1" spc="-70" dirty="0">
                <a:latin typeface="Times New Roman"/>
                <a:cs typeface="Times New Roman"/>
              </a:rPr>
              <a:t>M	</a:t>
            </a:r>
            <a:r>
              <a:rPr sz="2850" spc="-67" baseline="-35087" dirty="0">
                <a:latin typeface="Symbol"/>
                <a:cs typeface="Symbol"/>
              </a:rPr>
              <a:t></a:t>
            </a:r>
            <a:r>
              <a:rPr sz="2850" spc="-67" baseline="-35087" dirty="0">
                <a:latin typeface="Times New Roman"/>
                <a:cs typeface="Times New Roman"/>
              </a:rPr>
              <a:t> </a:t>
            </a:r>
            <a:r>
              <a:rPr sz="1900" spc="-20" dirty="0">
                <a:latin typeface="Symbol"/>
                <a:cs typeface="Symbol"/>
              </a:rPr>
              <a:t></a:t>
            </a:r>
            <a:r>
              <a:rPr sz="1900" i="1" spc="-20" dirty="0">
                <a:latin typeface="Times New Roman"/>
                <a:cs typeface="Times New Roman"/>
              </a:rPr>
              <a:t>a</a:t>
            </a:r>
            <a:r>
              <a:rPr sz="1900" spc="-20" dirty="0">
                <a:latin typeface="Times New Roman"/>
                <a:cs typeface="Times New Roman"/>
              </a:rPr>
              <a:t>.</a:t>
            </a:r>
            <a:r>
              <a:rPr sz="1900" i="1" spc="-20" dirty="0">
                <a:latin typeface="Times New Roman"/>
                <a:cs typeface="Times New Roman"/>
              </a:rPr>
              <a:t>y </a:t>
            </a:r>
            <a:r>
              <a:rPr sz="2850" spc="-67" baseline="-35087" dirty="0">
                <a:latin typeface="Symbol"/>
                <a:cs typeface="Symbol"/>
              </a:rPr>
              <a:t></a:t>
            </a:r>
            <a:r>
              <a:rPr sz="2850" spc="-67" baseline="-35087" dirty="0">
                <a:latin typeface="Times New Roman"/>
                <a:cs typeface="Times New Roman"/>
              </a:rPr>
              <a:t> </a:t>
            </a:r>
            <a:r>
              <a:rPr sz="1900" spc="-75" dirty="0">
                <a:latin typeface="Times New Roman"/>
                <a:cs typeface="Times New Roman"/>
              </a:rPr>
              <a:t>1125 </a:t>
            </a:r>
            <a:r>
              <a:rPr sz="2850" spc="-67" baseline="-35087" dirty="0">
                <a:latin typeface="Symbol"/>
                <a:cs typeface="Symbol"/>
              </a:rPr>
              <a:t></a:t>
            </a:r>
            <a:r>
              <a:rPr sz="2850" spc="-75" baseline="-35087" dirty="0">
                <a:latin typeface="Times New Roman"/>
                <a:cs typeface="Times New Roman"/>
              </a:rPr>
              <a:t> </a:t>
            </a:r>
            <a:r>
              <a:rPr sz="2850" spc="-67" baseline="-35087" dirty="0">
                <a:latin typeface="Times New Roman"/>
                <a:cs typeface="Times New Roman"/>
              </a:rPr>
              <a:t>7,5</a:t>
            </a:r>
            <a:endParaRPr sz="2850" baseline="-35087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128170" y="5219076"/>
            <a:ext cx="391795" cy="320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  <a:tabLst>
                <a:tab pos="251460" algn="l"/>
              </a:tabLst>
            </a:pPr>
            <a:r>
              <a:rPr sz="1900" i="1" spc="-40" dirty="0">
                <a:latin typeface="Times New Roman"/>
                <a:cs typeface="Times New Roman"/>
              </a:rPr>
              <a:t>y	</a:t>
            </a:r>
            <a:r>
              <a:rPr sz="1900" spc="-45" dirty="0">
                <a:latin typeface="Symbol"/>
                <a:cs typeface="Symbol"/>
              </a:rPr>
              <a:t></a:t>
            </a:r>
            <a:endParaRPr sz="1900">
              <a:latin typeface="Symbol"/>
              <a:cs typeface="Symbo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792209" y="5891640"/>
            <a:ext cx="130175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1100" i="1" spc="-5" dirty="0">
                <a:latin typeface="Times New Roman"/>
                <a:cs typeface="Times New Roman"/>
              </a:rPr>
              <a:t>sy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806524" y="5226485"/>
            <a:ext cx="130175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1100" i="1" spc="-5" dirty="0">
                <a:latin typeface="Times New Roman"/>
                <a:cs typeface="Times New Roman"/>
              </a:rPr>
              <a:t>sx</a:t>
            </a:r>
            <a:endParaRPr sz="11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07288" y="165353"/>
            <a:ext cx="6953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5" dirty="0">
                <a:solidFill>
                  <a:srgbClr val="6F2F9F"/>
                </a:solidFill>
                <a:latin typeface="Harrington"/>
                <a:cs typeface="Harrington"/>
              </a:rPr>
              <a:t>S</a:t>
            </a:r>
            <a:r>
              <a:rPr sz="2400" b="1" spc="10" dirty="0">
                <a:solidFill>
                  <a:srgbClr val="6F2F9F"/>
                </a:solidFill>
                <a:latin typeface="Harrington"/>
                <a:cs typeface="Harrington"/>
              </a:rPr>
              <a:t>o</a:t>
            </a:r>
            <a:r>
              <a:rPr sz="2400" b="1" spc="5" dirty="0">
                <a:solidFill>
                  <a:srgbClr val="6F2F9F"/>
                </a:solidFill>
                <a:latin typeface="Harrington"/>
                <a:cs typeface="Harrington"/>
              </a:rPr>
              <a:t>a</a:t>
            </a:r>
            <a:r>
              <a:rPr sz="2400" b="1" spc="10" dirty="0">
                <a:solidFill>
                  <a:srgbClr val="6F2F9F"/>
                </a:solidFill>
                <a:latin typeface="Harrington"/>
                <a:cs typeface="Harrington"/>
              </a:rPr>
              <a:t>l</a:t>
            </a:r>
            <a:r>
              <a:rPr sz="2400" b="1" spc="-5" dirty="0">
                <a:solidFill>
                  <a:srgbClr val="6F2F9F"/>
                </a:solidFill>
                <a:latin typeface="Harrington"/>
                <a:cs typeface="Harrington"/>
              </a:rPr>
              <a:t>:</a:t>
            </a:r>
            <a:endParaRPr sz="2400">
              <a:latin typeface="Harrington"/>
              <a:cs typeface="Harringto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429255" y="1357883"/>
            <a:ext cx="4668012" cy="44089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50240" y="695706"/>
            <a:ext cx="440817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03070D"/>
                </a:solidFill>
                <a:latin typeface="Harrington"/>
                <a:cs typeface="Harrington"/>
              </a:rPr>
              <a:t>Tentukan </a:t>
            </a:r>
            <a:r>
              <a:rPr sz="2000" b="1" spc="5" dirty="0">
                <a:solidFill>
                  <a:srgbClr val="03070D"/>
                </a:solidFill>
                <a:latin typeface="Harrington"/>
                <a:cs typeface="Harrington"/>
              </a:rPr>
              <a:t>titik </a:t>
            </a:r>
            <a:r>
              <a:rPr sz="2000" b="1" dirty="0">
                <a:solidFill>
                  <a:srgbClr val="03070D"/>
                </a:solidFill>
                <a:latin typeface="Harrington"/>
                <a:cs typeface="Harrington"/>
              </a:rPr>
              <a:t>berat penampang</a:t>
            </a:r>
            <a:r>
              <a:rPr sz="2000" b="1" spc="-105" dirty="0">
                <a:solidFill>
                  <a:srgbClr val="03070D"/>
                </a:solidFill>
                <a:latin typeface="Harrington"/>
                <a:cs typeface="Harrington"/>
              </a:rPr>
              <a:t> </a:t>
            </a:r>
            <a:r>
              <a:rPr sz="2000" b="1" dirty="0">
                <a:solidFill>
                  <a:srgbClr val="03070D"/>
                </a:solidFill>
                <a:latin typeface="Harrington"/>
                <a:cs typeface="Harrington"/>
              </a:rPr>
              <a:t>berikut:</a:t>
            </a:r>
            <a:endParaRPr sz="2000">
              <a:latin typeface="Harrington"/>
              <a:cs typeface="Harringto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1295</TotalTime>
  <Words>625</Words>
  <Application>Microsoft Office PowerPoint</Application>
  <PresentationFormat>On-screen Show (4:3)</PresentationFormat>
  <Paragraphs>195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1" baseType="lpstr">
      <vt:lpstr>Arial</vt:lpstr>
      <vt:lpstr>Calibri</vt:lpstr>
      <vt:lpstr>Curlz MT</vt:lpstr>
      <vt:lpstr>Harrington</vt:lpstr>
      <vt:lpstr>Lucida Console</vt:lpstr>
      <vt:lpstr>Microsoft New Tai Lue</vt:lpstr>
      <vt:lpstr>Showcard Gothic</vt:lpstr>
      <vt:lpstr>Symbol</vt:lpstr>
      <vt:lpstr>Tempus Sans ITC</vt:lpstr>
      <vt:lpstr>Times New Roman</vt:lpstr>
      <vt:lpstr>Office Theme</vt:lpstr>
      <vt:lpstr>PowerPoint Presentation</vt:lpstr>
      <vt:lpstr>PowerPoint Presentation</vt:lpstr>
      <vt:lpstr>PROFIL PADA STRUKTUR BANGUNAN</vt:lpstr>
      <vt:lpstr>PROFIL C</vt:lpstr>
      <vt:lpstr>PowerPoint Presentation</vt:lpstr>
      <vt:lpstr>PROFIL PADA STRUKTUR BANGUNAN</vt:lpstr>
      <vt:lpstr>Luas Penampang</vt:lpstr>
      <vt:lpstr>PowerPoint Presentation</vt:lpstr>
      <vt:lpstr>Answer :</vt:lpstr>
      <vt:lpstr>3. Tentukan luas bidang yang berbentuk semisegmen parabola yang</vt:lpstr>
      <vt:lpstr>A   dA</vt:lpstr>
      <vt:lpstr>b. Penampang bidang mempunyai tepi tak beraturan dan tidak  terdefinisi secara sistematis sederhana</vt:lpstr>
      <vt:lpstr>c. Penampang Bidang Secara Umum</vt:lpstr>
      <vt:lpstr>Momen Statis</vt:lpstr>
      <vt:lpstr>Titik Pusat Berat Benda</vt:lpstr>
      <vt:lpstr>mx  m1 x1  m2 x2  m3 x3  ...</vt:lpstr>
      <vt:lpstr>Titik Berat Bidang / Penampang</vt:lpstr>
      <vt:lpstr>Contoh: Tentukan titik berat penampang berikut:</vt:lpstr>
      <vt:lpstr>3. Tampang 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Lemuel Conde</dc:creator>
  <cp:lastModifiedBy>Mr.Luqman</cp:lastModifiedBy>
  <cp:revision>10</cp:revision>
  <dcterms:created xsi:type="dcterms:W3CDTF">2020-02-15T07:46:22Z</dcterms:created>
  <dcterms:modified xsi:type="dcterms:W3CDTF">2022-03-01T04:47:14Z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2017-03-03T00:00:00Z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2020-02-15T00:00:00Z</vt:filetime>
  </property>
</Properties>
</file>