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3" r:id="rId14"/>
    <p:sldId id="270" r:id="rId15"/>
    <p:sldId id="271" r:id="rId16"/>
    <p:sldId id="269"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52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smtClean="0"/>
              <a:t>9/1/2020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7588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39266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smtClean="0"/>
              <a:pPr/>
              <a:t>9/1/2020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0326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smtClean="0"/>
              <a:t>9/1/2020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04233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smtClean="0"/>
              <a:t>9/1/2020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5411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1222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smtClean="0"/>
              <a:t>9/1/2020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4345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8275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smtClean="0"/>
              <a:t>9/1/2020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5850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6160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smtClean="0"/>
              <a:pPr/>
              <a:t>9/1/2020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876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smtClean="0"/>
              <a:pPr/>
              <a:t>9/1/2020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6789067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dirty="0"/>
              <a:t>PERENCANAAN TEBAL PERKERASAN LENTUR DENGAN ANALISA KOMPONEN </a:t>
            </a:r>
          </a:p>
        </p:txBody>
      </p:sp>
    </p:spTree>
    <p:extLst>
      <p:ext uri="{BB962C8B-B14F-4D97-AF65-F5344CB8AC3E}">
        <p14:creationId xmlns:p14="http://schemas.microsoft.com/office/powerpoint/2010/main" val="955281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Kegunaan</a:t>
            </a:r>
          </a:p>
        </p:txBody>
      </p:sp>
      <p:sp>
        <p:nvSpPr>
          <p:cNvPr id="3" name="Content Placeholder 2"/>
          <p:cNvSpPr>
            <a:spLocks noGrp="1"/>
          </p:cNvSpPr>
          <p:nvPr>
            <p:ph idx="1"/>
          </p:nvPr>
        </p:nvSpPr>
        <p:spPr/>
        <p:txBody>
          <a:bodyPr>
            <a:normAutofit fontScale="92500" lnSpcReduction="20000"/>
          </a:bodyPr>
          <a:lstStyle/>
          <a:p>
            <a:r>
              <a:rPr lang="id-ID" sz="3600" dirty="0"/>
              <a:t>Analisa Komponen dapat digunakan untuk Perencanaan </a:t>
            </a:r>
            <a:r>
              <a:rPr lang="id-ID" sz="3600" dirty="0" err="1"/>
              <a:t>perkerasan</a:t>
            </a:r>
            <a:r>
              <a:rPr lang="id-ID" sz="3600" dirty="0"/>
              <a:t> jalan baru (New </a:t>
            </a:r>
            <a:r>
              <a:rPr lang="id-ID" sz="3600" dirty="0" err="1"/>
              <a:t>Construction</a:t>
            </a:r>
            <a:r>
              <a:rPr lang="id-ID" sz="3600" dirty="0"/>
              <a:t>/</a:t>
            </a:r>
            <a:r>
              <a:rPr lang="id-ID" sz="3600" dirty="0" err="1"/>
              <a:t>Full</a:t>
            </a:r>
            <a:r>
              <a:rPr lang="id-ID" sz="3600" dirty="0"/>
              <a:t> </a:t>
            </a:r>
            <a:r>
              <a:rPr lang="id-ID" sz="3600" dirty="0" err="1"/>
              <a:t>Depth</a:t>
            </a:r>
            <a:r>
              <a:rPr lang="id-ID" sz="3600" dirty="0"/>
              <a:t> </a:t>
            </a:r>
            <a:r>
              <a:rPr lang="id-ID" sz="3600" dirty="0" err="1"/>
              <a:t>Pavement</a:t>
            </a:r>
            <a:r>
              <a:rPr lang="id-ID" sz="3600" dirty="0"/>
              <a:t>); </a:t>
            </a:r>
          </a:p>
          <a:p>
            <a:r>
              <a:rPr lang="id-ID" sz="3600" dirty="0"/>
              <a:t>Perkuatan </a:t>
            </a:r>
            <a:r>
              <a:rPr lang="id-ID" sz="3600" dirty="0" err="1"/>
              <a:t>perkerasan</a:t>
            </a:r>
            <a:r>
              <a:rPr lang="id-ID" sz="3600" dirty="0"/>
              <a:t> jalan lama (</a:t>
            </a:r>
            <a:r>
              <a:rPr lang="id-ID" sz="3600" dirty="0" err="1"/>
              <a:t>Overlay</a:t>
            </a:r>
            <a:r>
              <a:rPr lang="id-ID" sz="3600" dirty="0"/>
              <a:t>); atau </a:t>
            </a:r>
          </a:p>
          <a:p>
            <a:r>
              <a:rPr lang="id-ID" sz="3600" dirty="0"/>
              <a:t>Konstruksi bertahap (</a:t>
            </a:r>
            <a:r>
              <a:rPr lang="id-ID" sz="3600" dirty="0" err="1"/>
              <a:t>Stage</a:t>
            </a:r>
            <a:r>
              <a:rPr lang="id-ID" sz="3600" dirty="0"/>
              <a:t> </a:t>
            </a:r>
            <a:r>
              <a:rPr lang="id-ID" sz="3600" dirty="0" err="1"/>
              <a:t>Construction</a:t>
            </a:r>
            <a:r>
              <a:rPr lang="id-ID" sz="3600" dirty="0"/>
              <a:t>). </a:t>
            </a:r>
          </a:p>
        </p:txBody>
      </p:sp>
    </p:spTree>
    <p:extLst>
      <p:ext uri="{BB962C8B-B14F-4D97-AF65-F5344CB8AC3E}">
        <p14:creationId xmlns:p14="http://schemas.microsoft.com/office/powerpoint/2010/main" val="2440507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 Parameter perencanaan </a:t>
            </a:r>
          </a:p>
        </p:txBody>
      </p:sp>
      <p:sp>
        <p:nvSpPr>
          <p:cNvPr id="3" name="Content Placeholder 2"/>
          <p:cNvSpPr>
            <a:spLocks noGrp="1"/>
          </p:cNvSpPr>
          <p:nvPr>
            <p:ph idx="1"/>
          </p:nvPr>
        </p:nvSpPr>
        <p:spPr/>
        <p:txBody>
          <a:bodyPr>
            <a:normAutofit fontScale="92500" lnSpcReduction="20000"/>
          </a:bodyPr>
          <a:lstStyle/>
          <a:p>
            <a:r>
              <a:rPr lang="id-ID" sz="3200" dirty="0"/>
              <a:t>lalu lintas, </a:t>
            </a:r>
          </a:p>
          <a:p>
            <a:r>
              <a:rPr lang="id-ID" sz="3200" dirty="0"/>
              <a:t>Daya Dukung Tanah Dasar (DDT) dan CBR; </a:t>
            </a:r>
          </a:p>
          <a:p>
            <a:r>
              <a:rPr lang="id-ID" sz="3200" dirty="0"/>
              <a:t>Faktor Regional (FR); </a:t>
            </a:r>
          </a:p>
          <a:p>
            <a:r>
              <a:rPr lang="id-ID" sz="3200" dirty="0"/>
              <a:t>Indeks Permukaan (IP); </a:t>
            </a:r>
          </a:p>
          <a:p>
            <a:r>
              <a:rPr lang="id-ID" sz="3200" dirty="0"/>
              <a:t>Koefisien kekuatan relatif (a), ketentuan batas minimum tebal lapis </a:t>
            </a:r>
            <a:r>
              <a:rPr lang="id-ID" sz="3200" dirty="0" err="1"/>
              <a:t>perkerasan</a:t>
            </a:r>
            <a:r>
              <a:rPr lang="id-ID" sz="3200" dirty="0"/>
              <a:t> dan Pelapisan tambahan serta konstruksi bertahap. </a:t>
            </a:r>
          </a:p>
        </p:txBody>
      </p:sp>
    </p:spTree>
    <p:extLst>
      <p:ext uri="{BB962C8B-B14F-4D97-AF65-F5344CB8AC3E}">
        <p14:creationId xmlns:p14="http://schemas.microsoft.com/office/powerpoint/2010/main" val="1452052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Lalu Lintas </a:t>
            </a:r>
          </a:p>
        </p:txBody>
      </p:sp>
      <p:sp>
        <p:nvSpPr>
          <p:cNvPr id="3" name="Content Placeholder 2"/>
          <p:cNvSpPr>
            <a:spLocks noGrp="1"/>
          </p:cNvSpPr>
          <p:nvPr>
            <p:ph idx="1"/>
          </p:nvPr>
        </p:nvSpPr>
        <p:spPr/>
        <p:txBody>
          <a:bodyPr/>
          <a:lstStyle/>
          <a:p>
            <a:r>
              <a:rPr lang="id-ID" dirty="0"/>
              <a:t>Parameter lalu lintas menyangkut jalur rencana, angka </a:t>
            </a:r>
            <a:r>
              <a:rPr lang="id-ID" dirty="0" err="1"/>
              <a:t>ekivalensi</a:t>
            </a:r>
            <a:r>
              <a:rPr lang="id-ID" dirty="0"/>
              <a:t> beban lalu lintas, dan lintas harian rata-rata (DPU, 1987). </a:t>
            </a:r>
          </a:p>
        </p:txBody>
      </p:sp>
      <p:pic>
        <p:nvPicPr>
          <p:cNvPr id="4" name="Picture 3"/>
          <p:cNvPicPr>
            <a:picLocks noChangeAspect="1"/>
          </p:cNvPicPr>
          <p:nvPr/>
        </p:nvPicPr>
        <p:blipFill>
          <a:blip r:embed="rId2"/>
          <a:stretch>
            <a:fillRect/>
          </a:stretch>
        </p:blipFill>
        <p:spPr>
          <a:xfrm>
            <a:off x="363761" y="2150772"/>
            <a:ext cx="5069874" cy="2575774"/>
          </a:xfrm>
          <a:prstGeom prst="rect">
            <a:avLst/>
          </a:prstGeom>
        </p:spPr>
      </p:pic>
      <p:pic>
        <p:nvPicPr>
          <p:cNvPr id="5" name="Picture 4"/>
          <p:cNvPicPr>
            <a:picLocks noChangeAspect="1"/>
          </p:cNvPicPr>
          <p:nvPr/>
        </p:nvPicPr>
        <p:blipFill>
          <a:blip r:embed="rId3"/>
          <a:stretch>
            <a:fillRect/>
          </a:stretch>
        </p:blipFill>
        <p:spPr>
          <a:xfrm>
            <a:off x="5579839" y="3932483"/>
            <a:ext cx="5809312" cy="2081950"/>
          </a:xfrm>
          <a:prstGeom prst="rect">
            <a:avLst/>
          </a:prstGeom>
        </p:spPr>
      </p:pic>
    </p:spTree>
    <p:extLst>
      <p:ext uri="{BB962C8B-B14F-4D97-AF65-F5344CB8AC3E}">
        <p14:creationId xmlns:p14="http://schemas.microsoft.com/office/powerpoint/2010/main" val="2258026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631" y="2349925"/>
            <a:ext cx="3498979" cy="2544292"/>
          </a:xfrm>
        </p:spPr>
        <p:txBody>
          <a:bodyPr>
            <a:noAutofit/>
          </a:bodyPr>
          <a:lstStyle/>
          <a:p>
            <a:r>
              <a:rPr lang="id-ID" sz="2200" dirty="0"/>
              <a:t>Angka Ekivalen (E) masing-masing golongan beban sumbu (setiap kendaraan ditentukan menurut Persamaan 21.1 untuk sumbu tunggal dan Persamaan 21.2 untuk sumbu ganda atau dapat menggunakan Tabel 21.3; </a:t>
            </a:r>
          </a:p>
        </p:txBody>
      </p:sp>
      <p:sp>
        <p:nvSpPr>
          <p:cNvPr id="5" name="Rectangle 4">
            <a:extLst>
              <a:ext uri="{FF2B5EF4-FFF2-40B4-BE49-F238E27FC236}">
                <a16:creationId xmlns="" xmlns:a16="http://schemas.microsoft.com/office/drawing/2014/main" id="{B1B9481A-B425-49B3-AC32-44E5251BB4CC}"/>
              </a:ext>
            </a:extLst>
          </p:cNvPr>
          <p:cNvSpPr/>
          <p:nvPr/>
        </p:nvSpPr>
        <p:spPr>
          <a:xfrm>
            <a:off x="1627409" y="5221180"/>
            <a:ext cx="2084160" cy="369332"/>
          </a:xfrm>
          <a:prstGeom prst="rect">
            <a:avLst/>
          </a:prstGeom>
        </p:spPr>
        <p:txBody>
          <a:bodyPr wrap="none">
            <a:spAutoFit/>
          </a:bodyPr>
          <a:lstStyle/>
          <a:p>
            <a:r>
              <a:rPr lang="id-ID" dirty="0"/>
              <a:t>Angka Ekivalensi </a:t>
            </a:r>
          </a:p>
        </p:txBody>
      </p:sp>
      <p:pic>
        <p:nvPicPr>
          <p:cNvPr id="8" name="Content Placeholder 7">
            <a:extLst>
              <a:ext uri="{FF2B5EF4-FFF2-40B4-BE49-F238E27FC236}">
                <a16:creationId xmlns="" xmlns:a16="http://schemas.microsoft.com/office/drawing/2014/main" id="{2DD82401-F595-4472-9FAF-815C6D03B946}"/>
              </a:ext>
            </a:extLst>
          </p:cNvPr>
          <p:cNvPicPr>
            <a:picLocks noGrp="1" noChangeAspect="1"/>
          </p:cNvPicPr>
          <p:nvPr>
            <p:ph idx="1"/>
          </p:nvPr>
        </p:nvPicPr>
        <p:blipFill>
          <a:blip r:embed="rId2"/>
          <a:stretch>
            <a:fillRect/>
          </a:stretch>
        </p:blipFill>
        <p:spPr>
          <a:xfrm>
            <a:off x="4434914" y="315147"/>
            <a:ext cx="6868455" cy="5896151"/>
          </a:xfrm>
          <a:prstGeom prst="rect">
            <a:avLst/>
          </a:prstGeom>
        </p:spPr>
      </p:pic>
    </p:spTree>
    <p:extLst>
      <p:ext uri="{BB962C8B-B14F-4D97-AF65-F5344CB8AC3E}">
        <p14:creationId xmlns:p14="http://schemas.microsoft.com/office/powerpoint/2010/main" val="687629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Distribusi </a:t>
            </a:r>
            <a:br>
              <a:rPr lang="id-ID" dirty="0"/>
            </a:br>
            <a:r>
              <a:rPr lang="id-ID" dirty="0"/>
              <a:t>Beban</a:t>
            </a:r>
          </a:p>
        </p:txBody>
      </p:sp>
      <p:pic>
        <p:nvPicPr>
          <p:cNvPr id="4" name="Content Placeholder 3"/>
          <p:cNvPicPr>
            <a:picLocks noGrp="1" noChangeAspect="1"/>
          </p:cNvPicPr>
          <p:nvPr>
            <p:ph idx="1"/>
          </p:nvPr>
        </p:nvPicPr>
        <p:blipFill>
          <a:blip r:embed="rId2"/>
          <a:stretch>
            <a:fillRect/>
          </a:stretch>
        </p:blipFill>
        <p:spPr>
          <a:xfrm>
            <a:off x="3473854" y="1550126"/>
            <a:ext cx="8222076" cy="4263675"/>
          </a:xfrm>
          <a:prstGeom prst="rect">
            <a:avLst/>
          </a:prstGeom>
        </p:spPr>
      </p:pic>
    </p:spTree>
    <p:extLst>
      <p:ext uri="{BB962C8B-B14F-4D97-AF65-F5344CB8AC3E}">
        <p14:creationId xmlns:p14="http://schemas.microsoft.com/office/powerpoint/2010/main" val="3129448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 Lalu Lintas Harian Rata-rata (LHR) </a:t>
            </a:r>
            <a:endParaRPr lang="id-ID" dirty="0"/>
          </a:p>
        </p:txBody>
      </p:sp>
      <p:pic>
        <p:nvPicPr>
          <p:cNvPr id="4" name="Content Placeholder 3"/>
          <p:cNvPicPr>
            <a:picLocks noGrp="1" noChangeAspect="1"/>
          </p:cNvPicPr>
          <p:nvPr>
            <p:ph idx="1"/>
          </p:nvPr>
        </p:nvPicPr>
        <p:blipFill>
          <a:blip r:embed="rId2"/>
          <a:stretch>
            <a:fillRect/>
          </a:stretch>
        </p:blipFill>
        <p:spPr>
          <a:xfrm>
            <a:off x="708157" y="1765300"/>
            <a:ext cx="7137136" cy="4024313"/>
          </a:xfrm>
          <a:prstGeom prst="rect">
            <a:avLst/>
          </a:prstGeom>
        </p:spPr>
      </p:pic>
      <p:sp>
        <p:nvSpPr>
          <p:cNvPr id="5" name="TextBox 4"/>
          <p:cNvSpPr txBox="1"/>
          <p:nvPr/>
        </p:nvSpPr>
        <p:spPr>
          <a:xfrm>
            <a:off x="7845293" y="2286000"/>
            <a:ext cx="3629025" cy="2308324"/>
          </a:xfrm>
          <a:prstGeom prst="rect">
            <a:avLst/>
          </a:prstGeom>
          <a:noFill/>
        </p:spPr>
        <p:txBody>
          <a:bodyPr wrap="square" rtlCol="0">
            <a:spAutoFit/>
          </a:bodyPr>
          <a:lstStyle/>
          <a:p>
            <a:r>
              <a:rPr lang="id-ID" dirty="0"/>
              <a:t>LET = ½ ( LEP+LEA)</a:t>
            </a:r>
          </a:p>
          <a:p>
            <a:r>
              <a:rPr lang="id-ID" dirty="0"/>
              <a:t>Lintas </a:t>
            </a:r>
            <a:r>
              <a:rPr lang="id-ID" dirty="0" err="1"/>
              <a:t>Ekivalen</a:t>
            </a:r>
            <a:r>
              <a:rPr lang="id-ID" dirty="0"/>
              <a:t> Rencana (LER) dihitung dengan </a:t>
            </a:r>
            <a:r>
              <a:rPr lang="id-ID" dirty="0" err="1"/>
              <a:t>mengkalikannya</a:t>
            </a:r>
            <a:r>
              <a:rPr lang="id-ID" dirty="0"/>
              <a:t> pada Faktor Penyesuaian (FP) sesuai Persamaan 21.6   </a:t>
            </a:r>
            <a:r>
              <a:rPr lang="id-ID" dirty="0" err="1"/>
              <a:t>dimana</a:t>
            </a:r>
            <a:r>
              <a:rPr lang="id-ID" dirty="0"/>
              <a:t> </a:t>
            </a:r>
          </a:p>
          <a:p>
            <a:r>
              <a:rPr lang="id-ID" dirty="0"/>
              <a:t>FP=N/10 = UR/10</a:t>
            </a:r>
          </a:p>
          <a:p>
            <a:r>
              <a:rPr lang="id-ID" dirty="0"/>
              <a:t>LER = (LET)(FP)</a:t>
            </a:r>
          </a:p>
        </p:txBody>
      </p:sp>
    </p:spTree>
    <p:extLst>
      <p:ext uri="{BB962C8B-B14F-4D97-AF65-F5344CB8AC3E}">
        <p14:creationId xmlns:p14="http://schemas.microsoft.com/office/powerpoint/2010/main" val="2524939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85975" y="676275"/>
            <a:ext cx="8020050" cy="5505450"/>
          </a:xfrm>
          <a:prstGeom prst="rect">
            <a:avLst/>
          </a:prstGeom>
        </p:spPr>
      </p:pic>
    </p:spTree>
    <p:extLst>
      <p:ext uri="{BB962C8B-B14F-4D97-AF65-F5344CB8AC3E}">
        <p14:creationId xmlns:p14="http://schemas.microsoft.com/office/powerpoint/2010/main" val="270790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180975"/>
            <a:ext cx="6747831" cy="2667000"/>
          </a:xfrm>
          <a:prstGeom prst="rect">
            <a:avLst/>
          </a:prstGeom>
        </p:spPr>
      </p:pic>
      <p:pic>
        <p:nvPicPr>
          <p:cNvPr id="3" name="Picture 2"/>
          <p:cNvPicPr>
            <a:picLocks noChangeAspect="1"/>
          </p:cNvPicPr>
          <p:nvPr/>
        </p:nvPicPr>
        <p:blipFill>
          <a:blip r:embed="rId3"/>
          <a:stretch>
            <a:fillRect/>
          </a:stretch>
        </p:blipFill>
        <p:spPr>
          <a:xfrm>
            <a:off x="409575" y="2847975"/>
            <a:ext cx="6747831" cy="3920861"/>
          </a:xfrm>
          <a:prstGeom prst="rect">
            <a:avLst/>
          </a:prstGeom>
        </p:spPr>
      </p:pic>
      <p:pic>
        <p:nvPicPr>
          <p:cNvPr id="4" name="Picture 3"/>
          <p:cNvPicPr>
            <a:picLocks noChangeAspect="1"/>
          </p:cNvPicPr>
          <p:nvPr/>
        </p:nvPicPr>
        <p:blipFill>
          <a:blip r:embed="rId4"/>
          <a:stretch>
            <a:fillRect/>
          </a:stretch>
        </p:blipFill>
        <p:spPr>
          <a:xfrm>
            <a:off x="7157406" y="1514475"/>
            <a:ext cx="4766631" cy="2156625"/>
          </a:xfrm>
          <a:prstGeom prst="rect">
            <a:avLst/>
          </a:prstGeom>
        </p:spPr>
      </p:pic>
      <p:pic>
        <p:nvPicPr>
          <p:cNvPr id="5" name="Picture 4"/>
          <p:cNvPicPr>
            <a:picLocks noChangeAspect="1"/>
          </p:cNvPicPr>
          <p:nvPr/>
        </p:nvPicPr>
        <p:blipFill>
          <a:blip r:embed="rId5"/>
          <a:stretch>
            <a:fillRect/>
          </a:stretch>
        </p:blipFill>
        <p:spPr>
          <a:xfrm>
            <a:off x="7157406" y="3671100"/>
            <a:ext cx="4577394" cy="1492749"/>
          </a:xfrm>
          <a:prstGeom prst="rect">
            <a:avLst/>
          </a:prstGeom>
        </p:spPr>
      </p:pic>
      <p:sp>
        <p:nvSpPr>
          <p:cNvPr id="6" name="Rectangle 5"/>
          <p:cNvSpPr/>
          <p:nvPr/>
        </p:nvSpPr>
        <p:spPr>
          <a:xfrm>
            <a:off x="7310742" y="5292209"/>
            <a:ext cx="4270721" cy="369332"/>
          </a:xfrm>
          <a:prstGeom prst="rect">
            <a:avLst/>
          </a:prstGeom>
        </p:spPr>
        <p:txBody>
          <a:bodyPr wrap="none">
            <a:spAutoFit/>
          </a:bodyPr>
          <a:lstStyle/>
          <a:p>
            <a:r>
              <a:rPr lang="id-ID" dirty="0"/>
              <a:t>Hasil lengkapnya seperti Tabel C21.4</a:t>
            </a:r>
          </a:p>
        </p:txBody>
      </p:sp>
    </p:spTree>
    <p:extLst>
      <p:ext uri="{BB962C8B-B14F-4D97-AF65-F5344CB8AC3E}">
        <p14:creationId xmlns:p14="http://schemas.microsoft.com/office/powerpoint/2010/main" val="222668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399" y="247650"/>
            <a:ext cx="11410951" cy="6371114"/>
          </a:xfrm>
          <a:prstGeom prst="rect">
            <a:avLst/>
          </a:prstGeom>
        </p:spPr>
      </p:pic>
    </p:spTree>
    <p:extLst>
      <p:ext uri="{BB962C8B-B14F-4D97-AF65-F5344CB8AC3E}">
        <p14:creationId xmlns:p14="http://schemas.microsoft.com/office/powerpoint/2010/main" val="392368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850" y="290512"/>
            <a:ext cx="5476875" cy="2536031"/>
          </a:xfrm>
          <a:prstGeom prst="rect">
            <a:avLst/>
          </a:prstGeom>
        </p:spPr>
      </p:pic>
      <p:pic>
        <p:nvPicPr>
          <p:cNvPr id="3" name="Picture 2"/>
          <p:cNvPicPr>
            <a:picLocks noChangeAspect="1"/>
          </p:cNvPicPr>
          <p:nvPr/>
        </p:nvPicPr>
        <p:blipFill>
          <a:blip r:embed="rId3"/>
          <a:stretch>
            <a:fillRect/>
          </a:stretch>
        </p:blipFill>
        <p:spPr>
          <a:xfrm>
            <a:off x="323850" y="2826543"/>
            <a:ext cx="5476875" cy="3445336"/>
          </a:xfrm>
          <a:prstGeom prst="rect">
            <a:avLst/>
          </a:prstGeom>
        </p:spPr>
      </p:pic>
      <p:pic>
        <p:nvPicPr>
          <p:cNvPr id="4" name="Picture 3"/>
          <p:cNvPicPr>
            <a:picLocks noChangeAspect="1"/>
          </p:cNvPicPr>
          <p:nvPr/>
        </p:nvPicPr>
        <p:blipFill>
          <a:blip r:embed="rId4"/>
          <a:stretch>
            <a:fillRect/>
          </a:stretch>
        </p:blipFill>
        <p:spPr>
          <a:xfrm>
            <a:off x="5719081" y="673893"/>
            <a:ext cx="5916388" cy="3509963"/>
          </a:xfrm>
          <a:prstGeom prst="rect">
            <a:avLst/>
          </a:prstGeom>
        </p:spPr>
      </p:pic>
      <p:sp>
        <p:nvSpPr>
          <p:cNvPr id="5" name="Rectangle 4"/>
          <p:cNvSpPr/>
          <p:nvPr/>
        </p:nvSpPr>
        <p:spPr>
          <a:xfrm>
            <a:off x="5719081" y="4183856"/>
            <a:ext cx="6096000" cy="646331"/>
          </a:xfrm>
          <a:prstGeom prst="rect">
            <a:avLst/>
          </a:prstGeom>
        </p:spPr>
        <p:txBody>
          <a:bodyPr>
            <a:spAutoFit/>
          </a:bodyPr>
          <a:lstStyle/>
          <a:p>
            <a:r>
              <a:rPr lang="id-ID" dirty="0"/>
              <a:t>Lintas </a:t>
            </a:r>
            <a:r>
              <a:rPr lang="id-ID" dirty="0" err="1"/>
              <a:t>Ekivalen</a:t>
            </a:r>
            <a:r>
              <a:rPr lang="id-ID" dirty="0"/>
              <a:t> tengah (LET) dihitung menggunakan Persamaan 21.5 untuk umur rencana 5 tahun </a:t>
            </a:r>
          </a:p>
        </p:txBody>
      </p:sp>
    </p:spTree>
    <p:extLst>
      <p:ext uri="{BB962C8B-B14F-4D97-AF65-F5344CB8AC3E}">
        <p14:creationId xmlns:p14="http://schemas.microsoft.com/office/powerpoint/2010/main" val="2232551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3855" b="45728"/>
          <a:stretch/>
        </p:blipFill>
        <p:spPr>
          <a:xfrm>
            <a:off x="161129" y="476519"/>
            <a:ext cx="6226791" cy="4314422"/>
          </a:xfrm>
          <a:prstGeom prst="rect">
            <a:avLst/>
          </a:prstGeom>
        </p:spPr>
      </p:pic>
      <p:pic>
        <p:nvPicPr>
          <p:cNvPr id="3" name="Picture 2"/>
          <p:cNvPicPr>
            <a:picLocks noChangeAspect="1"/>
          </p:cNvPicPr>
          <p:nvPr/>
        </p:nvPicPr>
        <p:blipFill rotWithShape="1">
          <a:blip r:embed="rId2"/>
          <a:srcRect l="5715" t="52958"/>
          <a:stretch/>
        </p:blipFill>
        <p:spPr>
          <a:xfrm>
            <a:off x="6387920" y="631064"/>
            <a:ext cx="5804079" cy="3554570"/>
          </a:xfrm>
          <a:prstGeom prst="rect">
            <a:avLst/>
          </a:prstGeom>
        </p:spPr>
      </p:pic>
    </p:spTree>
    <p:extLst>
      <p:ext uri="{BB962C8B-B14F-4D97-AF65-F5344CB8AC3E}">
        <p14:creationId xmlns:p14="http://schemas.microsoft.com/office/powerpoint/2010/main" val="2562074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Daya Dukung Tanah Dasar (DDT) dan </a:t>
            </a:r>
            <a:r>
              <a:rPr lang="id-ID" dirty="0" err="1"/>
              <a:t>California</a:t>
            </a:r>
            <a:r>
              <a:rPr lang="id-ID" dirty="0"/>
              <a:t> </a:t>
            </a:r>
            <a:r>
              <a:rPr lang="id-ID" dirty="0" err="1"/>
              <a:t>Bearing</a:t>
            </a:r>
            <a:r>
              <a:rPr lang="id-ID" dirty="0"/>
              <a:t> Rasio (CBR) </a:t>
            </a:r>
          </a:p>
        </p:txBody>
      </p:sp>
      <p:sp>
        <p:nvSpPr>
          <p:cNvPr id="3" name="Content Placeholder 2"/>
          <p:cNvSpPr>
            <a:spLocks noGrp="1"/>
          </p:cNvSpPr>
          <p:nvPr>
            <p:ph idx="1"/>
          </p:nvPr>
        </p:nvSpPr>
        <p:spPr/>
        <p:txBody>
          <a:bodyPr>
            <a:normAutofit/>
          </a:bodyPr>
          <a:lstStyle/>
          <a:p>
            <a:r>
              <a:rPr lang="id-ID" dirty="0"/>
              <a:t>Daya Dukung Tanah Dasar (DDT) dan CBR ditetapkan berdasarkan grafik korelasi (Gambar 21.2). </a:t>
            </a:r>
          </a:p>
          <a:p>
            <a:r>
              <a:rPr lang="id-ID" dirty="0"/>
              <a:t>Harga yang mewakili dari sejumlah harga CBR yang dilaporkan, ditentukan sebagai berikut : </a:t>
            </a:r>
          </a:p>
          <a:p>
            <a:pPr marL="449263" indent="-449263">
              <a:buNone/>
            </a:pPr>
            <a:r>
              <a:rPr lang="id-ID" dirty="0"/>
              <a:t>(1) Tentukan harga CBR terendah. </a:t>
            </a:r>
          </a:p>
          <a:p>
            <a:pPr marL="449263" indent="-449263">
              <a:buNone/>
            </a:pPr>
            <a:r>
              <a:rPr lang="id-ID" dirty="0"/>
              <a:t>(2) Tentukan berapa banyak harga CBR yang sama dan lebih besar dari </a:t>
            </a:r>
            <a:r>
              <a:rPr lang="id-ID" dirty="0" err="1"/>
              <a:t>masingmasing</a:t>
            </a:r>
            <a:r>
              <a:rPr lang="id-ID" dirty="0"/>
              <a:t> nilai CBR. </a:t>
            </a:r>
          </a:p>
          <a:p>
            <a:pPr marL="449263" indent="-449263">
              <a:buNone/>
            </a:pPr>
            <a:r>
              <a:rPr lang="id-ID" dirty="0"/>
              <a:t>(3) Angka jumlah terbanyak dinyatakan sebagai 100%. Jumlah lainnya merupakan persentase dari 100%. </a:t>
            </a:r>
          </a:p>
          <a:p>
            <a:pPr marL="449263" indent="-449263">
              <a:buNone/>
            </a:pPr>
            <a:r>
              <a:rPr lang="id-ID" dirty="0"/>
              <a:t>(4) Dibuat grafik hubungan antara harga CBR dan persentase jumlahnya. </a:t>
            </a:r>
          </a:p>
          <a:p>
            <a:pPr marL="449263" indent="-449263">
              <a:buNone/>
            </a:pPr>
            <a:r>
              <a:rPr lang="id-ID" dirty="0"/>
              <a:t>(5) Nilai CBR yang mewakili adalah yang didapat dari angka persentase 90% (lihat Contoh C21.2)</a:t>
            </a:r>
          </a:p>
        </p:txBody>
      </p:sp>
    </p:spTree>
    <p:extLst>
      <p:ext uri="{BB962C8B-B14F-4D97-AF65-F5344CB8AC3E}">
        <p14:creationId xmlns:p14="http://schemas.microsoft.com/office/powerpoint/2010/main" val="413085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5556363" cy="6858000"/>
          </a:xfrm>
          <a:prstGeom prst="rect">
            <a:avLst/>
          </a:prstGeom>
        </p:spPr>
      </p:pic>
      <p:sp>
        <p:nvSpPr>
          <p:cNvPr id="5" name="Rectangle 4"/>
          <p:cNvSpPr/>
          <p:nvPr/>
        </p:nvSpPr>
        <p:spPr>
          <a:xfrm>
            <a:off x="5556363" y="947261"/>
            <a:ext cx="6096000" cy="1477328"/>
          </a:xfrm>
          <a:prstGeom prst="rect">
            <a:avLst/>
          </a:prstGeom>
        </p:spPr>
        <p:txBody>
          <a:bodyPr>
            <a:spAutoFit/>
          </a:bodyPr>
          <a:lstStyle/>
          <a:p>
            <a:r>
              <a:rPr lang="id-ID" dirty="0"/>
              <a:t>Contoh C21.2: </a:t>
            </a:r>
          </a:p>
          <a:p>
            <a:r>
              <a:rPr lang="id-ID" dirty="0"/>
              <a:t>Diketahui nilai CBR untuk rencana jalan dari Titik A – Ke Titik B hasil pengujian laboratorium adalah 4, 3, 6, 5, 11, 12, 16, 10, 11, 4, 7, 9, 6, 3, 4. Tentukan nilai CBR untuk digunakan dalam perencanaan: </a:t>
            </a:r>
          </a:p>
        </p:txBody>
      </p:sp>
      <p:sp>
        <p:nvSpPr>
          <p:cNvPr id="6" name="Rectangle 5"/>
          <p:cNvSpPr/>
          <p:nvPr/>
        </p:nvSpPr>
        <p:spPr>
          <a:xfrm>
            <a:off x="5781675" y="2494687"/>
            <a:ext cx="6096000" cy="2308324"/>
          </a:xfrm>
          <a:prstGeom prst="rect">
            <a:avLst/>
          </a:prstGeom>
        </p:spPr>
        <p:txBody>
          <a:bodyPr>
            <a:spAutoFit/>
          </a:bodyPr>
          <a:lstStyle/>
          <a:p>
            <a:r>
              <a:rPr lang="id-ID" dirty="0"/>
              <a:t>Penyelesaian: </a:t>
            </a:r>
          </a:p>
          <a:p>
            <a:pPr marL="342900" indent="-342900">
              <a:buAutoNum type="arabicParenBoth"/>
            </a:pPr>
            <a:r>
              <a:rPr lang="id-ID" dirty="0"/>
              <a:t>Jumlah data CBR = 15, n=15 </a:t>
            </a:r>
          </a:p>
          <a:p>
            <a:pPr marL="342900" indent="-342900">
              <a:buAutoNum type="arabicParenBoth"/>
            </a:pPr>
            <a:r>
              <a:rPr lang="id-ID" dirty="0"/>
              <a:t>Langkah pertama mengurutkan nilai CBR dari terkecil ke besar (kolom 2) </a:t>
            </a:r>
          </a:p>
          <a:p>
            <a:pPr marL="342900" indent="-342900">
              <a:buAutoNum type="arabicParenBoth"/>
            </a:pPr>
            <a:r>
              <a:rPr lang="id-ID" dirty="0"/>
              <a:t>Menghitung jumlah yang sama atau lebih besar (kolom 3) </a:t>
            </a:r>
          </a:p>
          <a:p>
            <a:pPr marL="342900" indent="-342900">
              <a:buAutoNum type="arabicParenBoth"/>
            </a:pPr>
            <a:r>
              <a:rPr lang="id-ID" dirty="0"/>
              <a:t>Menghitung jumlah yang sama atau lebih besar (kolom 4) </a:t>
            </a:r>
          </a:p>
        </p:txBody>
      </p:sp>
    </p:spTree>
    <p:extLst>
      <p:ext uri="{BB962C8B-B14F-4D97-AF65-F5344CB8AC3E}">
        <p14:creationId xmlns:p14="http://schemas.microsoft.com/office/powerpoint/2010/main" val="1016384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04912" y="614362"/>
            <a:ext cx="6238875" cy="4295775"/>
          </a:xfrm>
          <a:prstGeom prst="rect">
            <a:avLst/>
          </a:prstGeom>
        </p:spPr>
      </p:pic>
      <p:sp>
        <p:nvSpPr>
          <p:cNvPr id="3" name="Rectangle 2"/>
          <p:cNvSpPr/>
          <p:nvPr/>
        </p:nvSpPr>
        <p:spPr>
          <a:xfrm>
            <a:off x="1204912" y="5073551"/>
            <a:ext cx="6096000" cy="1384995"/>
          </a:xfrm>
          <a:prstGeom prst="rect">
            <a:avLst/>
          </a:prstGeom>
        </p:spPr>
        <p:txBody>
          <a:bodyPr>
            <a:spAutoFit/>
          </a:bodyPr>
          <a:lstStyle/>
          <a:p>
            <a:r>
              <a:rPr lang="id-ID" sz="1400" dirty="0"/>
              <a:t>Hasil hitungan Tabel C21.7, kemudian dibuat grafik seperti Gambar C21.1 untuk menentukan nilai CBR yang akan digunakan untuk menghitung daya dukung tanah. Dengan menggunakan cara manual atau dapat menggunakan bantuan Excel. Hasil </a:t>
            </a:r>
            <a:r>
              <a:rPr lang="id-ID" sz="1400" dirty="0" err="1"/>
              <a:t>plotting</a:t>
            </a:r>
            <a:r>
              <a:rPr lang="id-ID" sz="1400" dirty="0"/>
              <a:t> didapatkan untuk </a:t>
            </a:r>
            <a:r>
              <a:rPr lang="id-ID" sz="1400" dirty="0" err="1"/>
              <a:t>prosentase</a:t>
            </a:r>
            <a:r>
              <a:rPr lang="id-ID" sz="1400" dirty="0"/>
              <a:t> yang sama atau lebih besar 90% nilai CBR yang mewakili sebesar 3,44%. </a:t>
            </a:r>
          </a:p>
        </p:txBody>
      </p:sp>
      <p:pic>
        <p:nvPicPr>
          <p:cNvPr id="4" name="Picture 3"/>
          <p:cNvPicPr>
            <a:picLocks noChangeAspect="1"/>
          </p:cNvPicPr>
          <p:nvPr/>
        </p:nvPicPr>
        <p:blipFill>
          <a:blip r:embed="rId3"/>
          <a:stretch>
            <a:fillRect/>
          </a:stretch>
        </p:blipFill>
        <p:spPr>
          <a:xfrm>
            <a:off x="7443787" y="1161516"/>
            <a:ext cx="4610100" cy="2985282"/>
          </a:xfrm>
          <a:prstGeom prst="rect">
            <a:avLst/>
          </a:prstGeom>
        </p:spPr>
      </p:pic>
      <p:pic>
        <p:nvPicPr>
          <p:cNvPr id="5" name="Picture 4"/>
          <p:cNvPicPr>
            <a:picLocks noChangeAspect="1"/>
          </p:cNvPicPr>
          <p:nvPr/>
        </p:nvPicPr>
        <p:blipFill>
          <a:blip r:embed="rId4"/>
          <a:stretch>
            <a:fillRect/>
          </a:stretch>
        </p:blipFill>
        <p:spPr>
          <a:xfrm>
            <a:off x="7443787" y="4242755"/>
            <a:ext cx="4252913" cy="2098104"/>
          </a:xfrm>
          <a:prstGeom prst="rect">
            <a:avLst/>
          </a:prstGeom>
        </p:spPr>
      </p:pic>
    </p:spTree>
    <p:extLst>
      <p:ext uri="{BB962C8B-B14F-4D97-AF65-F5344CB8AC3E}">
        <p14:creationId xmlns:p14="http://schemas.microsoft.com/office/powerpoint/2010/main" val="4251589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Faktor Regional (FR) </a:t>
            </a:r>
          </a:p>
        </p:txBody>
      </p:sp>
      <p:sp>
        <p:nvSpPr>
          <p:cNvPr id="3" name="Content Placeholder 2"/>
          <p:cNvSpPr>
            <a:spLocks noGrp="1"/>
          </p:cNvSpPr>
          <p:nvPr>
            <p:ph idx="1"/>
          </p:nvPr>
        </p:nvSpPr>
        <p:spPr>
          <a:xfrm>
            <a:off x="655338" y="4014651"/>
            <a:ext cx="10134581" cy="4024125"/>
          </a:xfrm>
        </p:spPr>
        <p:txBody>
          <a:bodyPr>
            <a:normAutofit/>
          </a:bodyPr>
          <a:lstStyle/>
          <a:p>
            <a:r>
              <a:rPr lang="id-ID" dirty="0"/>
              <a:t>Faktor regional mencakup keadaan lapangan meliputi permeabilitas tanah, perlengkapan drainase, bentuk </a:t>
            </a:r>
            <a:r>
              <a:rPr lang="id-ID" dirty="0" err="1"/>
              <a:t>alinyemen</a:t>
            </a:r>
            <a:r>
              <a:rPr lang="id-ID" dirty="0"/>
              <a:t> sera persentase kendaraan dengan berat 13 ton, dan kendaraan yang berhenti. Faktor regional yang terkait dengan keadaan iklim meliputi curah hujan rata-rata per tahun. </a:t>
            </a:r>
          </a:p>
        </p:txBody>
      </p:sp>
      <p:pic>
        <p:nvPicPr>
          <p:cNvPr id="4" name="Picture 3"/>
          <p:cNvPicPr>
            <a:picLocks noChangeAspect="1"/>
          </p:cNvPicPr>
          <p:nvPr/>
        </p:nvPicPr>
        <p:blipFill>
          <a:blip r:embed="rId2"/>
          <a:stretch>
            <a:fillRect/>
          </a:stretch>
        </p:blipFill>
        <p:spPr>
          <a:xfrm>
            <a:off x="4620903" y="819286"/>
            <a:ext cx="6638925" cy="4048125"/>
          </a:xfrm>
          <a:prstGeom prst="rect">
            <a:avLst/>
          </a:prstGeom>
        </p:spPr>
      </p:pic>
    </p:spTree>
    <p:extLst>
      <p:ext uri="{BB962C8B-B14F-4D97-AF65-F5344CB8AC3E}">
        <p14:creationId xmlns:p14="http://schemas.microsoft.com/office/powerpoint/2010/main" val="105511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Indeks Permukaan (IP) </a:t>
            </a:r>
          </a:p>
        </p:txBody>
      </p:sp>
      <p:sp>
        <p:nvSpPr>
          <p:cNvPr id="3" name="Content Placeholder 2"/>
          <p:cNvSpPr>
            <a:spLocks noGrp="1"/>
          </p:cNvSpPr>
          <p:nvPr>
            <p:ph idx="1"/>
          </p:nvPr>
        </p:nvSpPr>
        <p:spPr>
          <a:xfrm>
            <a:off x="685800" y="4935090"/>
            <a:ext cx="10250158" cy="1283595"/>
          </a:xfrm>
        </p:spPr>
        <p:txBody>
          <a:bodyPr/>
          <a:lstStyle/>
          <a:p>
            <a:r>
              <a:rPr lang="id-ID" dirty="0"/>
              <a:t>Indeks Permukaan menyatakan nilai </a:t>
            </a:r>
            <a:r>
              <a:rPr lang="id-ID" dirty="0" err="1"/>
              <a:t>kerataan</a:t>
            </a:r>
            <a:r>
              <a:rPr lang="id-ID" dirty="0"/>
              <a:t>/kehalusan serta </a:t>
            </a:r>
            <a:r>
              <a:rPr lang="id-ID" dirty="0" err="1"/>
              <a:t>kekokohan</a:t>
            </a:r>
            <a:r>
              <a:rPr lang="id-ID" dirty="0"/>
              <a:t> permukaan yang bertalian dengan tingkat pelayanan bagi lalulintas yang lewat. Adapun beberapa nilai IP beserta artinya adalah seperti Tabel 21.5. </a:t>
            </a:r>
          </a:p>
        </p:txBody>
      </p:sp>
      <p:pic>
        <p:nvPicPr>
          <p:cNvPr id="4" name="Picture 3"/>
          <p:cNvPicPr>
            <a:picLocks noChangeAspect="1"/>
          </p:cNvPicPr>
          <p:nvPr/>
        </p:nvPicPr>
        <p:blipFill>
          <a:blip r:embed="rId2"/>
          <a:stretch>
            <a:fillRect/>
          </a:stretch>
        </p:blipFill>
        <p:spPr>
          <a:xfrm>
            <a:off x="4468483" y="639315"/>
            <a:ext cx="6467475" cy="4295775"/>
          </a:xfrm>
          <a:prstGeom prst="rect">
            <a:avLst/>
          </a:prstGeom>
        </p:spPr>
      </p:pic>
    </p:spTree>
    <p:extLst>
      <p:ext uri="{BB962C8B-B14F-4D97-AF65-F5344CB8AC3E}">
        <p14:creationId xmlns:p14="http://schemas.microsoft.com/office/powerpoint/2010/main" val="2694032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2537" y="342901"/>
            <a:ext cx="7105068" cy="5795962"/>
          </a:xfrm>
          <a:prstGeom prst="rect">
            <a:avLst/>
          </a:prstGeom>
        </p:spPr>
      </p:pic>
    </p:spTree>
    <p:extLst>
      <p:ext uri="{BB962C8B-B14F-4D97-AF65-F5344CB8AC3E}">
        <p14:creationId xmlns:p14="http://schemas.microsoft.com/office/powerpoint/2010/main" val="3397436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 y="1362162"/>
            <a:ext cx="5360125" cy="1293028"/>
          </a:xfrm>
        </p:spPr>
        <p:txBody>
          <a:bodyPr>
            <a:normAutofit/>
          </a:bodyPr>
          <a:lstStyle/>
          <a:p>
            <a:r>
              <a:rPr lang="id-ID" sz="2800" dirty="0">
                <a:solidFill>
                  <a:schemeClr val="tx1"/>
                </a:solidFill>
              </a:rPr>
              <a:t>Koefisien Kekuatan Relatif (</a:t>
            </a:r>
            <a:r>
              <a:rPr lang="id-ID" sz="2800" cap="none" dirty="0">
                <a:solidFill>
                  <a:schemeClr val="tx1"/>
                </a:solidFill>
              </a:rPr>
              <a:t>a</a:t>
            </a:r>
            <a:r>
              <a:rPr lang="id-ID" sz="2800" dirty="0">
                <a:solidFill>
                  <a:schemeClr val="tx1"/>
                </a:solidFill>
              </a:rPr>
              <a:t>)</a:t>
            </a:r>
          </a:p>
        </p:txBody>
      </p:sp>
      <p:sp>
        <p:nvSpPr>
          <p:cNvPr id="3" name="Content Placeholder 2"/>
          <p:cNvSpPr>
            <a:spLocks noGrp="1"/>
          </p:cNvSpPr>
          <p:nvPr>
            <p:ph idx="1"/>
          </p:nvPr>
        </p:nvSpPr>
        <p:spPr>
          <a:xfrm>
            <a:off x="685800" y="2412273"/>
            <a:ext cx="3886201" cy="2542904"/>
          </a:xfrm>
        </p:spPr>
        <p:txBody>
          <a:bodyPr>
            <a:normAutofit fontScale="62500" lnSpcReduction="20000"/>
          </a:bodyPr>
          <a:lstStyle/>
          <a:p>
            <a:r>
              <a:rPr lang="id-ID" dirty="0"/>
              <a:t>Koefisien kekuatan relatif (𝑎) </a:t>
            </a:r>
            <a:r>
              <a:rPr lang="id-ID" dirty="0" err="1"/>
              <a:t>masing</a:t>
            </a:r>
            <a:r>
              <a:rPr lang="id-ID" dirty="0"/>
              <a:t> </a:t>
            </a:r>
            <a:r>
              <a:rPr lang="id-ID" dirty="0" err="1"/>
              <a:t>masing</a:t>
            </a:r>
            <a:r>
              <a:rPr lang="id-ID" dirty="0"/>
              <a:t> bahan dan kegunaannya sebagai lapis permukaan, </a:t>
            </a:r>
            <a:r>
              <a:rPr lang="id-ID" dirty="0" err="1"/>
              <a:t>pondasi</a:t>
            </a:r>
            <a:r>
              <a:rPr lang="id-ID" dirty="0"/>
              <a:t> atas atau bawah ditentukan berdasarkan korelasi dengan nilai Uji Marshall (untuk bahan aspal), atau kuat tekan untuk bahan yang di stabilisasi dengan semen atau kapur), dan atau nilai CBR untuk bahan lapis </a:t>
            </a:r>
            <a:r>
              <a:rPr lang="id-ID" dirty="0" err="1"/>
              <a:t>pondasi</a:t>
            </a:r>
            <a:r>
              <a:rPr lang="id-ID" dirty="0"/>
              <a:t> bawah. Jika alat uji Marshall tidak tersedia, hasil uji dapat diukur dengan uji lainnya seperti </a:t>
            </a:r>
            <a:r>
              <a:rPr lang="id-ID" dirty="0" err="1"/>
              <a:t>Hveem</a:t>
            </a:r>
            <a:r>
              <a:rPr lang="id-ID" dirty="0"/>
              <a:t> </a:t>
            </a:r>
            <a:r>
              <a:rPr lang="id-ID" dirty="0" err="1"/>
              <a:t>Test</a:t>
            </a:r>
            <a:r>
              <a:rPr lang="id-ID" dirty="0"/>
              <a:t>, </a:t>
            </a:r>
            <a:r>
              <a:rPr lang="id-ID" dirty="0" err="1"/>
              <a:t>Hubbard</a:t>
            </a:r>
            <a:r>
              <a:rPr lang="id-ID" dirty="0"/>
              <a:t> </a:t>
            </a:r>
            <a:r>
              <a:rPr lang="id-ID" dirty="0" err="1"/>
              <a:t>Field</a:t>
            </a:r>
            <a:r>
              <a:rPr lang="id-ID" dirty="0"/>
              <a:t> dan Smith </a:t>
            </a:r>
            <a:r>
              <a:rPr lang="id-ID" dirty="0" err="1"/>
              <a:t>Triaxial</a:t>
            </a:r>
            <a:r>
              <a:rPr lang="id-ID" dirty="0"/>
              <a:t>. Koefisien kekuatan relatif (𝑎) seperti Tabel 21.8, untuk berbagai jenis lapis </a:t>
            </a:r>
            <a:r>
              <a:rPr lang="id-ID" dirty="0" err="1"/>
              <a:t>perkerasan</a:t>
            </a:r>
            <a:r>
              <a:rPr lang="id-ID" dirty="0"/>
              <a:t>. </a:t>
            </a:r>
          </a:p>
        </p:txBody>
      </p:sp>
      <p:grpSp>
        <p:nvGrpSpPr>
          <p:cNvPr id="6" name="Group 5">
            <a:extLst>
              <a:ext uri="{FF2B5EF4-FFF2-40B4-BE49-F238E27FC236}">
                <a16:creationId xmlns="" xmlns:a16="http://schemas.microsoft.com/office/drawing/2014/main" id="{88578498-C5CD-482A-B158-4C8A2D0749CD}"/>
              </a:ext>
            </a:extLst>
          </p:cNvPr>
          <p:cNvGrpSpPr/>
          <p:nvPr/>
        </p:nvGrpSpPr>
        <p:grpSpPr>
          <a:xfrm>
            <a:off x="4767693" y="2565"/>
            <a:ext cx="4909707" cy="6855435"/>
            <a:chOff x="5767817" y="188448"/>
            <a:chExt cx="4909707" cy="6855435"/>
          </a:xfrm>
        </p:grpSpPr>
        <p:pic>
          <p:nvPicPr>
            <p:cNvPr id="4" name="Picture 3"/>
            <p:cNvPicPr>
              <a:picLocks noChangeAspect="1"/>
            </p:cNvPicPr>
            <p:nvPr/>
          </p:nvPicPr>
          <p:blipFill>
            <a:blip r:embed="rId2"/>
            <a:stretch>
              <a:fillRect/>
            </a:stretch>
          </p:blipFill>
          <p:spPr>
            <a:xfrm>
              <a:off x="5767817" y="188448"/>
              <a:ext cx="4909707" cy="4012223"/>
            </a:xfrm>
            <a:prstGeom prst="rect">
              <a:avLst/>
            </a:prstGeom>
          </p:spPr>
        </p:pic>
        <p:pic>
          <p:nvPicPr>
            <p:cNvPr id="5" name="Picture 4"/>
            <p:cNvPicPr>
              <a:picLocks noChangeAspect="1"/>
            </p:cNvPicPr>
            <p:nvPr/>
          </p:nvPicPr>
          <p:blipFill>
            <a:blip r:embed="rId3"/>
            <a:stretch>
              <a:fillRect/>
            </a:stretch>
          </p:blipFill>
          <p:spPr>
            <a:xfrm>
              <a:off x="5767817" y="4200671"/>
              <a:ext cx="4909707" cy="2843212"/>
            </a:xfrm>
            <a:prstGeom prst="rect">
              <a:avLst/>
            </a:prstGeom>
          </p:spPr>
        </p:pic>
      </p:grpSp>
    </p:spTree>
    <p:extLst>
      <p:ext uri="{BB962C8B-B14F-4D97-AF65-F5344CB8AC3E}">
        <p14:creationId xmlns:p14="http://schemas.microsoft.com/office/powerpoint/2010/main" val="3713381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987" y="1726868"/>
            <a:ext cx="4712597" cy="401983"/>
          </a:xfrm>
        </p:spPr>
        <p:txBody>
          <a:bodyPr>
            <a:noAutofit/>
          </a:bodyPr>
          <a:lstStyle/>
          <a:p>
            <a:r>
              <a:rPr lang="id-ID" sz="1800" dirty="0" err="1">
                <a:solidFill>
                  <a:schemeClr val="tx1"/>
                </a:solidFill>
              </a:rPr>
              <a:t>Batas-Batas</a:t>
            </a:r>
            <a:r>
              <a:rPr lang="id-ID" sz="1800" dirty="0">
                <a:solidFill>
                  <a:schemeClr val="tx1"/>
                </a:solidFill>
              </a:rPr>
              <a:t> Minimum Tebal Lapisan </a:t>
            </a:r>
            <a:r>
              <a:rPr lang="id-ID" sz="1800" dirty="0" err="1">
                <a:solidFill>
                  <a:schemeClr val="tx1"/>
                </a:solidFill>
              </a:rPr>
              <a:t>Perkerasan</a:t>
            </a:r>
            <a:r>
              <a:rPr lang="id-ID" sz="1800" dirty="0">
                <a:solidFill>
                  <a:schemeClr val="tx1"/>
                </a:solidFill>
              </a:rPr>
              <a:t> </a:t>
            </a:r>
          </a:p>
        </p:txBody>
      </p:sp>
      <p:sp>
        <p:nvSpPr>
          <p:cNvPr id="3" name="Content Placeholder 2"/>
          <p:cNvSpPr>
            <a:spLocks noGrp="1"/>
          </p:cNvSpPr>
          <p:nvPr>
            <p:ph idx="1"/>
          </p:nvPr>
        </p:nvSpPr>
        <p:spPr>
          <a:xfrm>
            <a:off x="821420" y="2194774"/>
            <a:ext cx="3132272" cy="2409825"/>
          </a:xfrm>
        </p:spPr>
        <p:txBody>
          <a:bodyPr>
            <a:normAutofit fontScale="85000" lnSpcReduction="10000"/>
          </a:bodyPr>
          <a:lstStyle/>
          <a:p>
            <a:r>
              <a:rPr lang="id-ID" dirty="0"/>
              <a:t>Batas-batas Minimum Tebal Lapisan </a:t>
            </a:r>
            <a:r>
              <a:rPr lang="id-ID" dirty="0" err="1"/>
              <a:t>Perkerasan</a:t>
            </a:r>
            <a:r>
              <a:rPr lang="id-ID" dirty="0"/>
              <a:t> yaitu untuk lapis permukaan dan lapis </a:t>
            </a:r>
            <a:r>
              <a:rPr lang="id-ID" dirty="0" err="1"/>
              <a:t>pondasi</a:t>
            </a:r>
            <a:r>
              <a:rPr lang="id-ID" dirty="0"/>
              <a:t> sesuai Tabel 21.9 dan Tabel 21.10. Untuk setiap nilai ITP bila digunakan </a:t>
            </a:r>
            <a:r>
              <a:rPr lang="id-ID" dirty="0" err="1"/>
              <a:t>pondasi</a:t>
            </a:r>
            <a:r>
              <a:rPr lang="id-ID" dirty="0"/>
              <a:t> bawah, tebal-minimum adalah 10 cm</a:t>
            </a:r>
          </a:p>
        </p:txBody>
      </p:sp>
      <p:pic>
        <p:nvPicPr>
          <p:cNvPr id="4" name="Picture 3"/>
          <p:cNvPicPr>
            <a:picLocks noChangeAspect="1"/>
          </p:cNvPicPr>
          <p:nvPr/>
        </p:nvPicPr>
        <p:blipFill>
          <a:blip r:embed="rId2"/>
          <a:stretch>
            <a:fillRect/>
          </a:stretch>
        </p:blipFill>
        <p:spPr>
          <a:xfrm>
            <a:off x="4600439" y="3524237"/>
            <a:ext cx="6657975" cy="2409825"/>
          </a:xfrm>
          <a:prstGeom prst="rect">
            <a:avLst/>
          </a:prstGeom>
        </p:spPr>
      </p:pic>
      <p:pic>
        <p:nvPicPr>
          <p:cNvPr id="5" name="Picture 4"/>
          <p:cNvPicPr>
            <a:picLocks noChangeAspect="1"/>
          </p:cNvPicPr>
          <p:nvPr/>
        </p:nvPicPr>
        <p:blipFill>
          <a:blip r:embed="rId3"/>
          <a:stretch>
            <a:fillRect/>
          </a:stretch>
        </p:blipFill>
        <p:spPr>
          <a:xfrm>
            <a:off x="4867174" y="222237"/>
            <a:ext cx="4662488" cy="3177449"/>
          </a:xfrm>
          <a:prstGeom prst="rect">
            <a:avLst/>
          </a:prstGeom>
        </p:spPr>
      </p:pic>
    </p:spTree>
    <p:extLst>
      <p:ext uri="{BB962C8B-B14F-4D97-AF65-F5344CB8AC3E}">
        <p14:creationId xmlns:p14="http://schemas.microsoft.com/office/powerpoint/2010/main" val="292772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Menentukan Tebal</a:t>
            </a:r>
          </a:p>
        </p:txBody>
      </p:sp>
      <p:sp>
        <p:nvSpPr>
          <p:cNvPr id="3" name="Content Placeholder 2"/>
          <p:cNvSpPr>
            <a:spLocks noGrp="1"/>
          </p:cNvSpPr>
          <p:nvPr>
            <p:ph idx="1"/>
          </p:nvPr>
        </p:nvSpPr>
        <p:spPr/>
        <p:txBody>
          <a:bodyPr/>
          <a:lstStyle/>
          <a:p>
            <a:r>
              <a:rPr lang="id-ID" dirty="0"/>
              <a:t>Analisa komponen </a:t>
            </a:r>
            <a:r>
              <a:rPr lang="id-ID" dirty="0" err="1"/>
              <a:t>perkerasan</a:t>
            </a:r>
            <a:r>
              <a:rPr lang="id-ID" dirty="0"/>
              <a:t> </a:t>
            </a:r>
            <a:r>
              <a:rPr lang="id-ID" dirty="0" err="1"/>
              <a:t>dimana</a:t>
            </a:r>
            <a:r>
              <a:rPr lang="id-ID" dirty="0"/>
              <a:t> perencanaannya didasarkan pada kekuatan </a:t>
            </a:r>
            <a:r>
              <a:rPr lang="id-ID" dirty="0" err="1"/>
              <a:t>relatip</a:t>
            </a:r>
            <a:r>
              <a:rPr lang="id-ID" dirty="0"/>
              <a:t> masing-masing </a:t>
            </a:r>
            <a:r>
              <a:rPr lang="id-ID" dirty="0" err="1"/>
              <a:t>perkerasan</a:t>
            </a:r>
            <a:r>
              <a:rPr lang="id-ID" dirty="0"/>
              <a:t> jangka panjang. Tebal </a:t>
            </a:r>
            <a:r>
              <a:rPr lang="id-ID" dirty="0" err="1"/>
              <a:t>perkerasan</a:t>
            </a:r>
            <a:r>
              <a:rPr lang="id-ID" dirty="0"/>
              <a:t> dinyatakan dengan nilai </a:t>
            </a:r>
            <a:r>
              <a:rPr lang="id-ID" dirty="0" err="1"/>
              <a:t>Indek</a:t>
            </a:r>
            <a:r>
              <a:rPr lang="id-ID" dirty="0"/>
              <a:t> Tebal </a:t>
            </a:r>
            <a:r>
              <a:rPr lang="id-ID" dirty="0" err="1"/>
              <a:t>Perkerasan</a:t>
            </a:r>
            <a:r>
              <a:rPr lang="id-ID" dirty="0"/>
              <a:t> (ITP), dengan Persamaan 21.7 </a:t>
            </a:r>
            <a:r>
              <a:rPr lang="id-ID" dirty="0" err="1"/>
              <a:t>dimana</a:t>
            </a:r>
            <a:r>
              <a:rPr lang="id-ID" dirty="0"/>
              <a:t> 𝑎1,𝑎2,𝑎3 adalah koefisien kekuatan </a:t>
            </a:r>
            <a:r>
              <a:rPr lang="id-ID" dirty="0" err="1"/>
              <a:t>relatip</a:t>
            </a:r>
            <a:r>
              <a:rPr lang="id-ID" dirty="0"/>
              <a:t> bahan </a:t>
            </a:r>
            <a:r>
              <a:rPr lang="id-ID" dirty="0" err="1"/>
              <a:t>perkerasan</a:t>
            </a:r>
            <a:r>
              <a:rPr lang="id-ID" dirty="0"/>
              <a:t> masing-masing untuk lapis permukaan lapis </a:t>
            </a:r>
            <a:r>
              <a:rPr lang="id-ID" dirty="0" err="1"/>
              <a:t>pondasi</a:t>
            </a:r>
            <a:r>
              <a:rPr lang="id-ID" dirty="0"/>
              <a:t>, dan lapis </a:t>
            </a:r>
            <a:r>
              <a:rPr lang="id-ID" dirty="0" err="1"/>
              <a:t>pondasi</a:t>
            </a:r>
            <a:r>
              <a:rPr lang="id-ID" dirty="0"/>
              <a:t> bawah sesuai Tabel 21.8, untuk berbagai jenis lapis </a:t>
            </a:r>
            <a:r>
              <a:rPr lang="id-ID" dirty="0" err="1"/>
              <a:t>perkerasan</a:t>
            </a:r>
            <a:r>
              <a:rPr lang="id-ID" dirty="0"/>
              <a:t> dan 𝐷1,𝐷2,𝐷3 Tebal masing-masing lapis </a:t>
            </a:r>
            <a:r>
              <a:rPr lang="id-ID" dirty="0" err="1"/>
              <a:t>perkerasan</a:t>
            </a:r>
            <a:r>
              <a:rPr lang="id-ID" dirty="0"/>
              <a:t> (cm). </a:t>
            </a:r>
          </a:p>
          <a:p>
            <a:pPr marL="0" indent="0">
              <a:buNone/>
            </a:pPr>
            <a:r>
              <a:rPr lang="id-ID" dirty="0"/>
              <a:t>		𝐼𝑇𝑃 = 𝑎1𝐷1 + 𝑎2𝐷2 + 𝑎3𝐷3 </a:t>
            </a:r>
          </a:p>
        </p:txBody>
      </p:sp>
    </p:spTree>
    <p:extLst>
      <p:ext uri="{BB962C8B-B14F-4D97-AF65-F5344CB8AC3E}">
        <p14:creationId xmlns:p14="http://schemas.microsoft.com/office/powerpoint/2010/main" val="3538648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9850" y="272247"/>
            <a:ext cx="8610600" cy="1293028"/>
          </a:xfrm>
        </p:spPr>
        <p:txBody>
          <a:bodyPr>
            <a:normAutofit fontScale="90000"/>
          </a:bodyPr>
          <a:lstStyle/>
          <a:p>
            <a:r>
              <a:rPr lang="fi-FI" dirty="0"/>
              <a:t>Penilaian Kondisi Perkerasan Tambahan (Overlay) </a:t>
            </a:r>
            <a:endParaRPr lang="id-ID" dirty="0"/>
          </a:p>
        </p:txBody>
      </p:sp>
      <p:pic>
        <p:nvPicPr>
          <p:cNvPr id="4" name="Content Placeholder 3"/>
          <p:cNvPicPr>
            <a:picLocks noGrp="1" noChangeAspect="1"/>
          </p:cNvPicPr>
          <p:nvPr>
            <p:ph idx="1"/>
          </p:nvPr>
        </p:nvPicPr>
        <p:blipFill>
          <a:blip r:embed="rId2"/>
          <a:stretch>
            <a:fillRect/>
          </a:stretch>
        </p:blipFill>
        <p:spPr>
          <a:xfrm>
            <a:off x="1304704" y="-86787"/>
            <a:ext cx="8048302" cy="6811863"/>
          </a:xfrm>
          <a:prstGeom prst="rect">
            <a:avLst/>
          </a:prstGeom>
        </p:spPr>
      </p:pic>
    </p:spTree>
    <p:extLst>
      <p:ext uri="{BB962C8B-B14F-4D97-AF65-F5344CB8AC3E}">
        <p14:creationId xmlns:p14="http://schemas.microsoft.com/office/powerpoint/2010/main" val="3396756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Konstruksi Bertahap </a:t>
            </a:r>
          </a:p>
        </p:txBody>
      </p:sp>
      <p:sp>
        <p:nvSpPr>
          <p:cNvPr id="3" name="Content Placeholder 2"/>
          <p:cNvSpPr>
            <a:spLocks noGrp="1"/>
          </p:cNvSpPr>
          <p:nvPr>
            <p:ph idx="1"/>
          </p:nvPr>
        </p:nvSpPr>
        <p:spPr/>
        <p:txBody>
          <a:bodyPr>
            <a:normAutofit fontScale="92500" lnSpcReduction="20000"/>
          </a:bodyPr>
          <a:lstStyle/>
          <a:p>
            <a:r>
              <a:rPr lang="id-ID" dirty="0"/>
              <a:t>Konstruksi bertahap digunakan pada keadaan tertentu, antara lain keterbatasan biaya untuk </a:t>
            </a:r>
            <a:r>
              <a:rPr lang="id-ID" dirty="0" err="1"/>
              <a:t>pernbuatan</a:t>
            </a:r>
            <a:r>
              <a:rPr lang="id-ID" dirty="0"/>
              <a:t> tebal </a:t>
            </a:r>
            <a:r>
              <a:rPr lang="id-ID" dirty="0" err="1"/>
              <a:t>perkerasan</a:t>
            </a:r>
            <a:r>
              <a:rPr lang="id-ID" dirty="0"/>
              <a:t> sesuai rencana (misalnya untuk 20 tahun). </a:t>
            </a:r>
          </a:p>
          <a:p>
            <a:r>
              <a:rPr lang="id-ID" dirty="0" err="1"/>
              <a:t>Perkerasan</a:t>
            </a:r>
            <a:r>
              <a:rPr lang="id-ID" dirty="0"/>
              <a:t> dapat direncanakan dalam dua tahap, dengan tahap pertama untuk 5 tahun, dan tahap berikutnya untuk 15 tahun. </a:t>
            </a:r>
          </a:p>
          <a:p>
            <a:r>
              <a:rPr lang="id-ID" dirty="0"/>
              <a:t>Keadaan lainnya seperti kesulitan dalam memperkirakan perkembangan lalu lintas untuk jangka panjang seperti perkiraan pertumbuhan lalulintas untuk 20 sampai 25 tahun. </a:t>
            </a:r>
          </a:p>
          <a:p>
            <a:r>
              <a:rPr lang="id-ID" dirty="0"/>
              <a:t>Sehingga dengan adanya </a:t>
            </a:r>
            <a:r>
              <a:rPr lang="id-ID" dirty="0" err="1"/>
              <a:t>pentahapan</a:t>
            </a:r>
            <a:r>
              <a:rPr lang="id-ID" dirty="0"/>
              <a:t> perkiraan lalu lintas diharapkan tidak jauh meleset. Selain itu kerusakan setempat (</a:t>
            </a:r>
            <a:r>
              <a:rPr lang="id-ID" dirty="0" err="1"/>
              <a:t>weak</a:t>
            </a:r>
            <a:r>
              <a:rPr lang="id-ID" dirty="0"/>
              <a:t> </a:t>
            </a:r>
            <a:r>
              <a:rPr lang="id-ID" dirty="0" err="1"/>
              <a:t>spots</a:t>
            </a:r>
            <a:r>
              <a:rPr lang="id-ID" dirty="0"/>
              <a:t>) selama tahap </a:t>
            </a:r>
            <a:r>
              <a:rPr lang="id-ID" dirty="0" err="1"/>
              <a:t>pertarna</a:t>
            </a:r>
            <a:r>
              <a:rPr lang="id-ID" dirty="0"/>
              <a:t> dapat di perbaiki dan direncanakan kembali sesuai data lalu lintas yang ada. </a:t>
            </a:r>
          </a:p>
          <a:p>
            <a:r>
              <a:rPr lang="id-ID" dirty="0"/>
              <a:t>Metode perencanaan konstruksi bertahap didasarkan atas konsep "sisa umur".</a:t>
            </a:r>
          </a:p>
        </p:txBody>
      </p:sp>
    </p:spTree>
    <p:extLst>
      <p:ext uri="{BB962C8B-B14F-4D97-AF65-F5344CB8AC3E}">
        <p14:creationId xmlns:p14="http://schemas.microsoft.com/office/powerpoint/2010/main" val="1620839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 Konsep "sisa umur"</a:t>
            </a:r>
          </a:p>
        </p:txBody>
      </p:sp>
      <p:pic>
        <p:nvPicPr>
          <p:cNvPr id="4" name="Content Placeholder 3"/>
          <p:cNvPicPr>
            <a:picLocks noGrp="1" noChangeAspect="1"/>
          </p:cNvPicPr>
          <p:nvPr>
            <p:ph idx="1"/>
          </p:nvPr>
        </p:nvPicPr>
        <p:blipFill>
          <a:blip r:embed="rId2"/>
          <a:stretch>
            <a:fillRect/>
          </a:stretch>
        </p:blipFill>
        <p:spPr>
          <a:xfrm>
            <a:off x="563323" y="1900851"/>
            <a:ext cx="9572715" cy="4852732"/>
          </a:xfrm>
          <a:prstGeom prst="rect">
            <a:avLst/>
          </a:prstGeom>
        </p:spPr>
      </p:pic>
    </p:spTree>
    <p:extLst>
      <p:ext uri="{BB962C8B-B14F-4D97-AF65-F5344CB8AC3E}">
        <p14:creationId xmlns:p14="http://schemas.microsoft.com/office/powerpoint/2010/main" val="726269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 Konsep "sisa umur"</a:t>
            </a:r>
          </a:p>
        </p:txBody>
      </p:sp>
      <p:pic>
        <p:nvPicPr>
          <p:cNvPr id="7" name="Content Placeholder 6"/>
          <p:cNvPicPr>
            <a:picLocks noGrp="1" noChangeAspect="1"/>
          </p:cNvPicPr>
          <p:nvPr>
            <p:ph idx="1"/>
          </p:nvPr>
        </p:nvPicPr>
        <p:blipFill>
          <a:blip r:embed="rId2"/>
          <a:stretch>
            <a:fillRect/>
          </a:stretch>
        </p:blipFill>
        <p:spPr>
          <a:xfrm>
            <a:off x="284936" y="1574800"/>
            <a:ext cx="5620564" cy="4565209"/>
          </a:xfrm>
          <a:prstGeom prst="rect">
            <a:avLst/>
          </a:prstGeom>
        </p:spPr>
      </p:pic>
      <p:pic>
        <p:nvPicPr>
          <p:cNvPr id="8" name="Picture 7"/>
          <p:cNvPicPr>
            <a:picLocks noChangeAspect="1"/>
          </p:cNvPicPr>
          <p:nvPr/>
        </p:nvPicPr>
        <p:blipFill>
          <a:blip r:embed="rId3"/>
          <a:stretch>
            <a:fillRect/>
          </a:stretch>
        </p:blipFill>
        <p:spPr>
          <a:xfrm>
            <a:off x="284936" y="6072187"/>
            <a:ext cx="5620564" cy="634766"/>
          </a:xfrm>
          <a:prstGeom prst="rect">
            <a:avLst/>
          </a:prstGeom>
        </p:spPr>
      </p:pic>
      <p:pic>
        <p:nvPicPr>
          <p:cNvPr id="9" name="Picture 8"/>
          <p:cNvPicPr>
            <a:picLocks noChangeAspect="1"/>
          </p:cNvPicPr>
          <p:nvPr/>
        </p:nvPicPr>
        <p:blipFill>
          <a:blip r:embed="rId4"/>
          <a:stretch>
            <a:fillRect/>
          </a:stretch>
        </p:blipFill>
        <p:spPr>
          <a:xfrm>
            <a:off x="6100762" y="2303345"/>
            <a:ext cx="4733925" cy="4086225"/>
          </a:xfrm>
          <a:prstGeom prst="rect">
            <a:avLst/>
          </a:prstGeom>
        </p:spPr>
      </p:pic>
    </p:spTree>
    <p:extLst>
      <p:ext uri="{BB962C8B-B14F-4D97-AF65-F5344CB8AC3E}">
        <p14:creationId xmlns:p14="http://schemas.microsoft.com/office/powerpoint/2010/main" val="1618562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3588"/>
            <a:ext cx="12192000" cy="1293812"/>
          </a:xfrm>
        </p:spPr>
        <p:txBody>
          <a:bodyPr/>
          <a:lstStyle/>
          <a:p>
            <a:pPr algn="l"/>
            <a:r>
              <a:rPr lang="id-ID" dirty="0"/>
              <a:t>CONTOH</a:t>
            </a:r>
          </a:p>
        </p:txBody>
      </p:sp>
      <p:pic>
        <p:nvPicPr>
          <p:cNvPr id="4" name="Picture 3"/>
          <p:cNvPicPr>
            <a:picLocks noChangeAspect="1"/>
          </p:cNvPicPr>
          <p:nvPr/>
        </p:nvPicPr>
        <p:blipFill>
          <a:blip r:embed="rId2"/>
          <a:stretch>
            <a:fillRect/>
          </a:stretch>
        </p:blipFill>
        <p:spPr>
          <a:xfrm>
            <a:off x="2476159" y="0"/>
            <a:ext cx="4772526" cy="6858000"/>
          </a:xfrm>
          <a:prstGeom prst="rect">
            <a:avLst/>
          </a:prstGeom>
        </p:spPr>
      </p:pic>
      <p:pic>
        <p:nvPicPr>
          <p:cNvPr id="5" name="Picture 4"/>
          <p:cNvPicPr>
            <a:picLocks noChangeAspect="1"/>
          </p:cNvPicPr>
          <p:nvPr/>
        </p:nvPicPr>
        <p:blipFill>
          <a:blip r:embed="rId3"/>
          <a:stretch>
            <a:fillRect/>
          </a:stretch>
        </p:blipFill>
        <p:spPr>
          <a:xfrm>
            <a:off x="7155499" y="0"/>
            <a:ext cx="4739001" cy="6858000"/>
          </a:xfrm>
          <a:prstGeom prst="rect">
            <a:avLst/>
          </a:prstGeom>
        </p:spPr>
      </p:pic>
    </p:spTree>
    <p:extLst>
      <p:ext uri="{BB962C8B-B14F-4D97-AF65-F5344CB8AC3E}">
        <p14:creationId xmlns:p14="http://schemas.microsoft.com/office/powerpoint/2010/main" val="760121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6277" y="0"/>
            <a:ext cx="4531895" cy="6858000"/>
          </a:xfrm>
          <a:prstGeom prst="rect">
            <a:avLst/>
          </a:prstGeom>
        </p:spPr>
      </p:pic>
      <p:pic>
        <p:nvPicPr>
          <p:cNvPr id="3" name="Picture 2"/>
          <p:cNvPicPr>
            <a:picLocks noChangeAspect="1"/>
          </p:cNvPicPr>
          <p:nvPr/>
        </p:nvPicPr>
        <p:blipFill>
          <a:blip r:embed="rId3"/>
          <a:stretch>
            <a:fillRect/>
          </a:stretch>
        </p:blipFill>
        <p:spPr>
          <a:xfrm>
            <a:off x="5005387" y="547687"/>
            <a:ext cx="5495925" cy="5762625"/>
          </a:xfrm>
          <a:prstGeom prst="rect">
            <a:avLst/>
          </a:prstGeom>
        </p:spPr>
      </p:pic>
    </p:spTree>
    <p:extLst>
      <p:ext uri="{BB962C8B-B14F-4D97-AF65-F5344CB8AC3E}">
        <p14:creationId xmlns:p14="http://schemas.microsoft.com/office/powerpoint/2010/main" val="3999046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1819" y="0"/>
            <a:ext cx="4870412" cy="6858000"/>
          </a:xfrm>
          <a:prstGeom prst="rect">
            <a:avLst/>
          </a:prstGeom>
        </p:spPr>
      </p:pic>
      <p:pic>
        <p:nvPicPr>
          <p:cNvPr id="3" name="Picture 2"/>
          <p:cNvPicPr>
            <a:picLocks noChangeAspect="1"/>
          </p:cNvPicPr>
          <p:nvPr/>
        </p:nvPicPr>
        <p:blipFill>
          <a:blip r:embed="rId3"/>
          <a:stretch>
            <a:fillRect/>
          </a:stretch>
        </p:blipFill>
        <p:spPr>
          <a:xfrm>
            <a:off x="5302231" y="0"/>
            <a:ext cx="5031635" cy="6858000"/>
          </a:xfrm>
          <a:prstGeom prst="rect">
            <a:avLst/>
          </a:prstGeom>
        </p:spPr>
      </p:pic>
    </p:spTree>
    <p:extLst>
      <p:ext uri="{BB962C8B-B14F-4D97-AF65-F5344CB8AC3E}">
        <p14:creationId xmlns:p14="http://schemas.microsoft.com/office/powerpoint/2010/main" val="168179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2506" y="0"/>
            <a:ext cx="5099538" cy="6858000"/>
          </a:xfrm>
          <a:prstGeom prst="rect">
            <a:avLst/>
          </a:prstGeom>
        </p:spPr>
      </p:pic>
      <p:pic>
        <p:nvPicPr>
          <p:cNvPr id="3" name="Picture 2"/>
          <p:cNvPicPr>
            <a:picLocks noChangeAspect="1"/>
          </p:cNvPicPr>
          <p:nvPr/>
        </p:nvPicPr>
        <p:blipFill>
          <a:blip r:embed="rId3"/>
          <a:stretch>
            <a:fillRect/>
          </a:stretch>
        </p:blipFill>
        <p:spPr>
          <a:xfrm>
            <a:off x="5815012" y="2252662"/>
            <a:ext cx="5057775" cy="2352675"/>
          </a:xfrm>
          <a:prstGeom prst="rect">
            <a:avLst/>
          </a:prstGeom>
        </p:spPr>
      </p:pic>
    </p:spTree>
    <p:extLst>
      <p:ext uri="{BB962C8B-B14F-4D97-AF65-F5344CB8AC3E}">
        <p14:creationId xmlns:p14="http://schemas.microsoft.com/office/powerpoint/2010/main" val="2128427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5203" y="0"/>
            <a:ext cx="4764593" cy="6858000"/>
          </a:xfrm>
          <a:prstGeom prst="rect">
            <a:avLst/>
          </a:prstGeom>
        </p:spPr>
      </p:pic>
      <p:pic>
        <p:nvPicPr>
          <p:cNvPr id="3" name="Picture 2"/>
          <p:cNvPicPr>
            <a:picLocks noChangeAspect="1"/>
          </p:cNvPicPr>
          <p:nvPr/>
        </p:nvPicPr>
        <p:blipFill>
          <a:blip r:embed="rId3"/>
          <a:stretch>
            <a:fillRect/>
          </a:stretch>
        </p:blipFill>
        <p:spPr>
          <a:xfrm>
            <a:off x="5385238" y="0"/>
            <a:ext cx="5168461" cy="6858000"/>
          </a:xfrm>
          <a:prstGeom prst="rect">
            <a:avLst/>
          </a:prstGeom>
        </p:spPr>
      </p:pic>
    </p:spTree>
    <p:extLst>
      <p:ext uri="{BB962C8B-B14F-4D97-AF65-F5344CB8AC3E}">
        <p14:creationId xmlns:p14="http://schemas.microsoft.com/office/powerpoint/2010/main" val="2146592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192" y="0"/>
            <a:ext cx="4838466" cy="6858000"/>
          </a:xfrm>
          <a:prstGeom prst="rect">
            <a:avLst/>
          </a:prstGeom>
        </p:spPr>
      </p:pic>
      <p:pic>
        <p:nvPicPr>
          <p:cNvPr id="3" name="Picture 2"/>
          <p:cNvPicPr>
            <a:picLocks noChangeAspect="1"/>
          </p:cNvPicPr>
          <p:nvPr/>
        </p:nvPicPr>
        <p:blipFill>
          <a:blip r:embed="rId3"/>
          <a:stretch>
            <a:fillRect/>
          </a:stretch>
        </p:blipFill>
        <p:spPr>
          <a:xfrm>
            <a:off x="5185539" y="0"/>
            <a:ext cx="4868921" cy="6858000"/>
          </a:xfrm>
          <a:prstGeom prst="rect">
            <a:avLst/>
          </a:prstGeom>
        </p:spPr>
      </p:pic>
    </p:spTree>
    <p:extLst>
      <p:ext uri="{BB962C8B-B14F-4D97-AF65-F5344CB8AC3E}">
        <p14:creationId xmlns:p14="http://schemas.microsoft.com/office/powerpoint/2010/main" val="291364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7583" y="0"/>
            <a:ext cx="5373183" cy="6858000"/>
          </a:xfrm>
          <a:prstGeom prst="rect">
            <a:avLst/>
          </a:prstGeom>
        </p:spPr>
      </p:pic>
      <p:pic>
        <p:nvPicPr>
          <p:cNvPr id="3" name="Picture 2"/>
          <p:cNvPicPr>
            <a:picLocks noChangeAspect="1"/>
          </p:cNvPicPr>
          <p:nvPr/>
        </p:nvPicPr>
        <p:blipFill>
          <a:blip r:embed="rId3"/>
          <a:stretch>
            <a:fillRect/>
          </a:stretch>
        </p:blipFill>
        <p:spPr>
          <a:xfrm>
            <a:off x="5691187" y="376237"/>
            <a:ext cx="5419725" cy="6257925"/>
          </a:xfrm>
          <a:prstGeom prst="rect">
            <a:avLst/>
          </a:prstGeom>
        </p:spPr>
      </p:pic>
    </p:spTree>
    <p:extLst>
      <p:ext uri="{BB962C8B-B14F-4D97-AF65-F5344CB8AC3E}">
        <p14:creationId xmlns:p14="http://schemas.microsoft.com/office/powerpoint/2010/main" val="4013985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7260" y="1500997"/>
            <a:ext cx="7556740" cy="1200329"/>
          </a:xfrm>
          <a:prstGeom prst="rect">
            <a:avLst/>
          </a:prstGeom>
        </p:spPr>
        <p:txBody>
          <a:bodyPr wrap="square">
            <a:spAutoFit/>
          </a:bodyPr>
          <a:lstStyle/>
          <a:p>
            <a:r>
              <a:rPr lang="id-ID" dirty="0"/>
              <a:t>Contoh C21.6: Perkuatan Jalan Lama atau Lapis Tambahan (</a:t>
            </a:r>
            <a:r>
              <a:rPr lang="id-ID" dirty="0" err="1"/>
              <a:t>Overlay</a:t>
            </a:r>
            <a:r>
              <a:rPr lang="id-ID" dirty="0"/>
              <a:t>) lihat Buku 2 Hal: 794 – 798</a:t>
            </a:r>
          </a:p>
          <a:p>
            <a:r>
              <a:rPr lang="id-ID" dirty="0"/>
              <a:t>Contoh C21.7: Perencanaan Konstruksi Secara Bertahap (h.799-805)</a:t>
            </a:r>
          </a:p>
        </p:txBody>
      </p:sp>
    </p:spTree>
    <p:extLst>
      <p:ext uri="{BB962C8B-B14F-4D97-AF65-F5344CB8AC3E}">
        <p14:creationId xmlns:p14="http://schemas.microsoft.com/office/powerpoint/2010/main" val="3133490303"/>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 xmlns:thm15="http://schemas.microsoft.com/office/thememl/2012/main" name="Atlas" id="{5156B0E4-0EB1-49FE-A26B-15F6F698AEC6}" vid="{C0CB9708-C445-4049-9D7F-4C8684E69AF3}"/>
    </a:ext>
  </a:extLst>
</a:theme>
</file>

<file path=docProps/app.xml><?xml version="1.0" encoding="utf-8"?>
<Properties xmlns="http://schemas.openxmlformats.org/officeDocument/2006/extended-properties" xmlns:vt="http://schemas.openxmlformats.org/officeDocument/2006/docPropsVTypes">
  <Template>TM16401371[[fn=Atlas]]</Template>
  <TotalTime>147</TotalTime>
  <Words>942</Words>
  <Application>Microsoft Office PowerPoint</Application>
  <PresentationFormat>Custom</PresentationFormat>
  <Paragraphs>62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Atlas</vt:lpstr>
      <vt:lpstr>PERENCANAAN TEBAL PERKERASAN LENTUR DENGAN ANALISA KOMPONEN </vt:lpstr>
      <vt:lpstr>Kegunaan</vt:lpstr>
      <vt:lpstr> Parameter perencanaan </vt:lpstr>
      <vt:lpstr>Lalu Lintas </vt:lpstr>
      <vt:lpstr>Angka Ekivalen (E) masing-masing golongan beban sumbu (setiap kendaraan ditentukan menurut Persamaan 21.1 untuk sumbu tunggal dan Persamaan 21.2 untuk sumbu ganda atau dapat menggunakan Tabel 21.3; </vt:lpstr>
      <vt:lpstr>Distribusi  Beban</vt:lpstr>
      <vt:lpstr> Lalu Lintas Harian Rata-rata (LHR) </vt:lpstr>
      <vt:lpstr>PowerPoint Presentation</vt:lpstr>
      <vt:lpstr>PowerPoint Presentation</vt:lpstr>
      <vt:lpstr>PowerPoint Presentation</vt:lpstr>
      <vt:lpstr>PowerPoint Presentation</vt:lpstr>
      <vt:lpstr>PowerPoint Presentation</vt:lpstr>
      <vt:lpstr>Daya Dukung Tanah Dasar (DDT) dan California Bearing Rasio (CBR) </vt:lpstr>
      <vt:lpstr>PowerPoint Presentation</vt:lpstr>
      <vt:lpstr>PowerPoint Presentation</vt:lpstr>
      <vt:lpstr>Faktor Regional (FR) </vt:lpstr>
      <vt:lpstr>Indeks Permukaan (IP) </vt:lpstr>
      <vt:lpstr>PowerPoint Presentation</vt:lpstr>
      <vt:lpstr>Koefisien Kekuatan Relatif (a)</vt:lpstr>
      <vt:lpstr>Batas-Batas Minimum Tebal Lapisan Perkerasan </vt:lpstr>
      <vt:lpstr>Menentukan Tebal</vt:lpstr>
      <vt:lpstr>Penilaian Kondisi Perkerasan Tambahan (Overlay) </vt:lpstr>
      <vt:lpstr>Konstruksi Bertahap </vt:lpstr>
      <vt:lpstr> Konsep "sisa umur"</vt:lpstr>
      <vt:lpstr> Konsep "sisa umur"</vt:lpstr>
      <vt:lpstr>CONTOH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PERENCANAAN TEBAL PERKERASAN LENTUR DENGAN ANALISA KOMPONEN </dc:title>
  <dc:creator>Tri Mulyono</dc:creator>
  <cp:lastModifiedBy>Windows User</cp:lastModifiedBy>
  <cp:revision>12</cp:revision>
  <dcterms:created xsi:type="dcterms:W3CDTF">2017-06-15T18:07:43Z</dcterms:created>
  <dcterms:modified xsi:type="dcterms:W3CDTF">2020-09-01T10:52:32Z</dcterms:modified>
</cp:coreProperties>
</file>