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07/04/2021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2970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07/04/2021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93465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07/04/2021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20314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07/04/2021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67761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07/04/2021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54357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07/04/2021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32028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07/04/2021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80846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07/04/2021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40464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07/04/2021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55535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07/04/2021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41131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07/04/2021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5908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1FF48-677F-4D49-89A7-4EA2C8C79FD9}" type="datetimeFigureOut">
              <a:rPr lang="id-ID" smtClean="0"/>
              <a:t>07/04/2021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59745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9497" y="662896"/>
            <a:ext cx="9144000" cy="604201"/>
          </a:xfrm>
        </p:spPr>
        <p:txBody>
          <a:bodyPr/>
          <a:lstStyle/>
          <a:p>
            <a:r>
              <a:rPr lang="id-ID" dirty="0" smtClean="0"/>
              <a:t>Latihan Soal Portal Statis Tertentu tidak simetris</a:t>
            </a:r>
            <a:endParaRPr lang="id-ID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1619794" y="2390503"/>
            <a:ext cx="4232366" cy="391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1606731" y="2442754"/>
            <a:ext cx="13063" cy="263869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886891" y="2272937"/>
            <a:ext cx="2965269" cy="1045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Isosceles Triangle 8"/>
          <p:cNvSpPr/>
          <p:nvPr/>
        </p:nvSpPr>
        <p:spPr>
          <a:xfrm>
            <a:off x="5747658" y="2416628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/>
          <p:cNvSpPr/>
          <p:nvPr/>
        </p:nvSpPr>
        <p:spPr>
          <a:xfrm>
            <a:off x="5786846" y="2704011"/>
            <a:ext cx="104503" cy="143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Isosceles Triangle 10"/>
          <p:cNvSpPr/>
          <p:nvPr/>
        </p:nvSpPr>
        <p:spPr>
          <a:xfrm>
            <a:off x="1528355" y="4957354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886891" y="1593669"/>
            <a:ext cx="0" cy="57476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953589" y="3762102"/>
            <a:ext cx="574766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991394" y="1593669"/>
            <a:ext cx="906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P=2 ton</a:t>
            </a:r>
            <a:endParaRPr lang="id-ID" dirty="0"/>
          </a:p>
        </p:txBody>
      </p:sp>
      <p:sp>
        <p:nvSpPr>
          <p:cNvPr id="17" name="TextBox 16"/>
          <p:cNvSpPr txBox="1"/>
          <p:nvPr/>
        </p:nvSpPr>
        <p:spPr>
          <a:xfrm>
            <a:off x="500099" y="3377921"/>
            <a:ext cx="1049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H1=2 ton</a:t>
            </a:r>
            <a:endParaRPr lang="id-ID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966413" y="5839097"/>
            <a:ext cx="52776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852160" y="5329646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602364" y="5482046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57631" y="1963001"/>
            <a:ext cx="78377" cy="34711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891231" y="5425444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96370" y="2429691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00573" y="3744684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531203" y="5024848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571357" y="1657980"/>
            <a:ext cx="1184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q=4 ton/m</a:t>
            </a:r>
            <a:endParaRPr lang="id-ID" dirty="0"/>
          </a:p>
        </p:txBody>
      </p:sp>
      <p:sp>
        <p:nvSpPr>
          <p:cNvPr id="31" name="TextBox 30"/>
          <p:cNvSpPr txBox="1"/>
          <p:nvPr/>
        </p:nvSpPr>
        <p:spPr>
          <a:xfrm>
            <a:off x="1772002" y="5435322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32" name="TextBox 31"/>
          <p:cNvSpPr txBox="1"/>
          <p:nvPr/>
        </p:nvSpPr>
        <p:spPr>
          <a:xfrm>
            <a:off x="3827005" y="5421172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 m</a:t>
            </a:r>
            <a:endParaRPr lang="id-ID" dirty="0"/>
          </a:p>
        </p:txBody>
      </p:sp>
      <p:sp>
        <p:nvSpPr>
          <p:cNvPr id="33" name="TextBox 32"/>
          <p:cNvSpPr txBox="1"/>
          <p:nvPr/>
        </p:nvSpPr>
        <p:spPr>
          <a:xfrm>
            <a:off x="400573" y="2657985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 m</a:t>
            </a:r>
            <a:endParaRPr lang="id-ID" dirty="0"/>
          </a:p>
        </p:txBody>
      </p:sp>
      <p:sp>
        <p:nvSpPr>
          <p:cNvPr id="34" name="TextBox 33"/>
          <p:cNvSpPr txBox="1"/>
          <p:nvPr/>
        </p:nvSpPr>
        <p:spPr>
          <a:xfrm>
            <a:off x="340489" y="4263323"/>
            <a:ext cx="64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2 m</a:t>
            </a:r>
            <a:endParaRPr lang="id-ID" dirty="0"/>
          </a:p>
        </p:txBody>
      </p:sp>
      <p:sp>
        <p:nvSpPr>
          <p:cNvPr id="35" name="Freeform 34"/>
          <p:cNvSpPr/>
          <p:nvPr/>
        </p:nvSpPr>
        <p:spPr>
          <a:xfrm>
            <a:off x="4167051" y="1881051"/>
            <a:ext cx="378823" cy="431075"/>
          </a:xfrm>
          <a:custGeom>
            <a:avLst/>
            <a:gdLst>
              <a:gd name="connsiteX0" fmla="*/ 0 w 378823"/>
              <a:gd name="connsiteY0" fmla="*/ 431075 h 431075"/>
              <a:gd name="connsiteX1" fmla="*/ 13063 w 378823"/>
              <a:gd name="connsiteY1" fmla="*/ 365760 h 431075"/>
              <a:gd name="connsiteX2" fmla="*/ 65315 w 378823"/>
              <a:gd name="connsiteY2" fmla="*/ 274320 h 431075"/>
              <a:gd name="connsiteX3" fmla="*/ 104503 w 378823"/>
              <a:gd name="connsiteY3" fmla="*/ 182880 h 431075"/>
              <a:gd name="connsiteX4" fmla="*/ 156755 w 378823"/>
              <a:gd name="connsiteY4" fmla="*/ 104503 h 431075"/>
              <a:gd name="connsiteX5" fmla="*/ 182880 w 378823"/>
              <a:gd name="connsiteY5" fmla="*/ 65315 h 431075"/>
              <a:gd name="connsiteX6" fmla="*/ 261258 w 378823"/>
              <a:gd name="connsiteY6" fmla="*/ 39189 h 431075"/>
              <a:gd name="connsiteX7" fmla="*/ 300446 w 378823"/>
              <a:gd name="connsiteY7" fmla="*/ 26126 h 431075"/>
              <a:gd name="connsiteX8" fmla="*/ 352698 w 378823"/>
              <a:gd name="connsiteY8" fmla="*/ 13063 h 431075"/>
              <a:gd name="connsiteX9" fmla="*/ 378823 w 378823"/>
              <a:gd name="connsiteY9" fmla="*/ 0 h 43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823" h="431075">
                <a:moveTo>
                  <a:pt x="0" y="431075"/>
                </a:moveTo>
                <a:cubicBezTo>
                  <a:pt x="4354" y="409303"/>
                  <a:pt x="6042" y="386823"/>
                  <a:pt x="13063" y="365760"/>
                </a:cubicBezTo>
                <a:cubicBezTo>
                  <a:pt x="24111" y="332615"/>
                  <a:pt x="46204" y="302986"/>
                  <a:pt x="65315" y="274320"/>
                </a:cubicBezTo>
                <a:cubicBezTo>
                  <a:pt x="102818" y="124311"/>
                  <a:pt x="50377" y="309175"/>
                  <a:pt x="104503" y="182880"/>
                </a:cubicBezTo>
                <a:cubicBezTo>
                  <a:pt x="138243" y="104152"/>
                  <a:pt x="87876" y="150422"/>
                  <a:pt x="156755" y="104503"/>
                </a:cubicBezTo>
                <a:cubicBezTo>
                  <a:pt x="165463" y="91440"/>
                  <a:pt x="169567" y="73636"/>
                  <a:pt x="182880" y="65315"/>
                </a:cubicBezTo>
                <a:cubicBezTo>
                  <a:pt x="206233" y="50719"/>
                  <a:pt x="235132" y="47898"/>
                  <a:pt x="261258" y="39189"/>
                </a:cubicBezTo>
                <a:cubicBezTo>
                  <a:pt x="274321" y="34835"/>
                  <a:pt x="287088" y="29466"/>
                  <a:pt x="300446" y="26126"/>
                </a:cubicBezTo>
                <a:cubicBezTo>
                  <a:pt x="317863" y="21772"/>
                  <a:pt x="335666" y="18740"/>
                  <a:pt x="352698" y="13063"/>
                </a:cubicBezTo>
                <a:cubicBezTo>
                  <a:pt x="361935" y="9984"/>
                  <a:pt x="370115" y="4354"/>
                  <a:pt x="378823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6" name="TextBox 35"/>
          <p:cNvSpPr txBox="1"/>
          <p:nvPr/>
        </p:nvSpPr>
        <p:spPr>
          <a:xfrm>
            <a:off x="6035038" y="276575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B</a:t>
            </a:r>
            <a:endParaRPr lang="id-ID" dirty="0"/>
          </a:p>
        </p:txBody>
      </p:sp>
      <p:sp>
        <p:nvSpPr>
          <p:cNvPr id="37" name="TextBox 36"/>
          <p:cNvSpPr txBox="1"/>
          <p:nvPr/>
        </p:nvSpPr>
        <p:spPr>
          <a:xfrm>
            <a:off x="1706862" y="3623546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C</a:t>
            </a:r>
            <a:endParaRPr lang="id-ID" dirty="0"/>
          </a:p>
        </p:txBody>
      </p:sp>
      <p:sp>
        <p:nvSpPr>
          <p:cNvPr id="38" name="TextBox 37"/>
          <p:cNvSpPr txBox="1"/>
          <p:nvPr/>
        </p:nvSpPr>
        <p:spPr>
          <a:xfrm>
            <a:off x="2786729" y="2443535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  <a:endParaRPr lang="id-ID" dirty="0"/>
          </a:p>
        </p:txBody>
      </p:sp>
      <p:sp>
        <p:nvSpPr>
          <p:cNvPr id="39" name="TextBox 38"/>
          <p:cNvSpPr txBox="1"/>
          <p:nvPr/>
        </p:nvSpPr>
        <p:spPr>
          <a:xfrm>
            <a:off x="1606715" y="462067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40" name="TextBox 39"/>
          <p:cNvSpPr txBox="1"/>
          <p:nvPr/>
        </p:nvSpPr>
        <p:spPr>
          <a:xfrm>
            <a:off x="1175639" y="2199693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D</a:t>
            </a:r>
            <a:endParaRPr lang="id-ID" dirty="0"/>
          </a:p>
        </p:txBody>
      </p:sp>
      <p:sp>
        <p:nvSpPr>
          <p:cNvPr id="43" name="TextBox 42"/>
          <p:cNvSpPr txBox="1"/>
          <p:nvPr/>
        </p:nvSpPr>
        <p:spPr>
          <a:xfrm>
            <a:off x="7029988" y="1182468"/>
            <a:ext cx="38768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Hitung:</a:t>
            </a:r>
          </a:p>
          <a:p>
            <a:r>
              <a:rPr lang="id-ID" dirty="0" smtClean="0"/>
              <a:t>Gaya2 dalam ( Bidang M, D, N dan FBD)</a:t>
            </a:r>
            <a:endParaRPr lang="id-ID" dirty="0"/>
          </a:p>
        </p:txBody>
      </p:sp>
      <p:sp>
        <p:nvSpPr>
          <p:cNvPr id="44" name="TextBox 43"/>
          <p:cNvSpPr txBox="1"/>
          <p:nvPr/>
        </p:nvSpPr>
        <p:spPr>
          <a:xfrm>
            <a:off x="7110295" y="1893119"/>
            <a:ext cx="3432606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Jawab :</a:t>
            </a:r>
          </a:p>
          <a:p>
            <a:pPr marL="342900" indent="-342900">
              <a:buAutoNum type="arabicPeriod"/>
            </a:pPr>
            <a:r>
              <a:rPr lang="id-ID" dirty="0" smtClean="0"/>
              <a:t>Reaksi Tumpuan</a:t>
            </a:r>
          </a:p>
          <a:p>
            <a:r>
              <a:rPr lang="id-ID" dirty="0" smtClean="0"/>
              <a:t>∑H=0</a:t>
            </a:r>
          </a:p>
          <a:p>
            <a:r>
              <a:rPr lang="id-ID" dirty="0" smtClean="0"/>
              <a:t>Ah+H1-H2=0</a:t>
            </a:r>
          </a:p>
          <a:p>
            <a:r>
              <a:rPr lang="id-ID" dirty="0" smtClean="0"/>
              <a:t>Ah = 6-2 = 4 ton </a:t>
            </a:r>
          </a:p>
          <a:p>
            <a:endParaRPr lang="id-ID" dirty="0"/>
          </a:p>
          <a:p>
            <a:r>
              <a:rPr lang="id-ID" dirty="0" smtClean="0"/>
              <a:t>∑MB=0</a:t>
            </a:r>
          </a:p>
          <a:p>
            <a:r>
              <a:rPr lang="id-ID" dirty="0" smtClean="0"/>
              <a:t>Av.5 – Ah.4 –H1 . 2 –P.4 –(q.4).2 =0</a:t>
            </a:r>
          </a:p>
          <a:p>
            <a:r>
              <a:rPr lang="id-ID" dirty="0" smtClean="0"/>
              <a:t>Av = 12 ton </a:t>
            </a:r>
          </a:p>
          <a:p>
            <a:endParaRPr lang="id-ID" dirty="0" smtClean="0"/>
          </a:p>
          <a:p>
            <a:r>
              <a:rPr lang="id-ID" dirty="0" smtClean="0"/>
              <a:t>∑MA=0</a:t>
            </a:r>
          </a:p>
          <a:p>
            <a:r>
              <a:rPr lang="id-ID" dirty="0" smtClean="0"/>
              <a:t>-Bv.5-H2 . 4 +(q.4).3 +P.1+H1. 2 =0</a:t>
            </a:r>
          </a:p>
          <a:p>
            <a:r>
              <a:rPr lang="id-ID" dirty="0" smtClean="0"/>
              <a:t>Bv= 6 ton</a:t>
            </a:r>
          </a:p>
          <a:p>
            <a:endParaRPr lang="id-ID" dirty="0"/>
          </a:p>
          <a:p>
            <a:r>
              <a:rPr lang="id-ID" dirty="0" smtClean="0"/>
              <a:t>Kontrol:  </a:t>
            </a:r>
            <a:r>
              <a:rPr lang="id-ID" dirty="0" smtClean="0"/>
              <a:t>∑V=0</a:t>
            </a:r>
          </a:p>
          <a:p>
            <a:r>
              <a:rPr lang="id-ID" dirty="0" smtClean="0"/>
              <a:t>Av+Bv –P-(q.4) =0</a:t>
            </a:r>
          </a:p>
          <a:p>
            <a:r>
              <a:rPr lang="id-ID" dirty="0" smtClean="0"/>
              <a:t>18 – 2 – 16 =0 </a:t>
            </a:r>
            <a:endParaRPr lang="id-ID" dirty="0"/>
          </a:p>
          <a:p>
            <a:endParaRPr lang="id-ID" dirty="0"/>
          </a:p>
        </p:txBody>
      </p:sp>
      <p:cxnSp>
        <p:nvCxnSpPr>
          <p:cNvPr id="46" name="Straight Arrow Connector 45"/>
          <p:cNvCxnSpPr/>
          <p:nvPr/>
        </p:nvCxnSpPr>
        <p:spPr>
          <a:xfrm flipV="1">
            <a:off x="1602364" y="5434149"/>
            <a:ext cx="0" cy="78377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V="1">
            <a:off x="5852160" y="2960913"/>
            <a:ext cx="0" cy="78377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H="1">
            <a:off x="6035038" y="2272937"/>
            <a:ext cx="770711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5719223" y="1868771"/>
            <a:ext cx="1102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H2= 6 ton</a:t>
            </a:r>
            <a:endParaRPr lang="id-ID" dirty="0"/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1924431" y="5024848"/>
            <a:ext cx="59809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158223" y="5987923"/>
            <a:ext cx="417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Av</a:t>
            </a:r>
            <a:endParaRPr lang="id-ID" dirty="0"/>
          </a:p>
        </p:txBody>
      </p:sp>
      <p:sp>
        <p:nvSpPr>
          <p:cNvPr id="56" name="TextBox 55"/>
          <p:cNvSpPr txBox="1"/>
          <p:nvPr/>
        </p:nvSpPr>
        <p:spPr>
          <a:xfrm>
            <a:off x="2512407" y="4690343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Ah</a:t>
            </a:r>
            <a:endParaRPr lang="id-ID" dirty="0"/>
          </a:p>
        </p:txBody>
      </p:sp>
      <p:sp>
        <p:nvSpPr>
          <p:cNvPr id="57" name="TextBox 56"/>
          <p:cNvSpPr txBox="1"/>
          <p:nvPr/>
        </p:nvSpPr>
        <p:spPr>
          <a:xfrm>
            <a:off x="5424672" y="3153720"/>
            <a:ext cx="411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Bv</a:t>
            </a:r>
            <a:endParaRPr lang="id-ID" dirty="0"/>
          </a:p>
        </p:txBody>
      </p:sp>
      <p:cxnSp>
        <p:nvCxnSpPr>
          <p:cNvPr id="59" name="Straight Arrow Connector 58"/>
          <p:cNvCxnSpPr/>
          <p:nvPr/>
        </p:nvCxnSpPr>
        <p:spPr>
          <a:xfrm>
            <a:off x="8817429" y="3187331"/>
            <a:ext cx="43107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V="1">
            <a:off x="8646842" y="4136265"/>
            <a:ext cx="0" cy="357354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V="1">
            <a:off x="8425541" y="5216214"/>
            <a:ext cx="0" cy="357354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2409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1619794" y="1358537"/>
            <a:ext cx="4232366" cy="391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1606731" y="1410788"/>
            <a:ext cx="13063" cy="263869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2886891" y="1240971"/>
            <a:ext cx="2965269" cy="1045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Isosceles Triangle 6"/>
          <p:cNvSpPr/>
          <p:nvPr/>
        </p:nvSpPr>
        <p:spPr>
          <a:xfrm>
            <a:off x="5747658" y="1384662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/>
          <p:cNvSpPr/>
          <p:nvPr/>
        </p:nvSpPr>
        <p:spPr>
          <a:xfrm>
            <a:off x="5786846" y="1672045"/>
            <a:ext cx="104503" cy="143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Isosceles Triangle 8"/>
          <p:cNvSpPr/>
          <p:nvPr/>
        </p:nvSpPr>
        <p:spPr>
          <a:xfrm>
            <a:off x="1528355" y="3925388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886891" y="561703"/>
            <a:ext cx="0" cy="57476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953589" y="2730136"/>
            <a:ext cx="574766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991394" y="561703"/>
            <a:ext cx="906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P=2 ton</a:t>
            </a:r>
            <a:endParaRPr lang="id-ID" dirty="0"/>
          </a:p>
        </p:txBody>
      </p:sp>
      <p:sp>
        <p:nvSpPr>
          <p:cNvPr id="13" name="TextBox 12"/>
          <p:cNvSpPr txBox="1"/>
          <p:nvPr/>
        </p:nvSpPr>
        <p:spPr>
          <a:xfrm>
            <a:off x="500099" y="2345955"/>
            <a:ext cx="1049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H1=2 ton</a:t>
            </a:r>
            <a:endParaRPr lang="id-ID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966413" y="4807131"/>
            <a:ext cx="52776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852160" y="4297680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602364" y="4450080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57631" y="931035"/>
            <a:ext cx="78377" cy="34711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891231" y="4393478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496370" y="1397725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400573" y="2712718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31203" y="3992882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571357" y="626014"/>
            <a:ext cx="1184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q=4 ton/m</a:t>
            </a:r>
            <a:endParaRPr lang="id-ID" dirty="0"/>
          </a:p>
        </p:txBody>
      </p:sp>
      <p:sp>
        <p:nvSpPr>
          <p:cNvPr id="23" name="TextBox 22"/>
          <p:cNvSpPr txBox="1"/>
          <p:nvPr/>
        </p:nvSpPr>
        <p:spPr>
          <a:xfrm>
            <a:off x="1772002" y="4403356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24" name="TextBox 23"/>
          <p:cNvSpPr txBox="1"/>
          <p:nvPr/>
        </p:nvSpPr>
        <p:spPr>
          <a:xfrm>
            <a:off x="3827005" y="4389206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 m</a:t>
            </a:r>
            <a:endParaRPr lang="id-ID" dirty="0"/>
          </a:p>
        </p:txBody>
      </p:sp>
      <p:sp>
        <p:nvSpPr>
          <p:cNvPr id="25" name="TextBox 24"/>
          <p:cNvSpPr txBox="1"/>
          <p:nvPr/>
        </p:nvSpPr>
        <p:spPr>
          <a:xfrm>
            <a:off x="400573" y="1626019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 m</a:t>
            </a:r>
            <a:endParaRPr lang="id-ID" dirty="0"/>
          </a:p>
        </p:txBody>
      </p:sp>
      <p:sp>
        <p:nvSpPr>
          <p:cNvPr id="26" name="TextBox 25"/>
          <p:cNvSpPr txBox="1"/>
          <p:nvPr/>
        </p:nvSpPr>
        <p:spPr>
          <a:xfrm>
            <a:off x="340489" y="3231357"/>
            <a:ext cx="64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2 m</a:t>
            </a:r>
            <a:endParaRPr lang="id-ID" dirty="0"/>
          </a:p>
        </p:txBody>
      </p:sp>
      <p:sp>
        <p:nvSpPr>
          <p:cNvPr id="27" name="Freeform 26"/>
          <p:cNvSpPr/>
          <p:nvPr/>
        </p:nvSpPr>
        <p:spPr>
          <a:xfrm>
            <a:off x="4167051" y="849085"/>
            <a:ext cx="378823" cy="431075"/>
          </a:xfrm>
          <a:custGeom>
            <a:avLst/>
            <a:gdLst>
              <a:gd name="connsiteX0" fmla="*/ 0 w 378823"/>
              <a:gd name="connsiteY0" fmla="*/ 431075 h 431075"/>
              <a:gd name="connsiteX1" fmla="*/ 13063 w 378823"/>
              <a:gd name="connsiteY1" fmla="*/ 365760 h 431075"/>
              <a:gd name="connsiteX2" fmla="*/ 65315 w 378823"/>
              <a:gd name="connsiteY2" fmla="*/ 274320 h 431075"/>
              <a:gd name="connsiteX3" fmla="*/ 104503 w 378823"/>
              <a:gd name="connsiteY3" fmla="*/ 182880 h 431075"/>
              <a:gd name="connsiteX4" fmla="*/ 156755 w 378823"/>
              <a:gd name="connsiteY4" fmla="*/ 104503 h 431075"/>
              <a:gd name="connsiteX5" fmla="*/ 182880 w 378823"/>
              <a:gd name="connsiteY5" fmla="*/ 65315 h 431075"/>
              <a:gd name="connsiteX6" fmla="*/ 261258 w 378823"/>
              <a:gd name="connsiteY6" fmla="*/ 39189 h 431075"/>
              <a:gd name="connsiteX7" fmla="*/ 300446 w 378823"/>
              <a:gd name="connsiteY7" fmla="*/ 26126 h 431075"/>
              <a:gd name="connsiteX8" fmla="*/ 352698 w 378823"/>
              <a:gd name="connsiteY8" fmla="*/ 13063 h 431075"/>
              <a:gd name="connsiteX9" fmla="*/ 378823 w 378823"/>
              <a:gd name="connsiteY9" fmla="*/ 0 h 43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823" h="431075">
                <a:moveTo>
                  <a:pt x="0" y="431075"/>
                </a:moveTo>
                <a:cubicBezTo>
                  <a:pt x="4354" y="409303"/>
                  <a:pt x="6042" y="386823"/>
                  <a:pt x="13063" y="365760"/>
                </a:cubicBezTo>
                <a:cubicBezTo>
                  <a:pt x="24111" y="332615"/>
                  <a:pt x="46204" y="302986"/>
                  <a:pt x="65315" y="274320"/>
                </a:cubicBezTo>
                <a:cubicBezTo>
                  <a:pt x="102818" y="124311"/>
                  <a:pt x="50377" y="309175"/>
                  <a:pt x="104503" y="182880"/>
                </a:cubicBezTo>
                <a:cubicBezTo>
                  <a:pt x="138243" y="104152"/>
                  <a:pt x="87876" y="150422"/>
                  <a:pt x="156755" y="104503"/>
                </a:cubicBezTo>
                <a:cubicBezTo>
                  <a:pt x="165463" y="91440"/>
                  <a:pt x="169567" y="73636"/>
                  <a:pt x="182880" y="65315"/>
                </a:cubicBezTo>
                <a:cubicBezTo>
                  <a:pt x="206233" y="50719"/>
                  <a:pt x="235132" y="47898"/>
                  <a:pt x="261258" y="39189"/>
                </a:cubicBezTo>
                <a:cubicBezTo>
                  <a:pt x="274321" y="34835"/>
                  <a:pt x="287088" y="29466"/>
                  <a:pt x="300446" y="26126"/>
                </a:cubicBezTo>
                <a:cubicBezTo>
                  <a:pt x="317863" y="21772"/>
                  <a:pt x="335666" y="18740"/>
                  <a:pt x="352698" y="13063"/>
                </a:cubicBezTo>
                <a:cubicBezTo>
                  <a:pt x="361935" y="9984"/>
                  <a:pt x="370115" y="4354"/>
                  <a:pt x="378823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8" name="TextBox 27"/>
          <p:cNvSpPr txBox="1"/>
          <p:nvPr/>
        </p:nvSpPr>
        <p:spPr>
          <a:xfrm>
            <a:off x="6035038" y="1733784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B</a:t>
            </a:r>
            <a:endParaRPr lang="id-ID" dirty="0"/>
          </a:p>
        </p:txBody>
      </p:sp>
      <p:sp>
        <p:nvSpPr>
          <p:cNvPr id="29" name="TextBox 28"/>
          <p:cNvSpPr txBox="1"/>
          <p:nvPr/>
        </p:nvSpPr>
        <p:spPr>
          <a:xfrm>
            <a:off x="1706862" y="259158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C</a:t>
            </a:r>
            <a:endParaRPr lang="id-ID" dirty="0"/>
          </a:p>
        </p:txBody>
      </p:sp>
      <p:sp>
        <p:nvSpPr>
          <p:cNvPr id="30" name="TextBox 29"/>
          <p:cNvSpPr txBox="1"/>
          <p:nvPr/>
        </p:nvSpPr>
        <p:spPr>
          <a:xfrm>
            <a:off x="2786729" y="1411569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  <a:endParaRPr lang="id-ID" dirty="0"/>
          </a:p>
        </p:txBody>
      </p:sp>
      <p:sp>
        <p:nvSpPr>
          <p:cNvPr id="31" name="TextBox 30"/>
          <p:cNvSpPr txBox="1"/>
          <p:nvPr/>
        </p:nvSpPr>
        <p:spPr>
          <a:xfrm>
            <a:off x="1606715" y="3588711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32" name="TextBox 31"/>
          <p:cNvSpPr txBox="1"/>
          <p:nvPr/>
        </p:nvSpPr>
        <p:spPr>
          <a:xfrm>
            <a:off x="1175639" y="1167727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D</a:t>
            </a:r>
            <a:endParaRPr lang="id-ID" dirty="0"/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1602364" y="4402183"/>
            <a:ext cx="0" cy="78377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5852160" y="1928947"/>
            <a:ext cx="0" cy="78377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6035038" y="1240971"/>
            <a:ext cx="770711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719223" y="836805"/>
            <a:ext cx="1102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H2= 6 ton</a:t>
            </a:r>
            <a:endParaRPr lang="id-ID" dirty="0"/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1924431" y="3992882"/>
            <a:ext cx="59809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158223" y="5060461"/>
            <a:ext cx="1244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Av = 12 ton</a:t>
            </a:r>
            <a:endParaRPr lang="id-ID" dirty="0"/>
          </a:p>
        </p:txBody>
      </p:sp>
      <p:sp>
        <p:nvSpPr>
          <p:cNvPr id="39" name="TextBox 38"/>
          <p:cNvSpPr txBox="1"/>
          <p:nvPr/>
        </p:nvSpPr>
        <p:spPr>
          <a:xfrm>
            <a:off x="2512407" y="3658377"/>
            <a:ext cx="90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Ah = 4 t</a:t>
            </a:r>
            <a:endParaRPr lang="id-ID" dirty="0"/>
          </a:p>
        </p:txBody>
      </p:sp>
      <p:sp>
        <p:nvSpPr>
          <p:cNvPr id="40" name="TextBox 39"/>
          <p:cNvSpPr txBox="1"/>
          <p:nvPr/>
        </p:nvSpPr>
        <p:spPr>
          <a:xfrm>
            <a:off x="5424672" y="2121754"/>
            <a:ext cx="879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Bv = 6 t</a:t>
            </a:r>
            <a:endParaRPr lang="id-ID" dirty="0"/>
          </a:p>
        </p:txBody>
      </p:sp>
      <p:sp>
        <p:nvSpPr>
          <p:cNvPr id="41" name="TextBox 40"/>
          <p:cNvSpPr txBox="1"/>
          <p:nvPr/>
        </p:nvSpPr>
        <p:spPr>
          <a:xfrm>
            <a:off x="7249886" y="931035"/>
            <a:ext cx="2923173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Bidang Momen</a:t>
            </a:r>
            <a:r>
              <a:rPr lang="id-ID" dirty="0" smtClean="0"/>
              <a:t>:</a:t>
            </a:r>
          </a:p>
          <a:p>
            <a:r>
              <a:rPr lang="id-ID" dirty="0" smtClean="0"/>
              <a:t>Ma=0 </a:t>
            </a:r>
          </a:p>
          <a:p>
            <a:r>
              <a:rPr lang="id-ID" dirty="0" smtClean="0"/>
              <a:t>Mb =0</a:t>
            </a:r>
          </a:p>
          <a:p>
            <a:r>
              <a:rPr lang="id-ID" dirty="0" smtClean="0"/>
              <a:t>Mc = -Ah.2 = -8 t.m</a:t>
            </a:r>
          </a:p>
          <a:p>
            <a:r>
              <a:rPr lang="id-ID" dirty="0" smtClean="0"/>
              <a:t>M</a:t>
            </a:r>
            <a:r>
              <a:rPr lang="id-ID" sz="1400" dirty="0" smtClean="0"/>
              <a:t>DA</a:t>
            </a:r>
            <a:r>
              <a:rPr lang="id-ID" dirty="0" smtClean="0"/>
              <a:t> = -Ah. 4 –H1. 2 =- 20 t.m</a:t>
            </a:r>
          </a:p>
          <a:p>
            <a:r>
              <a:rPr lang="id-ID" dirty="0" smtClean="0"/>
              <a:t> MDB = - 20 t m</a:t>
            </a:r>
          </a:p>
          <a:p>
            <a:endParaRPr lang="id-ID" dirty="0"/>
          </a:p>
          <a:p>
            <a:r>
              <a:rPr lang="id-ID" dirty="0" smtClean="0">
                <a:solidFill>
                  <a:srgbClr val="FF0000"/>
                </a:solidFill>
              </a:rPr>
              <a:t>Daerah B-E</a:t>
            </a:r>
          </a:p>
          <a:p>
            <a:r>
              <a:rPr lang="id-ID" dirty="0" smtClean="0"/>
              <a:t>Mx = Bv. x – (q.x.x/2)</a:t>
            </a:r>
          </a:p>
          <a:p>
            <a:r>
              <a:rPr lang="id-ID" dirty="0" smtClean="0"/>
              <a:t>x-=0   MB = 0</a:t>
            </a:r>
          </a:p>
          <a:p>
            <a:r>
              <a:rPr lang="id-ID" dirty="0" smtClean="0"/>
              <a:t>X=1m  </a:t>
            </a:r>
            <a:r>
              <a:rPr lang="id-ID" dirty="0" smtClean="0"/>
              <a:t>M1= 4 t.m</a:t>
            </a:r>
          </a:p>
          <a:p>
            <a:r>
              <a:rPr lang="id-ID" dirty="0" smtClean="0"/>
              <a:t>X= 1,5 m M1,5 = 4,5 t.m</a:t>
            </a:r>
          </a:p>
          <a:p>
            <a:r>
              <a:rPr lang="id-ID" dirty="0" smtClean="0"/>
              <a:t> X=2 m    M2= 4 t.m</a:t>
            </a:r>
          </a:p>
          <a:p>
            <a:r>
              <a:rPr lang="id-ID" dirty="0" smtClean="0"/>
              <a:t>X=3 m    M3= 0</a:t>
            </a:r>
          </a:p>
          <a:p>
            <a:r>
              <a:rPr lang="id-ID" dirty="0" smtClean="0"/>
              <a:t>X=4 m    M4 =  -8</a:t>
            </a:r>
            <a:endParaRPr lang="id-ID" dirty="0"/>
          </a:p>
        </p:txBody>
      </p:sp>
      <p:sp>
        <p:nvSpPr>
          <p:cNvPr id="43" name="Curved Left Arrow 42"/>
          <p:cNvSpPr/>
          <p:nvPr/>
        </p:nvSpPr>
        <p:spPr>
          <a:xfrm rot="16725570">
            <a:off x="1387782" y="1419262"/>
            <a:ext cx="400576" cy="83882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4" name="Curved Right Arrow 43"/>
          <p:cNvSpPr/>
          <p:nvPr/>
        </p:nvSpPr>
        <p:spPr>
          <a:xfrm>
            <a:off x="1772002" y="1136468"/>
            <a:ext cx="261090" cy="52251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 flipH="1" flipV="1">
            <a:off x="4833257" y="404949"/>
            <a:ext cx="1003066" cy="130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5068389" y="7180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x</a:t>
            </a:r>
            <a:endParaRPr lang="id-ID" dirty="0"/>
          </a:p>
        </p:txBody>
      </p:sp>
      <p:sp>
        <p:nvSpPr>
          <p:cNvPr id="48" name="TextBox 47"/>
          <p:cNvSpPr txBox="1"/>
          <p:nvPr/>
        </p:nvSpPr>
        <p:spPr>
          <a:xfrm>
            <a:off x="1201780" y="836805"/>
            <a:ext cx="80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-20 tm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6364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1619794" y="1358537"/>
            <a:ext cx="4232366" cy="391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1606731" y="1410788"/>
            <a:ext cx="13063" cy="263869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Isosceles Triangle 6"/>
          <p:cNvSpPr/>
          <p:nvPr/>
        </p:nvSpPr>
        <p:spPr>
          <a:xfrm>
            <a:off x="5747658" y="1384662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/>
          <p:cNvSpPr/>
          <p:nvPr/>
        </p:nvSpPr>
        <p:spPr>
          <a:xfrm>
            <a:off x="5786846" y="1672045"/>
            <a:ext cx="104503" cy="143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Isosceles Triangle 8"/>
          <p:cNvSpPr/>
          <p:nvPr/>
        </p:nvSpPr>
        <p:spPr>
          <a:xfrm>
            <a:off x="1528355" y="3925388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4" name="Straight Connector 13"/>
          <p:cNvCxnSpPr/>
          <p:nvPr/>
        </p:nvCxnSpPr>
        <p:spPr>
          <a:xfrm>
            <a:off x="966413" y="4807131"/>
            <a:ext cx="52776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852160" y="4297680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602364" y="4450080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57631" y="931035"/>
            <a:ext cx="78377" cy="34711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891231" y="4393478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496370" y="1397725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400573" y="2712718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31203" y="3992882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772002" y="4403356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24" name="TextBox 23"/>
          <p:cNvSpPr txBox="1"/>
          <p:nvPr/>
        </p:nvSpPr>
        <p:spPr>
          <a:xfrm>
            <a:off x="3827005" y="4389206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 m</a:t>
            </a:r>
            <a:endParaRPr lang="id-ID" dirty="0"/>
          </a:p>
        </p:txBody>
      </p:sp>
      <p:sp>
        <p:nvSpPr>
          <p:cNvPr id="25" name="TextBox 24"/>
          <p:cNvSpPr txBox="1"/>
          <p:nvPr/>
        </p:nvSpPr>
        <p:spPr>
          <a:xfrm>
            <a:off x="400573" y="1626019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 m</a:t>
            </a:r>
            <a:endParaRPr lang="id-ID" dirty="0"/>
          </a:p>
        </p:txBody>
      </p:sp>
      <p:sp>
        <p:nvSpPr>
          <p:cNvPr id="27" name="TextBox 26"/>
          <p:cNvSpPr txBox="1"/>
          <p:nvPr/>
        </p:nvSpPr>
        <p:spPr>
          <a:xfrm>
            <a:off x="6035038" y="1733784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B</a:t>
            </a:r>
            <a:endParaRPr lang="id-ID" dirty="0"/>
          </a:p>
        </p:txBody>
      </p:sp>
      <p:sp>
        <p:nvSpPr>
          <p:cNvPr id="28" name="TextBox 27"/>
          <p:cNvSpPr txBox="1"/>
          <p:nvPr/>
        </p:nvSpPr>
        <p:spPr>
          <a:xfrm>
            <a:off x="1706862" y="259158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C</a:t>
            </a:r>
            <a:endParaRPr lang="id-ID" dirty="0"/>
          </a:p>
        </p:txBody>
      </p:sp>
      <p:sp>
        <p:nvSpPr>
          <p:cNvPr id="29" name="TextBox 28"/>
          <p:cNvSpPr txBox="1"/>
          <p:nvPr/>
        </p:nvSpPr>
        <p:spPr>
          <a:xfrm>
            <a:off x="2786729" y="1411569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  <a:endParaRPr lang="id-ID" dirty="0"/>
          </a:p>
        </p:txBody>
      </p:sp>
      <p:sp>
        <p:nvSpPr>
          <p:cNvPr id="30" name="TextBox 29"/>
          <p:cNvSpPr txBox="1"/>
          <p:nvPr/>
        </p:nvSpPr>
        <p:spPr>
          <a:xfrm>
            <a:off x="1606715" y="3588711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31" name="TextBox 30"/>
          <p:cNvSpPr txBox="1"/>
          <p:nvPr/>
        </p:nvSpPr>
        <p:spPr>
          <a:xfrm>
            <a:off x="1175639" y="1167727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D</a:t>
            </a:r>
            <a:endParaRPr lang="id-ID" dirty="0"/>
          </a:p>
        </p:txBody>
      </p:sp>
      <p:sp>
        <p:nvSpPr>
          <p:cNvPr id="43" name="TextBox 42"/>
          <p:cNvSpPr txBox="1"/>
          <p:nvPr/>
        </p:nvSpPr>
        <p:spPr>
          <a:xfrm>
            <a:off x="582464" y="837196"/>
            <a:ext cx="80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-20 tm</a:t>
            </a:r>
            <a:endParaRPr lang="id-ID" dirty="0"/>
          </a:p>
        </p:txBody>
      </p:sp>
      <p:cxnSp>
        <p:nvCxnSpPr>
          <p:cNvPr id="45" name="Straight Connector 44"/>
          <p:cNvCxnSpPr>
            <a:endCxn id="9" idx="0"/>
          </p:cNvCxnSpPr>
          <p:nvPr/>
        </p:nvCxnSpPr>
        <p:spPr>
          <a:xfrm>
            <a:off x="1345474" y="2712718"/>
            <a:ext cx="280853" cy="12126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939503" y="1397725"/>
            <a:ext cx="405971" cy="13149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912001" y="2623149"/>
            <a:ext cx="686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-8 tm</a:t>
            </a:r>
            <a:endParaRPr lang="id-ID" dirty="0"/>
          </a:p>
        </p:txBody>
      </p:sp>
      <p:cxnSp>
        <p:nvCxnSpPr>
          <p:cNvPr id="51" name="Straight Connector 50"/>
          <p:cNvCxnSpPr/>
          <p:nvPr/>
        </p:nvCxnSpPr>
        <p:spPr>
          <a:xfrm>
            <a:off x="1598407" y="693107"/>
            <a:ext cx="1292824" cy="4746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2568444" y="766747"/>
            <a:ext cx="686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-8 tm</a:t>
            </a:r>
            <a:endParaRPr lang="id-ID" dirty="0"/>
          </a:p>
        </p:txBody>
      </p:sp>
      <p:sp>
        <p:nvSpPr>
          <p:cNvPr id="54" name="Freeform 53"/>
          <p:cNvSpPr/>
          <p:nvPr/>
        </p:nvSpPr>
        <p:spPr>
          <a:xfrm>
            <a:off x="4281593" y="1397726"/>
            <a:ext cx="114051" cy="1632857"/>
          </a:xfrm>
          <a:custGeom>
            <a:avLst/>
            <a:gdLst>
              <a:gd name="connsiteX0" fmla="*/ 16087 w 114051"/>
              <a:gd name="connsiteY0" fmla="*/ 0 h 1632857"/>
              <a:gd name="connsiteX1" fmla="*/ 16087 w 114051"/>
              <a:gd name="connsiteY1" fmla="*/ 339634 h 1632857"/>
              <a:gd name="connsiteX2" fmla="*/ 55276 w 114051"/>
              <a:gd name="connsiteY2" fmla="*/ 483325 h 1632857"/>
              <a:gd name="connsiteX3" fmla="*/ 68338 w 114051"/>
              <a:gd name="connsiteY3" fmla="*/ 535577 h 1632857"/>
              <a:gd name="connsiteX4" fmla="*/ 81401 w 114051"/>
              <a:gd name="connsiteY4" fmla="*/ 600891 h 1632857"/>
              <a:gd name="connsiteX5" fmla="*/ 94464 w 114051"/>
              <a:gd name="connsiteY5" fmla="*/ 640080 h 1632857"/>
              <a:gd name="connsiteX6" fmla="*/ 94464 w 114051"/>
              <a:gd name="connsiteY6" fmla="*/ 1345474 h 1632857"/>
              <a:gd name="connsiteX7" fmla="*/ 68338 w 114051"/>
              <a:gd name="connsiteY7" fmla="*/ 1489165 h 1632857"/>
              <a:gd name="connsiteX8" fmla="*/ 42213 w 114051"/>
              <a:gd name="connsiteY8" fmla="*/ 1567543 h 1632857"/>
              <a:gd name="connsiteX9" fmla="*/ 42213 w 114051"/>
              <a:gd name="connsiteY9" fmla="*/ 1632857 h 1632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4051" h="1632857">
                <a:moveTo>
                  <a:pt x="16087" y="0"/>
                </a:moveTo>
                <a:cubicBezTo>
                  <a:pt x="-6682" y="159382"/>
                  <a:pt x="-4003" y="98555"/>
                  <a:pt x="16087" y="339634"/>
                </a:cubicBezTo>
                <a:cubicBezTo>
                  <a:pt x="21736" y="407422"/>
                  <a:pt x="38024" y="414311"/>
                  <a:pt x="55276" y="483325"/>
                </a:cubicBezTo>
                <a:cubicBezTo>
                  <a:pt x="59630" y="500742"/>
                  <a:pt x="64443" y="518051"/>
                  <a:pt x="68338" y="535577"/>
                </a:cubicBezTo>
                <a:cubicBezTo>
                  <a:pt x="73154" y="557251"/>
                  <a:pt x="76016" y="579351"/>
                  <a:pt x="81401" y="600891"/>
                </a:cubicBezTo>
                <a:cubicBezTo>
                  <a:pt x="84741" y="614249"/>
                  <a:pt x="90110" y="627017"/>
                  <a:pt x="94464" y="640080"/>
                </a:cubicBezTo>
                <a:cubicBezTo>
                  <a:pt x="124923" y="944667"/>
                  <a:pt x="115847" y="800215"/>
                  <a:pt x="94464" y="1345474"/>
                </a:cubicBezTo>
                <a:cubicBezTo>
                  <a:pt x="92942" y="1384284"/>
                  <a:pt x="80659" y="1448095"/>
                  <a:pt x="68338" y="1489165"/>
                </a:cubicBezTo>
                <a:cubicBezTo>
                  <a:pt x="60425" y="1515543"/>
                  <a:pt x="42213" y="1540004"/>
                  <a:pt x="42213" y="1567543"/>
                </a:cubicBezTo>
                <a:lnTo>
                  <a:pt x="42213" y="1632857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5" name="Freeform 54"/>
          <p:cNvSpPr/>
          <p:nvPr/>
        </p:nvSpPr>
        <p:spPr>
          <a:xfrm>
            <a:off x="5016137" y="1410789"/>
            <a:ext cx="27855" cy="1371600"/>
          </a:xfrm>
          <a:custGeom>
            <a:avLst/>
            <a:gdLst>
              <a:gd name="connsiteX0" fmla="*/ 0 w 27855"/>
              <a:gd name="connsiteY0" fmla="*/ 0 h 1371600"/>
              <a:gd name="connsiteX1" fmla="*/ 13063 w 27855"/>
              <a:gd name="connsiteY1" fmla="*/ 509451 h 1371600"/>
              <a:gd name="connsiteX2" fmla="*/ 26126 w 27855"/>
              <a:gd name="connsiteY2" fmla="*/ 600891 h 1371600"/>
              <a:gd name="connsiteX3" fmla="*/ 26126 w 27855"/>
              <a:gd name="connsiteY3" fmla="*/ 137160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55" h="1371600">
                <a:moveTo>
                  <a:pt x="0" y="0"/>
                </a:moveTo>
                <a:cubicBezTo>
                  <a:pt x="4354" y="169817"/>
                  <a:pt x="5684" y="339739"/>
                  <a:pt x="13063" y="509451"/>
                </a:cubicBezTo>
                <a:cubicBezTo>
                  <a:pt x="14400" y="540211"/>
                  <a:pt x="25660" y="570105"/>
                  <a:pt x="26126" y="600891"/>
                </a:cubicBezTo>
                <a:cubicBezTo>
                  <a:pt x="30018" y="857765"/>
                  <a:pt x="26126" y="1114697"/>
                  <a:pt x="26126" y="13716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6" name="Freeform 55"/>
          <p:cNvSpPr/>
          <p:nvPr/>
        </p:nvSpPr>
        <p:spPr>
          <a:xfrm>
            <a:off x="2891231" y="1136079"/>
            <a:ext cx="2921740" cy="640470"/>
          </a:xfrm>
          <a:custGeom>
            <a:avLst/>
            <a:gdLst>
              <a:gd name="connsiteX0" fmla="*/ 2664822 w 2664822"/>
              <a:gd name="connsiteY0" fmla="*/ 91440 h 509452"/>
              <a:gd name="connsiteX1" fmla="*/ 2599508 w 2664822"/>
              <a:gd name="connsiteY1" fmla="*/ 143692 h 509452"/>
              <a:gd name="connsiteX2" fmla="*/ 2547257 w 2664822"/>
              <a:gd name="connsiteY2" fmla="*/ 222069 h 509452"/>
              <a:gd name="connsiteX3" fmla="*/ 2416628 w 2664822"/>
              <a:gd name="connsiteY3" fmla="*/ 287383 h 509452"/>
              <a:gd name="connsiteX4" fmla="*/ 2338251 w 2664822"/>
              <a:gd name="connsiteY4" fmla="*/ 339634 h 509452"/>
              <a:gd name="connsiteX5" fmla="*/ 2299062 w 2664822"/>
              <a:gd name="connsiteY5" fmla="*/ 365760 h 509452"/>
              <a:gd name="connsiteX6" fmla="*/ 2116182 w 2664822"/>
              <a:gd name="connsiteY6" fmla="*/ 391886 h 509452"/>
              <a:gd name="connsiteX7" fmla="*/ 2037805 w 2664822"/>
              <a:gd name="connsiteY7" fmla="*/ 404949 h 509452"/>
              <a:gd name="connsiteX8" fmla="*/ 1946365 w 2664822"/>
              <a:gd name="connsiteY8" fmla="*/ 431074 h 509452"/>
              <a:gd name="connsiteX9" fmla="*/ 1867988 w 2664822"/>
              <a:gd name="connsiteY9" fmla="*/ 444137 h 509452"/>
              <a:gd name="connsiteX10" fmla="*/ 1580605 w 2664822"/>
              <a:gd name="connsiteY10" fmla="*/ 483326 h 509452"/>
              <a:gd name="connsiteX11" fmla="*/ 1384662 w 2664822"/>
              <a:gd name="connsiteY11" fmla="*/ 509452 h 509452"/>
              <a:gd name="connsiteX12" fmla="*/ 1175657 w 2664822"/>
              <a:gd name="connsiteY12" fmla="*/ 483326 h 509452"/>
              <a:gd name="connsiteX13" fmla="*/ 1123405 w 2664822"/>
              <a:gd name="connsiteY13" fmla="*/ 470263 h 509452"/>
              <a:gd name="connsiteX14" fmla="*/ 1005840 w 2664822"/>
              <a:gd name="connsiteY14" fmla="*/ 444137 h 509452"/>
              <a:gd name="connsiteX15" fmla="*/ 927462 w 2664822"/>
              <a:gd name="connsiteY15" fmla="*/ 404949 h 509452"/>
              <a:gd name="connsiteX16" fmla="*/ 888274 w 2664822"/>
              <a:gd name="connsiteY16" fmla="*/ 378823 h 509452"/>
              <a:gd name="connsiteX17" fmla="*/ 836022 w 2664822"/>
              <a:gd name="connsiteY17" fmla="*/ 352697 h 509452"/>
              <a:gd name="connsiteX18" fmla="*/ 809897 w 2664822"/>
              <a:gd name="connsiteY18" fmla="*/ 313509 h 509452"/>
              <a:gd name="connsiteX19" fmla="*/ 757645 w 2664822"/>
              <a:gd name="connsiteY19" fmla="*/ 287383 h 509452"/>
              <a:gd name="connsiteX20" fmla="*/ 679268 w 2664822"/>
              <a:gd name="connsiteY20" fmla="*/ 261257 h 509452"/>
              <a:gd name="connsiteX21" fmla="*/ 640080 w 2664822"/>
              <a:gd name="connsiteY21" fmla="*/ 248194 h 509452"/>
              <a:gd name="connsiteX22" fmla="*/ 587828 w 2664822"/>
              <a:gd name="connsiteY22" fmla="*/ 235132 h 509452"/>
              <a:gd name="connsiteX23" fmla="*/ 548640 w 2664822"/>
              <a:gd name="connsiteY23" fmla="*/ 222069 h 509452"/>
              <a:gd name="connsiteX24" fmla="*/ 444137 w 2664822"/>
              <a:gd name="connsiteY24" fmla="*/ 195943 h 509452"/>
              <a:gd name="connsiteX25" fmla="*/ 391885 w 2664822"/>
              <a:gd name="connsiteY25" fmla="*/ 182880 h 509452"/>
              <a:gd name="connsiteX26" fmla="*/ 274320 w 2664822"/>
              <a:gd name="connsiteY26" fmla="*/ 130629 h 509452"/>
              <a:gd name="connsiteX27" fmla="*/ 235131 w 2664822"/>
              <a:gd name="connsiteY27" fmla="*/ 117566 h 509452"/>
              <a:gd name="connsiteX28" fmla="*/ 143691 w 2664822"/>
              <a:gd name="connsiteY28" fmla="*/ 52252 h 509452"/>
              <a:gd name="connsiteX29" fmla="*/ 65314 w 2664822"/>
              <a:gd name="connsiteY29" fmla="*/ 26126 h 509452"/>
              <a:gd name="connsiteX30" fmla="*/ 13062 w 2664822"/>
              <a:gd name="connsiteY30" fmla="*/ 13063 h 509452"/>
              <a:gd name="connsiteX31" fmla="*/ 0 w 2664822"/>
              <a:gd name="connsiteY31" fmla="*/ 0 h 509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664822" h="509452">
                <a:moveTo>
                  <a:pt x="2664822" y="91440"/>
                </a:moveTo>
                <a:cubicBezTo>
                  <a:pt x="2643051" y="108857"/>
                  <a:pt x="2618159" y="122968"/>
                  <a:pt x="2599508" y="143692"/>
                </a:cubicBezTo>
                <a:cubicBezTo>
                  <a:pt x="2578503" y="167031"/>
                  <a:pt x="2573383" y="204652"/>
                  <a:pt x="2547257" y="222069"/>
                </a:cubicBezTo>
                <a:cubicBezTo>
                  <a:pt x="2453942" y="284279"/>
                  <a:pt x="2499342" y="266705"/>
                  <a:pt x="2416628" y="287383"/>
                </a:cubicBezTo>
                <a:lnTo>
                  <a:pt x="2338251" y="339634"/>
                </a:lnTo>
                <a:cubicBezTo>
                  <a:pt x="2325188" y="348343"/>
                  <a:pt x="2313956" y="360795"/>
                  <a:pt x="2299062" y="365760"/>
                </a:cubicBezTo>
                <a:cubicBezTo>
                  <a:pt x="2208661" y="395894"/>
                  <a:pt x="2293099" y="371072"/>
                  <a:pt x="2116182" y="391886"/>
                </a:cubicBezTo>
                <a:cubicBezTo>
                  <a:pt x="2089877" y="394981"/>
                  <a:pt x="2063931" y="400595"/>
                  <a:pt x="2037805" y="404949"/>
                </a:cubicBezTo>
                <a:cubicBezTo>
                  <a:pt x="2000448" y="417402"/>
                  <a:pt x="1987381" y="422871"/>
                  <a:pt x="1946365" y="431074"/>
                </a:cubicBezTo>
                <a:cubicBezTo>
                  <a:pt x="1920393" y="436268"/>
                  <a:pt x="1894114" y="439783"/>
                  <a:pt x="1867988" y="444137"/>
                </a:cubicBezTo>
                <a:cubicBezTo>
                  <a:pt x="1758502" y="517130"/>
                  <a:pt x="1851689" y="464630"/>
                  <a:pt x="1580605" y="483326"/>
                </a:cubicBezTo>
                <a:cubicBezTo>
                  <a:pt x="1464056" y="491364"/>
                  <a:pt x="1474534" y="491478"/>
                  <a:pt x="1384662" y="509452"/>
                </a:cubicBezTo>
                <a:cubicBezTo>
                  <a:pt x="1223480" y="477215"/>
                  <a:pt x="1446967" y="519501"/>
                  <a:pt x="1175657" y="483326"/>
                </a:cubicBezTo>
                <a:cubicBezTo>
                  <a:pt x="1157861" y="480953"/>
                  <a:pt x="1140931" y="474158"/>
                  <a:pt x="1123405" y="470263"/>
                </a:cubicBezTo>
                <a:cubicBezTo>
                  <a:pt x="974162" y="437098"/>
                  <a:pt x="1133261" y="475993"/>
                  <a:pt x="1005840" y="444137"/>
                </a:cubicBezTo>
                <a:cubicBezTo>
                  <a:pt x="893516" y="369257"/>
                  <a:pt x="1035640" y="459039"/>
                  <a:pt x="927462" y="404949"/>
                </a:cubicBezTo>
                <a:cubicBezTo>
                  <a:pt x="913420" y="397928"/>
                  <a:pt x="901905" y="386612"/>
                  <a:pt x="888274" y="378823"/>
                </a:cubicBezTo>
                <a:cubicBezTo>
                  <a:pt x="871367" y="369162"/>
                  <a:pt x="853439" y="361406"/>
                  <a:pt x="836022" y="352697"/>
                </a:cubicBezTo>
                <a:cubicBezTo>
                  <a:pt x="827314" y="339634"/>
                  <a:pt x="821958" y="323559"/>
                  <a:pt x="809897" y="313509"/>
                </a:cubicBezTo>
                <a:cubicBezTo>
                  <a:pt x="794937" y="301043"/>
                  <a:pt x="775725" y="294615"/>
                  <a:pt x="757645" y="287383"/>
                </a:cubicBezTo>
                <a:cubicBezTo>
                  <a:pt x="732076" y="277155"/>
                  <a:pt x="705394" y="269966"/>
                  <a:pt x="679268" y="261257"/>
                </a:cubicBezTo>
                <a:cubicBezTo>
                  <a:pt x="666205" y="256903"/>
                  <a:pt x="653438" y="251533"/>
                  <a:pt x="640080" y="248194"/>
                </a:cubicBezTo>
                <a:cubicBezTo>
                  <a:pt x="622663" y="243840"/>
                  <a:pt x="605091" y="240064"/>
                  <a:pt x="587828" y="235132"/>
                </a:cubicBezTo>
                <a:cubicBezTo>
                  <a:pt x="574588" y="231349"/>
                  <a:pt x="561924" y="225692"/>
                  <a:pt x="548640" y="222069"/>
                </a:cubicBezTo>
                <a:cubicBezTo>
                  <a:pt x="513999" y="212621"/>
                  <a:pt x="478971" y="204652"/>
                  <a:pt x="444137" y="195943"/>
                </a:cubicBezTo>
                <a:lnTo>
                  <a:pt x="391885" y="182880"/>
                </a:lnTo>
                <a:cubicBezTo>
                  <a:pt x="329783" y="141478"/>
                  <a:pt x="367592" y="161719"/>
                  <a:pt x="274320" y="130629"/>
                </a:cubicBezTo>
                <a:lnTo>
                  <a:pt x="235131" y="117566"/>
                </a:lnTo>
                <a:cubicBezTo>
                  <a:pt x="228105" y="112297"/>
                  <a:pt x="159326" y="59201"/>
                  <a:pt x="143691" y="52252"/>
                </a:cubicBezTo>
                <a:cubicBezTo>
                  <a:pt x="118526" y="41067"/>
                  <a:pt x="92031" y="32805"/>
                  <a:pt x="65314" y="26126"/>
                </a:cubicBezTo>
                <a:cubicBezTo>
                  <a:pt x="47897" y="21772"/>
                  <a:pt x="29731" y="19731"/>
                  <a:pt x="13062" y="13063"/>
                </a:cubicBezTo>
                <a:cubicBezTo>
                  <a:pt x="7345" y="10776"/>
                  <a:pt x="4354" y="4354"/>
                  <a:pt x="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58" name="Straight Connector 57"/>
          <p:cNvCxnSpPr/>
          <p:nvPr/>
        </p:nvCxnSpPr>
        <p:spPr>
          <a:xfrm flipH="1">
            <a:off x="1619794" y="693107"/>
            <a:ext cx="6533" cy="6915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31" idx="3"/>
          </p:cNvCxnSpPr>
          <p:nvPr/>
        </p:nvCxnSpPr>
        <p:spPr>
          <a:xfrm flipH="1">
            <a:off x="936321" y="1352393"/>
            <a:ext cx="583160" cy="797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4556656" y="1660159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 tm</a:t>
            </a:r>
            <a:endParaRPr lang="id-ID" dirty="0"/>
          </a:p>
        </p:txBody>
      </p:sp>
      <p:cxnSp>
        <p:nvCxnSpPr>
          <p:cNvPr id="62" name="Straight Connector 61"/>
          <p:cNvCxnSpPr/>
          <p:nvPr/>
        </p:nvCxnSpPr>
        <p:spPr>
          <a:xfrm flipV="1">
            <a:off x="7535088" y="1434041"/>
            <a:ext cx="4232366" cy="391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H="1">
            <a:off x="7522025" y="1486292"/>
            <a:ext cx="13063" cy="263869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Isosceles Triangle 63"/>
          <p:cNvSpPr/>
          <p:nvPr/>
        </p:nvSpPr>
        <p:spPr>
          <a:xfrm>
            <a:off x="11662952" y="1460166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5" name="Oval 64"/>
          <p:cNvSpPr/>
          <p:nvPr/>
        </p:nvSpPr>
        <p:spPr>
          <a:xfrm>
            <a:off x="11702140" y="1747549"/>
            <a:ext cx="104503" cy="143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6" name="Isosceles Triangle 65"/>
          <p:cNvSpPr/>
          <p:nvPr/>
        </p:nvSpPr>
        <p:spPr>
          <a:xfrm>
            <a:off x="7443649" y="4000892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67" name="Straight Connector 66"/>
          <p:cNvCxnSpPr/>
          <p:nvPr/>
        </p:nvCxnSpPr>
        <p:spPr>
          <a:xfrm>
            <a:off x="6881707" y="4882635"/>
            <a:ext cx="52776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11767454" y="4373184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7517658" y="4525584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672925" y="1006539"/>
            <a:ext cx="78377" cy="34711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8806525" y="4468982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>
            <a:off x="6411664" y="1473229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>
            <a:off x="6315867" y="2788222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H="1">
            <a:off x="6446497" y="4068386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7687296" y="4478860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76" name="TextBox 75"/>
          <p:cNvSpPr txBox="1"/>
          <p:nvPr/>
        </p:nvSpPr>
        <p:spPr>
          <a:xfrm>
            <a:off x="9742299" y="4464710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 m</a:t>
            </a:r>
            <a:endParaRPr lang="id-ID" dirty="0"/>
          </a:p>
        </p:txBody>
      </p:sp>
      <p:sp>
        <p:nvSpPr>
          <p:cNvPr id="77" name="TextBox 76"/>
          <p:cNvSpPr txBox="1"/>
          <p:nvPr/>
        </p:nvSpPr>
        <p:spPr>
          <a:xfrm>
            <a:off x="6315867" y="1701523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 m</a:t>
            </a:r>
            <a:endParaRPr lang="id-ID" dirty="0"/>
          </a:p>
        </p:txBody>
      </p:sp>
      <p:sp>
        <p:nvSpPr>
          <p:cNvPr id="78" name="TextBox 77"/>
          <p:cNvSpPr txBox="1"/>
          <p:nvPr/>
        </p:nvSpPr>
        <p:spPr>
          <a:xfrm>
            <a:off x="11950332" y="1809288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B</a:t>
            </a:r>
            <a:endParaRPr lang="id-ID" dirty="0"/>
          </a:p>
        </p:txBody>
      </p:sp>
      <p:sp>
        <p:nvSpPr>
          <p:cNvPr id="79" name="TextBox 78"/>
          <p:cNvSpPr txBox="1"/>
          <p:nvPr/>
        </p:nvSpPr>
        <p:spPr>
          <a:xfrm>
            <a:off x="7622156" y="266708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C</a:t>
            </a:r>
            <a:endParaRPr lang="id-ID" dirty="0"/>
          </a:p>
        </p:txBody>
      </p:sp>
      <p:sp>
        <p:nvSpPr>
          <p:cNvPr id="80" name="TextBox 79"/>
          <p:cNvSpPr txBox="1"/>
          <p:nvPr/>
        </p:nvSpPr>
        <p:spPr>
          <a:xfrm>
            <a:off x="8702023" y="1487073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  <a:endParaRPr lang="id-ID" dirty="0"/>
          </a:p>
        </p:txBody>
      </p:sp>
      <p:sp>
        <p:nvSpPr>
          <p:cNvPr id="81" name="TextBox 80"/>
          <p:cNvSpPr txBox="1"/>
          <p:nvPr/>
        </p:nvSpPr>
        <p:spPr>
          <a:xfrm>
            <a:off x="7522009" y="3664215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82" name="TextBox 81"/>
          <p:cNvSpPr txBox="1"/>
          <p:nvPr/>
        </p:nvSpPr>
        <p:spPr>
          <a:xfrm>
            <a:off x="7090933" y="1243231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D</a:t>
            </a:r>
            <a:endParaRPr lang="id-ID" dirty="0"/>
          </a:p>
        </p:txBody>
      </p:sp>
      <p:cxnSp>
        <p:nvCxnSpPr>
          <p:cNvPr id="92" name="Straight Connector 91"/>
          <p:cNvCxnSpPr/>
          <p:nvPr/>
        </p:nvCxnSpPr>
        <p:spPr>
          <a:xfrm flipH="1">
            <a:off x="7535088" y="768611"/>
            <a:ext cx="6533" cy="6915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757631" y="326571"/>
            <a:ext cx="1075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Bidang M</a:t>
            </a:r>
            <a:endParaRPr lang="id-ID" dirty="0"/>
          </a:p>
        </p:txBody>
      </p:sp>
      <p:sp>
        <p:nvSpPr>
          <p:cNvPr id="96" name="TextBox 95"/>
          <p:cNvSpPr txBox="1"/>
          <p:nvPr/>
        </p:nvSpPr>
        <p:spPr>
          <a:xfrm>
            <a:off x="6938546" y="125658"/>
            <a:ext cx="1021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Bidang D</a:t>
            </a:r>
            <a:endParaRPr lang="id-ID" dirty="0"/>
          </a:p>
        </p:txBody>
      </p:sp>
      <p:cxnSp>
        <p:nvCxnSpPr>
          <p:cNvPr id="98" name="Straight Connector 97"/>
          <p:cNvCxnSpPr/>
          <p:nvPr/>
        </p:nvCxnSpPr>
        <p:spPr>
          <a:xfrm>
            <a:off x="7541621" y="4000892"/>
            <a:ext cx="41835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>
            <a:endCxn id="79" idx="3"/>
          </p:cNvCxnSpPr>
          <p:nvPr/>
        </p:nvCxnSpPr>
        <p:spPr>
          <a:xfrm flipV="1">
            <a:off x="7930254" y="2851750"/>
            <a:ext cx="0" cy="11491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8112034" y="3588711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 t</a:t>
            </a:r>
            <a:endParaRPr lang="id-ID" dirty="0"/>
          </a:p>
        </p:txBody>
      </p:sp>
      <p:cxnSp>
        <p:nvCxnSpPr>
          <p:cNvPr id="103" name="Straight Connector 102"/>
          <p:cNvCxnSpPr>
            <a:stCxn id="79" idx="3"/>
          </p:cNvCxnSpPr>
          <p:nvPr/>
        </p:nvCxnSpPr>
        <p:spPr>
          <a:xfrm>
            <a:off x="7930254" y="2851750"/>
            <a:ext cx="1817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V="1">
            <a:off x="8112034" y="1486292"/>
            <a:ext cx="0" cy="13654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/>
          <p:cNvSpPr txBox="1"/>
          <p:nvPr/>
        </p:nvSpPr>
        <p:spPr>
          <a:xfrm>
            <a:off x="8111800" y="2146267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6 t</a:t>
            </a:r>
            <a:endParaRPr lang="id-ID" dirty="0"/>
          </a:p>
        </p:txBody>
      </p:sp>
      <p:cxnSp>
        <p:nvCxnSpPr>
          <p:cNvPr id="108" name="Straight Connector 107"/>
          <p:cNvCxnSpPr/>
          <p:nvPr/>
        </p:nvCxnSpPr>
        <p:spPr>
          <a:xfrm>
            <a:off x="7541621" y="766747"/>
            <a:ext cx="12649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>
            <a:off x="8806525" y="766747"/>
            <a:ext cx="0" cy="2397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>
            <a:off x="8806525" y="1006539"/>
            <a:ext cx="3000118" cy="11720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>
            <a:endCxn id="65" idx="7"/>
          </p:cNvCxnSpPr>
          <p:nvPr/>
        </p:nvCxnSpPr>
        <p:spPr>
          <a:xfrm flipH="1" flipV="1">
            <a:off x="11791339" y="1768592"/>
            <a:ext cx="15304" cy="4100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11545159" y="2259565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6 t</a:t>
            </a:r>
            <a:endParaRPr lang="id-ID" dirty="0"/>
          </a:p>
        </p:txBody>
      </p:sp>
      <p:sp>
        <p:nvSpPr>
          <p:cNvPr id="116" name="TextBox 115"/>
          <p:cNvSpPr txBox="1"/>
          <p:nvPr/>
        </p:nvSpPr>
        <p:spPr>
          <a:xfrm>
            <a:off x="8753391" y="816822"/>
            <a:ext cx="495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10t</a:t>
            </a:r>
            <a:endParaRPr lang="id-ID" dirty="0"/>
          </a:p>
        </p:txBody>
      </p:sp>
      <p:sp>
        <p:nvSpPr>
          <p:cNvPr id="117" name="TextBox 116"/>
          <p:cNvSpPr txBox="1"/>
          <p:nvPr/>
        </p:nvSpPr>
        <p:spPr>
          <a:xfrm>
            <a:off x="7443649" y="526250"/>
            <a:ext cx="548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12 t</a:t>
            </a:r>
            <a:endParaRPr lang="id-ID" dirty="0"/>
          </a:p>
        </p:txBody>
      </p:sp>
      <p:cxnSp>
        <p:nvCxnSpPr>
          <p:cNvPr id="119" name="Straight Connector 118"/>
          <p:cNvCxnSpPr/>
          <p:nvPr/>
        </p:nvCxnSpPr>
        <p:spPr>
          <a:xfrm>
            <a:off x="8702023" y="326571"/>
            <a:ext cx="3052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 flipV="1">
            <a:off x="9946449" y="167640"/>
            <a:ext cx="0" cy="4764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 flipV="1">
            <a:off x="11692518" y="189410"/>
            <a:ext cx="0" cy="4764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 flipV="1">
            <a:off x="8831750" y="137158"/>
            <a:ext cx="0" cy="4764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/>
          <p:cNvSpPr txBox="1"/>
          <p:nvPr/>
        </p:nvSpPr>
        <p:spPr>
          <a:xfrm>
            <a:off x="9121378" y="225032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4-x</a:t>
            </a:r>
            <a:endParaRPr lang="id-ID" dirty="0"/>
          </a:p>
        </p:txBody>
      </p:sp>
      <p:sp>
        <p:nvSpPr>
          <p:cNvPr id="125" name="TextBox 124"/>
          <p:cNvSpPr txBox="1"/>
          <p:nvPr/>
        </p:nvSpPr>
        <p:spPr>
          <a:xfrm>
            <a:off x="10342707" y="250765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x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9625682" y="2525155"/>
            <a:ext cx="17812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Mencari x</a:t>
            </a:r>
          </a:p>
          <a:p>
            <a:r>
              <a:rPr lang="id-ID" dirty="0" smtClean="0"/>
              <a:t>x/(4-x) = 6/10</a:t>
            </a:r>
          </a:p>
          <a:p>
            <a:r>
              <a:rPr lang="id-ID" dirty="0" smtClean="0"/>
              <a:t>10X =24-6x</a:t>
            </a:r>
          </a:p>
          <a:p>
            <a:r>
              <a:rPr lang="id-ID" dirty="0" smtClean="0"/>
              <a:t>16 x = 24</a:t>
            </a:r>
          </a:p>
          <a:p>
            <a:r>
              <a:rPr lang="id-ID" dirty="0" smtClean="0"/>
              <a:t>X= 24/16 = 1,5 m</a:t>
            </a:r>
            <a:endParaRPr lang="id-ID" dirty="0"/>
          </a:p>
        </p:txBody>
      </p:sp>
      <p:cxnSp>
        <p:nvCxnSpPr>
          <p:cNvPr id="128" name="Straight Connector 127"/>
          <p:cNvCxnSpPr/>
          <p:nvPr/>
        </p:nvCxnSpPr>
        <p:spPr>
          <a:xfrm>
            <a:off x="4674223" y="849863"/>
            <a:ext cx="0" cy="13022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4444334" y="2114394"/>
            <a:ext cx="7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4,5 tm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818974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319</Words>
  <Application>Microsoft Office PowerPoint</Application>
  <PresentationFormat>Widescreen</PresentationFormat>
  <Paragraphs>104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Agung Kristiawan</dc:creator>
  <cp:lastModifiedBy>Agung Kristiawan</cp:lastModifiedBy>
  <cp:revision>8</cp:revision>
  <dcterms:created xsi:type="dcterms:W3CDTF">2021-04-07T11:46:00Z</dcterms:created>
  <dcterms:modified xsi:type="dcterms:W3CDTF">2021-04-07T12:38:21Z</dcterms:modified>
</cp:coreProperties>
</file>