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14" y="-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Histogram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chemeClr val="tx2"/>
              </a:solidFill>
            </a:ln>
          </c:spPr>
          <c:invertIfNegative val="0"/>
          <c:cat>
            <c:strRef>
              <c:f>Sheet1!$A$2:$A$9</c:f>
              <c:strCache>
                <c:ptCount val="8"/>
                <c:pt idx="0">
                  <c:v>52-58</c:v>
                </c:pt>
                <c:pt idx="1">
                  <c:v>59-65</c:v>
                </c:pt>
                <c:pt idx="2">
                  <c:v>66-72</c:v>
                </c:pt>
                <c:pt idx="3">
                  <c:v>73-79</c:v>
                </c:pt>
                <c:pt idx="4">
                  <c:v>80-86</c:v>
                </c:pt>
                <c:pt idx="5">
                  <c:v>87-93</c:v>
                </c:pt>
                <c:pt idx="6">
                  <c:v>94-100</c:v>
                </c:pt>
                <c:pt idx="7">
                  <c:v>100-107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06030336"/>
        <c:axId val="2060322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Poligon</c:v>
                </c:pt>
              </c:strCache>
            </c:strRef>
          </c:tx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52-58</c:v>
                </c:pt>
                <c:pt idx="1">
                  <c:v>59-65</c:v>
                </c:pt>
                <c:pt idx="2">
                  <c:v>66-72</c:v>
                </c:pt>
                <c:pt idx="3">
                  <c:v>73-79</c:v>
                </c:pt>
                <c:pt idx="4">
                  <c:v>80-86</c:v>
                </c:pt>
                <c:pt idx="5">
                  <c:v>87-93</c:v>
                </c:pt>
                <c:pt idx="6">
                  <c:v>94-100</c:v>
                </c:pt>
                <c:pt idx="7">
                  <c:v>100-107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030336"/>
        <c:axId val="206032256"/>
      </c:lineChart>
      <c:catAx>
        <c:axId val="206030336"/>
        <c:scaling>
          <c:orientation val="minMax"/>
        </c:scaling>
        <c:delete val="0"/>
        <c:axPos val="b"/>
        <c:title>
          <c:layout>
            <c:manualLayout>
              <c:xMode val="edge"/>
              <c:yMode val="edge"/>
              <c:x val="0.46312762467191598"/>
              <c:y val="0.92539050196850392"/>
            </c:manualLayout>
          </c:layout>
          <c:overlay val="0"/>
          <c:txPr>
            <a:bodyPr/>
            <a:lstStyle/>
            <a:p>
              <a:pPr>
                <a:defRPr>
                  <a:solidFill>
                    <a:schemeClr val="bg1"/>
                  </a:solidFill>
                </a:defRPr>
              </a:pPr>
              <a:endParaRPr lang="en-US"/>
            </a:p>
          </c:txPr>
        </c:title>
        <c:majorTickMark val="none"/>
        <c:minorTickMark val="none"/>
        <c:tickLblPos val="none"/>
        <c:txPr>
          <a:bodyPr/>
          <a:lstStyle/>
          <a:p>
            <a:pPr>
              <a:defRPr sz="1200"/>
            </a:pPr>
            <a:endParaRPr lang="en-US"/>
          </a:p>
        </c:txPr>
        <c:crossAx val="206032256"/>
        <c:crosses val="autoZero"/>
        <c:auto val="1"/>
        <c:lblAlgn val="ctr"/>
        <c:lblOffset val="100"/>
        <c:noMultiLvlLbl val="0"/>
      </c:catAx>
      <c:valAx>
        <c:axId val="2060322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Frekuensi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6030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57267060367452"/>
          <c:y val="0.12408639654304537"/>
          <c:w val="0.22142732939632545"/>
          <c:h val="0.1779449951607259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Fk &lt;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58.5</c:v>
                </c:pt>
                <c:pt idx="1">
                  <c:v>65.5</c:v>
                </c:pt>
                <c:pt idx="2">
                  <c:v>72.5</c:v>
                </c:pt>
                <c:pt idx="3">
                  <c:v>79.5</c:v>
                </c:pt>
                <c:pt idx="4">
                  <c:v>86.5</c:v>
                </c:pt>
                <c:pt idx="5">
                  <c:v>93.5</c:v>
                </c:pt>
                <c:pt idx="6">
                  <c:v>100.5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14</c:v>
                </c:pt>
                <c:pt idx="3">
                  <c:v>22</c:v>
                </c:pt>
                <c:pt idx="4">
                  <c:v>29</c:v>
                </c:pt>
                <c:pt idx="5">
                  <c:v>37</c:v>
                </c:pt>
                <c:pt idx="6">
                  <c:v>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prstDash val="dash"/>
            </a:ln>
          </c:spPr>
        </c:dropLines>
        <c:upDownBars>
          <c:gapWidth val="150"/>
          <c:upBars/>
          <c:downBars/>
        </c:upDownBars>
        <c:marker val="1"/>
        <c:smooth val="0"/>
        <c:axId val="212357888"/>
        <c:axId val="212359424"/>
      </c:lineChart>
      <c:catAx>
        <c:axId val="21235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2359424"/>
        <c:crosses val="autoZero"/>
        <c:auto val="1"/>
        <c:lblAlgn val="ctr"/>
        <c:lblOffset val="100"/>
        <c:noMultiLvlLbl val="0"/>
      </c:catAx>
      <c:valAx>
        <c:axId val="212359424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35788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Fk &gt;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58.5</c:v>
                </c:pt>
                <c:pt idx="1">
                  <c:v>65.5</c:v>
                </c:pt>
                <c:pt idx="2">
                  <c:v>72.5</c:v>
                </c:pt>
                <c:pt idx="3">
                  <c:v>79.5</c:v>
                </c:pt>
                <c:pt idx="4">
                  <c:v>86.5</c:v>
                </c:pt>
                <c:pt idx="5">
                  <c:v>93.5</c:v>
                </c:pt>
                <c:pt idx="6">
                  <c:v>100.5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34</c:v>
                </c:pt>
                <c:pt idx="2">
                  <c:v>26</c:v>
                </c:pt>
                <c:pt idx="3">
                  <c:v>18</c:v>
                </c:pt>
                <c:pt idx="4">
                  <c:v>10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prstDash val="dash"/>
            </a:ln>
          </c:spPr>
        </c:dropLines>
        <c:upDownBars>
          <c:gapWidth val="150"/>
          <c:upBars/>
          <c:downBars/>
        </c:upDownBars>
        <c:marker val="1"/>
        <c:smooth val="0"/>
        <c:axId val="206191616"/>
        <c:axId val="206213888"/>
      </c:lineChart>
      <c:catAx>
        <c:axId val="20619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6213888"/>
        <c:crosses val="autoZero"/>
        <c:auto val="1"/>
        <c:lblAlgn val="ctr"/>
        <c:lblOffset val="100"/>
        <c:noMultiLvlLbl val="0"/>
      </c:catAx>
      <c:valAx>
        <c:axId val="206213888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619161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039186"/>
            <a:ext cx="7315200" cy="1067152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4206876"/>
            <a:ext cx="7315200" cy="5715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039186"/>
            <a:ext cx="228600" cy="1067152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4206876"/>
            <a:ext cx="228600" cy="5715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238500"/>
            <a:ext cx="6858000" cy="8255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270376"/>
            <a:ext cx="6858000" cy="4445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5295196"/>
            <a:ext cx="2286000" cy="305153"/>
          </a:xfrm>
        </p:spPr>
        <p:txBody>
          <a:bodyPr/>
          <a:lstStyle>
            <a:lvl1pPr defTabSz="914400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5295196"/>
            <a:ext cx="3475038" cy="305153"/>
          </a:xfrm>
        </p:spPr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5295196"/>
            <a:ext cx="1219200" cy="305153"/>
          </a:xfrm>
        </p:spPr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E26D611-B689-4BD2-90BA-85342F2BD3E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952571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8229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305C53-B84D-492D-9403-B67672867CD9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26617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349500"/>
            <a:ext cx="7315200" cy="1067153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2349500"/>
            <a:ext cx="228600" cy="1067153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476500"/>
            <a:ext cx="6858000" cy="8890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556000"/>
            <a:ext cx="6781800" cy="9525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5295196"/>
            <a:ext cx="2286000" cy="305153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5295196"/>
            <a:ext cx="3475038" cy="305153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86" y="5295196"/>
            <a:ext cx="1520825" cy="305153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fld id="{754BA2B1-9317-43C3-87FE-7722D3F087A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956834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404164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013460"/>
            <a:ext cx="404164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2C22BB6-10EE-4E6B-939D-6F11A73BFEF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53614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71562"/>
            <a:ext cx="4040188" cy="5715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14" y="1079500"/>
            <a:ext cx="4041775" cy="5715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778000"/>
            <a:ext cx="4038600" cy="336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778000"/>
            <a:ext cx="4038600" cy="336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FF83DF8-06EE-4860-BA85-D92F2662E4C0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553729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C4F70B0-F4FC-4506-AF61-C1B0B67E341A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0960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66A40C-4ABC-441C-8C79-25F69CF1A31C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69604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664128" y="2770188"/>
            <a:ext cx="5028847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54000"/>
            <a:ext cx="2514600" cy="6985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016005"/>
            <a:ext cx="2514600" cy="4036219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54000"/>
            <a:ext cx="5715000" cy="476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9566775-DA43-4EA5-A19E-272337EC610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80670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11" y="418042"/>
            <a:ext cx="182563" cy="5715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380"/>
            <a:ext cx="8229600" cy="562240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587500"/>
            <a:ext cx="8229600" cy="3558540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16000"/>
            <a:ext cx="8229600" cy="4445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fld id="{A68D71CC-84A2-4311-BFA5-0B78135250F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81004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71B053D-481A-4943-90EE-68BF73FC8C3C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93401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4117798" y="2667882"/>
            <a:ext cx="4877153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59488CC-7D3A-4FBA-AA91-E4F1C2F5594D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01840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3039186"/>
            <a:ext cx="7315200" cy="1067152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4206876"/>
            <a:ext cx="7315200" cy="5715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3039186"/>
            <a:ext cx="228600" cy="1067152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4206876"/>
            <a:ext cx="228600" cy="5715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238500"/>
            <a:ext cx="6858000" cy="8255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270376"/>
            <a:ext cx="6858000" cy="4445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5295196"/>
            <a:ext cx="2286000" cy="305153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5295196"/>
            <a:ext cx="3475038" cy="3051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5295196"/>
            <a:ext cx="1219200" cy="3051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557E4-4A85-4645-A75C-455C66F0DF62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397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8229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B029A-9CA1-4719-9951-693D74B5A066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54501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349500"/>
            <a:ext cx="7315200" cy="1067153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2349500"/>
            <a:ext cx="228600" cy="1067153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476500"/>
            <a:ext cx="6858000" cy="8890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556000"/>
            <a:ext cx="6781800" cy="9525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5295196"/>
            <a:ext cx="2286000" cy="3051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5295196"/>
            <a:ext cx="3475038" cy="3051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E9EC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86" y="5295196"/>
            <a:ext cx="1520825" cy="3051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F8AF0-4FDC-4F1F-BF37-6084B3144A74}" type="slidenum">
              <a:rPr lang="en-US">
                <a:solidFill>
                  <a:srgbClr val="DDE9E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8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016000"/>
            <a:ext cx="404164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013460"/>
            <a:ext cx="4041648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F1E1D-FD8F-4166-85E2-1086F695861C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813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71562"/>
            <a:ext cx="4040188" cy="5715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12" y="1079500"/>
            <a:ext cx="4041775" cy="5715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778000"/>
            <a:ext cx="4038600" cy="336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778000"/>
            <a:ext cx="4038600" cy="3365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CDB41-F639-4039-A139-FB182EB08829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64090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CE680-A9AF-4861-8EF1-BD0159BC74FF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995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D1504-2026-48A7-A86C-C18AFA895085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8634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664128" y="2770188"/>
            <a:ext cx="5028847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54000"/>
            <a:ext cx="2514600" cy="6985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016005"/>
            <a:ext cx="2514600" cy="4036219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54000"/>
            <a:ext cx="5715000" cy="4762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A39F-AA2E-4CA6-8EC8-F83EAB2B1F9A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31356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11" y="418042"/>
            <a:ext cx="182563" cy="5715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7380"/>
            <a:ext cx="8229600" cy="562240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587500"/>
            <a:ext cx="8229600" cy="3558540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16000"/>
            <a:ext cx="8229600" cy="4445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E9EC"/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DE9EC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9434-F51F-4C55-B8F9-1EB734E426E1}" type="slidenum">
              <a:rPr lang="en-US">
                <a:solidFill>
                  <a:srgbClr val="DDE9E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90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35DEA-1201-4038-AB56-4AB66F3CF14B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24696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4117798" y="2667882"/>
            <a:ext cx="4877153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09820-AA24-4BB5-B500-F8A7E637D6DC}" type="slidenum">
              <a:rPr lang="en-US">
                <a:solidFill>
                  <a:srgbClr val="464653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077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27000"/>
            <a:ext cx="8229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016000"/>
            <a:ext cx="8229600" cy="409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7" y="5296965"/>
            <a:ext cx="2289175" cy="305152"/>
          </a:xfrm>
          <a:prstGeom prst="rect">
            <a:avLst/>
          </a:prstGeom>
        </p:spPr>
        <p:txBody>
          <a:bodyPr vert="horz"/>
          <a:lstStyle>
            <a:lvl1pPr algn="l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5296965"/>
            <a:ext cx="3505200" cy="305152"/>
          </a:xfrm>
          <a:prstGeom prst="rect">
            <a:avLst/>
          </a:prstGeom>
        </p:spPr>
        <p:txBody>
          <a:bodyPr vert="horz"/>
          <a:lstStyle>
            <a:lvl1pPr algn="r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5296965"/>
            <a:ext cx="1981200" cy="305152"/>
          </a:xfrm>
          <a:prstGeom prst="rect">
            <a:avLst/>
          </a:prstGeom>
        </p:spPr>
        <p:txBody>
          <a:bodyPr vert="horz"/>
          <a:lstStyle>
            <a:lvl1pPr algn="l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9D7B9B-81AE-4E9B-B41A-8713B51EDE89}" type="slidenum">
              <a:rPr lang="en-US" altLang="id-ID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id-ID"/>
          </a:p>
        </p:txBody>
      </p:sp>
      <p:sp>
        <p:nvSpPr>
          <p:cNvPr id="1031" name="Straight Connector 27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457200" y="9525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85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27000"/>
            <a:ext cx="8229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016000"/>
            <a:ext cx="8229600" cy="409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7" y="5296965"/>
            <a:ext cx="2289175" cy="305152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5296965"/>
            <a:ext cx="3505200" cy="305152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5296965"/>
            <a:ext cx="1981200" cy="305152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D2A7E2-C50F-4A15-940E-6C20F6407F11}" type="slidenum">
              <a:rPr lang="en-US">
                <a:solidFill>
                  <a:srgbClr val="464653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464653"/>
              </a:solidFill>
              <a:latin typeface="Arial" charset="0"/>
            </a:endParaRPr>
          </a:p>
        </p:txBody>
      </p:sp>
      <p:sp>
        <p:nvSpPr>
          <p:cNvPr id="2055" name="Straight Connector 27"/>
          <p:cNvSpPr>
            <a:spLocks noChangeShapeType="1"/>
          </p:cNvSpPr>
          <p:nvPr/>
        </p:nvSpPr>
        <p:spPr bwMode="auto">
          <a:xfrm>
            <a:off x="457200" y="5293431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6" name="Straight Connector 28"/>
          <p:cNvSpPr>
            <a:spLocks noChangeShapeType="1"/>
          </p:cNvSpPr>
          <p:nvPr/>
        </p:nvSpPr>
        <p:spPr bwMode="auto">
          <a:xfrm>
            <a:off x="457200" y="95250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34980" y="5379509"/>
            <a:ext cx="15875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ctrTitle"/>
          </p:nvPr>
        </p:nvSpPr>
        <p:spPr>
          <a:xfrm>
            <a:off x="762000" y="3111500"/>
            <a:ext cx="7772400" cy="931333"/>
          </a:xfrm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solidFill>
                  <a:srgbClr val="FF0000"/>
                </a:solidFill>
              </a:rPr>
              <a:t>HISTOGRAM, </a:t>
            </a:r>
            <a:br>
              <a:rPr lang="en-US" altLang="en-US" sz="2800" dirty="0" smtClean="0">
                <a:solidFill>
                  <a:srgbClr val="FF0000"/>
                </a:solidFill>
              </a:rPr>
            </a:br>
            <a:r>
              <a:rPr lang="en-US" altLang="en-US" sz="2800" dirty="0" smtClean="0">
                <a:solidFill>
                  <a:srgbClr val="FF0000"/>
                </a:solidFill>
              </a:rPr>
              <a:t>POLIGON FREKUENSI, &amp; OGIVE</a:t>
            </a:r>
            <a:endParaRPr lang="id-ID" altLang="en-US" sz="1050" dirty="0" smtClean="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89500"/>
            <a:ext cx="6477000" cy="63500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id-ID" sz="700" dirty="0">
              <a:solidFill>
                <a:srgbClr val="9933FF"/>
              </a:solidFill>
            </a:endParaRPr>
          </a:p>
        </p:txBody>
      </p:sp>
      <p:pic>
        <p:nvPicPr>
          <p:cNvPr id="21508" name="Picture 4" descr="F:\logo_universit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201" y="402167"/>
            <a:ext cx="16732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2590800" y="4997101"/>
            <a:ext cx="411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PROGRAM STUDI </a:t>
            </a:r>
            <a:r>
              <a:rPr lang="id-ID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PGSD </a:t>
            </a:r>
            <a: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/>
            </a:r>
            <a:b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</a:br>
            <a: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FAKULTAS </a:t>
            </a:r>
            <a:r>
              <a:rPr lang="id-ID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PENDIDIKAN </a:t>
            </a:r>
            <a:r>
              <a:rPr lang="id-ID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/>
            </a:r>
            <a:br>
              <a:rPr lang="id-ID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</a:br>
            <a:r>
              <a:rPr lang="id-ID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UNIVERSITAS PGRI SEMARANG</a:t>
            </a:r>
            <a:r>
              <a:rPr lang="en-US" altLang="en-US" sz="1200" b="1" i="1">
                <a:solidFill>
                  <a:srgbClr val="0066FF"/>
                </a:solidFill>
                <a:latin typeface="Arial" charset="0"/>
                <a:cs typeface="Arial" charset="0"/>
              </a:rPr>
              <a:t> 2017</a:t>
            </a:r>
            <a:endParaRPr lang="en-US" altLang="en-US" sz="1200" b="1">
              <a:solidFill>
                <a:srgbClr val="0066FF"/>
              </a:solidFill>
              <a:latin typeface="Century Gothic" pitchFamily="34" charset="0"/>
            </a:endParaRPr>
          </a:p>
        </p:txBody>
      </p:sp>
      <p:sp>
        <p:nvSpPr>
          <p:cNvPr id="21510" name="TextBox 2"/>
          <p:cNvSpPr txBox="1">
            <a:spLocks noChangeArrowheads="1"/>
          </p:cNvSpPr>
          <p:nvPr/>
        </p:nvSpPr>
        <p:spPr bwMode="auto">
          <a:xfrm>
            <a:off x="1222379" y="4296833"/>
            <a:ext cx="31954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Nyai Cintang, SP</a:t>
            </a:r>
            <a:r>
              <a:rPr lang="id-ID" altLang="en-US" sz="2000" i="1">
                <a:solidFill>
                  <a:srgbClr val="262626"/>
                </a:solidFill>
                <a:latin typeface="Bodoni Bd BT" pitchFamily="18" charset="0"/>
              </a:rPr>
              <a:t>d</a:t>
            </a:r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., M.Pd.</a:t>
            </a:r>
            <a:endParaRPr lang="en-US" altLang="en-US" sz="2000">
              <a:solidFill>
                <a:srgbClr val="000000"/>
              </a:solidFill>
              <a:latin typeface="Bodoni Bd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385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Follow Up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76200" y="1016000"/>
                <a:ext cx="8991600" cy="4114800"/>
              </a:xfrm>
            </p:spPr>
            <p:txBody>
              <a:bodyPr/>
              <a:lstStyle/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 smtClean="0"/>
                  <a:t>Tulis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identitas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Lengkap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disertai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Nama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Kelompok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pada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Cover </a:t>
                </a:r>
                <a:r>
                  <a:rPr lang="en-US" sz="2400" dirty="0" err="1" smtClean="0"/>
                  <a:t>Buku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Tugas</a:t>
                </a:r>
                <a:r>
                  <a:rPr lang="en-US" sz="2400" dirty="0" smtClean="0"/>
                  <a:t> &amp; </a:t>
                </a:r>
                <a:r>
                  <a:rPr lang="en-US" sz="2400" dirty="0" err="1" smtClean="0"/>
                  <a:t>Buat</a:t>
                </a:r>
                <a:r>
                  <a:rPr lang="en-US" sz="2400" dirty="0" smtClean="0"/>
                  <a:t> List </a:t>
                </a:r>
                <a:r>
                  <a:rPr lang="en-US" sz="2400" dirty="0" err="1" smtClean="0"/>
                  <a:t>Daftar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Nama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Kelompok</a:t>
                </a:r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Pembutalan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simbol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≈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Pada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distrbusi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disertai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Jumlah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atau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/>
                        <a:ea typeface="Cambria Math"/>
                      </a:rPr>
                      <m:t>Σ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Ketika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membuat</a:t>
                </a:r>
                <a:r>
                  <a:rPr lang="en-US" sz="2400" dirty="0"/>
                  <a:t> 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Diagram, </a:t>
                </a:r>
                <a:r>
                  <a:rPr lang="en-US" sz="2400" dirty="0" err="1"/>
                  <a:t>sertakan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judul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lengkap</a:t>
                </a:r>
                <a:r>
                  <a:rPr lang="en-US" sz="2400" dirty="0"/>
                  <a:t>.</a:t>
                </a:r>
              </a:p>
              <a:p>
                <a:pPr algn="ctr"/>
                <a:r>
                  <a:rPr lang="en-US" sz="2400" b="1" dirty="0"/>
                  <a:t>“Diagram </a:t>
                </a:r>
                <a:r>
                  <a:rPr lang="en-US" sz="2400" b="1" dirty="0" err="1"/>
                  <a:t>Batang</a:t>
                </a:r>
                <a:r>
                  <a:rPr lang="en-US" sz="2400" b="1" dirty="0"/>
                  <a:t> Data </a:t>
                </a:r>
                <a:r>
                  <a:rPr lang="en-US" sz="2400" b="1" dirty="0" err="1"/>
                  <a:t>Nila</a:t>
                </a:r>
                <a:r>
                  <a:rPr lang="en-US" sz="2400" b="1" dirty="0"/>
                  <a:t> UTS </a:t>
                </a:r>
                <a:r>
                  <a:rPr lang="en-US" sz="2400" b="1" dirty="0" err="1"/>
                  <a:t>Bahasa</a:t>
                </a:r>
                <a:r>
                  <a:rPr lang="en-US" sz="2400" b="1" dirty="0"/>
                  <a:t> Indonesia </a:t>
                </a:r>
                <a:r>
                  <a:rPr lang="en-US" sz="2400" b="1" dirty="0" err="1"/>
                  <a:t>Kelas</a:t>
                </a:r>
                <a:r>
                  <a:rPr lang="en-US" sz="2400" b="1" dirty="0"/>
                  <a:t> IV SD N </a:t>
                </a:r>
                <a:r>
                  <a:rPr lang="en-US" sz="2400" b="1" dirty="0" err="1"/>
                  <a:t>Sendang</a:t>
                </a:r>
                <a:r>
                  <a:rPr lang="en-US" sz="2400" b="1" dirty="0"/>
                  <a:t> </a:t>
                </a:r>
                <a:r>
                  <a:rPr lang="en-US" sz="2400" b="1" dirty="0" err="1"/>
                  <a:t>Mulyo</a:t>
                </a:r>
                <a:r>
                  <a:rPr lang="en-US" sz="2400" b="1" dirty="0"/>
                  <a:t> </a:t>
                </a:r>
                <a:r>
                  <a:rPr lang="en-US" sz="2400" b="1" dirty="0" smtClean="0"/>
                  <a:t>04 </a:t>
                </a:r>
                <a:r>
                  <a:rPr lang="en-US" sz="2400" b="1" dirty="0" err="1" smtClean="0"/>
                  <a:t>Tahun</a:t>
                </a:r>
                <a:r>
                  <a:rPr lang="en-US" sz="2400" b="1" dirty="0" smtClean="0"/>
                  <a:t>  </a:t>
                </a:r>
                <a:r>
                  <a:rPr lang="en-US" sz="2400" b="1" dirty="0" err="1" smtClean="0"/>
                  <a:t>Ajaran</a:t>
                </a:r>
                <a:r>
                  <a:rPr lang="en-US" sz="2400" b="1" dirty="0" smtClean="0"/>
                  <a:t> </a:t>
                </a:r>
                <a:r>
                  <a:rPr lang="en-US" sz="2400" b="1" dirty="0"/>
                  <a:t>2017/2018”</a:t>
                </a: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Buat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distribusi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jadi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satu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saja</a:t>
                </a:r>
                <a:r>
                  <a:rPr lang="en-US" sz="2400" dirty="0" smtClean="0"/>
                  <a:t>, yang </a:t>
                </a:r>
                <a:r>
                  <a:rPr lang="en-US" sz="2400" dirty="0" err="1" smtClean="0"/>
                  <a:t>berisi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nilai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turus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frekuensi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nilai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tengah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frekuensi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reatif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frekeunsi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komulatif</a:t>
                </a:r>
                <a:r>
                  <a:rPr lang="en-US" sz="2400" dirty="0" smtClean="0"/>
                  <a:t>.</a:t>
                </a: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76200" y="914400"/>
                <a:ext cx="8991600" cy="3703320"/>
              </a:xfrm>
              <a:blipFill rotWithShape="1">
                <a:blip r:embed="rId2"/>
                <a:stretch>
                  <a:fillRect l="-475" t="-1316" r="-1492" b="-54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15420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yang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Pembulatan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genap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ilai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? </a:t>
            </a:r>
          </a:p>
          <a:p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ganjil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,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6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interval,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7?</a:t>
            </a:r>
          </a:p>
          <a:p>
            <a:endParaRPr lang="en-US" dirty="0"/>
          </a:p>
          <a:p>
            <a:r>
              <a:rPr lang="en-US" dirty="0" err="1" smtClean="0"/>
              <a:t>Solusi</a:t>
            </a:r>
            <a:r>
              <a:rPr lang="en-US" dirty="0" smtClean="0"/>
              <a:t>??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37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8670321"/>
                  </p:ext>
                </p:extLst>
              </p:nvPr>
            </p:nvGraphicFramePr>
            <p:xfrm>
              <a:off x="304800" y="1164169"/>
              <a:ext cx="8686799" cy="41997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289"/>
                    <a:gridCol w="1240971"/>
                    <a:gridCol w="1628774"/>
                    <a:gridCol w="1861456"/>
                    <a:gridCol w="1499510"/>
                    <a:gridCol w="1447799"/>
                  </a:tblGrid>
                  <a:tr h="10160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Frekuensi (f)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Tengah (x)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Freq</a:t>
                          </a:r>
                          <a:r>
                            <a:rPr lang="en-US" sz="2000" baseline="0" dirty="0" smtClean="0"/>
                            <a:t> </a:t>
                          </a:r>
                          <a:r>
                            <a:rPr lang="en-US" sz="2000" baseline="0" dirty="0" err="1" smtClean="0"/>
                            <a:t>Relatif</a:t>
                          </a:r>
                          <a:r>
                            <a:rPr lang="en-US" sz="2000" baseline="0" dirty="0" smtClean="0"/>
                            <a:t> (%)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Fk</a:t>
                          </a:r>
                          <a:r>
                            <a:rPr lang="en-US" sz="2000" dirty="0" smtClean="0"/>
                            <a:t>(a</a:t>
                          </a:r>
                          <a:r>
                            <a:rPr lang="en-US" sz="2000" dirty="0" smtClean="0"/>
                            <a:t>) / </a:t>
                          </a:r>
                          <a:r>
                            <a:rPr lang="en-US" sz="20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</m:oMath>
                          </a14:m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Fk</a:t>
                          </a:r>
                          <a:r>
                            <a:rPr lang="en-US" sz="2000" dirty="0" smtClean="0"/>
                            <a:t>(b</a:t>
                          </a:r>
                          <a:r>
                            <a:rPr lang="en-US" sz="2000" dirty="0" smtClean="0"/>
                            <a:t>) / </a:t>
                          </a:r>
                          <a:r>
                            <a:rPr lang="en-US" sz="20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≥</m:t>
                              </m:r>
                            </m:oMath>
                          </a14:m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59-65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N = 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66-72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aseline="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73-79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80-86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17,5%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87-93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94-100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7,5%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8670321"/>
                  </p:ext>
                </p:extLst>
              </p:nvPr>
            </p:nvGraphicFramePr>
            <p:xfrm>
              <a:off x="304800" y="1164169"/>
              <a:ext cx="8686799" cy="419975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289"/>
                    <a:gridCol w="1240971"/>
                    <a:gridCol w="1628774"/>
                    <a:gridCol w="1861456"/>
                    <a:gridCol w="1499510"/>
                    <a:gridCol w="1447799"/>
                  </a:tblGrid>
                  <a:tr h="10160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Frekuensi (f)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Tengah (x)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Freq</a:t>
                          </a:r>
                          <a:r>
                            <a:rPr lang="en-US" sz="2000" baseline="0" dirty="0" smtClean="0"/>
                            <a:t> </a:t>
                          </a:r>
                          <a:r>
                            <a:rPr lang="en-US" sz="2000" baseline="0" dirty="0" err="1" smtClean="0"/>
                            <a:t>Relatif</a:t>
                          </a:r>
                          <a:r>
                            <a:rPr lang="en-US" sz="2000" baseline="0" dirty="0" smtClean="0"/>
                            <a:t> (%)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50806" marB="50806">
                        <a:blipFill rotWithShape="1">
                          <a:blip r:embed="rId3"/>
                          <a:stretch>
                            <a:fillRect l="-382927" t="-2395" r="-96341" b="-3221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50806" marB="50806">
                        <a:blipFill rotWithShape="1">
                          <a:blip r:embed="rId3"/>
                          <a:stretch>
                            <a:fillRect l="-501266" t="-2395" b="-322156"/>
                          </a:stretch>
                        </a:blipFill>
                      </a:tcPr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59-65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N = 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66-72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baseline="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73-79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80-86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17,5%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87-93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94-100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7,5%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100%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6399028" y="2264833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14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9407" y="267520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22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9407" y="308557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29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0040" y="349594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37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13" y="3929766"/>
            <a:ext cx="85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N= 40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1000" y="2264833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34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9733" y="267520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26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189" y="308557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18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9733" y="353433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10</a:t>
            </a:r>
            <a:endParaRPr lang="en-US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24800" y="394469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cs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628383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menyajikan</a:t>
            </a:r>
            <a:r>
              <a:rPr lang="en-US" dirty="0" smtClean="0"/>
              <a:t>/ </a:t>
            </a:r>
            <a:r>
              <a:rPr lang="en-US" dirty="0" err="1" smtClean="0"/>
              <a:t>mendistribusikan</a:t>
            </a:r>
            <a:r>
              <a:rPr lang="en-US" dirty="0" smtClean="0"/>
              <a:t> data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histogram (diagram </a:t>
            </a:r>
            <a:r>
              <a:rPr lang="en-US" dirty="0" err="1" smtClean="0"/>
              <a:t>batang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menggambar</a:t>
            </a:r>
            <a:r>
              <a:rPr lang="en-US" dirty="0" smtClean="0"/>
              <a:t> histogram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mendatar</a:t>
            </a:r>
            <a:r>
              <a:rPr lang="en-US" dirty="0" smtClean="0"/>
              <a:t> (</a:t>
            </a:r>
            <a:r>
              <a:rPr lang="en-US" dirty="0" err="1" smtClean="0"/>
              <a:t>absis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tegaknya</a:t>
            </a:r>
            <a:r>
              <a:rPr lang="en-US" dirty="0" smtClean="0"/>
              <a:t> (ordinal)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berpotongan</a:t>
            </a:r>
            <a:r>
              <a:rPr lang="en-US" dirty="0" smtClean="0"/>
              <a:t> </a:t>
            </a:r>
            <a:r>
              <a:rPr lang="en-US" dirty="0" err="1" smtClean="0"/>
              <a:t>tegak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r>
              <a:rPr lang="en-US" dirty="0" smtClean="0"/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667000" y="3552211"/>
            <a:ext cx="0" cy="160866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895600" y="5160876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667000" y="5160876"/>
            <a:ext cx="133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19400" y="5058833"/>
            <a:ext cx="0" cy="25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895600" y="5058833"/>
            <a:ext cx="0" cy="254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Callout 2 17"/>
          <p:cNvSpPr/>
          <p:nvPr/>
        </p:nvSpPr>
        <p:spPr>
          <a:xfrm>
            <a:off x="4788195" y="4499817"/>
            <a:ext cx="2590800" cy="474354"/>
          </a:xfrm>
          <a:prstGeom prst="borderCallout2">
            <a:avLst>
              <a:gd name="adj1" fmla="val 48636"/>
              <a:gd name="adj2" fmla="val -5460"/>
              <a:gd name="adj3" fmla="val 51127"/>
              <a:gd name="adj4" fmla="val -17898"/>
              <a:gd name="adj5" fmla="val 119971"/>
              <a:gd name="adj6" fmla="val -396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prstClr val="white"/>
                </a:solidFill>
              </a:rPr>
              <a:t>Sumbu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Mendatar</a:t>
            </a:r>
            <a:r>
              <a:rPr lang="en-US" dirty="0">
                <a:solidFill>
                  <a:prstClr val="white"/>
                </a:solidFill>
              </a:rPr>
              <a:t> (</a:t>
            </a:r>
            <a:r>
              <a:rPr lang="en-US" dirty="0" err="1">
                <a:solidFill>
                  <a:prstClr val="white"/>
                </a:solidFill>
              </a:rPr>
              <a:t>absis</a:t>
            </a:r>
            <a:r>
              <a:rPr lang="en-US" dirty="0">
                <a:solidFill>
                  <a:prstClr val="white"/>
                </a:solidFill>
              </a:rPr>
              <a:t>)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Line Callout 2 18"/>
          <p:cNvSpPr/>
          <p:nvPr/>
        </p:nvSpPr>
        <p:spPr>
          <a:xfrm>
            <a:off x="152400" y="4212167"/>
            <a:ext cx="1676400" cy="762000"/>
          </a:xfrm>
          <a:prstGeom prst="borderCallout2">
            <a:avLst>
              <a:gd name="adj1" fmla="val 56388"/>
              <a:gd name="adj2" fmla="val 102699"/>
              <a:gd name="adj3" fmla="val 56108"/>
              <a:gd name="adj4" fmla="val 126151"/>
              <a:gd name="adj5" fmla="val 22857"/>
              <a:gd name="adj6" fmla="val 1468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prstClr val="white"/>
                </a:solidFill>
              </a:rPr>
              <a:t>Sumbu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Tegak</a:t>
            </a:r>
            <a:r>
              <a:rPr lang="en-US" dirty="0">
                <a:solidFill>
                  <a:prstClr val="white"/>
                </a:solidFill>
              </a:rPr>
              <a:t> (ordinal)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308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0167"/>
            <a:ext cx="8229600" cy="4114800"/>
          </a:xfrm>
        </p:spPr>
        <p:txBody>
          <a:bodyPr/>
          <a:lstStyle/>
          <a:p>
            <a:r>
              <a:rPr lang="en-US" dirty="0" err="1" smtClean="0"/>
              <a:t>Poligon</a:t>
            </a:r>
            <a:r>
              <a:rPr lang="en-US" dirty="0" smtClean="0"/>
              <a:t> : diagram </a:t>
            </a:r>
            <a:r>
              <a:rPr lang="en-US" dirty="0" err="1" smtClean="0"/>
              <a:t>garis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garis-garis</a:t>
            </a:r>
            <a:r>
              <a:rPr lang="en-US" dirty="0" smtClean="0"/>
              <a:t> yang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kelasnya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ketinggiannya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frekuens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mendatar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data, </a:t>
            </a:r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tegaknya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835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25500"/>
          </a:xfrm>
        </p:spPr>
        <p:txBody>
          <a:bodyPr/>
          <a:lstStyle/>
          <a:p>
            <a:pPr algn="ctr"/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  <a:r>
              <a:rPr lang="en-US" sz="2400" dirty="0" err="1" smtClean="0"/>
              <a:t>Penolong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Sumbu</a:t>
            </a:r>
            <a:r>
              <a:rPr lang="en-US" sz="2400" dirty="0" smtClean="0"/>
              <a:t> </a:t>
            </a:r>
            <a:r>
              <a:rPr lang="en-US" sz="2400" dirty="0" err="1" smtClean="0"/>
              <a:t>Mendatar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87251442"/>
              </p:ext>
            </p:extLst>
          </p:nvPr>
        </p:nvGraphicFramePr>
        <p:xfrm>
          <a:off x="457200" y="1016000"/>
          <a:ext cx="8229600" cy="400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112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Batas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Nyata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Tepi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Bawah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(Batas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Semu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Batas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</a:rPr>
                        <a:t>Nyata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</a:rPr>
                        <a:t>Tepi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aseline="0" dirty="0" err="1" smtClean="0">
                          <a:solidFill>
                            <a:schemeClr val="tx1"/>
                          </a:solidFill>
                        </a:rPr>
                        <a:t>Atas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T="50800" marB="50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12044">
                <a:tc>
                  <a:txBody>
                    <a:bodyPr/>
                    <a:lstStyle/>
                    <a:p>
                      <a:pPr algn="l"/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51,5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52-58</a:t>
                      </a:r>
                      <a:endParaRPr lang="id-ID" sz="2000" dirty="0">
                        <a:solidFill>
                          <a:srgbClr val="FF0000"/>
                        </a:solidFill>
                      </a:endParaRPr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59-65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9933FF"/>
                          </a:solidFill>
                        </a:rPr>
                        <a:t>65,5</a:t>
                      </a:r>
                      <a:endParaRPr lang="en-US" sz="2000" dirty="0">
                        <a:solidFill>
                          <a:srgbClr val="9933FF"/>
                        </a:solidFill>
                      </a:endParaRPr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66-72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73-79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80-86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87-93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94-100</a:t>
                      </a:r>
                      <a:endParaRPr lang="id-ID" sz="2000" dirty="0"/>
                    </a:p>
                  </a:txBody>
                  <a:tcPr marT="50806" marB="50806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50800" marB="50800"/>
                </a:tc>
              </a:tr>
              <a:tr h="412044">
                <a:tc>
                  <a:txBody>
                    <a:bodyPr/>
                    <a:lstStyle/>
                    <a:p>
                      <a:pPr algn="l"/>
                      <a:endParaRPr lang="en-US" sz="2000" dirty="0"/>
                    </a:p>
                  </a:txBody>
                  <a:tcPr marT="50800" marB="508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101-107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marT="50800" marB="5080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6800" y="182590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</a:rPr>
              <a:t>58,5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267" y="225186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9933FF"/>
                </a:solidFill>
              </a:rPr>
              <a:t>65,5</a:t>
            </a:r>
            <a:endParaRPr lang="en-US" dirty="0">
              <a:solidFill>
                <a:srgbClr val="9933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4267" y="265846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B050"/>
                </a:solidFill>
              </a:rPr>
              <a:t>72,5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937" y="306882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66"/>
                </a:solidFill>
              </a:rPr>
              <a:t>79,5</a:t>
            </a:r>
            <a:endParaRPr lang="en-US" dirty="0">
              <a:solidFill>
                <a:srgbClr val="FF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7177" y="347919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663300"/>
                </a:solidFill>
              </a:rPr>
              <a:t>86,5</a:t>
            </a:r>
            <a:endParaRPr lang="en-US" dirty="0">
              <a:solidFill>
                <a:srgbClr val="66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7177" y="388956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B0F0"/>
                </a:solidFill>
              </a:rPr>
              <a:t>93,5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0921" y="223627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B050"/>
                </a:solidFill>
              </a:rPr>
              <a:t>72,5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266223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66"/>
                </a:solidFill>
              </a:rPr>
              <a:t>79,5</a:t>
            </a:r>
            <a:endParaRPr lang="en-US" dirty="0">
              <a:solidFill>
                <a:srgbClr val="FF00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02819" y="307752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663300"/>
                </a:solidFill>
              </a:rPr>
              <a:t>86,5</a:t>
            </a:r>
            <a:endParaRPr lang="en-US" dirty="0">
              <a:solidFill>
                <a:srgbClr val="6633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6617" y="348789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B0F0"/>
                </a:solidFill>
              </a:rPr>
              <a:t>93,5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389826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B0F0"/>
                </a:solidFill>
              </a:rPr>
              <a:t>100,5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5228" y="429688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0000"/>
                </a:solidFill>
              </a:rPr>
              <a:t>107,5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991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31736"/>
            <a:ext cx="8229600" cy="4114800"/>
          </a:xfrm>
        </p:spPr>
        <p:txBody>
          <a:bodyPr/>
          <a:lstStyle/>
          <a:p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&amp; </a:t>
            </a:r>
            <a:r>
              <a:rPr lang="en-US" dirty="0" err="1"/>
              <a:t>berakhir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. </a:t>
            </a:r>
            <a:endParaRPr lang="en-US" b="1" dirty="0" smtClean="0"/>
          </a:p>
          <a:p>
            <a:r>
              <a:rPr lang="en-US" b="1" dirty="0" smtClean="0"/>
              <a:t>Batas </a:t>
            </a:r>
            <a:r>
              <a:rPr lang="en-US" b="1" dirty="0" err="1" smtClean="0"/>
              <a:t>Semu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Batas </a:t>
            </a:r>
            <a:r>
              <a:rPr lang="en-US" b="1" dirty="0" err="1" smtClean="0"/>
              <a:t>Nyata</a:t>
            </a:r>
            <a:endParaRPr lang="en-US" b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Batas </a:t>
            </a:r>
            <a:r>
              <a:rPr lang="en-US" sz="2000" dirty="0" err="1" smtClean="0"/>
              <a:t>Semu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Batas </a:t>
            </a:r>
            <a:r>
              <a:rPr lang="en-US" sz="2000" dirty="0" err="1" smtClean="0"/>
              <a:t>Nyata</a:t>
            </a:r>
            <a:endParaRPr lang="en-US" sz="2000" dirty="0"/>
          </a:p>
          <a:p>
            <a:pPr marL="274638" lvl="1" indent="0">
              <a:buNone/>
            </a:pPr>
            <a:endParaRPr lang="en-US" dirty="0" smtClean="0"/>
          </a:p>
          <a:p>
            <a:pPr lvl="1"/>
            <a:endParaRPr lang="en-US" b="1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600200" y="3086973"/>
            <a:ext cx="7144900" cy="1354554"/>
            <a:chOff x="1947454" y="3680996"/>
            <a:chExt cx="7226556" cy="1219098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812312" y="3716079"/>
              <a:ext cx="685800" cy="2658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100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8006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7912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7056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947454" y="4552950"/>
              <a:ext cx="72265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590800" y="3718737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59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03108" y="3718737"/>
              <a:ext cx="413784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66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15416" y="3716079"/>
              <a:ext cx="413784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73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84308" y="3727849"/>
              <a:ext cx="413784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80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63389" y="3727849"/>
              <a:ext cx="413784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87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89308" y="3680996"/>
              <a:ext cx="413784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prstClr val="black"/>
                  </a:solidFill>
                  <a:latin typeface="Arial" charset="0"/>
                </a:rPr>
                <a:t>94</a:t>
              </a:r>
              <a:endParaRPr lang="en-US" sz="1600" dirty="0">
                <a:solidFill>
                  <a:prstClr val="black"/>
                </a:solidFill>
                <a:latin typeface="Arial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7696200" y="3722533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269512" y="3710212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65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67200" y="3714199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72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57800" y="3708859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79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21819" y="3714199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86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62800" y="3695928"/>
              <a:ext cx="4572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93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153400" y="3695928"/>
              <a:ext cx="609600" cy="304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</a:rPr>
                <a:t>100</a:t>
              </a:r>
              <a:endParaRPr lang="en-US" sz="16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247900" y="4595396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58,5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31092" y="4595396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65,5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3657600" y="3722533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640225" y="3708859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638800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591742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543800" y="3695927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610600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590800" y="3680996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297325" y="4595396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72,5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295900" y="4595396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79,9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48842" y="4590439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86,5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200900" y="4595396"/>
              <a:ext cx="6858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93,5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267700" y="4578519"/>
              <a:ext cx="723900" cy="3046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B050"/>
                  </a:solidFill>
                  <a:latin typeface="Arial" charset="0"/>
                </a:rPr>
                <a:t>100,5</a:t>
              </a:r>
              <a:endParaRPr lang="en-US" sz="1600" b="1" dirty="0">
                <a:solidFill>
                  <a:srgbClr val="00B050"/>
                </a:solidFill>
                <a:latin typeface="Arial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219213" y="4936662"/>
            <a:ext cx="678051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B050"/>
                </a:solidFill>
                <a:latin typeface="Arial" charset="0"/>
              </a:rPr>
              <a:t>51,5</a:t>
            </a:r>
            <a:endParaRPr lang="en-US" sz="1600" b="1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62809" y="4859972"/>
            <a:ext cx="764582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B050"/>
                </a:solidFill>
                <a:latin typeface="Arial" charset="0"/>
              </a:rPr>
              <a:t>107,5</a:t>
            </a:r>
            <a:endParaRPr lang="en-US" sz="1600" b="1" dirty="0">
              <a:solidFill>
                <a:srgbClr val="00B050"/>
              </a:solidFill>
              <a:latin typeface="Arial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596551" y="3139032"/>
            <a:ext cx="0" cy="172094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761049" y="3086973"/>
            <a:ext cx="0" cy="172094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520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4114800"/>
          </a:xfrm>
        </p:spPr>
        <p:txBody>
          <a:bodyPr/>
          <a:lstStyle/>
          <a:p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/>
              <a:t> </a:t>
            </a:r>
            <a:r>
              <a:rPr lang="en-US" sz="2400" dirty="0" err="1" smtClean="0"/>
              <a:t>semu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yang </a:t>
            </a:r>
            <a:r>
              <a:rPr lang="en-US" sz="2400" dirty="0" err="1" smtClean="0"/>
              <a:t>hilang</a:t>
            </a:r>
            <a:r>
              <a:rPr lang="en-US" sz="2400" dirty="0" smtClean="0"/>
              <a:t>, </a:t>
            </a:r>
            <a:r>
              <a:rPr lang="en-US" sz="2400" dirty="0" err="1" smtClean="0"/>
              <a:t>pada</a:t>
            </a:r>
            <a:r>
              <a:rPr lang="en-US" sz="2400" dirty="0" smtClean="0"/>
              <a:t> histogram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 smtClean="0"/>
              <a:t> </a:t>
            </a:r>
            <a:r>
              <a:rPr lang="en-US" sz="2400" dirty="0" err="1" smtClean="0"/>
              <a:t>nyata</a:t>
            </a:r>
            <a:r>
              <a:rPr lang="en-US" sz="2400" dirty="0" smtClean="0"/>
              <a:t> (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yang </a:t>
            </a:r>
            <a:r>
              <a:rPr lang="en-US" sz="2400" dirty="0" err="1" smtClean="0"/>
              <a:t>hilang</a:t>
            </a:r>
            <a:r>
              <a:rPr lang="en-US" sz="2400" dirty="0" smtClean="0"/>
              <a:t> </a:t>
            </a:r>
            <a:r>
              <a:rPr lang="en-US" sz="2400" dirty="0" err="1" smtClean="0"/>
              <a:t>misal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bulat</a:t>
            </a:r>
            <a:r>
              <a:rPr lang="en-US" sz="2400" dirty="0" smtClean="0"/>
              <a:t>)</a:t>
            </a:r>
          </a:p>
          <a:p>
            <a:endParaRPr lang="en-US" sz="24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363675004"/>
              </p:ext>
            </p:extLst>
          </p:nvPr>
        </p:nvGraphicFramePr>
        <p:xfrm>
          <a:off x="1749942" y="1045404"/>
          <a:ext cx="6096000" cy="4229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2942" y="46355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58,5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05200" y="466740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65,5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466740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72,5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472016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79,9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3742" y="4625832"/>
            <a:ext cx="68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</a:rPr>
              <a:t>86,5</a:t>
            </a:r>
            <a:endParaRPr lang="en-US" sz="12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3342" y="4611678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93,5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64842" y="4667407"/>
            <a:ext cx="7239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100,5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1942" y="4622724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51,5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0142" y="466740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/>
                </a:solidFill>
                <a:latin typeface="Arial" charset="0"/>
              </a:rPr>
              <a:t>107,5</a:t>
            </a:r>
            <a:endParaRPr lang="en-US" sz="1100" dirty="0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505200" y="2459185"/>
            <a:ext cx="0" cy="2556042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185684" y="1619892"/>
            <a:ext cx="2658" cy="33953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42244" y="1619885"/>
            <a:ext cx="0" cy="336334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34" idx="0"/>
          </p:cNvCxnSpPr>
          <p:nvPr/>
        </p:nvCxnSpPr>
        <p:spPr>
          <a:xfrm>
            <a:off x="5446972" y="2024698"/>
            <a:ext cx="36770" cy="293128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3342" y="1587895"/>
            <a:ext cx="0" cy="33627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771624" y="3650069"/>
            <a:ext cx="7531" cy="133316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235842" y="4954939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x = 62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0884" y="496792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69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02003" y="496792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76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40842" y="4955978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83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50442" y="4967927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90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36242" y="4955978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FF0000"/>
                </a:solidFill>
                <a:latin typeface="Arial" charset="0"/>
              </a:rPr>
              <a:t>97</a:t>
            </a:r>
            <a:endParaRPr lang="en-US" sz="11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1" y="5289947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dirty="0" err="1">
                <a:solidFill>
                  <a:prstClr val="black"/>
                </a:solidFill>
                <a:latin typeface="Arial" charset="0"/>
              </a:rPr>
              <a:t>Gambar</a:t>
            </a:r>
            <a:r>
              <a:rPr lang="en-US" sz="1500" dirty="0">
                <a:solidFill>
                  <a:prstClr val="black"/>
                </a:solidFill>
                <a:latin typeface="Arial" charset="0"/>
              </a:rPr>
              <a:t> Histogram </a:t>
            </a:r>
            <a:r>
              <a:rPr lang="en-US" sz="1500" dirty="0" err="1">
                <a:solidFill>
                  <a:prstClr val="black"/>
                </a:solidFill>
                <a:latin typeface="Arial" charset="0"/>
              </a:rPr>
              <a:t>dan</a:t>
            </a:r>
            <a:r>
              <a:rPr lang="en-US" sz="15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charset="0"/>
              </a:rPr>
              <a:t>Poligon</a:t>
            </a:r>
            <a:r>
              <a:rPr lang="en-US" sz="15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charset="0"/>
              </a:rPr>
              <a:t>Frekuensi</a:t>
            </a:r>
            <a:r>
              <a:rPr lang="en-US" sz="15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id-ID" sz="1500" dirty="0">
                <a:solidFill>
                  <a:prstClr val="black"/>
                </a:solidFill>
                <a:latin typeface="Arial" charset="0"/>
              </a:rPr>
              <a:t>Nilai </a:t>
            </a:r>
            <a:r>
              <a:rPr lang="id-ID" sz="1500" dirty="0">
                <a:solidFill>
                  <a:prstClr val="black"/>
                </a:solidFill>
                <a:latin typeface="Arial" charset="0"/>
              </a:rPr>
              <a:t>Ulangan Matematika Dari 40 Siswa Sekolah Dasar</a:t>
            </a:r>
            <a:endParaRPr lang="en-US" sz="1500" dirty="0">
              <a:solidFill>
                <a:prstClr val="black"/>
              </a:solidFill>
              <a:latin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4683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OGIVE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016000"/>
            <a:ext cx="9067800" cy="4114800"/>
          </a:xfrm>
        </p:spPr>
        <p:txBody>
          <a:bodyPr/>
          <a:lstStyle/>
          <a:p>
            <a:r>
              <a:rPr lang="en-US" dirty="0" smtClean="0"/>
              <a:t>Diagram </a:t>
            </a:r>
            <a:r>
              <a:rPr lang="en-US" dirty="0" err="1" smtClean="0"/>
              <a:t>garis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 err="1" smtClean="0"/>
              <a:t>komulatif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ogive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mendatar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menyatakan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nila</a:t>
            </a:r>
            <a:r>
              <a:rPr lang="en-US" dirty="0" smtClean="0">
                <a:sym typeface="Wingdings" pitchFamily="2" charset="2"/>
              </a:rPr>
              <a:t>/ </a:t>
            </a:r>
            <a:r>
              <a:rPr lang="en-US" dirty="0" err="1" smtClean="0">
                <a:sym typeface="Wingdings" pitchFamily="2" charset="2"/>
              </a:rPr>
              <a:t>ukuran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suatu</a:t>
            </a:r>
            <a:r>
              <a:rPr lang="en-US" dirty="0" smtClean="0">
                <a:sym typeface="Wingdings" pitchFamily="2" charset="2"/>
              </a:rPr>
              <a:t> data </a:t>
            </a:r>
            <a:r>
              <a:rPr lang="en-US" dirty="0" err="1" smtClean="0">
                <a:sym typeface="Wingdings" pitchFamily="2" charset="2"/>
              </a:rPr>
              <a:t>menggunakan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nyata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Sumbu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tegak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frekuensi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komulatif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r>
              <a:rPr lang="en-US" b="1" dirty="0" err="1" smtClean="0">
                <a:sym typeface="Wingdings" pitchFamily="2" charset="2"/>
              </a:rPr>
              <a:t>Ogive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positif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dirty="0" err="1" smtClean="0">
                <a:sym typeface="Wingdings" pitchFamily="2" charset="2"/>
              </a:rPr>
              <a:t>ogive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kurang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)  </a:t>
            </a:r>
            <a:r>
              <a:rPr lang="en-US" dirty="0" err="1" smtClean="0">
                <a:sym typeface="Wingdings" pitchFamily="2" charset="2"/>
              </a:rPr>
              <a:t>tabel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distribusi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frekuensi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kurang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dari</a:t>
            </a:r>
            <a:r>
              <a:rPr lang="en-US" b="1" dirty="0" smtClean="0">
                <a:sym typeface="Wingdings" pitchFamily="2" charset="2"/>
              </a:rPr>
              <a:t> / </a:t>
            </a:r>
            <a:r>
              <a:rPr lang="en-US" b="1" dirty="0" err="1" smtClean="0">
                <a:sym typeface="Wingdings" pitchFamily="2" charset="2"/>
              </a:rPr>
              <a:t>Fk</a:t>
            </a:r>
            <a:r>
              <a:rPr lang="en-US" b="1" dirty="0" smtClean="0">
                <a:sym typeface="Wingdings" pitchFamily="2" charset="2"/>
              </a:rPr>
              <a:t> (a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r>
              <a:rPr lang="en-US" b="1" dirty="0" err="1" smtClean="0">
                <a:sym typeface="Wingdings" pitchFamily="2" charset="2"/>
              </a:rPr>
              <a:t>Ogive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negativ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dirty="0" err="1" smtClean="0">
                <a:sym typeface="Wingdings" pitchFamily="2" charset="2"/>
              </a:rPr>
              <a:t>ogive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lebih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)  </a:t>
            </a:r>
            <a:r>
              <a:rPr lang="en-US" dirty="0" err="1" smtClean="0">
                <a:sym typeface="Wingdings" pitchFamily="2" charset="2"/>
              </a:rPr>
              <a:t>tabel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distribusi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frekuensi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lebih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dari</a:t>
            </a:r>
            <a:r>
              <a:rPr lang="en-US" b="1" dirty="0" smtClean="0">
                <a:sym typeface="Wingdings" pitchFamily="2" charset="2"/>
              </a:rPr>
              <a:t> / </a:t>
            </a:r>
            <a:r>
              <a:rPr lang="en-US" b="1" dirty="0" err="1" smtClean="0">
                <a:sym typeface="Wingdings" pitchFamily="2" charset="2"/>
              </a:rPr>
              <a:t>Fk</a:t>
            </a:r>
            <a:r>
              <a:rPr lang="en-US" b="1" dirty="0" smtClean="0">
                <a:sym typeface="Wingdings" pitchFamily="2" charset="2"/>
              </a:rPr>
              <a:t> (b)</a:t>
            </a:r>
          </a:p>
        </p:txBody>
      </p:sp>
    </p:spTree>
    <p:extLst>
      <p:ext uri="{BB962C8B-B14F-4D97-AF65-F5344CB8AC3E}">
        <p14:creationId xmlns:p14="http://schemas.microsoft.com/office/powerpoint/2010/main" val="22323330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Penolong</a:t>
            </a:r>
            <a:r>
              <a:rPr lang="en-US" dirty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Ogive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7099252"/>
                  </p:ext>
                </p:extLst>
              </p:nvPr>
            </p:nvGraphicFramePr>
            <p:xfrm>
              <a:off x="457200" y="1079501"/>
              <a:ext cx="8305800" cy="50182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/>
                    <a:gridCol w="1524000"/>
                    <a:gridCol w="1524000"/>
                    <a:gridCol w="1905000"/>
                    <a:gridCol w="2362200"/>
                  </a:tblGrid>
                  <a:tr h="7112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Tepi</a:t>
                          </a:r>
                          <a:r>
                            <a:rPr lang="en-US" sz="2000" dirty="0" smtClean="0"/>
                            <a:t> </a:t>
                          </a:r>
                          <a:r>
                            <a:rPr lang="en-US" sz="2000" dirty="0" err="1" smtClean="0"/>
                            <a:t>Bawah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Tepi</a:t>
                          </a:r>
                          <a:r>
                            <a:rPr lang="en-US" sz="2000" baseline="0" dirty="0" smtClean="0"/>
                            <a:t> </a:t>
                          </a:r>
                          <a:r>
                            <a:rPr lang="en-US" sz="2000" baseline="0" dirty="0" err="1" smtClean="0"/>
                            <a:t>Atas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Fk</a:t>
                          </a:r>
                          <a:r>
                            <a:rPr lang="en-US" sz="2000" dirty="0" smtClean="0"/>
                            <a:t>(a</a:t>
                          </a:r>
                          <a:r>
                            <a:rPr lang="en-US" sz="2000" dirty="0" smtClean="0"/>
                            <a:t>) / </a:t>
                          </a:r>
                          <a:r>
                            <a:rPr lang="en-US" sz="20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</m:oMath>
                          </a14:m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Fk</a:t>
                          </a:r>
                          <a:r>
                            <a:rPr lang="en-US" sz="2000" dirty="0" smtClean="0"/>
                            <a:t>(b</a:t>
                          </a:r>
                          <a:r>
                            <a:rPr lang="en-US" sz="2000" dirty="0" smtClean="0"/>
                            <a:t>) / </a:t>
                          </a:r>
                          <a:r>
                            <a:rPr lang="en-US" sz="20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2000" i="1" smtClean="0">
                                  <a:latin typeface="Cambria Math"/>
                                  <a:ea typeface="Cambria Math"/>
                                </a:rPr>
                                <m:t>≥</m:t>
                              </m:r>
                            </m:oMath>
                          </a14:m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52-58</a:t>
                          </a:r>
                          <a:endParaRPr lang="id-ID" sz="2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51,5</a:t>
                          </a:r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59-65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58,5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65,5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66-72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65,5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72,5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14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34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73-79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72,5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80-86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79,5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86,5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87-93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86,5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93,5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94-100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93,5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100,5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101-107</a:t>
                          </a:r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107,5</a:t>
                          </a:r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7099252"/>
                  </p:ext>
                </p:extLst>
              </p:nvPr>
            </p:nvGraphicFramePr>
            <p:xfrm>
              <a:off x="457200" y="1079501"/>
              <a:ext cx="8305800" cy="501825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/>
                    <a:gridCol w="1524000"/>
                    <a:gridCol w="1524000"/>
                    <a:gridCol w="1905000"/>
                    <a:gridCol w="2362200"/>
                  </a:tblGrid>
                  <a:tr h="7112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2000" dirty="0" smtClean="0"/>
                            <a:t>Nilai 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Tepi</a:t>
                          </a:r>
                          <a:r>
                            <a:rPr lang="en-US" sz="2000" dirty="0" smtClean="0"/>
                            <a:t> </a:t>
                          </a:r>
                          <a:r>
                            <a:rPr lang="en-US" sz="2000" dirty="0" err="1" smtClean="0"/>
                            <a:t>Bawah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err="1" smtClean="0"/>
                            <a:t>Tepi</a:t>
                          </a:r>
                          <a:r>
                            <a:rPr lang="en-US" sz="2000" baseline="0" dirty="0" smtClean="0"/>
                            <a:t> </a:t>
                          </a:r>
                          <a:r>
                            <a:rPr lang="en-US" sz="2000" baseline="0" dirty="0" err="1" smtClean="0"/>
                            <a:t>Atas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50806" marB="50806">
                        <a:blipFill rotWithShape="1">
                          <a:blip r:embed="rId3"/>
                          <a:stretch>
                            <a:fillRect l="-212500" t="-3419" r="-124359" b="-6042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50806" marB="50806">
                        <a:blipFill rotWithShape="1">
                          <a:blip r:embed="rId3"/>
                          <a:stretch>
                            <a:fillRect l="-251289" t="-3419" b="-604274"/>
                          </a:stretch>
                        </a:blipFill>
                      </a:tcPr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52-58</a:t>
                          </a:r>
                          <a:endParaRPr lang="id-ID" sz="20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51,5</a:t>
                          </a:r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59-65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58,5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65,5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66-72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65,5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72,5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14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34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73-79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72,5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22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80-86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79,5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86,5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29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18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87-93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86,5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93,5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37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r>
                            <a:rPr lang="id-ID" sz="2000" dirty="0" smtClean="0"/>
                            <a:t>94-100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93,5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100,5</a:t>
                          </a:r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40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7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71121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101-107</a:t>
                          </a:r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en-US" sz="2000" dirty="0"/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dirty="0" smtClean="0">
                              <a:solidFill>
                                <a:srgbClr val="FF0000"/>
                              </a:solidFill>
                            </a:rPr>
                            <a:t>107,5</a:t>
                          </a:r>
                        </a:p>
                      </a:txBody>
                      <a:tcPr marT="50800" marB="50800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 smtClean="0"/>
                            <a:t>0</a:t>
                          </a:r>
                          <a:endParaRPr lang="id-ID" sz="2000" dirty="0"/>
                        </a:p>
                      </a:txBody>
                      <a:tcPr marT="50806" marB="50806"/>
                    </a:tc>
                  </a:tr>
                  <a:tr h="412089"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  <a:tc>
                      <a:txBody>
                        <a:bodyPr/>
                        <a:lstStyle/>
                        <a:p>
                          <a:endParaRPr lang="id-ID" sz="2000" dirty="0"/>
                        </a:p>
                      </a:txBody>
                      <a:tcPr marT="50806" marB="50806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277639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Ogive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id-ID" sz="2000" dirty="0" smtClean="0"/>
              <a:t>Nilai </a:t>
            </a:r>
            <a:r>
              <a:rPr lang="id-ID" sz="2000" dirty="0"/>
              <a:t>Ulangan Matematika Dari 40 Siswa Sekolah </a:t>
            </a:r>
            <a:r>
              <a:rPr lang="id-ID" sz="2000" dirty="0" smtClean="0"/>
              <a:t>Dasar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27728326"/>
              </p:ext>
            </p:extLst>
          </p:nvPr>
        </p:nvGraphicFramePr>
        <p:xfrm>
          <a:off x="457200" y="1016000"/>
          <a:ext cx="8229600" cy="4115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94335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19830609"/>
              </p:ext>
            </p:extLst>
          </p:nvPr>
        </p:nvGraphicFramePr>
        <p:xfrm>
          <a:off x="457200" y="1016000"/>
          <a:ext cx="8229600" cy="4115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Ogive</a:t>
            </a:r>
            <a:r>
              <a:rPr lang="en-US" sz="2000" dirty="0" smtClean="0"/>
              <a:t> Negative </a:t>
            </a:r>
            <a:br>
              <a:rPr lang="en-US" sz="2000" dirty="0" smtClean="0"/>
            </a:br>
            <a:r>
              <a:rPr lang="id-ID" sz="2000" dirty="0" smtClean="0"/>
              <a:t>Nilai </a:t>
            </a:r>
            <a:r>
              <a:rPr lang="id-ID" sz="2000" dirty="0"/>
              <a:t>Ulangan Matematika Dari 40 Siswa Sekolah </a:t>
            </a:r>
            <a:r>
              <a:rPr lang="id-ID" sz="2000" dirty="0" smtClean="0"/>
              <a:t>Dasar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67872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data </a:t>
            </a:r>
            <a:r>
              <a:rPr lang="en-US" dirty="0" err="1" smtClean="0"/>
              <a:t>nilai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smtClean="0"/>
              <a:t>SD </a:t>
            </a:r>
            <a:r>
              <a:rPr lang="en-US" dirty="0" err="1" smtClean="0"/>
              <a:t>dan</a:t>
            </a:r>
            <a:r>
              <a:rPr lang="en-US" dirty="0" smtClean="0"/>
              <a:t> Data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 </a:t>
            </a:r>
            <a:r>
              <a:rPr lang="en-US" dirty="0" err="1" smtClean="0"/>
              <a:t>kelarin</a:t>
            </a:r>
            <a:r>
              <a:rPr lang="en-US" dirty="0" smtClean="0"/>
              <a:t>, </a:t>
            </a:r>
            <a:r>
              <a:rPr lang="en-US" dirty="0" err="1" smtClean="0"/>
              <a:t>sajikan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Histogram</a:t>
            </a:r>
          </a:p>
          <a:p>
            <a:pPr lvl="1"/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 smtClean="0"/>
          </a:p>
          <a:p>
            <a:pPr lvl="1"/>
            <a:r>
              <a:rPr lang="en-US" dirty="0" err="1" smtClean="0"/>
              <a:t>Ogive</a:t>
            </a:r>
            <a:r>
              <a:rPr lang="en-US" dirty="0" smtClean="0"/>
              <a:t> Positive</a:t>
            </a:r>
          </a:p>
          <a:p>
            <a:pPr lvl="1"/>
            <a:r>
              <a:rPr lang="en-US" dirty="0" err="1" smtClean="0"/>
              <a:t>Ogive</a:t>
            </a:r>
            <a:r>
              <a:rPr lang="en-US" dirty="0" smtClean="0"/>
              <a:t> Negative</a:t>
            </a:r>
          </a:p>
          <a:p>
            <a:pPr lvl="1"/>
            <a:endParaRPr lang="en-US" sz="2600" dirty="0">
              <a:solidFill>
                <a:schemeClr val="tx1"/>
              </a:solidFill>
            </a:endParaRPr>
          </a:p>
          <a:p>
            <a:pPr marL="274638" lvl="1" indent="0">
              <a:buNone/>
            </a:pPr>
            <a:r>
              <a:rPr lang="en-US" sz="2600" dirty="0" err="1" smtClean="0">
                <a:solidFill>
                  <a:schemeClr val="tx1"/>
                </a:solidFill>
              </a:rPr>
              <a:t>Catatan</a:t>
            </a:r>
            <a:r>
              <a:rPr lang="en-US" sz="2600" dirty="0" smtClean="0">
                <a:solidFill>
                  <a:schemeClr val="tx1"/>
                </a:solidFill>
              </a:rPr>
              <a:t> : </a:t>
            </a:r>
            <a:r>
              <a:rPr lang="en-US" sz="2600" dirty="0" err="1" smtClean="0">
                <a:solidFill>
                  <a:schemeClr val="tx1"/>
                </a:solidFill>
              </a:rPr>
              <a:t>Sajikan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manual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. </a:t>
            </a:r>
            <a:r>
              <a:rPr lang="en-US" dirty="0" err="1" smtClean="0"/>
              <a:t>Dibahas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Berikutnya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946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5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  <a:fontScheme name="Origin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rigin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625</Words>
  <Application>Microsoft Office PowerPoint</Application>
  <PresentationFormat>On-screen Show (16:10)</PresentationFormat>
  <Paragraphs>204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Origin</vt:lpstr>
      <vt:lpstr>1_Origin</vt:lpstr>
      <vt:lpstr>HISTOGRAM,  POLIGON FREKUENSI, &amp; OGIVE</vt:lpstr>
      <vt:lpstr>Catan Penting Follow Up Tugas </vt:lpstr>
      <vt:lpstr>Ada yang menemukan kasus?</vt:lpstr>
      <vt:lpstr>PowerPoint Presentation</vt:lpstr>
      <vt:lpstr>Histogram dan Poligon Frekuensi</vt:lpstr>
      <vt:lpstr>Poligon Frekuensi</vt:lpstr>
      <vt:lpstr>Tabel Penolong Menentukan Sumbu Mendatar</vt:lpstr>
      <vt:lpstr>PowerPoint Presentation</vt:lpstr>
      <vt:lpstr>PowerPoint Presentation</vt:lpstr>
      <vt:lpstr>OGIVE</vt:lpstr>
      <vt:lpstr>Tabel Penolong Membuat Ogive</vt:lpstr>
      <vt:lpstr>Gambar Ogive Positif Nilai Ulangan Matematika Dari 40 Siswa Sekolah Dasar </vt:lpstr>
      <vt:lpstr>Gambar Ogive Negative  Nilai Ulangan Matematika Dari 40 Siswa Sekolah Dasar </vt:lpstr>
      <vt:lpstr>Tugas Online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HISTOGRAM,  POLIGON FREKUENSI, &amp; OGIVE</dc:title>
  <dc:creator>Windows 8.1</dc:creator>
  <cp:lastModifiedBy>Windows 8.1</cp:lastModifiedBy>
  <cp:revision>1</cp:revision>
  <dcterms:created xsi:type="dcterms:W3CDTF">2017-10-10T02:24:10Z</dcterms:created>
  <dcterms:modified xsi:type="dcterms:W3CDTF">2017-10-10T02:28:02Z</dcterms:modified>
</cp:coreProperties>
</file>