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70" r:id="rId7"/>
    <p:sldId id="271" r:id="rId8"/>
    <p:sldId id="262" r:id="rId9"/>
    <p:sldId id="272" r:id="rId10"/>
    <p:sldId id="273" r:id="rId11"/>
    <p:sldId id="264" r:id="rId12"/>
    <p:sldId id="274" r:id="rId13"/>
    <p:sldId id="275" r:id="rId14"/>
    <p:sldId id="276" r:id="rId15"/>
    <p:sldId id="277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E1D"/>
    <a:srgbClr val="2597FF"/>
    <a:srgbClr val="D68B1C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6" autoAdjust="0"/>
    <p:restoredTop sz="94660"/>
  </p:normalViewPr>
  <p:slideViewPr>
    <p:cSldViewPr>
      <p:cViewPr varScale="1">
        <p:scale>
          <a:sx n="62" d="100"/>
          <a:sy n="62" d="100"/>
        </p:scale>
        <p:origin x="1372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4192525"/>
            <a:ext cx="8246070" cy="12216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6" y="5566870"/>
            <a:ext cx="8246070" cy="458115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443835"/>
            <a:ext cx="8229600" cy="458115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054655"/>
            <a:ext cx="8229600" cy="391880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08" y="527605"/>
            <a:ext cx="6871725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09" y="1443835"/>
            <a:ext cx="6871725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596540"/>
            <a:ext cx="8229600" cy="532180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2188317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C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818180"/>
            <a:ext cx="4040188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2188317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C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818180"/>
            <a:ext cx="4041775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4200" b="1" dirty="0"/>
              <a:t>PPh pasal 23</a:t>
            </a:r>
            <a:endParaRPr lang="en-US" sz="4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5566870"/>
            <a:ext cx="8246070" cy="763525"/>
          </a:xfrm>
        </p:spPr>
        <p:txBody>
          <a:bodyPr>
            <a:normAutofit fontScale="55000" lnSpcReduction="20000"/>
          </a:bodyPr>
          <a:lstStyle/>
          <a:p>
            <a:r>
              <a:rPr lang="id-ID" dirty="0"/>
              <a:t>Present by</a:t>
            </a:r>
          </a:p>
          <a:p>
            <a:r>
              <a:rPr lang="en-US" dirty="0"/>
              <a:t>RR. Wulan, </a:t>
            </a:r>
            <a:r>
              <a:rPr lang="en-US" dirty="0" err="1"/>
              <a:t>S.Pd</a:t>
            </a:r>
            <a:r>
              <a:rPr lang="en-US" dirty="0"/>
              <a:t>., </a:t>
            </a:r>
            <a:r>
              <a:rPr lang="en-US" dirty="0" err="1"/>
              <a:t>M.Ak</a:t>
            </a:r>
            <a:endParaRPr lang="id-ID" dirty="0"/>
          </a:p>
          <a:p>
            <a:r>
              <a:rPr lang="id-ID" dirty="0"/>
              <a:t>UPGRIS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d-ID" dirty="0"/>
              <a:t>Sub Bab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Definisi</a:t>
            </a:r>
          </a:p>
          <a:p>
            <a:r>
              <a:rPr lang="id-ID" dirty="0"/>
              <a:t>Pemotong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23</a:t>
            </a:r>
          </a:p>
          <a:p>
            <a:r>
              <a:rPr lang="id-ID" dirty="0"/>
              <a:t>Penerima Penghasilan yang dipotong PPh </a:t>
            </a:r>
            <a:r>
              <a:rPr lang="en-US" dirty="0" err="1"/>
              <a:t>pasal</a:t>
            </a:r>
            <a:r>
              <a:rPr lang="en-US" dirty="0"/>
              <a:t> </a:t>
            </a:r>
            <a:r>
              <a:rPr lang="id-ID" dirty="0"/>
              <a:t>23</a:t>
            </a:r>
          </a:p>
          <a:p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23 &amp; </a:t>
            </a:r>
            <a:r>
              <a:rPr lang="en-US" dirty="0" err="1"/>
              <a:t>penghasilan</a:t>
            </a:r>
            <a:r>
              <a:rPr lang="en-US" dirty="0"/>
              <a:t> yang </a:t>
            </a:r>
            <a:r>
              <a:rPr lang="en-US" dirty="0" err="1"/>
              <a:t>dikecualikan</a:t>
            </a:r>
            <a:endParaRPr lang="en-US" dirty="0"/>
          </a:p>
          <a:p>
            <a:r>
              <a:rPr lang="id-ID" dirty="0"/>
              <a:t>Tarif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23</a:t>
            </a:r>
            <a:endParaRPr lang="id-ID" dirty="0"/>
          </a:p>
          <a:p>
            <a:r>
              <a:rPr lang="en-US" dirty="0"/>
              <a:t>Latihan </a:t>
            </a:r>
            <a:r>
              <a:rPr lang="en-US" dirty="0" err="1"/>
              <a:t>Soal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PPh 23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Pajak yang dipotong atas penghasilan yang berasal dari modal, penyerahan jasa, atau hadiah dan penghargaan, selain yang telah dipotong PPh pasal 21.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015" y="222195"/>
            <a:ext cx="6871725" cy="763525"/>
          </a:xfrm>
        </p:spPr>
        <p:txBody>
          <a:bodyPr/>
          <a:lstStyle/>
          <a:p>
            <a:r>
              <a:rPr lang="id-ID" b="1" dirty="0">
                <a:solidFill>
                  <a:srgbClr val="FFFF00"/>
                </a:solidFill>
              </a:rPr>
              <a:t>Pihak Pemotong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dirty="0"/>
              <a:t>Badan Pemerintah</a:t>
            </a:r>
          </a:p>
          <a:p>
            <a:r>
              <a:rPr lang="id-ID" dirty="0"/>
              <a:t>Subjek pajak dalam negeri</a:t>
            </a:r>
          </a:p>
          <a:p>
            <a:r>
              <a:rPr lang="id-ID" dirty="0"/>
              <a:t>Penyelenggara kegiatan</a:t>
            </a:r>
          </a:p>
          <a:p>
            <a:r>
              <a:rPr lang="id-ID" dirty="0"/>
              <a:t>Bentuk Usaha Tetap</a:t>
            </a:r>
          </a:p>
          <a:p>
            <a:r>
              <a:rPr lang="id-ID" dirty="0"/>
              <a:t>Perwakilan perusahaan luar negeri</a:t>
            </a:r>
          </a:p>
          <a:p>
            <a:r>
              <a:rPr lang="id-ID" dirty="0"/>
              <a:t>WP OP dalam negeri tt</a:t>
            </a:r>
            <a:r>
              <a:rPr lang="en-US" dirty="0"/>
              <a:t>t </a:t>
            </a:r>
            <a:r>
              <a:rPr lang="id-ID" dirty="0"/>
              <a:t>yang ditunjuk Dirjen Pajak</a:t>
            </a:r>
            <a:r>
              <a:rPr lang="en-US" dirty="0"/>
              <a:t> </a:t>
            </a:r>
            <a:r>
              <a:rPr lang="en-US" dirty="0" err="1"/>
              <a:t>sbg</a:t>
            </a:r>
            <a:r>
              <a:rPr lang="en-US" dirty="0"/>
              <a:t> </a:t>
            </a:r>
            <a:r>
              <a:rPr lang="en-US" dirty="0" err="1"/>
              <a:t>pemotong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23: </a:t>
            </a:r>
            <a:r>
              <a:rPr lang="en-US" dirty="0" err="1"/>
              <a:t>akuntan</a:t>
            </a:r>
            <a:r>
              <a:rPr lang="en-US" dirty="0"/>
              <a:t>, </a:t>
            </a:r>
            <a:r>
              <a:rPr lang="en-US" dirty="0" err="1"/>
              <a:t>arsitek</a:t>
            </a:r>
            <a:r>
              <a:rPr lang="en-US" dirty="0"/>
              <a:t>, </a:t>
            </a:r>
            <a:r>
              <a:rPr lang="en-US" dirty="0" err="1"/>
              <a:t>dokter</a:t>
            </a:r>
            <a:r>
              <a:rPr lang="en-US" dirty="0"/>
              <a:t>, </a:t>
            </a:r>
            <a:r>
              <a:rPr lang="en-US" dirty="0" err="1"/>
              <a:t>notaris</a:t>
            </a:r>
            <a:r>
              <a:rPr lang="en-US" dirty="0"/>
              <a:t>, </a:t>
            </a:r>
            <a:r>
              <a:rPr lang="en-US" dirty="0" err="1"/>
              <a:t>Pejabat</a:t>
            </a:r>
            <a:r>
              <a:rPr lang="en-US" dirty="0"/>
              <a:t> </a:t>
            </a:r>
            <a:r>
              <a:rPr lang="en-US" dirty="0" err="1"/>
              <a:t>Akta</a:t>
            </a:r>
            <a:r>
              <a:rPr lang="en-US" dirty="0"/>
              <a:t> Tanah , </a:t>
            </a:r>
            <a:r>
              <a:rPr lang="en-US" dirty="0" err="1"/>
              <a:t>pengacara</a:t>
            </a:r>
            <a:r>
              <a:rPr lang="en-US" dirty="0"/>
              <a:t>, dan </a:t>
            </a:r>
            <a:r>
              <a:rPr lang="en-US" dirty="0" err="1"/>
              <a:t>konsultan</a:t>
            </a:r>
            <a:r>
              <a:rPr lang="en-US" dirty="0"/>
              <a:t>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7101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b="1" dirty="0">
                <a:solidFill>
                  <a:srgbClr val="FFFF00"/>
                </a:solidFill>
              </a:rPr>
              <a:t>Penerima penghasilan yang dipotong PPh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Wajib pajak dalam negeri</a:t>
            </a:r>
          </a:p>
          <a:p>
            <a:r>
              <a:rPr lang="id-ID" dirty="0"/>
              <a:t>Bentuk Usaha Tetap (BUT)</a:t>
            </a:r>
          </a:p>
        </p:txBody>
      </p:sp>
    </p:spTree>
    <p:extLst>
      <p:ext uri="{BB962C8B-B14F-4D97-AF65-F5344CB8AC3E}">
        <p14:creationId xmlns:p14="http://schemas.microsoft.com/office/powerpoint/2010/main" val="493082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EA78E-6CBD-44E3-9D1D-23FF5A3F5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PENGHASILAN YANG DIKENAKAN </a:t>
            </a:r>
            <a:r>
              <a:rPr lang="en-US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PPh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PASAL 23</a:t>
            </a:r>
            <a:endParaRPr lang="en-ID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A147B-6185-4C26-9EF7-770EF9121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61" y="1443835"/>
            <a:ext cx="8398774" cy="4275740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Dividen</a:t>
            </a:r>
            <a:r>
              <a:rPr lang="en-US" dirty="0"/>
              <a:t> </a:t>
            </a:r>
          </a:p>
          <a:p>
            <a:r>
              <a:rPr lang="en-US" dirty="0"/>
              <a:t>Bunga </a:t>
            </a:r>
            <a:r>
              <a:rPr lang="en-US" dirty="0" err="1"/>
              <a:t>termasuk</a:t>
            </a:r>
            <a:r>
              <a:rPr lang="en-US" dirty="0"/>
              <a:t> premium, </a:t>
            </a:r>
            <a:r>
              <a:rPr lang="en-US" dirty="0" err="1"/>
              <a:t>diskonto</a:t>
            </a:r>
            <a:r>
              <a:rPr lang="en-US" dirty="0"/>
              <a:t>, dan </a:t>
            </a: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sehubungan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jaminan</a:t>
            </a:r>
            <a:r>
              <a:rPr lang="en-US" dirty="0"/>
              <a:t> </a:t>
            </a:r>
            <a:r>
              <a:rPr lang="en-US" dirty="0" err="1"/>
              <a:t>pengembalian</a:t>
            </a:r>
            <a:r>
              <a:rPr lang="en-US" dirty="0"/>
              <a:t> </a:t>
            </a:r>
            <a:r>
              <a:rPr lang="en-US" dirty="0" err="1"/>
              <a:t>barang</a:t>
            </a:r>
            <a:r>
              <a:rPr lang="en-US" dirty="0"/>
              <a:t>.</a:t>
            </a:r>
          </a:p>
          <a:p>
            <a:r>
              <a:rPr lang="en-US" dirty="0" err="1"/>
              <a:t>Royalti</a:t>
            </a:r>
            <a:endParaRPr lang="en-US" dirty="0"/>
          </a:p>
          <a:p>
            <a:r>
              <a:rPr lang="en-US" dirty="0" err="1"/>
              <a:t>Hadiah</a:t>
            </a:r>
            <a:r>
              <a:rPr lang="en-US" dirty="0"/>
              <a:t>, </a:t>
            </a:r>
            <a:r>
              <a:rPr lang="en-US" dirty="0" err="1"/>
              <a:t>penghargaan</a:t>
            </a:r>
            <a:r>
              <a:rPr lang="en-US" dirty="0"/>
              <a:t>, bonus, dan </a:t>
            </a:r>
            <a:r>
              <a:rPr lang="en-US" dirty="0" err="1"/>
              <a:t>sejenis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dipotong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yang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negeri orang </a:t>
            </a:r>
            <a:r>
              <a:rPr lang="en-US" dirty="0" err="1"/>
              <a:t>pribadi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penyelenggara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sehubungan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.</a:t>
            </a:r>
          </a:p>
          <a:p>
            <a:r>
              <a:rPr lang="en-US" dirty="0" err="1"/>
              <a:t>Sewa</a:t>
            </a:r>
            <a:r>
              <a:rPr lang="en-US" dirty="0"/>
              <a:t> dan </a:t>
            </a:r>
            <a:r>
              <a:rPr lang="en-US" dirty="0" err="1"/>
              <a:t>penghasilan</a:t>
            </a:r>
            <a:r>
              <a:rPr lang="en-US" dirty="0"/>
              <a:t> lain </a:t>
            </a:r>
            <a:r>
              <a:rPr lang="en-US" dirty="0" err="1"/>
              <a:t>sehubungan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, </a:t>
            </a:r>
            <a:r>
              <a:rPr lang="en-US" dirty="0" err="1"/>
              <a:t>kecuali</a:t>
            </a:r>
            <a:r>
              <a:rPr lang="en-US" dirty="0"/>
              <a:t> </a:t>
            </a:r>
            <a:r>
              <a:rPr lang="en-US" dirty="0" err="1"/>
              <a:t>sewa</a:t>
            </a:r>
            <a:r>
              <a:rPr lang="en-US" dirty="0"/>
              <a:t> dan </a:t>
            </a:r>
            <a:r>
              <a:rPr lang="en-US" dirty="0" err="1"/>
              <a:t>penghasilan</a:t>
            </a:r>
            <a:r>
              <a:rPr lang="en-US" dirty="0"/>
              <a:t> lain </a:t>
            </a:r>
            <a:r>
              <a:rPr lang="en-US" dirty="0" err="1"/>
              <a:t>sehubungan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dikenai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</a:t>
            </a:r>
            <a:r>
              <a:rPr lang="en-US" dirty="0" err="1"/>
              <a:t>sbgmana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4ayat (2) UU </a:t>
            </a:r>
            <a:r>
              <a:rPr lang="en-US" dirty="0" err="1"/>
              <a:t>PPh.</a:t>
            </a:r>
            <a:endParaRPr lang="en-US" dirty="0"/>
          </a:p>
          <a:p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sehubungan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Teknik,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,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kontruksi</a:t>
            </a:r>
            <a:r>
              <a:rPr lang="en-US" dirty="0"/>
              <a:t>,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konsultan</a:t>
            </a:r>
            <a:r>
              <a:rPr lang="en-US" dirty="0"/>
              <a:t>, dan </a:t>
            </a:r>
            <a:r>
              <a:rPr lang="en-US" dirty="0" err="1"/>
              <a:t>jasa</a:t>
            </a:r>
            <a:r>
              <a:rPr lang="en-US" dirty="0"/>
              <a:t> lain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dipotong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21 UU </a:t>
            </a:r>
            <a:r>
              <a:rPr lang="en-US" dirty="0" err="1"/>
              <a:t>PPh.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846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B2F0-784D-4F64-B831-3B7F2027B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PENGHASILAN YANG DIKECUALIKAN DARI PEMOTONGAN </a:t>
            </a:r>
            <a:r>
              <a:rPr lang="en-US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PPh</a:t>
            </a:r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23</a:t>
            </a:r>
            <a:endParaRPr lang="en-ID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9E05C-D80A-44C8-80A8-3DDC73F35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60" y="1443835"/>
            <a:ext cx="8398774" cy="427574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Penghasilan</a:t>
            </a:r>
            <a:r>
              <a:rPr lang="en-US" dirty="0"/>
              <a:t> yang </a:t>
            </a:r>
            <a:r>
              <a:rPr lang="en-US" dirty="0" err="1"/>
              <a:t>dibayar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terutang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bank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Sewa</a:t>
            </a:r>
            <a:r>
              <a:rPr lang="en-US" dirty="0"/>
              <a:t> yang </a:t>
            </a:r>
            <a:r>
              <a:rPr lang="en-US" dirty="0" err="1"/>
              <a:t>dibayarkan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terutang</a:t>
            </a:r>
            <a:r>
              <a:rPr lang="en-US" dirty="0"/>
              <a:t> </a:t>
            </a:r>
            <a:r>
              <a:rPr lang="en-US" dirty="0" err="1"/>
              <a:t>sehubungan</a:t>
            </a:r>
            <a:r>
              <a:rPr lang="en-US" dirty="0"/>
              <a:t> </a:t>
            </a:r>
            <a:r>
              <a:rPr lang="en-US" dirty="0" err="1"/>
              <a:t>sewa</a:t>
            </a:r>
            <a:r>
              <a:rPr lang="en-US" dirty="0"/>
              <a:t>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opsi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Dividen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 yang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perseroan</a:t>
            </a:r>
            <a:r>
              <a:rPr lang="en-US" dirty="0"/>
              <a:t> </a:t>
            </a:r>
            <a:r>
              <a:rPr lang="en-US" dirty="0" err="1"/>
              <a:t>terbats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negeri, </a:t>
            </a:r>
            <a:r>
              <a:rPr lang="en-US" dirty="0" err="1"/>
              <a:t>koperasi</a:t>
            </a:r>
            <a:r>
              <a:rPr lang="en-US" dirty="0"/>
              <a:t>, badan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milik</a:t>
            </a:r>
            <a:r>
              <a:rPr lang="en-US" dirty="0"/>
              <a:t> negara, </a:t>
            </a:r>
            <a:r>
              <a:rPr lang="en-US" dirty="0" err="1"/>
              <a:t>atau</a:t>
            </a:r>
            <a:r>
              <a:rPr lang="en-US" dirty="0"/>
              <a:t> badan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milik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penyertaan</a:t>
            </a:r>
            <a:r>
              <a:rPr lang="en-US" dirty="0"/>
              <a:t> modal pada badan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didirikan</a:t>
            </a:r>
            <a:r>
              <a:rPr lang="en-US" dirty="0"/>
              <a:t> dan </a:t>
            </a:r>
            <a:r>
              <a:rPr lang="en-US" dirty="0" err="1"/>
              <a:t>bertempat</a:t>
            </a:r>
            <a:r>
              <a:rPr lang="en-US" dirty="0"/>
              <a:t> </a:t>
            </a:r>
            <a:r>
              <a:rPr lang="en-US" dirty="0" err="1"/>
              <a:t>kedudukan</a:t>
            </a:r>
            <a:r>
              <a:rPr lang="en-US" dirty="0"/>
              <a:t> di Indonesia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:</a:t>
            </a:r>
            <a:r>
              <a:rPr lang="en-ID" dirty="0"/>
              <a:t> (a) </a:t>
            </a:r>
            <a:r>
              <a:rPr lang="en-ID" dirty="0" err="1"/>
              <a:t>dividen</a:t>
            </a:r>
            <a:r>
              <a:rPr lang="en-ID" dirty="0"/>
              <a:t> </a:t>
            </a:r>
            <a:r>
              <a:rPr lang="en-ID" dirty="0" err="1"/>
              <a:t>berasal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cadangan</a:t>
            </a:r>
            <a:r>
              <a:rPr lang="en-ID" dirty="0"/>
              <a:t> </a:t>
            </a:r>
            <a:r>
              <a:rPr lang="en-ID" dirty="0" err="1"/>
              <a:t>laba</a:t>
            </a:r>
            <a:r>
              <a:rPr lang="en-ID" dirty="0"/>
              <a:t> yang </a:t>
            </a:r>
            <a:r>
              <a:rPr lang="en-ID" dirty="0" err="1"/>
              <a:t>ditahan</a:t>
            </a:r>
            <a:r>
              <a:rPr lang="en-ID" dirty="0"/>
              <a:t>; (b) dan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perseroan</a:t>
            </a:r>
            <a:r>
              <a:rPr lang="en-ID" dirty="0"/>
              <a:t> </a:t>
            </a:r>
            <a:r>
              <a:rPr lang="en-ID" dirty="0" err="1"/>
              <a:t>terbatas</a:t>
            </a:r>
            <a:r>
              <a:rPr lang="en-ID" dirty="0"/>
              <a:t>, badan </a:t>
            </a:r>
            <a:r>
              <a:rPr lang="en-ID" dirty="0" err="1"/>
              <a:t>usaha</a:t>
            </a:r>
            <a:r>
              <a:rPr lang="en-ID" dirty="0"/>
              <a:t> </a:t>
            </a:r>
            <a:r>
              <a:rPr lang="en-ID" dirty="0" err="1"/>
              <a:t>milik</a:t>
            </a:r>
            <a:r>
              <a:rPr lang="en-ID" dirty="0"/>
              <a:t> </a:t>
            </a:r>
            <a:r>
              <a:rPr lang="en-ID" dirty="0" err="1"/>
              <a:t>daerah</a:t>
            </a:r>
            <a:r>
              <a:rPr lang="en-ID" dirty="0"/>
              <a:t> yang </a:t>
            </a:r>
            <a:r>
              <a:rPr lang="en-ID" dirty="0" err="1"/>
              <a:t>menerima</a:t>
            </a:r>
            <a:r>
              <a:rPr lang="en-ID" dirty="0"/>
              <a:t> </a:t>
            </a:r>
            <a:r>
              <a:rPr lang="en-ID" dirty="0" err="1"/>
              <a:t>dividen</a:t>
            </a:r>
            <a:r>
              <a:rPr lang="en-ID" dirty="0"/>
              <a:t>, </a:t>
            </a:r>
            <a:r>
              <a:rPr lang="en-ID" dirty="0" err="1"/>
              <a:t>kepemilikan</a:t>
            </a:r>
            <a:r>
              <a:rPr lang="en-ID" dirty="0"/>
              <a:t> </a:t>
            </a:r>
            <a:r>
              <a:rPr lang="en-ID" dirty="0" err="1"/>
              <a:t>saham</a:t>
            </a:r>
            <a:r>
              <a:rPr lang="en-ID" dirty="0"/>
              <a:t> pada badan yang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dividen</a:t>
            </a:r>
            <a:r>
              <a:rPr lang="en-ID" dirty="0"/>
              <a:t> paling </a:t>
            </a:r>
            <a:r>
              <a:rPr lang="en-ID" dirty="0" err="1"/>
              <a:t>rendah</a:t>
            </a:r>
            <a:r>
              <a:rPr lang="en-ID" dirty="0"/>
              <a:t> 25%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modal yang </a:t>
            </a:r>
            <a:r>
              <a:rPr lang="en-ID" dirty="0" err="1"/>
              <a:t>disetor</a:t>
            </a:r>
            <a:r>
              <a:rPr lang="en-ID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dst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77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>
                <a:solidFill>
                  <a:srgbClr val="FFFF00"/>
                </a:solidFill>
              </a:rPr>
              <a:t>Tarif PPh 23 dan Objek Pajak Pasal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Tarif 15% dari jumlah bruto atas :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Dividen 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Hadiah, penghargaan, bonus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Royalti</a:t>
            </a:r>
          </a:p>
          <a:p>
            <a:pPr marL="514350" indent="-514350">
              <a:buFont typeface="+mj-lt"/>
              <a:buAutoNum type="arabicPeriod"/>
            </a:pPr>
            <a:r>
              <a:rPr lang="id-ID"/>
              <a:t>Bunga termasuk premium, diskonto,  dan imbalan karena jaminan pengembalian utang.</a:t>
            </a: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05597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82298-EE34-4A1C-8625-8B5A4049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CD727-F72F-487A-8166-08446BFBB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MENGHITUNG </a:t>
            </a:r>
            <a:r>
              <a:rPr lang="en-US" dirty="0" err="1"/>
              <a:t>PPh</a:t>
            </a:r>
            <a:r>
              <a:rPr lang="en-US" dirty="0"/>
              <a:t> PASAL 23</a:t>
            </a:r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9C5F0B-E621-4766-A2C8-28E5EB3A62A4}"/>
              </a:ext>
            </a:extLst>
          </p:cNvPr>
          <p:cNvSpPr/>
          <p:nvPr/>
        </p:nvSpPr>
        <p:spPr>
          <a:xfrm>
            <a:off x="1976015" y="2512770"/>
            <a:ext cx="6260905" cy="6108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23 = Tarif x Dasar </a:t>
            </a:r>
            <a:r>
              <a:rPr lang="en-US" dirty="0" err="1"/>
              <a:t>Pengenaan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C76777-808A-4E54-B080-EEDE9BC99F11}"/>
              </a:ext>
            </a:extLst>
          </p:cNvPr>
          <p:cNvSpPr/>
          <p:nvPr/>
        </p:nvSpPr>
        <p:spPr>
          <a:xfrm>
            <a:off x="1976014" y="3555351"/>
            <a:ext cx="6260905" cy="6108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Dasar </a:t>
            </a:r>
            <a:r>
              <a:rPr lang="en-US" dirty="0" err="1"/>
              <a:t>Pengenaan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=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bruto</a:t>
            </a:r>
            <a:r>
              <a:rPr lang="en-US" dirty="0"/>
              <a:t> </a:t>
            </a:r>
            <a:r>
              <a:rPr lang="en-US" dirty="0" err="1"/>
              <a:t>penghasilan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0271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979E-8941-4C79-AB1C-85B8DAE58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Tarif PPh 23 dan Objek Pajak Pasal 23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4139C-5A6A-4143-AFD9-8542CB044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671" y="1443835"/>
            <a:ext cx="8093364" cy="42757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Tarif 15%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Dividen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Bunga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Royalti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Hadiah</a:t>
            </a:r>
            <a:r>
              <a:rPr lang="en-US" dirty="0"/>
              <a:t>, bonus, dan </a:t>
            </a:r>
            <a:r>
              <a:rPr lang="en-US" dirty="0" err="1"/>
              <a:t>penghargaan</a:t>
            </a:r>
            <a:r>
              <a:rPr lang="en-US" dirty="0"/>
              <a:t> lain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dipotng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</a:t>
            </a:r>
            <a:r>
              <a:rPr lang="en-US" dirty="0" err="1"/>
              <a:t>pasal</a:t>
            </a:r>
            <a:r>
              <a:rPr lang="en-US" dirty="0"/>
              <a:t> 21</a:t>
            </a:r>
          </a:p>
          <a:p>
            <a:pPr marL="0" indent="0">
              <a:buNone/>
            </a:pPr>
            <a:r>
              <a:rPr lang="en-US" dirty="0"/>
              <a:t>Tarif 2%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Sewa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Imbalan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dipotong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21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52796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Tarif PPh 23 dan Objek Pajak Pasal 23</a:t>
            </a:r>
            <a:endParaRPr lang="id-ID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d-ID" dirty="0"/>
              <a:t>Tarif 2% dari jumlah bruto atas imbalan jasa lainnya adalah yang diuraikan dalam Peraturan Menteri Keuangan No. 141/PMK.03/2015 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Penilai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Akuntansi, pembukuan, dan atestasi laporan keuangan.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Perencanaan kota dan arsitektur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Perancang (</a:t>
            </a:r>
            <a:r>
              <a:rPr lang="id-ID" i="1" dirty="0"/>
              <a:t>design)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Penambangan dan jasa penunjang di bidang usaha panas bumi dan penambangan minyak dan gas bumi.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Penebangan hutan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Perantaran dan/atau keagenan.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Kustodian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Pembuat dan Pengolahan website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Tester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Pelatihan atau kursus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dll</a:t>
            </a:r>
          </a:p>
        </p:txBody>
      </p:sp>
    </p:spTree>
    <p:extLst>
      <p:ext uri="{BB962C8B-B14F-4D97-AF65-F5344CB8AC3E}">
        <p14:creationId xmlns:p14="http://schemas.microsoft.com/office/powerpoint/2010/main" val="2237072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66744-FDCB-4EDC-802E-9F147E31D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749245"/>
            <a:ext cx="8246069" cy="4275740"/>
          </a:xfrm>
        </p:spPr>
        <p:txBody>
          <a:bodyPr>
            <a:normAutofit/>
          </a:bodyPr>
          <a:lstStyle/>
          <a:p>
            <a:r>
              <a:rPr lang="en-US" sz="2000" dirty="0"/>
              <a:t>CV. </a:t>
            </a:r>
            <a:r>
              <a:rPr lang="en-US" sz="2000" dirty="0" err="1"/>
              <a:t>Adaris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usaha</a:t>
            </a:r>
            <a:r>
              <a:rPr lang="en-US" sz="2000" dirty="0"/>
              <a:t> </a:t>
            </a:r>
            <a:r>
              <a:rPr lang="en-US" sz="2000" dirty="0" err="1"/>
              <a:t>jasa</a:t>
            </a:r>
            <a:r>
              <a:rPr lang="en-US" sz="2000" dirty="0"/>
              <a:t> catering.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rangka</a:t>
            </a:r>
            <a:r>
              <a:rPr lang="en-US" sz="2000" dirty="0"/>
              <a:t> </a:t>
            </a:r>
            <a:r>
              <a:rPr lang="en-US" sz="2000" dirty="0" err="1"/>
              <a:t>penerimaan</a:t>
            </a:r>
            <a:r>
              <a:rPr lang="en-US" sz="2000" dirty="0"/>
              <a:t> </a:t>
            </a:r>
            <a:r>
              <a:rPr lang="en-US" sz="2000" dirty="0" err="1"/>
              <a:t>mahasiswa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 Universitas </a:t>
            </a:r>
            <a:r>
              <a:rPr lang="en-US" sz="2000" dirty="0" err="1"/>
              <a:t>Damaskus</a:t>
            </a:r>
            <a:r>
              <a:rPr lang="en-US" sz="2000" dirty="0"/>
              <a:t> , CV. </a:t>
            </a:r>
            <a:r>
              <a:rPr lang="en-US" sz="2000" dirty="0" err="1"/>
              <a:t>Adaris</a:t>
            </a:r>
            <a:r>
              <a:rPr lang="en-US" sz="2000" dirty="0"/>
              <a:t> dan Universitas </a:t>
            </a:r>
            <a:r>
              <a:rPr lang="en-US" sz="2000" dirty="0" err="1"/>
              <a:t>Damaskus</a:t>
            </a:r>
            <a:r>
              <a:rPr lang="en-US" sz="2000" dirty="0"/>
              <a:t> </a:t>
            </a:r>
            <a:r>
              <a:rPr lang="en-US" sz="2000" dirty="0" err="1"/>
              <a:t>mengadakan</a:t>
            </a:r>
            <a:r>
              <a:rPr lang="en-US" sz="2000" dirty="0"/>
              <a:t> </a:t>
            </a:r>
            <a:r>
              <a:rPr lang="en-US" sz="2000" dirty="0" err="1"/>
              <a:t>kontrak</a:t>
            </a:r>
            <a:r>
              <a:rPr lang="en-US" sz="2000" dirty="0"/>
              <a:t> </a:t>
            </a:r>
            <a:r>
              <a:rPr lang="en-US" sz="2000" dirty="0" err="1"/>
              <a:t>penyediaan</a:t>
            </a:r>
            <a:r>
              <a:rPr lang="en-US" sz="2000" dirty="0"/>
              <a:t> </a:t>
            </a:r>
            <a:r>
              <a:rPr lang="en-US" sz="2000" dirty="0" err="1"/>
              <a:t>makan</a:t>
            </a:r>
            <a:r>
              <a:rPr lang="en-US" sz="2000" dirty="0"/>
              <a:t> </a:t>
            </a:r>
            <a:r>
              <a:rPr lang="en-US" sz="2000" dirty="0" err="1"/>
              <a:t>berupa</a:t>
            </a:r>
            <a:r>
              <a:rPr lang="en-US" sz="2000" dirty="0"/>
              <a:t> snack dan </a:t>
            </a:r>
            <a:r>
              <a:rPr lang="en-US" sz="2000" dirty="0" err="1"/>
              <a:t>makan</a:t>
            </a:r>
            <a:r>
              <a:rPr lang="en-US" sz="2000" dirty="0"/>
              <a:t> </a:t>
            </a:r>
            <a:r>
              <a:rPr lang="en-US" sz="2000" dirty="0" err="1"/>
              <a:t>siang</a:t>
            </a:r>
            <a:r>
              <a:rPr lang="en-US" sz="2000" dirty="0"/>
              <a:t> </a:t>
            </a:r>
            <a:r>
              <a:rPr lang="en-US" sz="2000" dirty="0" err="1"/>
              <a:t>sebanyak</a:t>
            </a:r>
            <a:r>
              <a:rPr lang="en-US" sz="2000" dirty="0"/>
              <a:t> 500 </a:t>
            </a:r>
            <a:r>
              <a:rPr lang="en-US" sz="2000" dirty="0" err="1"/>
              <a:t>paket</a:t>
            </a:r>
            <a:r>
              <a:rPr lang="en-US" sz="2000" dirty="0"/>
              <a:t> </a:t>
            </a:r>
            <a:r>
              <a:rPr lang="en-US" sz="2000" dirty="0" err="1"/>
              <a:t>selama</a:t>
            </a:r>
            <a:r>
              <a:rPr lang="en-US" sz="2000" dirty="0"/>
              <a:t> 3 </a:t>
            </a:r>
            <a:r>
              <a:rPr lang="en-US" sz="2000" dirty="0" err="1"/>
              <a:t>hari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harga</a:t>
            </a:r>
            <a:r>
              <a:rPr lang="en-US" sz="2000" dirty="0"/>
              <a:t> Rp 25.000,- per </a:t>
            </a:r>
            <a:r>
              <a:rPr lang="en-US" sz="2000" dirty="0" err="1"/>
              <a:t>paket</a:t>
            </a:r>
            <a:r>
              <a:rPr lang="en-US" sz="2000" dirty="0"/>
              <a:t>.</a:t>
            </a:r>
            <a:r>
              <a:rPr lang="en-ID" sz="2000" dirty="0"/>
              <a:t> </a:t>
            </a:r>
            <a:r>
              <a:rPr lang="en-ID" sz="2000" dirty="0" err="1"/>
              <a:t>Hitunglah</a:t>
            </a:r>
            <a:r>
              <a:rPr lang="en-ID" sz="2000" dirty="0"/>
              <a:t> </a:t>
            </a:r>
            <a:r>
              <a:rPr lang="en-ID" sz="2000" dirty="0" err="1"/>
              <a:t>PPh</a:t>
            </a:r>
            <a:r>
              <a:rPr lang="en-ID" sz="2000" dirty="0"/>
              <a:t> </a:t>
            </a:r>
            <a:r>
              <a:rPr lang="en-ID" sz="2000" dirty="0" err="1"/>
              <a:t>pasal</a:t>
            </a:r>
            <a:r>
              <a:rPr lang="en-ID" sz="2000" dirty="0"/>
              <a:t> 23 yang </a:t>
            </a:r>
            <a:r>
              <a:rPr lang="en-ID" sz="2000" dirty="0" err="1"/>
              <a:t>harus</a:t>
            </a:r>
            <a:r>
              <a:rPr lang="en-ID" sz="2000" dirty="0"/>
              <a:t> </a:t>
            </a:r>
            <a:r>
              <a:rPr lang="en-ID" sz="2000" dirty="0" err="1"/>
              <a:t>dipotong</a:t>
            </a:r>
            <a:r>
              <a:rPr lang="en-ID" sz="2000" dirty="0"/>
              <a:t> oleh Universitas </a:t>
            </a:r>
            <a:r>
              <a:rPr lang="en-ID" sz="2000" dirty="0" err="1"/>
              <a:t>Damaskus</a:t>
            </a:r>
            <a:r>
              <a:rPr lang="en-ID" sz="2000" dirty="0"/>
              <a:t>!</a:t>
            </a:r>
            <a:endParaRPr lang="en-US" sz="20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87BA57-3A7C-4196-AF69-0EB62EC86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717A4CA-E24E-4800-8149-C64112C015E0}"/>
              </a:ext>
            </a:extLst>
          </p:cNvPr>
          <p:cNvSpPr/>
          <p:nvPr/>
        </p:nvSpPr>
        <p:spPr>
          <a:xfrm>
            <a:off x="6404460" y="374899"/>
            <a:ext cx="2137868" cy="106893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/>
              <a:t>LATIHAN 1</a:t>
            </a:r>
            <a:endParaRPr lang="en-ID" sz="2200" b="1" dirty="0"/>
          </a:p>
        </p:txBody>
      </p:sp>
    </p:spTree>
    <p:extLst>
      <p:ext uri="{BB962C8B-B14F-4D97-AF65-F5344CB8AC3E}">
        <p14:creationId xmlns:p14="http://schemas.microsoft.com/office/powerpoint/2010/main" val="849037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57EF3-67DF-40BC-A792-44F32485F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3FAE5-9D3F-441E-8FBF-F38561CBC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59" y="1901950"/>
            <a:ext cx="8398774" cy="4275740"/>
          </a:xfrm>
        </p:spPr>
        <p:txBody>
          <a:bodyPr>
            <a:normAutofit/>
          </a:bodyPr>
          <a:lstStyle/>
          <a:p>
            <a:r>
              <a:rPr lang="en-US" sz="2000" dirty="0"/>
              <a:t>CV. Giga </a:t>
            </a:r>
            <a:r>
              <a:rPr lang="en-US" sz="2000" dirty="0" err="1"/>
              <a:t>merupakan</a:t>
            </a:r>
            <a:r>
              <a:rPr lang="en-US" sz="2000" dirty="0"/>
              <a:t> salah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pemegang</a:t>
            </a:r>
            <a:r>
              <a:rPr lang="en-US" sz="2000" dirty="0"/>
              <a:t> </a:t>
            </a:r>
            <a:r>
              <a:rPr lang="en-US" sz="2000" dirty="0" err="1"/>
              <a:t>saham</a:t>
            </a:r>
            <a:r>
              <a:rPr lang="en-US" sz="2000" dirty="0"/>
              <a:t> PT. </a:t>
            </a:r>
            <a:r>
              <a:rPr lang="en-US" sz="2000" dirty="0" err="1"/>
              <a:t>Angkasa</a:t>
            </a:r>
            <a:r>
              <a:rPr lang="en-US" sz="2000" dirty="0"/>
              <a:t>. Pada </a:t>
            </a:r>
            <a:r>
              <a:rPr lang="en-US" sz="2000" dirty="0" err="1"/>
              <a:t>Maret</a:t>
            </a:r>
            <a:r>
              <a:rPr lang="en-US" sz="2000" dirty="0"/>
              <a:t> 2019 PT. </a:t>
            </a:r>
            <a:r>
              <a:rPr lang="en-US" sz="2000" dirty="0" err="1"/>
              <a:t>Angkasa</a:t>
            </a:r>
            <a:r>
              <a:rPr lang="en-US" sz="2000" dirty="0"/>
              <a:t> </a:t>
            </a:r>
            <a:r>
              <a:rPr lang="en-US" sz="2000" dirty="0" err="1"/>
              <a:t>membagi</a:t>
            </a:r>
            <a:r>
              <a:rPr lang="en-US" sz="2000" dirty="0"/>
              <a:t> </a:t>
            </a:r>
            <a:r>
              <a:rPr lang="en-US" sz="2000" dirty="0" err="1"/>
              <a:t>dividen</a:t>
            </a:r>
            <a:r>
              <a:rPr lang="en-US" sz="2000" dirty="0"/>
              <a:t> </a:t>
            </a:r>
            <a:r>
              <a:rPr lang="en-US" sz="2000" dirty="0" err="1"/>
              <a:t>tunai</a:t>
            </a:r>
            <a:r>
              <a:rPr lang="en-US" sz="2000" dirty="0"/>
              <a:t> Rp 1.000 per </a:t>
            </a:r>
            <a:r>
              <a:rPr lang="en-US" sz="2000" dirty="0" err="1"/>
              <a:t>lembar</a:t>
            </a:r>
            <a:r>
              <a:rPr lang="en-US" sz="2000" dirty="0"/>
              <a:t>. CV. Giga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saham</a:t>
            </a:r>
            <a:r>
              <a:rPr lang="en-US" sz="2000" dirty="0"/>
              <a:t> pada PT. </a:t>
            </a:r>
            <a:r>
              <a:rPr lang="en-US" sz="2000" dirty="0" err="1"/>
              <a:t>Angkasa</a:t>
            </a:r>
            <a:r>
              <a:rPr lang="en-US" sz="2000" dirty="0"/>
              <a:t> </a:t>
            </a:r>
            <a:r>
              <a:rPr lang="en-US" sz="2000" dirty="0" err="1"/>
              <a:t>sebanyak</a:t>
            </a:r>
            <a:r>
              <a:rPr lang="en-US" sz="2000" dirty="0"/>
              <a:t> 5.000 </a:t>
            </a:r>
            <a:r>
              <a:rPr lang="en-US" sz="2000" dirty="0" err="1"/>
              <a:t>lembar</a:t>
            </a:r>
            <a:r>
              <a:rPr lang="en-US" sz="2000" dirty="0"/>
              <a:t>.</a:t>
            </a:r>
            <a:endParaRPr lang="en-ID" sz="20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600FA96-C773-4B89-8173-ABC7E7BC1688}"/>
              </a:ext>
            </a:extLst>
          </p:cNvPr>
          <p:cNvSpPr/>
          <p:nvPr/>
        </p:nvSpPr>
        <p:spPr>
          <a:xfrm>
            <a:off x="6404460" y="374899"/>
            <a:ext cx="2137868" cy="106893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/>
              <a:t>LATIHAN 2</a:t>
            </a:r>
            <a:endParaRPr lang="en-ID" sz="2200" b="1" dirty="0"/>
          </a:p>
        </p:txBody>
      </p:sp>
    </p:spTree>
    <p:extLst>
      <p:ext uri="{BB962C8B-B14F-4D97-AF65-F5344CB8AC3E}">
        <p14:creationId xmlns:p14="http://schemas.microsoft.com/office/powerpoint/2010/main" val="1025617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B27F2-51D2-4D91-82D7-6ED565489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0E081-7E1C-467A-84E2-BBD09A46B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779" y="1901950"/>
            <a:ext cx="8246069" cy="4275740"/>
          </a:xfrm>
        </p:spPr>
        <p:txBody>
          <a:bodyPr>
            <a:normAutofit/>
          </a:bodyPr>
          <a:lstStyle/>
          <a:p>
            <a:r>
              <a:rPr lang="en-US" sz="2000" dirty="0"/>
              <a:t>PT. </a:t>
            </a:r>
            <a:r>
              <a:rPr lang="en-US" sz="2000" dirty="0" err="1"/>
              <a:t>Suja</a:t>
            </a:r>
            <a:r>
              <a:rPr lang="en-US" sz="2000" dirty="0"/>
              <a:t> </a:t>
            </a:r>
            <a:r>
              <a:rPr lang="en-US" sz="2000" dirty="0" err="1"/>
              <a:t>meminjam</a:t>
            </a:r>
            <a:r>
              <a:rPr lang="en-US" sz="2000" dirty="0"/>
              <a:t> uang </a:t>
            </a:r>
            <a:r>
              <a:rPr lang="en-US" sz="2000" dirty="0" err="1"/>
              <a:t>dari</a:t>
            </a:r>
            <a:r>
              <a:rPr lang="en-US" sz="2000" dirty="0"/>
              <a:t> PT. Air Blue </a:t>
            </a:r>
            <a:r>
              <a:rPr lang="en-US" sz="2000" dirty="0" err="1"/>
              <a:t>sebesar</a:t>
            </a:r>
            <a:r>
              <a:rPr lang="en-US" sz="2000" dirty="0"/>
              <a:t> Rp 150.000.000.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pinjam</a:t>
            </a:r>
            <a:r>
              <a:rPr lang="en-US" sz="2000" dirty="0"/>
              <a:t> </a:t>
            </a:r>
            <a:r>
              <a:rPr lang="en-US" sz="2000" dirty="0" err="1"/>
              <a:t>meminjam</a:t>
            </a:r>
            <a:r>
              <a:rPr lang="en-US" sz="2000" dirty="0"/>
              <a:t> </a:t>
            </a:r>
            <a:r>
              <a:rPr lang="en-US" sz="2000" dirty="0" err="1"/>
              <a:t>tsb</a:t>
            </a:r>
            <a:r>
              <a:rPr lang="en-US" sz="2000" dirty="0"/>
              <a:t> </a:t>
            </a:r>
            <a:r>
              <a:rPr lang="en-US" sz="2000" dirty="0" err="1"/>
              <a:t>disepakati</a:t>
            </a:r>
            <a:r>
              <a:rPr lang="en-US" sz="2000" dirty="0"/>
              <a:t> </a:t>
            </a:r>
            <a:r>
              <a:rPr lang="en-US" sz="2000" dirty="0" err="1"/>
              <a:t>jangka</a:t>
            </a:r>
            <a:r>
              <a:rPr lang="en-US" sz="2000" dirty="0"/>
              <a:t> </a:t>
            </a:r>
            <a:r>
              <a:rPr lang="en-US" sz="2000" dirty="0" err="1"/>
              <a:t>waktunya</a:t>
            </a:r>
            <a:r>
              <a:rPr lang="en-US" sz="2000" dirty="0"/>
              <a:t> </a:t>
            </a:r>
            <a:r>
              <a:rPr lang="en-US" sz="2000" dirty="0" err="1"/>
              <a:t>dua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, </a:t>
            </a:r>
            <a:r>
              <a:rPr lang="en-US" sz="2000" dirty="0" err="1"/>
              <a:t>bunga</a:t>
            </a:r>
            <a:r>
              <a:rPr lang="en-US" sz="2000" dirty="0"/>
              <a:t> 7% per </a:t>
            </a:r>
            <a:r>
              <a:rPr lang="en-US" sz="2000" dirty="0" err="1"/>
              <a:t>tahun</a:t>
            </a:r>
            <a:r>
              <a:rPr lang="en-US" sz="2000" dirty="0"/>
              <a:t> </a:t>
            </a:r>
            <a:r>
              <a:rPr lang="en-US" sz="2000" dirty="0" err="1"/>
              <a:t>dibayar</a:t>
            </a:r>
            <a:r>
              <a:rPr lang="en-US" sz="2000" dirty="0"/>
              <a:t> </a:t>
            </a:r>
            <a:r>
              <a:rPr lang="en-US" sz="2000" dirty="0" err="1"/>
              <a:t>setiap</a:t>
            </a:r>
            <a:r>
              <a:rPr lang="en-US" sz="2000" dirty="0"/>
              <a:t> 6 </a:t>
            </a:r>
            <a:r>
              <a:rPr lang="en-US" sz="2000" dirty="0" err="1"/>
              <a:t>bulan</a:t>
            </a:r>
            <a:r>
              <a:rPr lang="en-US" sz="2000" dirty="0"/>
              <a:t>, </a:t>
            </a:r>
            <a:r>
              <a:rPr lang="en-US" sz="2000" dirty="0" err="1"/>
              <a:t>yakni</a:t>
            </a:r>
            <a:r>
              <a:rPr lang="en-US" sz="2000" dirty="0"/>
              <a:t> </a:t>
            </a:r>
            <a:r>
              <a:rPr lang="en-US" sz="2000" dirty="0" err="1"/>
              <a:t>Juli</a:t>
            </a:r>
            <a:r>
              <a:rPr lang="en-US" sz="2000" dirty="0"/>
              <a:t> dan </a:t>
            </a:r>
            <a:r>
              <a:rPr lang="en-US" sz="2000" dirty="0" err="1"/>
              <a:t>Desember</a:t>
            </a:r>
            <a:r>
              <a:rPr lang="en-US" sz="2000" dirty="0"/>
              <a:t>. </a:t>
            </a:r>
            <a:r>
              <a:rPr lang="en-US" sz="2000" dirty="0" err="1"/>
              <a:t>Hitunglah</a:t>
            </a:r>
            <a:r>
              <a:rPr lang="en-US" sz="2000" dirty="0"/>
              <a:t> </a:t>
            </a:r>
            <a:r>
              <a:rPr lang="en-US" sz="2000" dirty="0" err="1"/>
              <a:t>PPh</a:t>
            </a:r>
            <a:r>
              <a:rPr lang="en-US" sz="2000" dirty="0"/>
              <a:t> 23 yang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dipotong</a:t>
            </a:r>
            <a:r>
              <a:rPr lang="en-US" sz="2000" dirty="0"/>
              <a:t> PT. Air Blue!</a:t>
            </a:r>
            <a:endParaRPr lang="en-ID" sz="20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74A9DB8-2E92-400E-9BA9-82EC43B61A84}"/>
              </a:ext>
            </a:extLst>
          </p:cNvPr>
          <p:cNvSpPr/>
          <p:nvPr/>
        </p:nvSpPr>
        <p:spPr>
          <a:xfrm>
            <a:off x="6404460" y="374899"/>
            <a:ext cx="2137868" cy="106893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/>
              <a:t>LATIHAN 3</a:t>
            </a:r>
            <a:endParaRPr lang="en-ID" sz="2200" b="1" dirty="0"/>
          </a:p>
        </p:txBody>
      </p:sp>
    </p:spTree>
    <p:extLst>
      <p:ext uri="{BB962C8B-B14F-4D97-AF65-F5344CB8AC3E}">
        <p14:creationId xmlns:p14="http://schemas.microsoft.com/office/powerpoint/2010/main" val="3765798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EE3E7-ECDC-45BF-B24A-D3136F681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8211C-F745-4969-AFCF-0B75F6772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901950"/>
            <a:ext cx="8246069" cy="4275740"/>
          </a:xfrm>
        </p:spPr>
        <p:txBody>
          <a:bodyPr/>
          <a:lstStyle/>
          <a:p>
            <a:r>
              <a:rPr lang="en-US" dirty="0"/>
              <a:t>PT. </a:t>
            </a:r>
            <a:r>
              <a:rPr lang="en-US" dirty="0" err="1"/>
              <a:t>Eshan</a:t>
            </a:r>
            <a:r>
              <a:rPr lang="en-US" dirty="0"/>
              <a:t> </a:t>
            </a:r>
            <a:r>
              <a:rPr lang="en-US" dirty="0" err="1"/>
              <a:t>Formur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persewaan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dan </a:t>
            </a:r>
            <a:r>
              <a:rPr lang="en-US" dirty="0" err="1"/>
              <a:t>alat-alat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. CV. </a:t>
            </a:r>
            <a:r>
              <a:rPr lang="en-US" dirty="0" err="1"/>
              <a:t>Karya</a:t>
            </a:r>
            <a:r>
              <a:rPr lang="en-US" dirty="0"/>
              <a:t> Lestari </a:t>
            </a:r>
            <a:r>
              <a:rPr lang="en-US" dirty="0" err="1"/>
              <a:t>menyewa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dan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</a:t>
            </a:r>
            <a:r>
              <a:rPr lang="en-US" dirty="0" err="1"/>
              <a:t>senilai</a:t>
            </a:r>
            <a:r>
              <a:rPr lang="en-US" dirty="0"/>
              <a:t> Rp 110.000.000 (</a:t>
            </a:r>
            <a:r>
              <a:rPr lang="en-US" dirty="0" err="1"/>
              <a:t>termasuk</a:t>
            </a:r>
            <a:r>
              <a:rPr lang="en-US" dirty="0"/>
              <a:t> PPN 10%). </a:t>
            </a:r>
            <a:r>
              <a:rPr lang="en-US" dirty="0" err="1"/>
              <a:t>Hitunglah</a:t>
            </a:r>
            <a:r>
              <a:rPr lang="en-US" dirty="0"/>
              <a:t> </a:t>
            </a:r>
            <a:r>
              <a:rPr lang="en-US" dirty="0" err="1"/>
              <a:t>PPh</a:t>
            </a:r>
            <a:r>
              <a:rPr lang="en-US" dirty="0"/>
              <a:t> 23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dipotong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E1B7834-6F57-4F00-BFDD-ED263004462E}"/>
              </a:ext>
            </a:extLst>
          </p:cNvPr>
          <p:cNvSpPr/>
          <p:nvPr/>
        </p:nvSpPr>
        <p:spPr>
          <a:xfrm>
            <a:off x="6404460" y="374899"/>
            <a:ext cx="2137868" cy="106893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/>
              <a:t>LATIHAN 4</a:t>
            </a:r>
            <a:endParaRPr lang="en-ID" sz="2200" b="1" dirty="0"/>
          </a:p>
        </p:txBody>
      </p:sp>
    </p:spTree>
    <p:extLst>
      <p:ext uri="{BB962C8B-B14F-4D97-AF65-F5344CB8AC3E}">
        <p14:creationId xmlns:p14="http://schemas.microsoft.com/office/powerpoint/2010/main" val="271293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Bagi wajib pajak yang tidak ber NPWP akan dipotong </a:t>
            </a:r>
            <a:r>
              <a:rPr lang="id-ID" i="1" dirty="0">
                <a:solidFill>
                  <a:srgbClr val="FFFF00"/>
                </a:solidFill>
              </a:rPr>
              <a:t>100% lebih tinggi </a:t>
            </a:r>
            <a:r>
              <a:rPr lang="id-ID" dirty="0"/>
              <a:t>dari tarif PPh pasal 23.</a:t>
            </a:r>
          </a:p>
        </p:txBody>
      </p:sp>
    </p:spTree>
    <p:extLst>
      <p:ext uri="{BB962C8B-B14F-4D97-AF65-F5344CB8AC3E}">
        <p14:creationId xmlns:p14="http://schemas.microsoft.com/office/powerpoint/2010/main" val="1101854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778</Words>
  <Application>Microsoft Office PowerPoint</Application>
  <PresentationFormat>On-screen Show (4:3)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PPh pasal 23</vt:lpstr>
      <vt:lpstr>Sub Bab</vt:lpstr>
      <vt:lpstr>PPh 23</vt:lpstr>
      <vt:lpstr>Pihak Pemotong</vt:lpstr>
      <vt:lpstr>Penerima penghasilan yang dipotong PPh 23</vt:lpstr>
      <vt:lpstr>PENGHASILAN YANG DIKENAKAN PPh PASAL 23</vt:lpstr>
      <vt:lpstr>PENGHASILAN YANG DIKECUALIKAN DARI PEMOTONGAN PPh 23</vt:lpstr>
      <vt:lpstr>Tarif PPh 23 dan Objek Pajak Pasal 23</vt:lpstr>
      <vt:lpstr>PowerPoint Presentation</vt:lpstr>
      <vt:lpstr>Tarif PPh 23 dan Objek Pajak Pasal 23</vt:lpstr>
      <vt:lpstr>Tarif PPh 23 dan Objek Pajak Pasal 23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RR Wulan</cp:lastModifiedBy>
  <cp:revision>60</cp:revision>
  <dcterms:created xsi:type="dcterms:W3CDTF">2013-08-21T19:17:07Z</dcterms:created>
  <dcterms:modified xsi:type="dcterms:W3CDTF">2022-05-09T07:39:44Z</dcterms:modified>
</cp:coreProperties>
</file>