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8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1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EE98B-E4F3-4475-8FC1-8556781178FF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D15BC-836D-497E-A189-2A6E03B12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1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D15BC-836D-497E-A189-2A6E03B12E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78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7686" y="1040891"/>
            <a:ext cx="8303895" cy="102235"/>
          </a:xfrm>
          <a:custGeom>
            <a:avLst/>
            <a:gdLst/>
            <a:ahLst/>
            <a:cxnLst/>
            <a:rect l="l" t="t" r="r" b="b"/>
            <a:pathLst>
              <a:path w="8303895" h="102234">
                <a:moveTo>
                  <a:pt x="8303894" y="102108"/>
                </a:moveTo>
                <a:lnTo>
                  <a:pt x="8303894" y="0"/>
                </a:lnTo>
                <a:lnTo>
                  <a:pt x="0" y="0"/>
                </a:lnTo>
                <a:lnTo>
                  <a:pt x="0" y="102108"/>
                </a:lnTo>
                <a:lnTo>
                  <a:pt x="8303894" y="102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4775" y="2561335"/>
            <a:ext cx="7308850" cy="1328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B7491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543050" marR="5080" indent="-1527810">
              <a:lnSpc>
                <a:spcPts val="4860"/>
              </a:lnSpc>
              <a:spcBef>
                <a:spcPts val="710"/>
              </a:spcBef>
            </a:pPr>
            <a:r>
              <a:rPr spc="-70" dirty="0"/>
              <a:t>Prosedur</a:t>
            </a:r>
            <a:r>
              <a:rPr spc="-35" dirty="0"/>
              <a:t> </a:t>
            </a:r>
            <a:r>
              <a:rPr spc="-85" dirty="0"/>
              <a:t>Disain</a:t>
            </a:r>
            <a:r>
              <a:rPr spc="-55" dirty="0"/>
              <a:t> </a:t>
            </a:r>
            <a:r>
              <a:rPr spc="-50" dirty="0"/>
              <a:t>Kombinasi </a:t>
            </a:r>
            <a:r>
              <a:rPr spc="-1235" dirty="0"/>
              <a:t> </a:t>
            </a:r>
            <a:r>
              <a:rPr spc="-210" dirty="0"/>
              <a:t>Torsi</a:t>
            </a:r>
            <a:r>
              <a:rPr dirty="0"/>
              <a:t> </a:t>
            </a:r>
            <a:r>
              <a:rPr spc="70" dirty="0"/>
              <a:t>dan</a:t>
            </a:r>
            <a:r>
              <a:rPr spc="-25" dirty="0"/>
              <a:t> </a:t>
            </a:r>
            <a:r>
              <a:rPr spc="-55" dirty="0"/>
              <a:t>Geser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CONTOH TORSI PADA STRUKTUR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0"/>
            <a:ext cx="5019675" cy="2952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524000"/>
            <a:ext cx="2924175" cy="3438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01" y="4476750"/>
            <a:ext cx="48006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0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DEFORMASI BATANG AKIBAT PUNTIR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76400"/>
            <a:ext cx="2647950" cy="525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676400"/>
            <a:ext cx="5510421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738664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DIDTRIBUSI TEGANGAN GESER PUNTIR BERDASARKAN PENDEKATAN ELASTIS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1766887"/>
            <a:ext cx="8124825" cy="4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3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NORMAL STRESSES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285875"/>
            <a:ext cx="81915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0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Thin-Walled Tube Analogy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00200"/>
            <a:ext cx="783717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6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tx1"/>
                </a:solidFill>
              </a:rPr>
              <a:t>Geser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Puntir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Pada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Tabung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Berdinding</a:t>
            </a:r>
            <a:r>
              <a:rPr lang="en-US" sz="3200" b="1" dirty="0" smtClean="0">
                <a:solidFill>
                  <a:schemeClr val="tx1"/>
                </a:solidFill>
              </a:rPr>
              <a:t> Tipis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5400"/>
            <a:ext cx="3200400" cy="5314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528762"/>
            <a:ext cx="4881919" cy="508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6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tx1"/>
                </a:solidFill>
              </a:rPr>
              <a:t>Puntir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Pada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Penampang</a:t>
            </a:r>
            <a:r>
              <a:rPr lang="en-US" sz="3200" b="1" dirty="0" smtClean="0">
                <a:solidFill>
                  <a:schemeClr val="tx1"/>
                </a:solidFill>
              </a:rPr>
              <a:t> Solid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905000"/>
            <a:ext cx="1843730" cy="2847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600200"/>
            <a:ext cx="730567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tx1"/>
                </a:solidFill>
              </a:rPr>
              <a:t>Retak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Puntir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923" y="1371600"/>
            <a:ext cx="712055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2176462"/>
            <a:ext cx="65722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0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Space Truss Analogy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700212"/>
            <a:ext cx="72390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6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err="1" smtClean="0">
                <a:solidFill>
                  <a:schemeClr val="tx1"/>
                </a:solidFill>
              </a:rPr>
              <a:t>Kondisi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Keseimbangan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819275"/>
            <a:ext cx="643890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2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01" y="1143000"/>
            <a:ext cx="4608426" cy="236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637687"/>
            <a:ext cx="4869500" cy="429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11" y="4572000"/>
            <a:ext cx="4798289" cy="2835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5681" y="4419600"/>
            <a:ext cx="4033837" cy="69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2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97468"/>
            <a:ext cx="8527796" cy="369332"/>
          </a:xfr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Mekanisme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Tahanan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Puntir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Struktur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Beton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2166937"/>
            <a:ext cx="67818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6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62012" y="2038350"/>
            <a:ext cx="8334375" cy="4819650"/>
            <a:chOff x="862012" y="1476375"/>
            <a:chExt cx="8334375" cy="48196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2012" y="1476375"/>
              <a:ext cx="8334375" cy="481965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191000" y="5943600"/>
              <a:ext cx="1143000" cy="304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685800"/>
            <a:ext cx="73342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9750"/>
            <a:ext cx="8527796" cy="43088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PROSEDUR DESAIN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4364818" cy="5172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276600"/>
            <a:ext cx="4122498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4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1566862"/>
            <a:ext cx="7781925" cy="4638675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539750"/>
            <a:ext cx="8527796" cy="43088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PROSEDUR DESAIN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4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643062"/>
            <a:ext cx="7829550" cy="4486275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539750"/>
            <a:ext cx="8527796" cy="43088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PROSEDUR DESAIN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57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92443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JENIS – JENIS BEBAN TORSI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013" y="1981200"/>
            <a:ext cx="7194372" cy="399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Definisi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A</a:t>
            </a:r>
            <a:r>
              <a:rPr lang="en-US" sz="2000" b="1" dirty="0" err="1" smtClean="0">
                <a:solidFill>
                  <a:schemeClr val="tx1"/>
                </a:solidFill>
              </a:rPr>
              <a:t>oh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dan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</a:t>
            </a:r>
            <a:r>
              <a:rPr lang="en-US" sz="2000" b="1" dirty="0" err="1" smtClean="0">
                <a:solidFill>
                  <a:schemeClr val="tx1"/>
                </a:solidFill>
              </a:rPr>
              <a:t>h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1766887"/>
            <a:ext cx="75342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369332"/>
          </a:xfrm>
        </p:spPr>
        <p:txBody>
          <a:bodyPr/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Pemasangan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Tulangan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Sengkang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Tertutup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2" y="2452687"/>
            <a:ext cx="60102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9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Persyaratan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Dimensi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Penampang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727" y="1828800"/>
            <a:ext cx="6791273" cy="40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7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Tulangan</a:t>
            </a:r>
            <a:r>
              <a:rPr lang="en-US" sz="2800" b="1" dirty="0" smtClean="0">
                <a:solidFill>
                  <a:schemeClr val="tx1"/>
                </a:solidFill>
              </a:rPr>
              <a:t> Torsi Minimum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133600"/>
            <a:ext cx="4686300" cy="32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9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Algoritma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Tulangan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Puntir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041" y="1600200"/>
            <a:ext cx="5678316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6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Algoritma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Tulangan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Puntir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99" y="1066800"/>
            <a:ext cx="70866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5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Spalling </a:t>
            </a:r>
            <a:r>
              <a:rPr lang="en-US" sz="2800" b="1" dirty="0" err="1" smtClean="0">
                <a:solidFill>
                  <a:schemeClr val="tx1"/>
                </a:solidFill>
              </a:rPr>
              <a:t>Pada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Sudut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Penampang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Akibat</a:t>
            </a:r>
            <a:r>
              <a:rPr lang="en-US" sz="2800" b="1" dirty="0" smtClean="0">
                <a:solidFill>
                  <a:schemeClr val="tx1"/>
                </a:solidFill>
              </a:rPr>
              <a:t> Torsi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2185987"/>
            <a:ext cx="82200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Spalling </a:t>
            </a:r>
            <a:r>
              <a:rPr lang="en-US" sz="2800" b="1" dirty="0" err="1" smtClean="0">
                <a:solidFill>
                  <a:schemeClr val="tx1"/>
                </a:solidFill>
              </a:rPr>
              <a:t>Pada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Selimut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Beton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2176462"/>
            <a:ext cx="75438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2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539750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Lokasi</a:t>
            </a:r>
            <a:r>
              <a:rPr lang="en-US" sz="2800" b="1" dirty="0" smtClean="0">
                <a:solidFill>
                  <a:schemeClr val="tx1"/>
                </a:solidFill>
              </a:rPr>
              <a:t> Torsi </a:t>
            </a:r>
            <a:r>
              <a:rPr lang="en-US" sz="2800" b="1" dirty="0" err="1" smtClean="0">
                <a:solidFill>
                  <a:schemeClr val="tx1"/>
                </a:solidFill>
              </a:rPr>
              <a:t>Maksimum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Pada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Perencanaan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Balok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87" y="1628775"/>
            <a:ext cx="7743825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4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01" y="773668"/>
            <a:ext cx="8527796" cy="430887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/>
                </a:solidFill>
              </a:rPr>
              <a:t>Catatan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1824037"/>
            <a:ext cx="779145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0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50569" y="2042922"/>
            <a:ext cx="8649970" cy="5088255"/>
            <a:chOff x="750569" y="2042922"/>
            <a:chExt cx="8649970" cy="50882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617" y="2045970"/>
              <a:ext cx="8643366" cy="50810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0569" y="2042922"/>
              <a:ext cx="8649970" cy="5088255"/>
            </a:xfrm>
            <a:custGeom>
              <a:avLst/>
              <a:gdLst/>
              <a:ahLst/>
              <a:cxnLst/>
              <a:rect l="l" t="t" r="r" b="b"/>
              <a:pathLst>
                <a:path w="8649970" h="5088255">
                  <a:moveTo>
                    <a:pt x="8649462" y="5087874"/>
                  </a:moveTo>
                  <a:lnTo>
                    <a:pt x="8649462" y="0"/>
                  </a:lnTo>
                  <a:lnTo>
                    <a:pt x="0" y="0"/>
                  </a:lnTo>
                  <a:lnTo>
                    <a:pt x="0" y="5087874"/>
                  </a:lnTo>
                  <a:lnTo>
                    <a:pt x="3047" y="5087874"/>
                  </a:lnTo>
                  <a:lnTo>
                    <a:pt x="3048" y="6096"/>
                  </a:lnTo>
                  <a:lnTo>
                    <a:pt x="6095" y="3048"/>
                  </a:lnTo>
                  <a:lnTo>
                    <a:pt x="6096" y="6096"/>
                  </a:lnTo>
                  <a:lnTo>
                    <a:pt x="8643366" y="6095"/>
                  </a:lnTo>
                  <a:lnTo>
                    <a:pt x="8643366" y="3047"/>
                  </a:lnTo>
                  <a:lnTo>
                    <a:pt x="8646414" y="6095"/>
                  </a:lnTo>
                  <a:lnTo>
                    <a:pt x="8646414" y="5087874"/>
                  </a:lnTo>
                  <a:lnTo>
                    <a:pt x="8649462" y="5087874"/>
                  </a:lnTo>
                  <a:close/>
                </a:path>
                <a:path w="8649970" h="5088255">
                  <a:moveTo>
                    <a:pt x="6095" y="6096"/>
                  </a:moveTo>
                  <a:lnTo>
                    <a:pt x="6095" y="3048"/>
                  </a:lnTo>
                  <a:lnTo>
                    <a:pt x="3048" y="6096"/>
                  </a:lnTo>
                  <a:lnTo>
                    <a:pt x="6095" y="6096"/>
                  </a:lnTo>
                  <a:close/>
                </a:path>
                <a:path w="8649970" h="5088255">
                  <a:moveTo>
                    <a:pt x="6096" y="5081016"/>
                  </a:moveTo>
                  <a:lnTo>
                    <a:pt x="6095" y="6096"/>
                  </a:lnTo>
                  <a:lnTo>
                    <a:pt x="3048" y="6096"/>
                  </a:lnTo>
                  <a:lnTo>
                    <a:pt x="3048" y="5081016"/>
                  </a:lnTo>
                  <a:lnTo>
                    <a:pt x="6096" y="5081016"/>
                  </a:lnTo>
                  <a:close/>
                </a:path>
                <a:path w="8649970" h="5088255">
                  <a:moveTo>
                    <a:pt x="8646414" y="5081016"/>
                  </a:moveTo>
                  <a:lnTo>
                    <a:pt x="3048" y="5081016"/>
                  </a:lnTo>
                  <a:lnTo>
                    <a:pt x="6096" y="5084064"/>
                  </a:lnTo>
                  <a:lnTo>
                    <a:pt x="6096" y="5087874"/>
                  </a:lnTo>
                  <a:lnTo>
                    <a:pt x="8643366" y="5087874"/>
                  </a:lnTo>
                  <a:lnTo>
                    <a:pt x="8643366" y="5084064"/>
                  </a:lnTo>
                  <a:lnTo>
                    <a:pt x="8646414" y="5081016"/>
                  </a:lnTo>
                  <a:close/>
                </a:path>
                <a:path w="8649970" h="5088255">
                  <a:moveTo>
                    <a:pt x="6096" y="5087874"/>
                  </a:moveTo>
                  <a:lnTo>
                    <a:pt x="6096" y="5084064"/>
                  </a:lnTo>
                  <a:lnTo>
                    <a:pt x="3048" y="5081016"/>
                  </a:lnTo>
                  <a:lnTo>
                    <a:pt x="3047" y="5087874"/>
                  </a:lnTo>
                  <a:lnTo>
                    <a:pt x="6096" y="5087874"/>
                  </a:lnTo>
                  <a:close/>
                </a:path>
                <a:path w="8649970" h="5088255">
                  <a:moveTo>
                    <a:pt x="8646414" y="6095"/>
                  </a:moveTo>
                  <a:lnTo>
                    <a:pt x="8643366" y="3047"/>
                  </a:lnTo>
                  <a:lnTo>
                    <a:pt x="8643366" y="6095"/>
                  </a:lnTo>
                  <a:lnTo>
                    <a:pt x="8646414" y="6095"/>
                  </a:lnTo>
                  <a:close/>
                </a:path>
                <a:path w="8649970" h="5088255">
                  <a:moveTo>
                    <a:pt x="8646414" y="5081016"/>
                  </a:moveTo>
                  <a:lnTo>
                    <a:pt x="8646414" y="6095"/>
                  </a:lnTo>
                  <a:lnTo>
                    <a:pt x="8643366" y="6095"/>
                  </a:lnTo>
                  <a:lnTo>
                    <a:pt x="8643366" y="5081016"/>
                  </a:lnTo>
                  <a:lnTo>
                    <a:pt x="8646414" y="5081016"/>
                  </a:lnTo>
                  <a:close/>
                </a:path>
                <a:path w="8649970" h="5088255">
                  <a:moveTo>
                    <a:pt x="8646414" y="5087874"/>
                  </a:moveTo>
                  <a:lnTo>
                    <a:pt x="8646414" y="5081016"/>
                  </a:lnTo>
                  <a:lnTo>
                    <a:pt x="8643366" y="5084064"/>
                  </a:lnTo>
                  <a:lnTo>
                    <a:pt x="8643366" y="5087874"/>
                  </a:lnTo>
                  <a:lnTo>
                    <a:pt x="8646414" y="5087874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47900" y="2065781"/>
              <a:ext cx="1054735" cy="356235"/>
            </a:xfrm>
            <a:custGeom>
              <a:avLst/>
              <a:gdLst/>
              <a:ahLst/>
              <a:cxnLst/>
              <a:rect l="l" t="t" r="r" b="b"/>
              <a:pathLst>
                <a:path w="1054735" h="356235">
                  <a:moveTo>
                    <a:pt x="80010" y="8382"/>
                  </a:moveTo>
                  <a:lnTo>
                    <a:pt x="45339" y="25057"/>
                  </a:lnTo>
                  <a:lnTo>
                    <a:pt x="20574" y="65532"/>
                  </a:lnTo>
                  <a:lnTo>
                    <a:pt x="5143" y="117551"/>
                  </a:lnTo>
                  <a:lnTo>
                    <a:pt x="0" y="177546"/>
                  </a:lnTo>
                  <a:lnTo>
                    <a:pt x="1282" y="208559"/>
                  </a:lnTo>
                  <a:lnTo>
                    <a:pt x="11569" y="264566"/>
                  </a:lnTo>
                  <a:lnTo>
                    <a:pt x="32169" y="311708"/>
                  </a:lnTo>
                  <a:lnTo>
                    <a:pt x="60210" y="344855"/>
                  </a:lnTo>
                  <a:lnTo>
                    <a:pt x="76962" y="355854"/>
                  </a:lnTo>
                  <a:lnTo>
                    <a:pt x="80010" y="346710"/>
                  </a:lnTo>
                  <a:lnTo>
                    <a:pt x="66878" y="335991"/>
                  </a:lnTo>
                  <a:lnTo>
                    <a:pt x="55054" y="322046"/>
                  </a:lnTo>
                  <a:lnTo>
                    <a:pt x="35814" y="284226"/>
                  </a:lnTo>
                  <a:lnTo>
                    <a:pt x="23812" y="235178"/>
                  </a:lnTo>
                  <a:lnTo>
                    <a:pt x="19812" y="177546"/>
                  </a:lnTo>
                  <a:lnTo>
                    <a:pt x="20802" y="147269"/>
                  </a:lnTo>
                  <a:lnTo>
                    <a:pt x="28803" y="93865"/>
                  </a:lnTo>
                  <a:lnTo>
                    <a:pt x="44958" y="50292"/>
                  </a:lnTo>
                  <a:lnTo>
                    <a:pt x="66992" y="19113"/>
                  </a:lnTo>
                  <a:lnTo>
                    <a:pt x="80010" y="8382"/>
                  </a:lnTo>
                  <a:close/>
                </a:path>
                <a:path w="1054735" h="356235">
                  <a:moveTo>
                    <a:pt x="608838" y="32004"/>
                  </a:moveTo>
                  <a:lnTo>
                    <a:pt x="400050" y="32004"/>
                  </a:lnTo>
                  <a:lnTo>
                    <a:pt x="378714" y="32004"/>
                  </a:lnTo>
                  <a:lnTo>
                    <a:pt x="314706" y="272034"/>
                  </a:lnTo>
                  <a:lnTo>
                    <a:pt x="278130" y="190500"/>
                  </a:lnTo>
                  <a:lnTo>
                    <a:pt x="243840" y="206502"/>
                  </a:lnTo>
                  <a:lnTo>
                    <a:pt x="246888" y="214122"/>
                  </a:lnTo>
                  <a:lnTo>
                    <a:pt x="264414" y="206502"/>
                  </a:lnTo>
                  <a:lnTo>
                    <a:pt x="307848" y="300228"/>
                  </a:lnTo>
                  <a:lnTo>
                    <a:pt x="318516" y="300228"/>
                  </a:lnTo>
                  <a:lnTo>
                    <a:pt x="387096" y="46482"/>
                  </a:lnTo>
                  <a:lnTo>
                    <a:pt x="407670" y="46482"/>
                  </a:lnTo>
                  <a:lnTo>
                    <a:pt x="407670" y="45720"/>
                  </a:lnTo>
                  <a:lnTo>
                    <a:pt x="608838" y="45720"/>
                  </a:lnTo>
                  <a:lnTo>
                    <a:pt x="608838" y="32004"/>
                  </a:lnTo>
                  <a:close/>
                </a:path>
                <a:path w="1054735" h="356235">
                  <a:moveTo>
                    <a:pt x="1054608" y="177546"/>
                  </a:moveTo>
                  <a:lnTo>
                    <a:pt x="1049464" y="117538"/>
                  </a:lnTo>
                  <a:lnTo>
                    <a:pt x="1034034" y="65532"/>
                  </a:lnTo>
                  <a:lnTo>
                    <a:pt x="1009548" y="25057"/>
                  </a:lnTo>
                  <a:lnTo>
                    <a:pt x="977646" y="0"/>
                  </a:lnTo>
                  <a:lnTo>
                    <a:pt x="974598" y="8382"/>
                  </a:lnTo>
                  <a:lnTo>
                    <a:pt x="987717" y="19113"/>
                  </a:lnTo>
                  <a:lnTo>
                    <a:pt x="999553" y="33058"/>
                  </a:lnTo>
                  <a:lnTo>
                    <a:pt x="1018794" y="70866"/>
                  </a:lnTo>
                  <a:lnTo>
                    <a:pt x="1030795" y="119354"/>
                  </a:lnTo>
                  <a:lnTo>
                    <a:pt x="1034796" y="177546"/>
                  </a:lnTo>
                  <a:lnTo>
                    <a:pt x="1033792" y="207403"/>
                  </a:lnTo>
                  <a:lnTo>
                    <a:pt x="1025791" y="260807"/>
                  </a:lnTo>
                  <a:lnTo>
                    <a:pt x="1010056" y="304812"/>
                  </a:lnTo>
                  <a:lnTo>
                    <a:pt x="988034" y="335991"/>
                  </a:lnTo>
                  <a:lnTo>
                    <a:pt x="974598" y="346710"/>
                  </a:lnTo>
                  <a:lnTo>
                    <a:pt x="977646" y="355854"/>
                  </a:lnTo>
                  <a:lnTo>
                    <a:pt x="1009548" y="330136"/>
                  </a:lnTo>
                  <a:lnTo>
                    <a:pt x="1034034" y="289560"/>
                  </a:lnTo>
                  <a:lnTo>
                    <a:pt x="1049464" y="237553"/>
                  </a:lnTo>
                  <a:lnTo>
                    <a:pt x="1053312" y="208559"/>
                  </a:lnTo>
                  <a:lnTo>
                    <a:pt x="1054608" y="177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06195" y="1275079"/>
            <a:ext cx="2460625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 Light"/>
                <a:cs typeface="Calibri Light"/>
              </a:rPr>
              <a:t>Konsep</a:t>
            </a:r>
            <a:endParaRPr sz="3600">
              <a:latin typeface="Calibri Light"/>
              <a:cs typeface="Calibri Light"/>
            </a:endParaRPr>
          </a:p>
          <a:p>
            <a:pPr marL="38100">
              <a:lnSpc>
                <a:spcPct val="100000"/>
              </a:lnSpc>
              <a:spcBef>
                <a:spcPts val="1989"/>
              </a:spcBef>
              <a:tabLst>
                <a:tab pos="1528445" algn="l"/>
                <a:tab pos="1841500" algn="l"/>
              </a:tabLst>
            </a:pPr>
            <a:r>
              <a:rPr sz="1700" spc="-5" dirty="0">
                <a:latin typeface="Calibri"/>
                <a:cs typeface="Calibri"/>
              </a:rPr>
              <a:t>1.</a:t>
            </a:r>
            <a:r>
              <a:rPr sz="1700" spc="45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Apabila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60" dirty="0">
                <a:latin typeface="Calibri"/>
                <a:cs typeface="Calibri"/>
              </a:rPr>
              <a:t>Tu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&gt;	</a:t>
            </a:r>
            <a:r>
              <a:rPr sz="1700" spc="-5" dirty="0">
                <a:latin typeface="Cambria"/>
                <a:cs typeface="Cambria"/>
              </a:rPr>
              <a:t>ϕ	</a:t>
            </a:r>
            <a:r>
              <a:rPr sz="1700" spc="20" dirty="0">
                <a:latin typeface="Cambria"/>
                <a:cs typeface="Cambria"/>
              </a:rPr>
              <a:t>f′</a:t>
            </a:r>
            <a:r>
              <a:rPr sz="1875" spc="30" baseline="-15555" dirty="0">
                <a:latin typeface="Cambria"/>
                <a:cs typeface="Cambria"/>
              </a:rPr>
              <a:t>c</a:t>
            </a:r>
            <a:r>
              <a:rPr sz="2550" spc="30" baseline="1633" dirty="0">
                <a:latin typeface="Cambria"/>
                <a:cs typeface="Cambria"/>
              </a:rPr>
              <a:t>⁄</a:t>
            </a:r>
            <a:r>
              <a:rPr sz="1700" spc="20" dirty="0">
                <a:latin typeface="Cambria"/>
                <a:cs typeface="Cambria"/>
              </a:rPr>
              <a:t>12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40608" y="2113026"/>
            <a:ext cx="908050" cy="260985"/>
          </a:xfrm>
          <a:custGeom>
            <a:avLst/>
            <a:gdLst/>
            <a:ahLst/>
            <a:cxnLst/>
            <a:rect l="l" t="t" r="r" b="b"/>
            <a:pathLst>
              <a:path w="908050" h="260985">
                <a:moveTo>
                  <a:pt x="907542" y="130302"/>
                </a:moveTo>
                <a:lnTo>
                  <a:pt x="903065" y="84486"/>
                </a:lnTo>
                <a:lnTo>
                  <a:pt x="890016" y="44957"/>
                </a:lnTo>
                <a:lnTo>
                  <a:pt x="854547" y="6167"/>
                </a:lnTo>
                <a:lnTo>
                  <a:pt x="838962" y="0"/>
                </a:lnTo>
                <a:lnTo>
                  <a:pt x="836676" y="9144"/>
                </a:lnTo>
                <a:lnTo>
                  <a:pt x="848522" y="15156"/>
                </a:lnTo>
                <a:lnTo>
                  <a:pt x="858869" y="24098"/>
                </a:lnTo>
                <a:lnTo>
                  <a:pt x="880776" y="68044"/>
                </a:lnTo>
                <a:lnTo>
                  <a:pt x="887634" y="107739"/>
                </a:lnTo>
                <a:lnTo>
                  <a:pt x="888492" y="130302"/>
                </a:lnTo>
                <a:lnTo>
                  <a:pt x="888492" y="218166"/>
                </a:lnTo>
                <a:lnTo>
                  <a:pt x="890016" y="215646"/>
                </a:lnTo>
                <a:lnTo>
                  <a:pt x="897576" y="196953"/>
                </a:lnTo>
                <a:lnTo>
                  <a:pt x="903065" y="176403"/>
                </a:lnTo>
                <a:lnTo>
                  <a:pt x="906410" y="154138"/>
                </a:lnTo>
                <a:lnTo>
                  <a:pt x="907542" y="130302"/>
                </a:lnTo>
                <a:close/>
              </a:path>
              <a:path w="908050" h="260985">
                <a:moveTo>
                  <a:pt x="888492" y="218166"/>
                </a:moveTo>
                <a:lnTo>
                  <a:pt x="888492" y="130302"/>
                </a:lnTo>
                <a:lnTo>
                  <a:pt x="887634" y="153304"/>
                </a:lnTo>
                <a:lnTo>
                  <a:pt x="885063" y="174307"/>
                </a:lnTo>
                <a:lnTo>
                  <a:pt x="867644" y="224897"/>
                </a:lnTo>
                <a:lnTo>
                  <a:pt x="836676" y="252222"/>
                </a:lnTo>
                <a:lnTo>
                  <a:pt x="838962" y="260604"/>
                </a:lnTo>
                <a:lnTo>
                  <a:pt x="854547" y="254758"/>
                </a:lnTo>
                <a:lnTo>
                  <a:pt x="868203" y="245268"/>
                </a:lnTo>
                <a:lnTo>
                  <a:pt x="880002" y="232207"/>
                </a:lnTo>
                <a:lnTo>
                  <a:pt x="888492" y="218166"/>
                </a:lnTo>
                <a:close/>
              </a:path>
              <a:path w="908050" h="260985">
                <a:moveTo>
                  <a:pt x="70866" y="9144"/>
                </a:moveTo>
                <a:lnTo>
                  <a:pt x="67818" y="0"/>
                </a:lnTo>
                <a:lnTo>
                  <a:pt x="52566" y="6167"/>
                </a:lnTo>
                <a:lnTo>
                  <a:pt x="38957" y="15621"/>
                </a:lnTo>
                <a:lnTo>
                  <a:pt x="9644" y="63972"/>
                </a:lnTo>
                <a:lnTo>
                  <a:pt x="1023" y="106572"/>
                </a:lnTo>
                <a:lnTo>
                  <a:pt x="0" y="130302"/>
                </a:lnTo>
                <a:lnTo>
                  <a:pt x="1023" y="154138"/>
                </a:lnTo>
                <a:lnTo>
                  <a:pt x="4190" y="176402"/>
                </a:lnTo>
                <a:lnTo>
                  <a:pt x="9644" y="196953"/>
                </a:lnTo>
                <a:lnTo>
                  <a:pt x="17525" y="215646"/>
                </a:lnTo>
                <a:lnTo>
                  <a:pt x="19050" y="218253"/>
                </a:lnTo>
                <a:lnTo>
                  <a:pt x="19050" y="130302"/>
                </a:lnTo>
                <a:lnTo>
                  <a:pt x="19895" y="107739"/>
                </a:lnTo>
                <a:lnTo>
                  <a:pt x="26443" y="68044"/>
                </a:lnTo>
                <a:lnTo>
                  <a:pt x="48577" y="24098"/>
                </a:lnTo>
                <a:lnTo>
                  <a:pt x="59007" y="15156"/>
                </a:lnTo>
                <a:lnTo>
                  <a:pt x="70866" y="9144"/>
                </a:lnTo>
                <a:close/>
              </a:path>
              <a:path w="908050" h="260985">
                <a:moveTo>
                  <a:pt x="70866" y="252222"/>
                </a:moveTo>
                <a:lnTo>
                  <a:pt x="39576" y="224897"/>
                </a:lnTo>
                <a:lnTo>
                  <a:pt x="22383" y="174307"/>
                </a:lnTo>
                <a:lnTo>
                  <a:pt x="19050" y="130302"/>
                </a:lnTo>
                <a:lnTo>
                  <a:pt x="19050" y="218253"/>
                </a:lnTo>
                <a:lnTo>
                  <a:pt x="27205" y="232207"/>
                </a:lnTo>
                <a:lnTo>
                  <a:pt x="38957" y="245268"/>
                </a:lnTo>
                <a:lnTo>
                  <a:pt x="52566" y="254758"/>
                </a:lnTo>
                <a:lnTo>
                  <a:pt x="67818" y="260604"/>
                </a:lnTo>
                <a:lnTo>
                  <a:pt x="70866" y="252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9470" y="1997457"/>
            <a:ext cx="2940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50" spc="-30" baseline="-19607" dirty="0">
                <a:latin typeface="Cambria"/>
                <a:cs typeface="Cambria"/>
              </a:rPr>
              <a:t>A</a:t>
            </a:r>
            <a:r>
              <a:rPr sz="1250" spc="-20" dirty="0">
                <a:latin typeface="Cambria"/>
                <a:cs typeface="Cambria"/>
              </a:rPr>
              <a:t>2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3553" y="2178812"/>
            <a:ext cx="62992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38150" algn="l"/>
              </a:tabLst>
            </a:pPr>
            <a:r>
              <a:rPr sz="1250" spc="75" dirty="0">
                <a:latin typeface="Cambria"/>
                <a:cs typeface="Cambria"/>
              </a:rPr>
              <a:t>cp	cp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31005" y="2076704"/>
            <a:ext cx="314960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83565" algn="l"/>
              </a:tabLst>
            </a:pPr>
            <a:r>
              <a:rPr sz="1700" spc="45" dirty="0">
                <a:latin typeface="Cambria"/>
                <a:cs typeface="Cambria"/>
              </a:rPr>
              <a:t>/p	</a:t>
            </a:r>
            <a:r>
              <a:rPr sz="1700" spc="-5" dirty="0">
                <a:latin typeface="Wingdings"/>
                <a:cs typeface="Wingdings"/>
              </a:rPr>
              <a:t>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Calibri"/>
                <a:cs typeface="Calibri"/>
              </a:rPr>
              <a:t>Torsi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perlu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diperhitungkan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1602" y="2688599"/>
            <a:ext cx="20212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Calibri"/>
                <a:cs typeface="Calibri"/>
              </a:rPr>
              <a:t>2.</a:t>
            </a:r>
            <a:r>
              <a:rPr sz="1700" spc="41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Kontrol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Penampang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91790" y="2461259"/>
            <a:ext cx="1866900" cy="718820"/>
          </a:xfrm>
          <a:custGeom>
            <a:avLst/>
            <a:gdLst/>
            <a:ahLst/>
            <a:cxnLst/>
            <a:rect l="l" t="t" r="r" b="b"/>
            <a:pathLst>
              <a:path w="1866900" h="718819">
                <a:moveTo>
                  <a:pt x="259842" y="224790"/>
                </a:moveTo>
                <a:lnTo>
                  <a:pt x="225171" y="241465"/>
                </a:lnTo>
                <a:lnTo>
                  <a:pt x="200406" y="281940"/>
                </a:lnTo>
                <a:lnTo>
                  <a:pt x="184975" y="333946"/>
                </a:lnTo>
                <a:lnTo>
                  <a:pt x="179832" y="393954"/>
                </a:lnTo>
                <a:lnTo>
                  <a:pt x="181114" y="424967"/>
                </a:lnTo>
                <a:lnTo>
                  <a:pt x="191401" y="480974"/>
                </a:lnTo>
                <a:lnTo>
                  <a:pt x="212001" y="528116"/>
                </a:lnTo>
                <a:lnTo>
                  <a:pt x="240042" y="561263"/>
                </a:lnTo>
                <a:lnTo>
                  <a:pt x="256794" y="572262"/>
                </a:lnTo>
                <a:lnTo>
                  <a:pt x="259842" y="563118"/>
                </a:lnTo>
                <a:lnTo>
                  <a:pt x="246710" y="552399"/>
                </a:lnTo>
                <a:lnTo>
                  <a:pt x="234886" y="538454"/>
                </a:lnTo>
                <a:lnTo>
                  <a:pt x="215646" y="500634"/>
                </a:lnTo>
                <a:lnTo>
                  <a:pt x="203644" y="451586"/>
                </a:lnTo>
                <a:lnTo>
                  <a:pt x="199644" y="393954"/>
                </a:lnTo>
                <a:lnTo>
                  <a:pt x="200634" y="363677"/>
                </a:lnTo>
                <a:lnTo>
                  <a:pt x="208635" y="310273"/>
                </a:lnTo>
                <a:lnTo>
                  <a:pt x="224790" y="266700"/>
                </a:lnTo>
                <a:lnTo>
                  <a:pt x="246824" y="235521"/>
                </a:lnTo>
                <a:lnTo>
                  <a:pt x="259842" y="224790"/>
                </a:lnTo>
                <a:close/>
              </a:path>
              <a:path w="1866900" h="718819">
                <a:moveTo>
                  <a:pt x="678942" y="393954"/>
                </a:moveTo>
                <a:lnTo>
                  <a:pt x="673798" y="333946"/>
                </a:lnTo>
                <a:lnTo>
                  <a:pt x="658368" y="281940"/>
                </a:lnTo>
                <a:lnTo>
                  <a:pt x="633882" y="241465"/>
                </a:lnTo>
                <a:lnTo>
                  <a:pt x="601980" y="216408"/>
                </a:lnTo>
                <a:lnTo>
                  <a:pt x="598932" y="224790"/>
                </a:lnTo>
                <a:lnTo>
                  <a:pt x="612051" y="235521"/>
                </a:lnTo>
                <a:lnTo>
                  <a:pt x="623887" y="249466"/>
                </a:lnTo>
                <a:lnTo>
                  <a:pt x="643128" y="287274"/>
                </a:lnTo>
                <a:lnTo>
                  <a:pt x="655129" y="335762"/>
                </a:lnTo>
                <a:lnTo>
                  <a:pt x="659130" y="393954"/>
                </a:lnTo>
                <a:lnTo>
                  <a:pt x="658126" y="423811"/>
                </a:lnTo>
                <a:lnTo>
                  <a:pt x="650125" y="477215"/>
                </a:lnTo>
                <a:lnTo>
                  <a:pt x="634390" y="521220"/>
                </a:lnTo>
                <a:lnTo>
                  <a:pt x="612368" y="552399"/>
                </a:lnTo>
                <a:lnTo>
                  <a:pt x="598932" y="563118"/>
                </a:lnTo>
                <a:lnTo>
                  <a:pt x="601980" y="572262"/>
                </a:lnTo>
                <a:lnTo>
                  <a:pt x="633882" y="546544"/>
                </a:lnTo>
                <a:lnTo>
                  <a:pt x="658368" y="505968"/>
                </a:lnTo>
                <a:lnTo>
                  <a:pt x="673798" y="453961"/>
                </a:lnTo>
                <a:lnTo>
                  <a:pt x="677646" y="424967"/>
                </a:lnTo>
                <a:lnTo>
                  <a:pt x="678942" y="393954"/>
                </a:lnTo>
                <a:close/>
              </a:path>
              <a:path w="1866900" h="718819">
                <a:moveTo>
                  <a:pt x="1866900" y="0"/>
                </a:moveTo>
                <a:lnTo>
                  <a:pt x="135636" y="0"/>
                </a:lnTo>
                <a:lnTo>
                  <a:pt x="91440" y="677418"/>
                </a:lnTo>
                <a:lnTo>
                  <a:pt x="37338" y="578358"/>
                </a:lnTo>
                <a:lnTo>
                  <a:pt x="0" y="598170"/>
                </a:lnTo>
                <a:lnTo>
                  <a:pt x="3810" y="605790"/>
                </a:lnTo>
                <a:lnTo>
                  <a:pt x="23622" y="595122"/>
                </a:lnTo>
                <a:lnTo>
                  <a:pt x="90678" y="718566"/>
                </a:lnTo>
                <a:lnTo>
                  <a:pt x="100584" y="718566"/>
                </a:lnTo>
                <a:lnTo>
                  <a:pt x="147828" y="13716"/>
                </a:lnTo>
                <a:lnTo>
                  <a:pt x="1866900" y="13716"/>
                </a:lnTo>
                <a:lnTo>
                  <a:pt x="18669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182111" y="2620010"/>
            <a:ext cx="27114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250" spc="110" dirty="0">
                <a:latin typeface="Cambria"/>
                <a:cs typeface="Cambria"/>
              </a:rPr>
              <a:t>V</a:t>
            </a:r>
            <a:r>
              <a:rPr sz="1500" spc="165" baseline="-13888" dirty="0">
                <a:latin typeface="Cambria"/>
                <a:cs typeface="Cambria"/>
              </a:rPr>
              <a:t>u</a:t>
            </a:r>
            <a:endParaRPr sz="1500" baseline="-13888">
              <a:latin typeface="Cambria"/>
              <a:cs typeface="Cambri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59252" y="2642615"/>
            <a:ext cx="1483360" cy="426084"/>
          </a:xfrm>
          <a:custGeom>
            <a:avLst/>
            <a:gdLst/>
            <a:ahLst/>
            <a:cxnLst/>
            <a:rect l="l" t="t" r="r" b="b"/>
            <a:pathLst>
              <a:path w="1483360" h="426085">
                <a:moveTo>
                  <a:pt x="323850" y="205740"/>
                </a:moveTo>
                <a:lnTo>
                  <a:pt x="0" y="205740"/>
                </a:lnTo>
                <a:lnTo>
                  <a:pt x="0" y="219456"/>
                </a:lnTo>
                <a:lnTo>
                  <a:pt x="323850" y="219456"/>
                </a:lnTo>
                <a:lnTo>
                  <a:pt x="323850" y="205740"/>
                </a:lnTo>
                <a:close/>
              </a:path>
              <a:path w="1483360" h="426085">
                <a:moveTo>
                  <a:pt x="886968" y="6858"/>
                </a:moveTo>
                <a:lnTo>
                  <a:pt x="852195" y="31432"/>
                </a:lnTo>
                <a:lnTo>
                  <a:pt x="827532" y="77724"/>
                </a:lnTo>
                <a:lnTo>
                  <a:pt x="810387" y="138303"/>
                </a:lnTo>
                <a:lnTo>
                  <a:pt x="804672" y="212598"/>
                </a:lnTo>
                <a:lnTo>
                  <a:pt x="806094" y="251472"/>
                </a:lnTo>
                <a:lnTo>
                  <a:pt x="810387" y="286994"/>
                </a:lnTo>
                <a:lnTo>
                  <a:pt x="817524" y="319227"/>
                </a:lnTo>
                <a:lnTo>
                  <a:pt x="825246" y="341604"/>
                </a:lnTo>
                <a:lnTo>
                  <a:pt x="827532" y="348234"/>
                </a:lnTo>
                <a:lnTo>
                  <a:pt x="839393" y="373240"/>
                </a:lnTo>
                <a:lnTo>
                  <a:pt x="852195" y="394525"/>
                </a:lnTo>
                <a:lnTo>
                  <a:pt x="866000" y="412102"/>
                </a:lnTo>
                <a:lnTo>
                  <a:pt x="880872" y="425958"/>
                </a:lnTo>
                <a:lnTo>
                  <a:pt x="886968" y="419100"/>
                </a:lnTo>
                <a:lnTo>
                  <a:pt x="873950" y="404825"/>
                </a:lnTo>
                <a:lnTo>
                  <a:pt x="862291" y="387197"/>
                </a:lnTo>
                <a:lnTo>
                  <a:pt x="842772" y="342138"/>
                </a:lnTo>
                <a:lnTo>
                  <a:pt x="829716" y="283654"/>
                </a:lnTo>
                <a:lnTo>
                  <a:pt x="825246" y="212598"/>
                </a:lnTo>
                <a:lnTo>
                  <a:pt x="826376" y="175768"/>
                </a:lnTo>
                <a:lnTo>
                  <a:pt x="835202" y="111239"/>
                </a:lnTo>
                <a:lnTo>
                  <a:pt x="851916" y="59372"/>
                </a:lnTo>
                <a:lnTo>
                  <a:pt x="873950" y="21031"/>
                </a:lnTo>
                <a:lnTo>
                  <a:pt x="886968" y="6858"/>
                </a:lnTo>
                <a:close/>
              </a:path>
              <a:path w="1483360" h="426085">
                <a:moveTo>
                  <a:pt x="1482852" y="212598"/>
                </a:moveTo>
                <a:lnTo>
                  <a:pt x="1481416" y="173736"/>
                </a:lnTo>
                <a:lnTo>
                  <a:pt x="1469986" y="106299"/>
                </a:lnTo>
                <a:lnTo>
                  <a:pt x="1448447" y="52730"/>
                </a:lnTo>
                <a:lnTo>
                  <a:pt x="1421942" y="13868"/>
                </a:lnTo>
                <a:lnTo>
                  <a:pt x="1407414" y="0"/>
                </a:lnTo>
                <a:lnTo>
                  <a:pt x="1401318" y="6858"/>
                </a:lnTo>
                <a:lnTo>
                  <a:pt x="1413891" y="21031"/>
                </a:lnTo>
                <a:lnTo>
                  <a:pt x="1425321" y="38481"/>
                </a:lnTo>
                <a:lnTo>
                  <a:pt x="1444752" y="83820"/>
                </a:lnTo>
                <a:lnTo>
                  <a:pt x="1458087" y="141922"/>
                </a:lnTo>
                <a:lnTo>
                  <a:pt x="1462278" y="212598"/>
                </a:lnTo>
                <a:lnTo>
                  <a:pt x="1461249" y="249770"/>
                </a:lnTo>
                <a:lnTo>
                  <a:pt x="1452626" y="314401"/>
                </a:lnTo>
                <a:lnTo>
                  <a:pt x="1435608" y="366280"/>
                </a:lnTo>
                <a:lnTo>
                  <a:pt x="1413891" y="404825"/>
                </a:lnTo>
                <a:lnTo>
                  <a:pt x="1401318" y="419100"/>
                </a:lnTo>
                <a:lnTo>
                  <a:pt x="1407414" y="425958"/>
                </a:lnTo>
                <a:lnTo>
                  <a:pt x="1435696" y="394525"/>
                </a:lnTo>
                <a:lnTo>
                  <a:pt x="1459992" y="348234"/>
                </a:lnTo>
                <a:lnTo>
                  <a:pt x="1477137" y="286994"/>
                </a:lnTo>
                <a:lnTo>
                  <a:pt x="1481416" y="251472"/>
                </a:lnTo>
                <a:lnTo>
                  <a:pt x="1482852" y="2125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576320" y="2556001"/>
            <a:ext cx="116839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25" dirty="0">
                <a:latin typeface="Cambria"/>
                <a:cs typeface="Cambria"/>
              </a:rPr>
              <a:t>2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23385" y="2688589"/>
            <a:ext cx="18669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325" dirty="0">
                <a:latin typeface="Cambria"/>
                <a:cs typeface="Cambria"/>
              </a:rPr>
              <a:t>+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603" y="2620010"/>
            <a:ext cx="45847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250" spc="110" dirty="0">
                <a:latin typeface="Cambria"/>
                <a:cs typeface="Cambria"/>
              </a:rPr>
              <a:t>T</a:t>
            </a:r>
            <a:r>
              <a:rPr sz="1500" spc="165" baseline="-13888" dirty="0">
                <a:latin typeface="Cambria"/>
                <a:cs typeface="Cambria"/>
              </a:rPr>
              <a:t>u</a:t>
            </a:r>
            <a:r>
              <a:rPr sz="1250" spc="110" dirty="0">
                <a:latin typeface="Cambria"/>
                <a:cs typeface="Cambria"/>
              </a:rPr>
              <a:t>p</a:t>
            </a:r>
            <a:r>
              <a:rPr sz="1500" spc="165" baseline="-13888" dirty="0">
                <a:latin typeface="Cambria"/>
                <a:cs typeface="Cambria"/>
              </a:rPr>
              <a:t>h</a:t>
            </a:r>
            <a:endParaRPr sz="1500" baseline="-13888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62703" y="2933192"/>
            <a:ext cx="195580" cy="180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00" spc="125" dirty="0">
                <a:latin typeface="Cambria"/>
                <a:cs typeface="Cambria"/>
              </a:rPr>
              <a:t>oh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07689" y="2854706"/>
            <a:ext cx="139573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944244" algn="l"/>
              </a:tabLst>
            </a:pPr>
            <a:r>
              <a:rPr sz="1250" spc="130" dirty="0">
                <a:latin typeface="Cambria"/>
                <a:cs typeface="Cambria"/>
              </a:rPr>
              <a:t>b</a:t>
            </a:r>
            <a:r>
              <a:rPr sz="1500" spc="195" baseline="-13888" dirty="0">
                <a:latin typeface="Cambria"/>
                <a:cs typeface="Cambria"/>
              </a:rPr>
              <a:t>w</a:t>
            </a:r>
            <a:r>
              <a:rPr sz="1250" spc="130" dirty="0">
                <a:latin typeface="Cambria"/>
                <a:cs typeface="Cambria"/>
              </a:rPr>
              <a:t>d	</a:t>
            </a:r>
            <a:r>
              <a:rPr sz="1250" spc="30" dirty="0">
                <a:latin typeface="Cambria"/>
                <a:cs typeface="Cambria"/>
              </a:rPr>
              <a:t>1,7A</a:t>
            </a:r>
            <a:r>
              <a:rPr sz="1500" spc="44" baseline="27777" dirty="0">
                <a:latin typeface="Cambria"/>
                <a:cs typeface="Cambria"/>
              </a:rPr>
              <a:t>2</a:t>
            </a:r>
            <a:endParaRPr sz="1500" baseline="27777">
              <a:latin typeface="Cambria"/>
              <a:cs typeface="Cambr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53078" y="2642615"/>
            <a:ext cx="2350770" cy="426084"/>
          </a:xfrm>
          <a:custGeom>
            <a:avLst/>
            <a:gdLst/>
            <a:ahLst/>
            <a:cxnLst/>
            <a:rect l="l" t="t" r="r" b="b"/>
            <a:pathLst>
              <a:path w="2350770" h="426085">
                <a:moveTo>
                  <a:pt x="500634" y="205740"/>
                </a:moveTo>
                <a:lnTo>
                  <a:pt x="0" y="205740"/>
                </a:lnTo>
                <a:lnTo>
                  <a:pt x="0" y="219456"/>
                </a:lnTo>
                <a:lnTo>
                  <a:pt x="500634" y="219456"/>
                </a:lnTo>
                <a:lnTo>
                  <a:pt x="500634" y="205740"/>
                </a:lnTo>
                <a:close/>
              </a:path>
              <a:path w="2350770" h="426085">
                <a:moveTo>
                  <a:pt x="1276350" y="6858"/>
                </a:moveTo>
                <a:lnTo>
                  <a:pt x="1241577" y="31432"/>
                </a:lnTo>
                <a:lnTo>
                  <a:pt x="1216914" y="77724"/>
                </a:lnTo>
                <a:lnTo>
                  <a:pt x="1199769" y="138303"/>
                </a:lnTo>
                <a:lnTo>
                  <a:pt x="1194054" y="212598"/>
                </a:lnTo>
                <a:lnTo>
                  <a:pt x="1195476" y="251472"/>
                </a:lnTo>
                <a:lnTo>
                  <a:pt x="1199769" y="286994"/>
                </a:lnTo>
                <a:lnTo>
                  <a:pt x="1206906" y="319227"/>
                </a:lnTo>
                <a:lnTo>
                  <a:pt x="1214628" y="341604"/>
                </a:lnTo>
                <a:lnTo>
                  <a:pt x="1216914" y="348234"/>
                </a:lnTo>
                <a:lnTo>
                  <a:pt x="1228775" y="373240"/>
                </a:lnTo>
                <a:lnTo>
                  <a:pt x="1241577" y="394525"/>
                </a:lnTo>
                <a:lnTo>
                  <a:pt x="1255382" y="412102"/>
                </a:lnTo>
                <a:lnTo>
                  <a:pt x="1270254" y="425958"/>
                </a:lnTo>
                <a:lnTo>
                  <a:pt x="1276350" y="419100"/>
                </a:lnTo>
                <a:lnTo>
                  <a:pt x="1263332" y="404825"/>
                </a:lnTo>
                <a:lnTo>
                  <a:pt x="1251673" y="387197"/>
                </a:lnTo>
                <a:lnTo>
                  <a:pt x="1232154" y="342138"/>
                </a:lnTo>
                <a:lnTo>
                  <a:pt x="1219098" y="283654"/>
                </a:lnTo>
                <a:lnTo>
                  <a:pt x="1214628" y="212598"/>
                </a:lnTo>
                <a:lnTo>
                  <a:pt x="1215758" y="175768"/>
                </a:lnTo>
                <a:lnTo>
                  <a:pt x="1224584" y="111239"/>
                </a:lnTo>
                <a:lnTo>
                  <a:pt x="1241298" y="59372"/>
                </a:lnTo>
                <a:lnTo>
                  <a:pt x="1263332" y="21031"/>
                </a:lnTo>
                <a:lnTo>
                  <a:pt x="1276350" y="6858"/>
                </a:lnTo>
                <a:close/>
              </a:path>
              <a:path w="2350770" h="426085">
                <a:moveTo>
                  <a:pt x="1607058" y="205740"/>
                </a:moveTo>
                <a:lnTo>
                  <a:pt x="1283208" y="205740"/>
                </a:lnTo>
                <a:lnTo>
                  <a:pt x="1283208" y="219456"/>
                </a:lnTo>
                <a:lnTo>
                  <a:pt x="1607058" y="219456"/>
                </a:lnTo>
                <a:lnTo>
                  <a:pt x="1607058" y="205740"/>
                </a:lnTo>
                <a:close/>
              </a:path>
              <a:path w="2350770" h="426085">
                <a:moveTo>
                  <a:pt x="2350770" y="212598"/>
                </a:moveTo>
                <a:lnTo>
                  <a:pt x="2349335" y="173736"/>
                </a:lnTo>
                <a:lnTo>
                  <a:pt x="2337905" y="106299"/>
                </a:lnTo>
                <a:lnTo>
                  <a:pt x="2316365" y="52730"/>
                </a:lnTo>
                <a:lnTo>
                  <a:pt x="2289860" y="13868"/>
                </a:lnTo>
                <a:lnTo>
                  <a:pt x="2275332" y="0"/>
                </a:lnTo>
                <a:lnTo>
                  <a:pt x="2269236" y="6858"/>
                </a:lnTo>
                <a:lnTo>
                  <a:pt x="2281809" y="21031"/>
                </a:lnTo>
                <a:lnTo>
                  <a:pt x="2293239" y="38481"/>
                </a:lnTo>
                <a:lnTo>
                  <a:pt x="2312670" y="83820"/>
                </a:lnTo>
                <a:lnTo>
                  <a:pt x="2326005" y="141922"/>
                </a:lnTo>
                <a:lnTo>
                  <a:pt x="2330196" y="212598"/>
                </a:lnTo>
                <a:lnTo>
                  <a:pt x="2329167" y="249770"/>
                </a:lnTo>
                <a:lnTo>
                  <a:pt x="2320544" y="314401"/>
                </a:lnTo>
                <a:lnTo>
                  <a:pt x="2303526" y="366280"/>
                </a:lnTo>
                <a:lnTo>
                  <a:pt x="2281809" y="404825"/>
                </a:lnTo>
                <a:lnTo>
                  <a:pt x="2269236" y="419100"/>
                </a:lnTo>
                <a:lnTo>
                  <a:pt x="2275332" y="425958"/>
                </a:lnTo>
                <a:lnTo>
                  <a:pt x="2303615" y="394525"/>
                </a:lnTo>
                <a:lnTo>
                  <a:pt x="2327910" y="348234"/>
                </a:lnTo>
                <a:lnTo>
                  <a:pt x="2345055" y="286994"/>
                </a:lnTo>
                <a:lnTo>
                  <a:pt x="2349335" y="251472"/>
                </a:lnTo>
                <a:lnTo>
                  <a:pt x="2350770" y="2125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646929" y="2520950"/>
            <a:ext cx="116839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25" dirty="0">
                <a:latin typeface="Cambria"/>
                <a:cs typeface="Cambria"/>
              </a:rPr>
              <a:t>2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80788" y="2688589"/>
            <a:ext cx="112585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54355" algn="l"/>
              </a:tabLst>
            </a:pPr>
            <a:r>
              <a:rPr sz="1700" spc="235" dirty="0">
                <a:latin typeface="Cambria"/>
                <a:cs typeface="Cambria"/>
              </a:rPr>
              <a:t>≤</a:t>
            </a:r>
            <a:r>
              <a:rPr sz="1700" dirty="0">
                <a:latin typeface="Cambria"/>
                <a:cs typeface="Cambria"/>
              </a:rPr>
              <a:t> </a:t>
            </a:r>
            <a:r>
              <a:rPr sz="1700" spc="180" dirty="0">
                <a:latin typeface="Cambria"/>
                <a:cs typeface="Cambria"/>
              </a:rPr>
              <a:t>ϕ	</a:t>
            </a:r>
            <a:r>
              <a:rPr sz="1875" spc="195" baseline="-37777" dirty="0">
                <a:latin typeface="Cambria"/>
                <a:cs typeface="Cambria"/>
              </a:rPr>
              <a:t>b</a:t>
            </a:r>
            <a:r>
              <a:rPr sz="1500" spc="195" baseline="-61111" dirty="0">
                <a:latin typeface="Cambria"/>
                <a:cs typeface="Cambria"/>
              </a:rPr>
              <a:t>w</a:t>
            </a:r>
            <a:r>
              <a:rPr sz="1875" spc="195" baseline="-37777" dirty="0">
                <a:latin typeface="Cambria"/>
                <a:cs typeface="Cambria"/>
              </a:rPr>
              <a:t>d</a:t>
            </a:r>
            <a:r>
              <a:rPr sz="1875" spc="67" baseline="-37777" dirty="0">
                <a:latin typeface="Cambria"/>
                <a:cs typeface="Cambria"/>
              </a:rPr>
              <a:t> </a:t>
            </a:r>
            <a:r>
              <a:rPr sz="1700" spc="325" dirty="0">
                <a:latin typeface="Cambria"/>
                <a:cs typeface="Cambria"/>
              </a:rPr>
              <a:t>+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12179" y="2639567"/>
            <a:ext cx="304165" cy="196215"/>
          </a:xfrm>
          <a:custGeom>
            <a:avLst/>
            <a:gdLst/>
            <a:ahLst/>
            <a:cxnLst/>
            <a:rect l="l" t="t" r="r" b="b"/>
            <a:pathLst>
              <a:path w="304164" h="196214">
                <a:moveTo>
                  <a:pt x="304038" y="9905"/>
                </a:moveTo>
                <a:lnTo>
                  <a:pt x="304038" y="0"/>
                </a:lnTo>
                <a:lnTo>
                  <a:pt x="99060" y="0"/>
                </a:lnTo>
                <a:lnTo>
                  <a:pt x="51816" y="175260"/>
                </a:lnTo>
                <a:lnTo>
                  <a:pt x="25146" y="115823"/>
                </a:lnTo>
                <a:lnTo>
                  <a:pt x="0" y="127254"/>
                </a:lnTo>
                <a:lnTo>
                  <a:pt x="2286" y="132588"/>
                </a:lnTo>
                <a:lnTo>
                  <a:pt x="15240" y="127254"/>
                </a:lnTo>
                <a:lnTo>
                  <a:pt x="47244" y="195834"/>
                </a:lnTo>
                <a:lnTo>
                  <a:pt x="54864" y="195834"/>
                </a:lnTo>
                <a:lnTo>
                  <a:pt x="105156" y="9906"/>
                </a:lnTo>
                <a:lnTo>
                  <a:pt x="304038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354828" y="2620010"/>
            <a:ext cx="100393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  <a:tabLst>
                <a:tab pos="562610" algn="l"/>
              </a:tabLst>
            </a:pPr>
            <a:r>
              <a:rPr sz="1250" spc="100" dirty="0">
                <a:latin typeface="Cambria"/>
                <a:cs typeface="Cambria"/>
              </a:rPr>
              <a:t>V</a:t>
            </a:r>
            <a:r>
              <a:rPr sz="1500" spc="150" baseline="-13888" dirty="0">
                <a:latin typeface="Cambria"/>
                <a:cs typeface="Cambria"/>
              </a:rPr>
              <a:t>c	</a:t>
            </a:r>
            <a:r>
              <a:rPr sz="1875" spc="37" baseline="2222" dirty="0">
                <a:latin typeface="Cambria"/>
                <a:cs typeface="Cambria"/>
              </a:rPr>
              <a:t>2</a:t>
            </a:r>
            <a:r>
              <a:rPr sz="1875" spc="419" baseline="2222" dirty="0">
                <a:latin typeface="Cambria"/>
                <a:cs typeface="Cambria"/>
              </a:rPr>
              <a:t> </a:t>
            </a:r>
            <a:r>
              <a:rPr sz="1875" spc="150" baseline="2222" dirty="0">
                <a:latin typeface="Cambria"/>
                <a:cs typeface="Cambria"/>
              </a:rPr>
              <a:t>f'</a:t>
            </a:r>
            <a:r>
              <a:rPr sz="1500" spc="150" baseline="-11111" dirty="0">
                <a:latin typeface="Cambria"/>
                <a:cs typeface="Cambria"/>
              </a:rPr>
              <a:t>c</a:t>
            </a:r>
            <a:endParaRPr sz="1500" baseline="-11111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58153" y="2854706"/>
            <a:ext cx="116839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25" dirty="0">
                <a:latin typeface="Cambria"/>
                <a:cs typeface="Cambria"/>
              </a:rPr>
              <a:t>3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759458" y="2848355"/>
            <a:ext cx="4556125" cy="1042669"/>
          </a:xfrm>
          <a:custGeom>
            <a:avLst/>
            <a:gdLst/>
            <a:ahLst/>
            <a:cxnLst/>
            <a:rect l="l" t="t" r="r" b="b"/>
            <a:pathLst>
              <a:path w="4556125" h="1042670">
                <a:moveTo>
                  <a:pt x="171450" y="1028700"/>
                </a:moveTo>
                <a:lnTo>
                  <a:pt x="0" y="1028700"/>
                </a:lnTo>
                <a:lnTo>
                  <a:pt x="0" y="1042416"/>
                </a:lnTo>
                <a:lnTo>
                  <a:pt x="171450" y="1042416"/>
                </a:lnTo>
                <a:lnTo>
                  <a:pt x="171450" y="1028700"/>
                </a:lnTo>
                <a:close/>
              </a:path>
              <a:path w="4556125" h="1042670">
                <a:moveTo>
                  <a:pt x="1293876" y="1028700"/>
                </a:moveTo>
                <a:lnTo>
                  <a:pt x="453390" y="1028700"/>
                </a:lnTo>
                <a:lnTo>
                  <a:pt x="453390" y="1042416"/>
                </a:lnTo>
                <a:lnTo>
                  <a:pt x="1293876" y="1042416"/>
                </a:lnTo>
                <a:lnTo>
                  <a:pt x="1293876" y="1028700"/>
                </a:lnTo>
                <a:close/>
              </a:path>
              <a:path w="4556125" h="1042670">
                <a:moveTo>
                  <a:pt x="4555998" y="0"/>
                </a:moveTo>
                <a:lnTo>
                  <a:pt x="4158996" y="0"/>
                </a:lnTo>
                <a:lnTo>
                  <a:pt x="4158996" y="13716"/>
                </a:lnTo>
                <a:lnTo>
                  <a:pt x="4555998" y="13716"/>
                </a:lnTo>
                <a:lnTo>
                  <a:pt x="4555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407911" y="2688589"/>
            <a:ext cx="231902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Wingdings"/>
                <a:cs typeface="Wingdings"/>
              </a:rPr>
              <a:t>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Calibri"/>
                <a:cs typeface="Calibri"/>
              </a:rPr>
              <a:t>Penampang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memenuhi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3508" y="3195314"/>
            <a:ext cx="8562975" cy="11722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19405" marR="43180" indent="-269240">
              <a:lnSpc>
                <a:spcPct val="80000"/>
              </a:lnSpc>
              <a:spcBef>
                <a:spcPts val="505"/>
              </a:spcBef>
            </a:pPr>
            <a:r>
              <a:rPr sz="1700" spc="-5" dirty="0">
                <a:latin typeface="Calibri"/>
                <a:cs typeface="Calibri"/>
              </a:rPr>
              <a:t>3.</a:t>
            </a:r>
            <a:r>
              <a:rPr sz="1700" spc="7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sengkang</a:t>
            </a:r>
            <a:r>
              <a:rPr sz="1700" spc="2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tertutup</a:t>
            </a:r>
            <a:r>
              <a:rPr sz="1700" spc="245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torsi</a:t>
            </a:r>
            <a:r>
              <a:rPr sz="1700" i="1" spc="25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perlu</a:t>
            </a:r>
            <a:r>
              <a:rPr sz="1700" spc="2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untuk</a:t>
            </a:r>
            <a:r>
              <a:rPr sz="1700" spc="2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digunakan</a:t>
            </a:r>
            <a:r>
              <a:rPr sz="1700" spc="2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sebagai</a:t>
            </a:r>
            <a:r>
              <a:rPr sz="1700" spc="2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tulangan</a:t>
            </a:r>
            <a:r>
              <a:rPr sz="1700" spc="24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transversal,</a:t>
            </a:r>
            <a:r>
              <a:rPr sz="1700" spc="24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menggunakan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kekuatan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leleh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maksimum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sebesar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400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MPa,</a:t>
            </a:r>
            <a:r>
              <a:rPr sz="1700" spc="-5" dirty="0">
                <a:latin typeface="Calibri"/>
                <a:cs typeface="Calibri"/>
              </a:rPr>
              <a:t> sehingga</a:t>
            </a:r>
            <a:endParaRPr sz="1700">
              <a:latin typeface="Calibri"/>
              <a:cs typeface="Calibri"/>
            </a:endParaRPr>
          </a:p>
          <a:p>
            <a:pPr marL="964565">
              <a:lnSpc>
                <a:spcPts val="1480"/>
              </a:lnSpc>
              <a:tabLst>
                <a:tab pos="1739900" algn="l"/>
              </a:tabLst>
            </a:pPr>
            <a:r>
              <a:rPr sz="1250" spc="95" dirty="0">
                <a:latin typeface="Cambria"/>
                <a:cs typeface="Cambria"/>
              </a:rPr>
              <a:t>A</a:t>
            </a:r>
            <a:r>
              <a:rPr sz="1500" spc="142" baseline="-13888" dirty="0">
                <a:latin typeface="Cambria"/>
                <a:cs typeface="Cambria"/>
              </a:rPr>
              <a:t>t</a:t>
            </a:r>
            <a:r>
              <a:rPr sz="1500" spc="434" baseline="-13888" dirty="0">
                <a:latin typeface="Cambria"/>
                <a:cs typeface="Cambria"/>
              </a:rPr>
              <a:t> </a:t>
            </a:r>
            <a:r>
              <a:rPr sz="2550" spc="487" baseline="-32679" dirty="0">
                <a:latin typeface="Cambria"/>
                <a:cs typeface="Cambria"/>
              </a:rPr>
              <a:t>=	</a:t>
            </a:r>
            <a:r>
              <a:rPr sz="1250" spc="95" dirty="0">
                <a:latin typeface="Cambria"/>
                <a:cs typeface="Cambria"/>
              </a:rPr>
              <a:t>T</a:t>
            </a:r>
            <a:r>
              <a:rPr sz="1500" spc="142" baseline="-13888" dirty="0">
                <a:latin typeface="Cambria"/>
                <a:cs typeface="Cambria"/>
              </a:rPr>
              <a:t>n</a:t>
            </a:r>
            <a:endParaRPr sz="1500" baseline="-13888">
              <a:latin typeface="Cambria"/>
              <a:cs typeface="Cambria"/>
            </a:endParaRPr>
          </a:p>
          <a:p>
            <a:pPr marL="1011555">
              <a:lnSpc>
                <a:spcPct val="100000"/>
              </a:lnSpc>
              <a:spcBef>
                <a:spcPts val="259"/>
              </a:spcBef>
              <a:tabLst>
                <a:tab pos="1417955" algn="l"/>
              </a:tabLst>
            </a:pPr>
            <a:r>
              <a:rPr sz="1250" spc="65" dirty="0">
                <a:latin typeface="Cambria"/>
                <a:cs typeface="Cambria"/>
              </a:rPr>
              <a:t>s	</a:t>
            </a:r>
            <a:r>
              <a:rPr sz="1250" spc="85" dirty="0">
                <a:latin typeface="Cambria"/>
                <a:cs typeface="Cambria"/>
              </a:rPr>
              <a:t>2A</a:t>
            </a:r>
            <a:r>
              <a:rPr sz="1500" spc="127" baseline="-13888" dirty="0">
                <a:latin typeface="Cambria"/>
                <a:cs typeface="Cambria"/>
              </a:rPr>
              <a:t>0</a:t>
            </a:r>
            <a:r>
              <a:rPr sz="1250" spc="85" dirty="0">
                <a:latin typeface="Cambria"/>
                <a:cs typeface="Cambria"/>
              </a:rPr>
              <a:t>f</a:t>
            </a:r>
            <a:r>
              <a:rPr sz="1500" spc="127" baseline="-13888" dirty="0">
                <a:latin typeface="Cambria"/>
                <a:cs typeface="Cambria"/>
              </a:rPr>
              <a:t>yv</a:t>
            </a:r>
            <a:r>
              <a:rPr sz="1250" spc="85" dirty="0">
                <a:latin typeface="Cambria"/>
                <a:cs typeface="Cambria"/>
              </a:rPr>
              <a:t>cotθ</a:t>
            </a:r>
            <a:endParaRPr sz="1250">
              <a:latin typeface="Cambria"/>
              <a:cs typeface="Cambria"/>
            </a:endParaRPr>
          </a:p>
          <a:p>
            <a:pPr marL="319405">
              <a:lnSpc>
                <a:spcPct val="100000"/>
              </a:lnSpc>
              <a:spcBef>
                <a:spcPts val="75"/>
              </a:spcBef>
            </a:pPr>
            <a:r>
              <a:rPr sz="1700" spc="-25" dirty="0">
                <a:latin typeface="Calibri"/>
                <a:cs typeface="Calibri"/>
              </a:rPr>
              <a:t>Tulangan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longitudinal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tambahan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haruslah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68100" y="4296406"/>
            <a:ext cx="16002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Cambria"/>
                <a:cs typeface="Cambria"/>
              </a:rPr>
              <a:t>A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06777" y="4398517"/>
            <a:ext cx="8763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60" dirty="0">
                <a:latin typeface="Cambria"/>
                <a:cs typeface="Cambria"/>
              </a:rPr>
              <a:t>t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26767" y="4603496"/>
            <a:ext cx="11811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Cambria"/>
                <a:cs typeface="Cambria"/>
              </a:rPr>
              <a:t>s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781555" y="4619244"/>
            <a:ext cx="210820" cy="13970"/>
          </a:xfrm>
          <a:custGeom>
            <a:avLst/>
            <a:gdLst/>
            <a:ahLst/>
            <a:cxnLst/>
            <a:rect l="l" t="t" r="r" b="b"/>
            <a:pathLst>
              <a:path w="210819" h="13970">
                <a:moveTo>
                  <a:pt x="210312" y="13715"/>
                </a:moveTo>
                <a:lnTo>
                  <a:pt x="210312" y="0"/>
                </a:lnTo>
                <a:lnTo>
                  <a:pt x="0" y="0"/>
                </a:lnTo>
                <a:lnTo>
                  <a:pt x="0" y="13715"/>
                </a:lnTo>
                <a:lnTo>
                  <a:pt x="210312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288797" y="4459481"/>
            <a:ext cx="871219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7870" algn="l"/>
              </a:tabLst>
            </a:pPr>
            <a:r>
              <a:rPr sz="1700" spc="-5" dirty="0">
                <a:latin typeface="Cambria"/>
                <a:cs typeface="Cambria"/>
              </a:rPr>
              <a:t>A  </a:t>
            </a:r>
            <a:r>
              <a:rPr sz="1700" spc="-155" dirty="0">
                <a:latin typeface="Cambria"/>
                <a:cs typeface="Cambria"/>
              </a:rPr>
              <a:t> </a:t>
            </a:r>
            <a:r>
              <a:rPr sz="1700" spc="325" dirty="0">
                <a:latin typeface="Cambria"/>
                <a:cs typeface="Cambria"/>
              </a:rPr>
              <a:t>=</a:t>
            </a:r>
            <a:r>
              <a:rPr sz="1700" dirty="0">
                <a:latin typeface="Cambria"/>
                <a:cs typeface="Cambria"/>
              </a:rPr>
              <a:t>	</a:t>
            </a:r>
            <a:r>
              <a:rPr sz="1700" spc="-5" dirty="0">
                <a:latin typeface="Cambria"/>
                <a:cs typeface="Cambria"/>
              </a:rPr>
              <a:t>p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27480" y="4561585"/>
            <a:ext cx="829944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18820" algn="l"/>
              </a:tabLst>
            </a:pPr>
            <a:r>
              <a:rPr sz="1250" spc="50" dirty="0">
                <a:latin typeface="Cambria"/>
                <a:cs typeface="Cambria"/>
              </a:rPr>
              <a:t>l	</a:t>
            </a:r>
            <a:r>
              <a:rPr sz="1250" spc="80" dirty="0">
                <a:latin typeface="Cambria"/>
                <a:cs typeface="Cambria"/>
              </a:rPr>
              <a:t>h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312670" y="4351020"/>
            <a:ext cx="468630" cy="550545"/>
          </a:xfrm>
          <a:custGeom>
            <a:avLst/>
            <a:gdLst/>
            <a:ahLst/>
            <a:cxnLst/>
            <a:rect l="l" t="t" r="r" b="b"/>
            <a:pathLst>
              <a:path w="468630" h="550545">
                <a:moveTo>
                  <a:pt x="468630" y="275082"/>
                </a:moveTo>
                <a:lnTo>
                  <a:pt x="467046" y="230612"/>
                </a:lnTo>
                <a:lnTo>
                  <a:pt x="462248" y="188499"/>
                </a:lnTo>
                <a:lnTo>
                  <a:pt x="454163" y="148530"/>
                </a:lnTo>
                <a:lnTo>
                  <a:pt x="442722" y="110489"/>
                </a:lnTo>
                <a:lnTo>
                  <a:pt x="413004" y="46386"/>
                </a:lnTo>
                <a:lnTo>
                  <a:pt x="374142" y="0"/>
                </a:lnTo>
                <a:lnTo>
                  <a:pt x="369570" y="8382"/>
                </a:lnTo>
                <a:lnTo>
                  <a:pt x="386857" y="29360"/>
                </a:lnTo>
                <a:lnTo>
                  <a:pt x="402145" y="54483"/>
                </a:lnTo>
                <a:lnTo>
                  <a:pt x="426720" y="116586"/>
                </a:lnTo>
                <a:lnTo>
                  <a:pt x="442150" y="191547"/>
                </a:lnTo>
                <a:lnTo>
                  <a:pt x="446008" y="232207"/>
                </a:lnTo>
                <a:lnTo>
                  <a:pt x="447294" y="275082"/>
                </a:lnTo>
                <a:lnTo>
                  <a:pt x="447294" y="423545"/>
                </a:lnTo>
                <a:lnTo>
                  <a:pt x="454163" y="400454"/>
                </a:lnTo>
                <a:lnTo>
                  <a:pt x="462248" y="360426"/>
                </a:lnTo>
                <a:lnTo>
                  <a:pt x="467046" y="318682"/>
                </a:lnTo>
                <a:lnTo>
                  <a:pt x="468630" y="275082"/>
                </a:lnTo>
                <a:close/>
              </a:path>
              <a:path w="468630" h="550545">
                <a:moveTo>
                  <a:pt x="447294" y="423545"/>
                </a:moveTo>
                <a:lnTo>
                  <a:pt x="447294" y="275082"/>
                </a:lnTo>
                <a:lnTo>
                  <a:pt x="446008" y="316646"/>
                </a:lnTo>
                <a:lnTo>
                  <a:pt x="442150" y="356711"/>
                </a:lnTo>
                <a:lnTo>
                  <a:pt x="435721" y="395204"/>
                </a:lnTo>
                <a:lnTo>
                  <a:pt x="415861" y="465927"/>
                </a:lnTo>
                <a:lnTo>
                  <a:pt x="387286" y="521100"/>
                </a:lnTo>
                <a:lnTo>
                  <a:pt x="369570" y="542544"/>
                </a:lnTo>
                <a:lnTo>
                  <a:pt x="374142" y="550164"/>
                </a:lnTo>
                <a:lnTo>
                  <a:pt x="394716" y="529459"/>
                </a:lnTo>
                <a:lnTo>
                  <a:pt x="413004" y="503967"/>
                </a:lnTo>
                <a:lnTo>
                  <a:pt x="429006" y="473761"/>
                </a:lnTo>
                <a:lnTo>
                  <a:pt x="442722" y="438912"/>
                </a:lnTo>
                <a:lnTo>
                  <a:pt x="447294" y="423545"/>
                </a:lnTo>
                <a:close/>
              </a:path>
              <a:path w="468630" h="550545">
                <a:moveTo>
                  <a:pt x="99060" y="8382"/>
                </a:moveTo>
                <a:lnTo>
                  <a:pt x="55435" y="46386"/>
                </a:lnTo>
                <a:lnTo>
                  <a:pt x="25146" y="110490"/>
                </a:lnTo>
                <a:lnTo>
                  <a:pt x="14144" y="148530"/>
                </a:lnTo>
                <a:lnTo>
                  <a:pt x="6286" y="188499"/>
                </a:lnTo>
                <a:lnTo>
                  <a:pt x="1571" y="230612"/>
                </a:lnTo>
                <a:lnTo>
                  <a:pt x="0" y="275082"/>
                </a:lnTo>
                <a:lnTo>
                  <a:pt x="1571" y="318682"/>
                </a:lnTo>
                <a:lnTo>
                  <a:pt x="6286" y="360426"/>
                </a:lnTo>
                <a:lnTo>
                  <a:pt x="14144" y="400454"/>
                </a:lnTo>
                <a:lnTo>
                  <a:pt x="21336" y="425593"/>
                </a:lnTo>
                <a:lnTo>
                  <a:pt x="21336" y="275082"/>
                </a:lnTo>
                <a:lnTo>
                  <a:pt x="22609" y="232207"/>
                </a:lnTo>
                <a:lnTo>
                  <a:pt x="26384" y="191547"/>
                </a:lnTo>
                <a:lnTo>
                  <a:pt x="32587" y="153031"/>
                </a:lnTo>
                <a:lnTo>
                  <a:pt x="52447" y="83605"/>
                </a:lnTo>
                <a:lnTo>
                  <a:pt x="81331" y="29360"/>
                </a:lnTo>
                <a:lnTo>
                  <a:pt x="99060" y="8382"/>
                </a:lnTo>
                <a:close/>
              </a:path>
              <a:path w="468630" h="550545">
                <a:moveTo>
                  <a:pt x="99060" y="542544"/>
                </a:moveTo>
                <a:lnTo>
                  <a:pt x="65817" y="495585"/>
                </a:lnTo>
                <a:lnTo>
                  <a:pt x="41148" y="432054"/>
                </a:lnTo>
                <a:lnTo>
                  <a:pt x="26384" y="356711"/>
                </a:lnTo>
                <a:lnTo>
                  <a:pt x="22609" y="316646"/>
                </a:lnTo>
                <a:lnTo>
                  <a:pt x="21336" y="275082"/>
                </a:lnTo>
                <a:lnTo>
                  <a:pt x="21336" y="425593"/>
                </a:lnTo>
                <a:lnTo>
                  <a:pt x="39290" y="473761"/>
                </a:lnTo>
                <a:lnTo>
                  <a:pt x="73580" y="529459"/>
                </a:lnTo>
                <a:lnTo>
                  <a:pt x="93726" y="550164"/>
                </a:lnTo>
                <a:lnTo>
                  <a:pt x="99060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380488" y="4270959"/>
            <a:ext cx="323215" cy="66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 marR="30480" indent="-20955">
              <a:lnSpc>
                <a:spcPct val="122600"/>
              </a:lnSpc>
              <a:spcBef>
                <a:spcPts val="100"/>
              </a:spcBef>
            </a:pPr>
            <a:r>
              <a:rPr sz="2550" spc="-7" baseline="11437" dirty="0">
                <a:latin typeface="Cambria"/>
                <a:cs typeface="Cambria"/>
              </a:rPr>
              <a:t>f</a:t>
            </a:r>
            <a:r>
              <a:rPr sz="1250" spc="55" dirty="0">
                <a:latin typeface="Cambria"/>
                <a:cs typeface="Cambria"/>
              </a:rPr>
              <a:t>yv  </a:t>
            </a:r>
            <a:r>
              <a:rPr sz="2550" spc="60" baseline="11437" dirty="0">
                <a:latin typeface="Cambria"/>
                <a:cs typeface="Cambria"/>
              </a:rPr>
              <a:t>f</a:t>
            </a:r>
            <a:r>
              <a:rPr sz="1250" spc="40" dirty="0">
                <a:latin typeface="Cambria"/>
                <a:cs typeface="Cambria"/>
              </a:rPr>
              <a:t>yl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419350" y="4619244"/>
            <a:ext cx="255270" cy="13970"/>
          </a:xfrm>
          <a:custGeom>
            <a:avLst/>
            <a:gdLst/>
            <a:ahLst/>
            <a:cxnLst/>
            <a:rect l="l" t="t" r="r" b="b"/>
            <a:pathLst>
              <a:path w="255269" h="13970">
                <a:moveTo>
                  <a:pt x="255269" y="13715"/>
                </a:moveTo>
                <a:lnTo>
                  <a:pt x="255269" y="0"/>
                </a:lnTo>
                <a:lnTo>
                  <a:pt x="0" y="0"/>
                </a:lnTo>
                <a:lnTo>
                  <a:pt x="0" y="13715"/>
                </a:lnTo>
                <a:lnTo>
                  <a:pt x="255269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795016" y="4459477"/>
            <a:ext cx="58610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00" spc="30" dirty="0">
                <a:latin typeface="Cambria"/>
                <a:cs typeface="Cambria"/>
              </a:rPr>
              <a:t>cot</a:t>
            </a:r>
            <a:r>
              <a:rPr sz="1875" spc="44" baseline="26666" dirty="0">
                <a:latin typeface="Cambria"/>
                <a:cs typeface="Cambria"/>
              </a:rPr>
              <a:t>2</a:t>
            </a:r>
            <a:r>
              <a:rPr sz="1700" spc="30" dirty="0">
                <a:latin typeface="Cambria"/>
                <a:cs typeface="Cambria"/>
              </a:rPr>
              <a:t>θ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88802" y="4885443"/>
            <a:ext cx="206121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15" dirty="0">
                <a:latin typeface="Calibri"/>
                <a:cs typeface="Calibri"/>
              </a:rPr>
              <a:t>tetapi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tidak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kurang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dari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427480" y="5417311"/>
            <a:ext cx="40386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60" dirty="0">
                <a:latin typeface="Cambria"/>
                <a:cs typeface="Cambria"/>
              </a:rPr>
              <a:t>l,m</a:t>
            </a:r>
            <a:r>
              <a:rPr sz="1250" spc="25" dirty="0">
                <a:latin typeface="Cambria"/>
                <a:cs typeface="Cambria"/>
              </a:rPr>
              <a:t>i</a:t>
            </a:r>
            <a:r>
              <a:rPr sz="1250" spc="80" dirty="0">
                <a:latin typeface="Cambria"/>
                <a:cs typeface="Cambria"/>
              </a:rPr>
              <a:t>n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231898" y="5163311"/>
            <a:ext cx="365125" cy="268605"/>
          </a:xfrm>
          <a:custGeom>
            <a:avLst/>
            <a:gdLst/>
            <a:ahLst/>
            <a:cxnLst/>
            <a:rect l="l" t="t" r="r" b="b"/>
            <a:pathLst>
              <a:path w="365125" h="268604">
                <a:moveTo>
                  <a:pt x="364998" y="13715"/>
                </a:moveTo>
                <a:lnTo>
                  <a:pt x="364998" y="0"/>
                </a:lnTo>
                <a:lnTo>
                  <a:pt x="156210" y="0"/>
                </a:lnTo>
                <a:lnTo>
                  <a:pt x="134874" y="0"/>
                </a:lnTo>
                <a:lnTo>
                  <a:pt x="70866" y="240029"/>
                </a:lnTo>
                <a:lnTo>
                  <a:pt x="34290" y="158496"/>
                </a:lnTo>
                <a:lnTo>
                  <a:pt x="0" y="174498"/>
                </a:lnTo>
                <a:lnTo>
                  <a:pt x="3048" y="182118"/>
                </a:lnTo>
                <a:lnTo>
                  <a:pt x="20574" y="174498"/>
                </a:lnTo>
                <a:lnTo>
                  <a:pt x="64008" y="268224"/>
                </a:lnTo>
                <a:lnTo>
                  <a:pt x="74676" y="268224"/>
                </a:lnTo>
                <a:lnTo>
                  <a:pt x="143256" y="14478"/>
                </a:lnTo>
                <a:lnTo>
                  <a:pt x="163830" y="14478"/>
                </a:lnTo>
                <a:lnTo>
                  <a:pt x="163830" y="13716"/>
                </a:lnTo>
                <a:lnTo>
                  <a:pt x="364998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250948" y="5459221"/>
            <a:ext cx="51943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00" spc="20" dirty="0">
                <a:latin typeface="Cambria"/>
                <a:cs typeface="Cambria"/>
              </a:rPr>
              <a:t>12f</a:t>
            </a:r>
            <a:r>
              <a:rPr sz="1875" spc="30" baseline="-15555" dirty="0">
                <a:latin typeface="Cambria"/>
                <a:cs typeface="Cambria"/>
              </a:rPr>
              <a:t>yl</a:t>
            </a:r>
            <a:endParaRPr sz="1875" baseline="-15555">
              <a:latin typeface="Cambria"/>
              <a:cs typeface="Cambri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108454" y="5474970"/>
            <a:ext cx="814705" cy="13970"/>
          </a:xfrm>
          <a:custGeom>
            <a:avLst/>
            <a:gdLst/>
            <a:ahLst/>
            <a:cxnLst/>
            <a:rect l="l" t="t" r="r" b="b"/>
            <a:pathLst>
              <a:path w="814705" h="13970">
                <a:moveTo>
                  <a:pt x="814578" y="13715"/>
                </a:moveTo>
                <a:lnTo>
                  <a:pt x="814578" y="0"/>
                </a:lnTo>
                <a:lnTo>
                  <a:pt x="0" y="0"/>
                </a:lnTo>
                <a:lnTo>
                  <a:pt x="0" y="13715"/>
                </a:lnTo>
                <a:lnTo>
                  <a:pt x="814578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263402" y="5142234"/>
            <a:ext cx="1918970" cy="457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43915">
              <a:lnSpc>
                <a:spcPts val="1700"/>
              </a:lnSpc>
              <a:spcBef>
                <a:spcPts val="95"/>
              </a:spcBef>
              <a:tabLst>
                <a:tab pos="1123315" algn="l"/>
              </a:tabLst>
            </a:pPr>
            <a:r>
              <a:rPr sz="1700" spc="-5" dirty="0">
                <a:latin typeface="Cambria"/>
                <a:cs typeface="Cambria"/>
              </a:rPr>
              <a:t>5	</a:t>
            </a:r>
            <a:r>
              <a:rPr sz="1700" spc="50" dirty="0">
                <a:latin typeface="Cambria"/>
                <a:cs typeface="Cambria"/>
              </a:rPr>
              <a:t>f′</a:t>
            </a:r>
            <a:r>
              <a:rPr sz="1875" spc="75" baseline="-15555" dirty="0">
                <a:latin typeface="Cambria"/>
                <a:cs typeface="Cambria"/>
              </a:rPr>
              <a:t>c</a:t>
            </a:r>
            <a:r>
              <a:rPr sz="1700" spc="50" dirty="0">
                <a:latin typeface="Cambria"/>
                <a:cs typeface="Cambria"/>
              </a:rPr>
              <a:t>A</a:t>
            </a:r>
            <a:r>
              <a:rPr sz="1875" spc="75" baseline="-15555" dirty="0">
                <a:latin typeface="Cambria"/>
                <a:cs typeface="Cambria"/>
              </a:rPr>
              <a:t>cp</a:t>
            </a:r>
            <a:endParaRPr sz="1875" baseline="-15555">
              <a:latin typeface="Cambria"/>
              <a:cs typeface="Cambria"/>
            </a:endParaRPr>
          </a:p>
          <a:p>
            <a:pPr marL="38100">
              <a:lnSpc>
                <a:spcPts val="1700"/>
              </a:lnSpc>
              <a:tabLst>
                <a:tab pos="622300" algn="l"/>
                <a:tab pos="1706245" algn="l"/>
              </a:tabLst>
            </a:pPr>
            <a:r>
              <a:rPr sz="1700" spc="-5" dirty="0">
                <a:latin typeface="Cambria"/>
                <a:cs typeface="Cambria"/>
              </a:rPr>
              <a:t>A	</a:t>
            </a:r>
            <a:r>
              <a:rPr sz="1700" spc="325" dirty="0">
                <a:latin typeface="Cambria"/>
                <a:cs typeface="Cambria"/>
              </a:rPr>
              <a:t>=	</a:t>
            </a:r>
            <a:r>
              <a:rPr sz="1700" spc="-434" dirty="0">
                <a:latin typeface="Cambria"/>
                <a:cs typeface="Cambria"/>
              </a:rPr>
              <a:t>—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198114" y="5206746"/>
            <a:ext cx="422909" cy="550545"/>
          </a:xfrm>
          <a:custGeom>
            <a:avLst/>
            <a:gdLst/>
            <a:ahLst/>
            <a:cxnLst/>
            <a:rect l="l" t="t" r="r" b="b"/>
            <a:pathLst>
              <a:path w="422910" h="550545">
                <a:moveTo>
                  <a:pt x="422910" y="275082"/>
                </a:moveTo>
                <a:lnTo>
                  <a:pt x="421326" y="230612"/>
                </a:lnTo>
                <a:lnTo>
                  <a:pt x="416528" y="188499"/>
                </a:lnTo>
                <a:lnTo>
                  <a:pt x="408443" y="148530"/>
                </a:lnTo>
                <a:lnTo>
                  <a:pt x="397002" y="110489"/>
                </a:lnTo>
                <a:lnTo>
                  <a:pt x="367284" y="46386"/>
                </a:lnTo>
                <a:lnTo>
                  <a:pt x="328422" y="0"/>
                </a:lnTo>
                <a:lnTo>
                  <a:pt x="323850" y="8382"/>
                </a:lnTo>
                <a:lnTo>
                  <a:pt x="341137" y="29360"/>
                </a:lnTo>
                <a:lnTo>
                  <a:pt x="356425" y="54483"/>
                </a:lnTo>
                <a:lnTo>
                  <a:pt x="381000" y="116586"/>
                </a:lnTo>
                <a:lnTo>
                  <a:pt x="396430" y="191547"/>
                </a:lnTo>
                <a:lnTo>
                  <a:pt x="400288" y="232207"/>
                </a:lnTo>
                <a:lnTo>
                  <a:pt x="401574" y="275082"/>
                </a:lnTo>
                <a:lnTo>
                  <a:pt x="401574" y="423545"/>
                </a:lnTo>
                <a:lnTo>
                  <a:pt x="408443" y="400454"/>
                </a:lnTo>
                <a:lnTo>
                  <a:pt x="416528" y="360426"/>
                </a:lnTo>
                <a:lnTo>
                  <a:pt x="421326" y="318682"/>
                </a:lnTo>
                <a:lnTo>
                  <a:pt x="422910" y="275082"/>
                </a:lnTo>
                <a:close/>
              </a:path>
              <a:path w="422910" h="550545">
                <a:moveTo>
                  <a:pt x="401574" y="423545"/>
                </a:moveTo>
                <a:lnTo>
                  <a:pt x="401574" y="275082"/>
                </a:lnTo>
                <a:lnTo>
                  <a:pt x="400288" y="316646"/>
                </a:lnTo>
                <a:lnTo>
                  <a:pt x="396430" y="356711"/>
                </a:lnTo>
                <a:lnTo>
                  <a:pt x="390001" y="395204"/>
                </a:lnTo>
                <a:lnTo>
                  <a:pt x="370141" y="465927"/>
                </a:lnTo>
                <a:lnTo>
                  <a:pt x="341566" y="521100"/>
                </a:lnTo>
                <a:lnTo>
                  <a:pt x="323850" y="542544"/>
                </a:lnTo>
                <a:lnTo>
                  <a:pt x="328422" y="550164"/>
                </a:lnTo>
                <a:lnTo>
                  <a:pt x="348996" y="529459"/>
                </a:lnTo>
                <a:lnTo>
                  <a:pt x="367284" y="503967"/>
                </a:lnTo>
                <a:lnTo>
                  <a:pt x="383286" y="473761"/>
                </a:lnTo>
                <a:lnTo>
                  <a:pt x="397002" y="438912"/>
                </a:lnTo>
                <a:lnTo>
                  <a:pt x="401574" y="423545"/>
                </a:lnTo>
                <a:close/>
              </a:path>
              <a:path w="422910" h="550545">
                <a:moveTo>
                  <a:pt x="99060" y="8382"/>
                </a:moveTo>
                <a:lnTo>
                  <a:pt x="55435" y="46386"/>
                </a:lnTo>
                <a:lnTo>
                  <a:pt x="25146" y="110490"/>
                </a:lnTo>
                <a:lnTo>
                  <a:pt x="14144" y="148530"/>
                </a:lnTo>
                <a:lnTo>
                  <a:pt x="6286" y="188499"/>
                </a:lnTo>
                <a:lnTo>
                  <a:pt x="1571" y="230612"/>
                </a:lnTo>
                <a:lnTo>
                  <a:pt x="0" y="275082"/>
                </a:lnTo>
                <a:lnTo>
                  <a:pt x="1571" y="318682"/>
                </a:lnTo>
                <a:lnTo>
                  <a:pt x="6286" y="360426"/>
                </a:lnTo>
                <a:lnTo>
                  <a:pt x="14144" y="400454"/>
                </a:lnTo>
                <a:lnTo>
                  <a:pt x="21336" y="425593"/>
                </a:lnTo>
                <a:lnTo>
                  <a:pt x="21336" y="275082"/>
                </a:lnTo>
                <a:lnTo>
                  <a:pt x="22609" y="232207"/>
                </a:lnTo>
                <a:lnTo>
                  <a:pt x="26384" y="191547"/>
                </a:lnTo>
                <a:lnTo>
                  <a:pt x="32587" y="153031"/>
                </a:lnTo>
                <a:lnTo>
                  <a:pt x="52447" y="83605"/>
                </a:lnTo>
                <a:lnTo>
                  <a:pt x="81331" y="29360"/>
                </a:lnTo>
                <a:lnTo>
                  <a:pt x="99060" y="8382"/>
                </a:lnTo>
                <a:close/>
              </a:path>
              <a:path w="422910" h="550545">
                <a:moveTo>
                  <a:pt x="99060" y="542544"/>
                </a:moveTo>
                <a:lnTo>
                  <a:pt x="65817" y="495585"/>
                </a:lnTo>
                <a:lnTo>
                  <a:pt x="41148" y="432054"/>
                </a:lnTo>
                <a:lnTo>
                  <a:pt x="26384" y="356711"/>
                </a:lnTo>
                <a:lnTo>
                  <a:pt x="22609" y="316646"/>
                </a:lnTo>
                <a:lnTo>
                  <a:pt x="21336" y="275082"/>
                </a:lnTo>
                <a:lnTo>
                  <a:pt x="21336" y="425593"/>
                </a:lnTo>
                <a:lnTo>
                  <a:pt x="39290" y="473761"/>
                </a:lnTo>
                <a:lnTo>
                  <a:pt x="73580" y="529459"/>
                </a:lnTo>
                <a:lnTo>
                  <a:pt x="93726" y="550164"/>
                </a:lnTo>
                <a:lnTo>
                  <a:pt x="99060" y="5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265932" y="5103825"/>
            <a:ext cx="276860" cy="64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" marR="30480" indent="-59055">
              <a:lnSpc>
                <a:spcPct val="118500"/>
              </a:lnSpc>
              <a:spcBef>
                <a:spcPts val="100"/>
              </a:spcBef>
            </a:pPr>
            <a:r>
              <a:rPr sz="1700" spc="25" dirty="0">
                <a:latin typeface="Cambria"/>
                <a:cs typeface="Cambria"/>
              </a:rPr>
              <a:t>A</a:t>
            </a:r>
            <a:r>
              <a:rPr sz="1875" spc="67" baseline="-15555" dirty="0">
                <a:latin typeface="Cambria"/>
                <a:cs typeface="Cambria"/>
              </a:rPr>
              <a:t>t  </a:t>
            </a:r>
            <a:r>
              <a:rPr sz="1700" spc="-5" dirty="0">
                <a:latin typeface="Cambria"/>
                <a:cs typeface="Cambria"/>
              </a:rPr>
              <a:t>s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304794" y="5474970"/>
            <a:ext cx="210820" cy="13970"/>
          </a:xfrm>
          <a:custGeom>
            <a:avLst/>
            <a:gdLst/>
            <a:ahLst/>
            <a:cxnLst/>
            <a:rect l="l" t="t" r="r" b="b"/>
            <a:pathLst>
              <a:path w="210820" h="13970">
                <a:moveTo>
                  <a:pt x="210312" y="13715"/>
                </a:moveTo>
                <a:lnTo>
                  <a:pt x="210312" y="0"/>
                </a:lnTo>
                <a:lnTo>
                  <a:pt x="0" y="0"/>
                </a:lnTo>
                <a:lnTo>
                  <a:pt x="0" y="13715"/>
                </a:lnTo>
                <a:lnTo>
                  <a:pt x="210312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660902" y="5315203"/>
            <a:ext cx="14541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Cambria"/>
                <a:cs typeface="Cambria"/>
              </a:rPr>
              <a:t>p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03726" y="5185664"/>
            <a:ext cx="32321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50" spc="75" baseline="11437" dirty="0">
                <a:latin typeface="Cambria"/>
                <a:cs typeface="Cambria"/>
              </a:rPr>
              <a:t>f</a:t>
            </a:r>
            <a:r>
              <a:rPr sz="1250" spc="50" dirty="0">
                <a:latin typeface="Cambria"/>
                <a:cs typeface="Cambria"/>
              </a:rPr>
              <a:t>yv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755135" y="5503417"/>
            <a:ext cx="45212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875" spc="120" baseline="51111" dirty="0">
                <a:latin typeface="Cambria"/>
                <a:cs typeface="Cambria"/>
              </a:rPr>
              <a:t>h</a:t>
            </a:r>
            <a:r>
              <a:rPr sz="1875" spc="330" baseline="51111" dirty="0">
                <a:latin typeface="Cambria"/>
                <a:cs typeface="Cambria"/>
              </a:rPr>
              <a:t> </a:t>
            </a:r>
            <a:r>
              <a:rPr sz="2550" spc="60" baseline="11437" dirty="0">
                <a:latin typeface="Cambria"/>
                <a:cs typeface="Cambria"/>
              </a:rPr>
              <a:t>f</a:t>
            </a:r>
            <a:r>
              <a:rPr sz="1250" spc="40" dirty="0">
                <a:latin typeface="Cambria"/>
                <a:cs typeface="Cambria"/>
              </a:rPr>
              <a:t>yl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942588" y="5474970"/>
            <a:ext cx="255270" cy="13970"/>
          </a:xfrm>
          <a:custGeom>
            <a:avLst/>
            <a:gdLst/>
            <a:ahLst/>
            <a:cxnLst/>
            <a:rect l="l" t="t" r="r" b="b"/>
            <a:pathLst>
              <a:path w="255270" h="13970">
                <a:moveTo>
                  <a:pt x="255270" y="13715"/>
                </a:moveTo>
                <a:lnTo>
                  <a:pt x="255270" y="0"/>
                </a:lnTo>
                <a:lnTo>
                  <a:pt x="0" y="0"/>
                </a:lnTo>
                <a:lnTo>
                  <a:pt x="0" y="13715"/>
                </a:lnTo>
                <a:lnTo>
                  <a:pt x="255270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263391" y="5740400"/>
            <a:ext cx="8079105" cy="1240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700" spc="-5" dirty="0">
                <a:latin typeface="Calibri"/>
                <a:cs typeface="Calibri"/>
              </a:rPr>
              <a:t>dimana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i="1" spc="-15" dirty="0">
                <a:latin typeface="Calibri"/>
                <a:cs typeface="Calibri"/>
              </a:rPr>
              <a:t>A</a:t>
            </a:r>
            <a:r>
              <a:rPr sz="1650" i="1" spc="-22" baseline="-20202" dirty="0">
                <a:latin typeface="Calibri"/>
                <a:cs typeface="Calibri"/>
              </a:rPr>
              <a:t>t</a:t>
            </a:r>
            <a:r>
              <a:rPr sz="1700" spc="-15" dirty="0">
                <a:latin typeface="Calibri"/>
                <a:cs typeface="Calibri"/>
              </a:rPr>
              <a:t>/</a:t>
            </a:r>
            <a:r>
              <a:rPr sz="1700" i="1" spc="-15" dirty="0">
                <a:latin typeface="Calibri"/>
                <a:cs typeface="Calibri"/>
              </a:rPr>
              <a:t>s</a:t>
            </a:r>
            <a:r>
              <a:rPr sz="1700" i="1" spc="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harus tidak</a:t>
            </a:r>
            <a:r>
              <a:rPr sz="1700" spc="-15" dirty="0">
                <a:latin typeface="Calibri"/>
                <a:cs typeface="Calibri"/>
              </a:rPr>
              <a:t> kurang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dari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b</a:t>
            </a:r>
            <a:r>
              <a:rPr sz="1650" i="1" baseline="-20202" dirty="0">
                <a:latin typeface="Calibri"/>
                <a:cs typeface="Calibri"/>
              </a:rPr>
              <a:t>w</a:t>
            </a:r>
            <a:r>
              <a:rPr sz="1700" dirty="0">
                <a:latin typeface="Calibri"/>
                <a:cs typeface="Calibri"/>
              </a:rPr>
              <a:t>/(6</a:t>
            </a:r>
            <a:r>
              <a:rPr sz="1700" i="1" dirty="0">
                <a:latin typeface="Calibri"/>
                <a:cs typeface="Calibri"/>
              </a:rPr>
              <a:t>f</a:t>
            </a:r>
            <a:r>
              <a:rPr sz="1650" i="1" baseline="-20202" dirty="0">
                <a:latin typeface="Calibri"/>
                <a:cs typeface="Calibri"/>
              </a:rPr>
              <a:t>yv</a:t>
            </a:r>
            <a:r>
              <a:rPr sz="1700" dirty="0">
                <a:latin typeface="Calibri"/>
                <a:cs typeface="Calibri"/>
              </a:rPr>
              <a:t>).</a:t>
            </a:r>
            <a:endParaRPr sz="1700">
              <a:latin typeface="Calibri"/>
              <a:cs typeface="Calibri"/>
            </a:endParaRPr>
          </a:p>
          <a:p>
            <a:pPr marL="38100" marR="30480">
              <a:lnSpc>
                <a:spcPct val="80000"/>
              </a:lnSpc>
              <a:spcBef>
                <a:spcPts val="500"/>
              </a:spcBef>
            </a:pPr>
            <a:r>
              <a:rPr sz="1700" spc="-5" dirty="0">
                <a:latin typeface="Calibri"/>
                <a:cs typeface="Calibri"/>
              </a:rPr>
              <a:t>Spasi</a:t>
            </a:r>
            <a:r>
              <a:rPr sz="1700" spc="6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sengkang‐sengkang</a:t>
            </a:r>
            <a:r>
              <a:rPr sz="1700" spc="6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transversal</a:t>
            </a:r>
            <a:r>
              <a:rPr sz="1700" spc="7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yang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diperbolehkan</a:t>
            </a:r>
            <a:r>
              <a:rPr sz="1700" spc="6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maksimum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adalah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yang</a:t>
            </a:r>
            <a:r>
              <a:rPr sz="1700" spc="4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lebih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kecil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dari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p</a:t>
            </a:r>
            <a:r>
              <a:rPr sz="1650" i="1" baseline="-20202" dirty="0">
                <a:latin typeface="Calibri"/>
                <a:cs typeface="Calibri"/>
              </a:rPr>
              <a:t>h</a:t>
            </a:r>
            <a:r>
              <a:rPr sz="1700" dirty="0">
                <a:latin typeface="Calibri"/>
                <a:cs typeface="Calibri"/>
              </a:rPr>
              <a:t>/8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atau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300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mm</a:t>
            </a:r>
            <a:endParaRPr sz="1700">
              <a:latin typeface="Calibri"/>
              <a:cs typeface="Calibri"/>
            </a:endParaRPr>
          </a:p>
          <a:p>
            <a:pPr marL="38100" marR="31750">
              <a:lnSpc>
                <a:spcPct val="80000"/>
              </a:lnSpc>
              <a:spcBef>
                <a:spcPts val="505"/>
              </a:spcBef>
            </a:pPr>
            <a:r>
              <a:rPr sz="1700" spc="-25" dirty="0">
                <a:latin typeface="Calibri"/>
                <a:cs typeface="Calibri"/>
              </a:rPr>
              <a:t>Tulangan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spc="-40" dirty="0">
                <a:latin typeface="Calibri"/>
                <a:cs typeface="Calibri"/>
              </a:rPr>
              <a:t>Torsi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Longitudinal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harus</a:t>
            </a:r>
            <a:r>
              <a:rPr sz="1700" spc="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mempunyai</a:t>
            </a:r>
            <a:r>
              <a:rPr sz="1700" spc="3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diameter</a:t>
            </a:r>
            <a:r>
              <a:rPr sz="1700" spc="4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paling</a:t>
            </a:r>
            <a:r>
              <a:rPr sz="1700" spc="3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sedikit</a:t>
            </a:r>
            <a:r>
              <a:rPr sz="1700" spc="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seperduapuluhempat </a:t>
            </a:r>
            <a:r>
              <a:rPr sz="1700" spc="-37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(1/24)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spasi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sengkang,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tetapi</a:t>
            </a:r>
            <a:r>
              <a:rPr sz="1700" spc="10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tidak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5" dirty="0">
                <a:latin typeface="Calibri"/>
                <a:cs typeface="Calibri"/>
              </a:rPr>
              <a:t>kurang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5" dirty="0">
                <a:latin typeface="Calibri"/>
                <a:cs typeface="Calibri"/>
              </a:rPr>
              <a:t>dari</a:t>
            </a:r>
            <a:r>
              <a:rPr sz="1700" spc="-10" dirty="0">
                <a:latin typeface="Calibri"/>
                <a:cs typeface="Calibri"/>
              </a:rPr>
              <a:t> diameter</a:t>
            </a:r>
            <a:r>
              <a:rPr sz="1700" spc="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batang</a:t>
            </a:r>
            <a:r>
              <a:rPr sz="1700" spc="-5" dirty="0">
                <a:latin typeface="Calibri"/>
                <a:cs typeface="Calibri"/>
              </a:rPr>
              <a:t> D‐10.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4589" y="1202690"/>
            <a:ext cx="1363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75" dirty="0">
                <a:solidFill>
                  <a:srgbClr val="FFFFFF"/>
                </a:solidFill>
                <a:latin typeface="Calibri Light"/>
                <a:cs typeface="Calibri Light"/>
              </a:rPr>
              <a:t>K</a:t>
            </a:r>
            <a:r>
              <a:rPr sz="3600" spc="-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3600" dirty="0">
                <a:solidFill>
                  <a:srgbClr val="FFFFFF"/>
                </a:solidFill>
                <a:latin typeface="Calibri Light"/>
                <a:cs typeface="Calibri Light"/>
              </a:rPr>
              <a:t>ns</a:t>
            </a:r>
            <a:r>
              <a:rPr sz="3600" spc="-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3600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32153" y="2271522"/>
            <a:ext cx="7193280" cy="4482465"/>
            <a:chOff x="1232153" y="2271522"/>
            <a:chExt cx="7193280" cy="44824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5201" y="2274570"/>
              <a:ext cx="7187183" cy="44752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32153" y="2271522"/>
              <a:ext cx="7193280" cy="4482465"/>
            </a:xfrm>
            <a:custGeom>
              <a:avLst/>
              <a:gdLst/>
              <a:ahLst/>
              <a:cxnLst/>
              <a:rect l="l" t="t" r="r" b="b"/>
              <a:pathLst>
                <a:path w="7193280" h="4482465">
                  <a:moveTo>
                    <a:pt x="7193280" y="4482084"/>
                  </a:moveTo>
                  <a:lnTo>
                    <a:pt x="7193280" y="0"/>
                  </a:lnTo>
                  <a:lnTo>
                    <a:pt x="0" y="0"/>
                  </a:lnTo>
                  <a:lnTo>
                    <a:pt x="0" y="4482084"/>
                  </a:lnTo>
                  <a:lnTo>
                    <a:pt x="3048" y="4482084"/>
                  </a:lnTo>
                  <a:lnTo>
                    <a:pt x="3048" y="6096"/>
                  </a:lnTo>
                  <a:lnTo>
                    <a:pt x="6096" y="3048"/>
                  </a:lnTo>
                  <a:lnTo>
                    <a:pt x="6096" y="6096"/>
                  </a:lnTo>
                  <a:lnTo>
                    <a:pt x="7187183" y="6096"/>
                  </a:lnTo>
                  <a:lnTo>
                    <a:pt x="7187183" y="3047"/>
                  </a:lnTo>
                  <a:lnTo>
                    <a:pt x="7190232" y="6096"/>
                  </a:lnTo>
                  <a:lnTo>
                    <a:pt x="7190232" y="4482084"/>
                  </a:lnTo>
                  <a:lnTo>
                    <a:pt x="7193280" y="4482084"/>
                  </a:lnTo>
                  <a:close/>
                </a:path>
                <a:path w="7193280" h="4482465">
                  <a:moveTo>
                    <a:pt x="6096" y="6096"/>
                  </a:moveTo>
                  <a:lnTo>
                    <a:pt x="6096" y="3048"/>
                  </a:lnTo>
                  <a:lnTo>
                    <a:pt x="3048" y="6096"/>
                  </a:lnTo>
                  <a:lnTo>
                    <a:pt x="6096" y="6096"/>
                  </a:lnTo>
                  <a:close/>
                </a:path>
                <a:path w="7193280" h="4482465">
                  <a:moveTo>
                    <a:pt x="6096" y="4475226"/>
                  </a:moveTo>
                  <a:lnTo>
                    <a:pt x="6096" y="6096"/>
                  </a:lnTo>
                  <a:lnTo>
                    <a:pt x="3048" y="6096"/>
                  </a:lnTo>
                  <a:lnTo>
                    <a:pt x="3048" y="4475226"/>
                  </a:lnTo>
                  <a:lnTo>
                    <a:pt x="6096" y="4475226"/>
                  </a:lnTo>
                  <a:close/>
                </a:path>
                <a:path w="7193280" h="4482465">
                  <a:moveTo>
                    <a:pt x="7190232" y="4475226"/>
                  </a:moveTo>
                  <a:lnTo>
                    <a:pt x="3048" y="4475226"/>
                  </a:lnTo>
                  <a:lnTo>
                    <a:pt x="6096" y="4478274"/>
                  </a:lnTo>
                  <a:lnTo>
                    <a:pt x="6096" y="4482084"/>
                  </a:lnTo>
                  <a:lnTo>
                    <a:pt x="7187183" y="4482084"/>
                  </a:lnTo>
                  <a:lnTo>
                    <a:pt x="7187183" y="4478274"/>
                  </a:lnTo>
                  <a:lnTo>
                    <a:pt x="7190232" y="4475226"/>
                  </a:lnTo>
                  <a:close/>
                </a:path>
                <a:path w="7193280" h="4482465">
                  <a:moveTo>
                    <a:pt x="6096" y="4482084"/>
                  </a:moveTo>
                  <a:lnTo>
                    <a:pt x="6096" y="4478274"/>
                  </a:lnTo>
                  <a:lnTo>
                    <a:pt x="3048" y="4475226"/>
                  </a:lnTo>
                  <a:lnTo>
                    <a:pt x="3048" y="4482084"/>
                  </a:lnTo>
                  <a:lnTo>
                    <a:pt x="6096" y="4482084"/>
                  </a:lnTo>
                  <a:close/>
                </a:path>
                <a:path w="7193280" h="4482465">
                  <a:moveTo>
                    <a:pt x="7190232" y="6096"/>
                  </a:moveTo>
                  <a:lnTo>
                    <a:pt x="7187183" y="3047"/>
                  </a:lnTo>
                  <a:lnTo>
                    <a:pt x="7187183" y="6096"/>
                  </a:lnTo>
                  <a:lnTo>
                    <a:pt x="7190232" y="6096"/>
                  </a:lnTo>
                  <a:close/>
                </a:path>
                <a:path w="7193280" h="4482465">
                  <a:moveTo>
                    <a:pt x="7190232" y="4475226"/>
                  </a:moveTo>
                  <a:lnTo>
                    <a:pt x="7190232" y="6096"/>
                  </a:lnTo>
                  <a:lnTo>
                    <a:pt x="7187183" y="6096"/>
                  </a:lnTo>
                  <a:lnTo>
                    <a:pt x="7187183" y="4475226"/>
                  </a:lnTo>
                  <a:lnTo>
                    <a:pt x="7190232" y="4475226"/>
                  </a:lnTo>
                  <a:close/>
                </a:path>
                <a:path w="7193280" h="4482465">
                  <a:moveTo>
                    <a:pt x="7190232" y="4482084"/>
                  </a:moveTo>
                  <a:lnTo>
                    <a:pt x="7190232" y="4475226"/>
                  </a:lnTo>
                  <a:lnTo>
                    <a:pt x="7187183" y="4478274"/>
                  </a:lnTo>
                  <a:lnTo>
                    <a:pt x="7187183" y="4482084"/>
                  </a:lnTo>
                  <a:lnTo>
                    <a:pt x="7190232" y="4482084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88541" y="2250440"/>
            <a:ext cx="4362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2450" algn="l"/>
              </a:tabLst>
            </a:pPr>
            <a:r>
              <a:rPr sz="2400" spc="-5" dirty="0">
                <a:latin typeface="Calibri"/>
                <a:cs typeface="Calibri"/>
              </a:rPr>
              <a:t>4.	Hitung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geser </a:t>
            </a:r>
            <a:r>
              <a:rPr sz="2400" spc="-5" dirty="0">
                <a:latin typeface="Calibri"/>
                <a:cs typeface="Calibri"/>
              </a:rPr>
              <a:t>perlu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i="1" spc="-45" dirty="0">
                <a:latin typeface="Calibri"/>
                <a:cs typeface="Calibri"/>
              </a:rPr>
              <a:t>A</a:t>
            </a:r>
            <a:r>
              <a:rPr sz="2400" i="1" spc="-67" baseline="-20833" dirty="0">
                <a:latin typeface="Calibri"/>
                <a:cs typeface="Calibri"/>
              </a:rPr>
              <a:t>v</a:t>
            </a:r>
            <a:endParaRPr sz="2400" baseline="-20833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1142" y="2718307"/>
            <a:ext cx="1143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12442" y="2904744"/>
            <a:ext cx="234950" cy="17145"/>
          </a:xfrm>
          <a:custGeom>
            <a:avLst/>
            <a:gdLst/>
            <a:ahLst/>
            <a:cxnLst/>
            <a:rect l="l" t="t" r="r" b="b"/>
            <a:pathLst>
              <a:path w="234950" h="17144">
                <a:moveTo>
                  <a:pt x="234695" y="16763"/>
                </a:moveTo>
                <a:lnTo>
                  <a:pt x="234695" y="0"/>
                </a:lnTo>
                <a:lnTo>
                  <a:pt x="0" y="0"/>
                </a:lnTo>
                <a:lnTo>
                  <a:pt x="0" y="16763"/>
                </a:lnTo>
                <a:lnTo>
                  <a:pt x="234695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974342" y="2569718"/>
            <a:ext cx="9340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688340" algn="l"/>
              </a:tabLst>
            </a:pPr>
            <a:r>
              <a:rPr sz="1450" spc="130" dirty="0">
                <a:latin typeface="Cambria"/>
                <a:cs typeface="Cambria"/>
              </a:rPr>
              <a:t>A</a:t>
            </a:r>
            <a:r>
              <a:rPr sz="1800" spc="195" baseline="-13888" dirty="0">
                <a:latin typeface="Cambria"/>
                <a:cs typeface="Cambria"/>
              </a:rPr>
              <a:t>v</a:t>
            </a:r>
            <a:r>
              <a:rPr sz="1800" spc="547" baseline="-13888" dirty="0">
                <a:latin typeface="Cambria"/>
                <a:cs typeface="Cambria"/>
              </a:rPr>
              <a:t> </a:t>
            </a:r>
            <a:r>
              <a:rPr sz="3000" spc="577" baseline="-31944" dirty="0">
                <a:latin typeface="Cambria"/>
                <a:cs typeface="Cambria"/>
              </a:rPr>
              <a:t>=	</a:t>
            </a:r>
            <a:r>
              <a:rPr sz="1450" spc="114" dirty="0">
                <a:latin typeface="Cambria"/>
                <a:cs typeface="Cambria"/>
              </a:rPr>
              <a:t>V</a:t>
            </a:r>
            <a:r>
              <a:rPr sz="1800" spc="172" baseline="-13888" dirty="0">
                <a:latin typeface="Cambria"/>
                <a:cs typeface="Cambria"/>
              </a:rPr>
              <a:t>s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45970" y="2914142"/>
            <a:ext cx="966469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32130" algn="l"/>
              </a:tabLst>
            </a:pPr>
            <a:r>
              <a:rPr sz="1450" spc="85" dirty="0">
                <a:latin typeface="Cambria"/>
                <a:cs typeface="Cambria"/>
              </a:rPr>
              <a:t>s	</a:t>
            </a:r>
            <a:r>
              <a:rPr sz="1450" spc="135" dirty="0">
                <a:latin typeface="Cambria"/>
                <a:cs typeface="Cambria"/>
              </a:rPr>
              <a:t>f</a:t>
            </a:r>
            <a:r>
              <a:rPr sz="1800" spc="202" baseline="-13888" dirty="0">
                <a:latin typeface="Cambria"/>
                <a:cs typeface="Cambria"/>
              </a:rPr>
              <a:t>yv</a:t>
            </a:r>
            <a:r>
              <a:rPr sz="1450" spc="135" dirty="0">
                <a:latin typeface="Cambria"/>
                <a:cs typeface="Cambria"/>
              </a:rPr>
              <a:t>d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78608" y="2904743"/>
            <a:ext cx="699770" cy="1180465"/>
          </a:xfrm>
          <a:custGeom>
            <a:avLst/>
            <a:gdLst/>
            <a:ahLst/>
            <a:cxnLst/>
            <a:rect l="l" t="t" r="r" b="b"/>
            <a:pathLst>
              <a:path w="699770" h="1180464">
                <a:moveTo>
                  <a:pt x="118872" y="688086"/>
                </a:moveTo>
                <a:lnTo>
                  <a:pt x="78193" y="716280"/>
                </a:lnTo>
                <a:lnTo>
                  <a:pt x="49530" y="771144"/>
                </a:lnTo>
                <a:lnTo>
                  <a:pt x="29337" y="842683"/>
                </a:lnTo>
                <a:lnTo>
                  <a:pt x="24447" y="884199"/>
                </a:lnTo>
                <a:lnTo>
                  <a:pt x="22860" y="929640"/>
                </a:lnTo>
                <a:lnTo>
                  <a:pt x="24447" y="975639"/>
                </a:lnTo>
                <a:lnTo>
                  <a:pt x="29337" y="1017562"/>
                </a:lnTo>
                <a:lnTo>
                  <a:pt x="37642" y="1055344"/>
                </a:lnTo>
                <a:lnTo>
                  <a:pt x="63246" y="1118616"/>
                </a:lnTo>
                <a:lnTo>
                  <a:pt x="94424" y="1164336"/>
                </a:lnTo>
                <a:lnTo>
                  <a:pt x="112014" y="1180338"/>
                </a:lnTo>
                <a:lnTo>
                  <a:pt x="118872" y="1172718"/>
                </a:lnTo>
                <a:lnTo>
                  <a:pt x="104013" y="1155979"/>
                </a:lnTo>
                <a:lnTo>
                  <a:pt x="90385" y="1135380"/>
                </a:lnTo>
                <a:lnTo>
                  <a:pt x="67056" y="1082040"/>
                </a:lnTo>
                <a:lnTo>
                  <a:pt x="51625" y="1013650"/>
                </a:lnTo>
                <a:lnTo>
                  <a:pt x="47764" y="973823"/>
                </a:lnTo>
                <a:lnTo>
                  <a:pt x="46482" y="930402"/>
                </a:lnTo>
                <a:lnTo>
                  <a:pt x="47764" y="886561"/>
                </a:lnTo>
                <a:lnTo>
                  <a:pt x="51625" y="846493"/>
                </a:lnTo>
                <a:lnTo>
                  <a:pt x="67056" y="778002"/>
                </a:lnTo>
                <a:lnTo>
                  <a:pt x="90385" y="724763"/>
                </a:lnTo>
                <a:lnTo>
                  <a:pt x="104013" y="704392"/>
                </a:lnTo>
                <a:lnTo>
                  <a:pt x="118872" y="688086"/>
                </a:lnTo>
                <a:close/>
              </a:path>
              <a:path w="699770" h="1180464">
                <a:moveTo>
                  <a:pt x="382524" y="0"/>
                </a:moveTo>
                <a:lnTo>
                  <a:pt x="0" y="0"/>
                </a:lnTo>
                <a:lnTo>
                  <a:pt x="0" y="16764"/>
                </a:lnTo>
                <a:lnTo>
                  <a:pt x="382524" y="16764"/>
                </a:lnTo>
                <a:lnTo>
                  <a:pt x="382524" y="0"/>
                </a:lnTo>
                <a:close/>
              </a:path>
              <a:path w="699770" h="1180464">
                <a:moveTo>
                  <a:pt x="593598" y="675132"/>
                </a:moveTo>
                <a:lnTo>
                  <a:pt x="352044" y="675132"/>
                </a:lnTo>
                <a:lnTo>
                  <a:pt x="297180" y="880872"/>
                </a:lnTo>
                <a:lnTo>
                  <a:pt x="265938" y="810768"/>
                </a:lnTo>
                <a:lnTo>
                  <a:pt x="236220" y="824484"/>
                </a:lnTo>
                <a:lnTo>
                  <a:pt x="239268" y="831342"/>
                </a:lnTo>
                <a:lnTo>
                  <a:pt x="254508" y="824484"/>
                </a:lnTo>
                <a:lnTo>
                  <a:pt x="291846" y="904494"/>
                </a:lnTo>
                <a:lnTo>
                  <a:pt x="300990" y="904494"/>
                </a:lnTo>
                <a:lnTo>
                  <a:pt x="359664" y="686562"/>
                </a:lnTo>
                <a:lnTo>
                  <a:pt x="370332" y="686562"/>
                </a:lnTo>
                <a:lnTo>
                  <a:pt x="370332" y="687324"/>
                </a:lnTo>
                <a:lnTo>
                  <a:pt x="593598" y="687324"/>
                </a:lnTo>
                <a:lnTo>
                  <a:pt x="593598" y="675132"/>
                </a:lnTo>
                <a:close/>
              </a:path>
              <a:path w="699770" h="1180464">
                <a:moveTo>
                  <a:pt x="699516" y="929640"/>
                </a:moveTo>
                <a:lnTo>
                  <a:pt x="697801" y="884199"/>
                </a:lnTo>
                <a:lnTo>
                  <a:pt x="692746" y="842683"/>
                </a:lnTo>
                <a:lnTo>
                  <a:pt x="684403" y="805027"/>
                </a:lnTo>
                <a:lnTo>
                  <a:pt x="659003" y="741426"/>
                </a:lnTo>
                <a:lnTo>
                  <a:pt x="627621" y="695706"/>
                </a:lnTo>
                <a:lnTo>
                  <a:pt x="610362" y="679704"/>
                </a:lnTo>
                <a:lnTo>
                  <a:pt x="603504" y="688086"/>
                </a:lnTo>
                <a:lnTo>
                  <a:pt x="618350" y="704392"/>
                </a:lnTo>
                <a:lnTo>
                  <a:pt x="631977" y="724763"/>
                </a:lnTo>
                <a:lnTo>
                  <a:pt x="655320" y="778002"/>
                </a:lnTo>
                <a:lnTo>
                  <a:pt x="670369" y="846493"/>
                </a:lnTo>
                <a:lnTo>
                  <a:pt x="673963" y="886561"/>
                </a:lnTo>
                <a:lnTo>
                  <a:pt x="675132" y="930402"/>
                </a:lnTo>
                <a:lnTo>
                  <a:pt x="673963" y="973823"/>
                </a:lnTo>
                <a:lnTo>
                  <a:pt x="670369" y="1013650"/>
                </a:lnTo>
                <a:lnTo>
                  <a:pt x="655320" y="1082040"/>
                </a:lnTo>
                <a:lnTo>
                  <a:pt x="631977" y="1135380"/>
                </a:lnTo>
                <a:lnTo>
                  <a:pt x="603504" y="1172718"/>
                </a:lnTo>
                <a:lnTo>
                  <a:pt x="610362" y="1180338"/>
                </a:lnTo>
                <a:lnTo>
                  <a:pt x="643890" y="1143762"/>
                </a:lnTo>
                <a:lnTo>
                  <a:pt x="672846" y="1088898"/>
                </a:lnTo>
                <a:lnTo>
                  <a:pt x="692746" y="1017562"/>
                </a:lnTo>
                <a:lnTo>
                  <a:pt x="697801" y="975639"/>
                </a:lnTo>
                <a:lnTo>
                  <a:pt x="699516" y="9296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45742" y="3174745"/>
            <a:ext cx="26892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065" algn="l"/>
                <a:tab pos="266700" algn="l"/>
              </a:tabLst>
            </a:pPr>
            <a:r>
              <a:rPr sz="2000" spc="-10" dirty="0">
                <a:latin typeface="Calibri"/>
                <a:cs typeface="Calibri"/>
              </a:rPr>
              <a:t>dimana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i="1" spc="-40" dirty="0">
                <a:latin typeface="Calibri"/>
                <a:cs typeface="Calibri"/>
              </a:rPr>
              <a:t>V</a:t>
            </a:r>
            <a:r>
              <a:rPr sz="1950" i="1" spc="-60" baseline="-21367" dirty="0">
                <a:latin typeface="Calibri"/>
                <a:cs typeface="Calibri"/>
              </a:rPr>
              <a:t>s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</a:t>
            </a:r>
            <a:r>
              <a:rPr sz="2000" i="1" spc="-25" dirty="0">
                <a:latin typeface="Calibri"/>
                <a:cs typeface="Calibri"/>
              </a:rPr>
              <a:t>V</a:t>
            </a:r>
            <a:r>
              <a:rPr sz="1950" i="1" spc="-37" baseline="-21367" dirty="0">
                <a:latin typeface="Calibri"/>
                <a:cs typeface="Calibri"/>
              </a:rPr>
              <a:t>n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i="1" spc="-50" dirty="0">
                <a:latin typeface="Calibri"/>
                <a:cs typeface="Calibri"/>
              </a:rPr>
              <a:t>V</a:t>
            </a:r>
            <a:r>
              <a:rPr sz="1950" i="1" spc="-75" baseline="-21367" dirty="0">
                <a:latin typeface="Calibri"/>
                <a:cs typeface="Calibri"/>
              </a:rPr>
              <a:t>c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45733" y="3640318"/>
            <a:ext cx="800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66065" algn="l"/>
                <a:tab pos="266700" algn="l"/>
              </a:tabLst>
            </a:pPr>
            <a:r>
              <a:rPr sz="2000" spc="-45" dirty="0">
                <a:latin typeface="Cambria"/>
                <a:cs typeface="Cambria"/>
              </a:rPr>
              <a:t>V</a:t>
            </a:r>
            <a:r>
              <a:rPr sz="2175" spc="-67" baseline="-15325" dirty="0">
                <a:latin typeface="Cambria"/>
                <a:cs typeface="Cambria"/>
              </a:rPr>
              <a:t>c</a:t>
            </a:r>
            <a:r>
              <a:rPr sz="2175" spc="390" baseline="-15325" dirty="0">
                <a:latin typeface="Cambria"/>
                <a:cs typeface="Cambria"/>
              </a:rPr>
              <a:t> </a:t>
            </a:r>
            <a:r>
              <a:rPr sz="2000" spc="385" dirty="0">
                <a:latin typeface="Cambria"/>
                <a:cs typeface="Cambria"/>
              </a:rPr>
              <a:t>=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67761" y="3554984"/>
            <a:ext cx="53530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81305" algn="l"/>
              </a:tabLst>
            </a:pPr>
            <a:r>
              <a:rPr sz="1450" spc="35" dirty="0">
                <a:latin typeface="Cambria"/>
                <a:cs typeface="Cambria"/>
              </a:rPr>
              <a:t>h	</a:t>
            </a:r>
            <a:r>
              <a:rPr sz="1450" spc="125" dirty="0">
                <a:latin typeface="Cambria"/>
                <a:cs typeface="Cambria"/>
              </a:rPr>
              <a:t>f'</a:t>
            </a:r>
            <a:r>
              <a:rPr sz="1800" spc="187" baseline="-13888" dirty="0">
                <a:latin typeface="Cambria"/>
                <a:cs typeface="Cambria"/>
              </a:rPr>
              <a:t>c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72994" y="3836162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05861" y="3826764"/>
            <a:ext cx="467995" cy="17145"/>
          </a:xfrm>
          <a:custGeom>
            <a:avLst/>
            <a:gdLst/>
            <a:ahLst/>
            <a:cxnLst/>
            <a:rect l="l" t="t" r="r" b="b"/>
            <a:pathLst>
              <a:path w="467994" h="17145">
                <a:moveTo>
                  <a:pt x="467868" y="16763"/>
                </a:moveTo>
                <a:lnTo>
                  <a:pt x="467868" y="0"/>
                </a:lnTo>
                <a:lnTo>
                  <a:pt x="0" y="0"/>
                </a:lnTo>
                <a:lnTo>
                  <a:pt x="0" y="16763"/>
                </a:lnTo>
                <a:lnTo>
                  <a:pt x="467868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303270" y="3640327"/>
            <a:ext cx="5289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75" dirty="0">
                <a:latin typeface="Cambria"/>
                <a:cs typeface="Cambria"/>
              </a:rPr>
              <a:t>b</a:t>
            </a:r>
            <a:r>
              <a:rPr sz="2175" spc="112" baseline="-15325" dirty="0">
                <a:latin typeface="Cambria"/>
                <a:cs typeface="Cambria"/>
              </a:rPr>
              <a:t>w</a:t>
            </a:r>
            <a:r>
              <a:rPr sz="2000" spc="75" dirty="0">
                <a:latin typeface="Cambria"/>
                <a:cs typeface="Cambria"/>
              </a:rPr>
              <a:t>d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88541" y="4034554"/>
            <a:ext cx="6097270" cy="14998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23265" indent="-229235">
              <a:lnSpc>
                <a:spcPct val="100000"/>
              </a:lnSpc>
              <a:spcBef>
                <a:spcPts val="340"/>
              </a:spcBef>
              <a:buFont typeface="Arial MT"/>
              <a:buChar char="•"/>
              <a:tabLst>
                <a:tab pos="723265" algn="l"/>
                <a:tab pos="723900" algn="l"/>
              </a:tabLst>
            </a:pPr>
            <a:r>
              <a:rPr sz="2000" spc="-10" dirty="0">
                <a:latin typeface="Calibri"/>
                <a:cs typeface="Calibri"/>
              </a:rPr>
              <a:t>dimana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100" spc="-60" dirty="0">
                <a:latin typeface="Symbol"/>
                <a:cs typeface="Symbol"/>
              </a:rPr>
              <a:t></a:t>
            </a:r>
            <a:r>
              <a:rPr sz="2100" spc="-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1,0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bobot‐normal</a:t>
            </a:r>
            <a:endParaRPr sz="2000">
              <a:latin typeface="Calibri"/>
              <a:cs typeface="Calibri"/>
            </a:endParaRPr>
          </a:p>
          <a:p>
            <a:pPr marL="1923414">
              <a:lnSpc>
                <a:spcPct val="100000"/>
              </a:lnSpc>
              <a:spcBef>
                <a:spcPts val="220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0,85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bobot‐ringan‐pasir</a:t>
            </a:r>
            <a:endParaRPr sz="2000">
              <a:latin typeface="Calibri"/>
              <a:cs typeface="Calibri"/>
            </a:endParaRPr>
          </a:p>
          <a:p>
            <a:pPr marL="1923414">
              <a:lnSpc>
                <a:spcPct val="100000"/>
              </a:lnSpc>
              <a:spcBef>
                <a:spcPts val="260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0,75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bobot‐ringan‐semua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685"/>
              </a:spcBef>
              <a:tabLst>
                <a:tab pos="552450" algn="l"/>
              </a:tabLst>
            </a:pPr>
            <a:r>
              <a:rPr sz="2400" spc="-5" dirty="0">
                <a:latin typeface="Calibri"/>
                <a:cs typeface="Calibri"/>
              </a:rPr>
              <a:t>5.	</a:t>
            </a:r>
            <a:r>
              <a:rPr sz="2400" spc="-15" dirty="0">
                <a:latin typeface="Calibri"/>
                <a:cs typeface="Calibri"/>
              </a:rPr>
              <a:t>Dapatkan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i="1" spc="-30" dirty="0">
                <a:latin typeface="Calibri"/>
                <a:cs typeface="Calibri"/>
              </a:rPr>
              <a:t>A</a:t>
            </a:r>
            <a:r>
              <a:rPr sz="2400" i="1" spc="-44" baseline="-20833" dirty="0">
                <a:latin typeface="Calibri"/>
                <a:cs typeface="Calibri"/>
              </a:rPr>
              <a:t>vt</a:t>
            </a:r>
            <a:r>
              <a:rPr sz="2400" i="1" spc="247" baseline="-20833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total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02942" y="5671820"/>
            <a:ext cx="19945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70" dirty="0">
                <a:latin typeface="Cambria"/>
                <a:cs typeface="Cambria"/>
              </a:rPr>
              <a:t>A</a:t>
            </a:r>
            <a:r>
              <a:rPr sz="2175" spc="104" baseline="-15325" dirty="0">
                <a:latin typeface="Cambria"/>
                <a:cs typeface="Cambria"/>
              </a:rPr>
              <a:t>vt</a:t>
            </a:r>
            <a:r>
              <a:rPr sz="2175" spc="457" baseline="-15325" dirty="0">
                <a:latin typeface="Cambria"/>
                <a:cs typeface="Cambria"/>
              </a:rPr>
              <a:t> </a:t>
            </a:r>
            <a:r>
              <a:rPr sz="2000" spc="385" dirty="0">
                <a:latin typeface="Cambria"/>
                <a:cs typeface="Cambria"/>
              </a:rPr>
              <a:t>=</a:t>
            </a:r>
            <a:r>
              <a:rPr sz="2000" spc="100" dirty="0">
                <a:latin typeface="Cambria"/>
                <a:cs typeface="Cambria"/>
              </a:rPr>
              <a:t> </a:t>
            </a:r>
            <a:r>
              <a:rPr sz="2000" spc="75" dirty="0">
                <a:latin typeface="Cambria"/>
                <a:cs typeface="Cambria"/>
              </a:rPr>
              <a:t>A</a:t>
            </a:r>
            <a:r>
              <a:rPr sz="2175" spc="112" baseline="-15325" dirty="0">
                <a:latin typeface="Cambria"/>
                <a:cs typeface="Cambria"/>
              </a:rPr>
              <a:t>v</a:t>
            </a:r>
            <a:r>
              <a:rPr sz="2175" spc="300" baseline="-15325" dirty="0">
                <a:latin typeface="Cambria"/>
                <a:cs typeface="Cambria"/>
              </a:rPr>
              <a:t> </a:t>
            </a:r>
            <a:r>
              <a:rPr sz="2000" spc="385" dirty="0">
                <a:latin typeface="Cambria"/>
                <a:cs typeface="Cambria"/>
              </a:rPr>
              <a:t>+</a:t>
            </a:r>
            <a:r>
              <a:rPr sz="2000" dirty="0">
                <a:latin typeface="Cambria"/>
                <a:cs typeface="Cambria"/>
              </a:rPr>
              <a:t> </a:t>
            </a:r>
            <a:r>
              <a:rPr sz="2000" spc="35" dirty="0">
                <a:latin typeface="Cambria"/>
                <a:cs typeface="Cambria"/>
              </a:rPr>
              <a:t>2A</a:t>
            </a:r>
            <a:r>
              <a:rPr sz="2175" spc="52" baseline="-15325" dirty="0">
                <a:latin typeface="Cambria"/>
                <a:cs typeface="Cambria"/>
              </a:rPr>
              <a:t>t</a:t>
            </a:r>
            <a:r>
              <a:rPr sz="2175" spc="457" baseline="-15325" dirty="0">
                <a:latin typeface="Cambria"/>
                <a:cs typeface="Cambria"/>
              </a:rPr>
              <a:t> </a:t>
            </a:r>
            <a:r>
              <a:rPr sz="2000" spc="385" dirty="0">
                <a:latin typeface="Cambria"/>
                <a:cs typeface="Cambria"/>
              </a:rPr>
              <a:t>=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233671" y="5611367"/>
            <a:ext cx="357505" cy="229870"/>
          </a:xfrm>
          <a:custGeom>
            <a:avLst/>
            <a:gdLst/>
            <a:ahLst/>
            <a:cxnLst/>
            <a:rect l="l" t="t" r="r" b="b"/>
            <a:pathLst>
              <a:path w="357504" h="229870">
                <a:moveTo>
                  <a:pt x="357378" y="12191"/>
                </a:moveTo>
                <a:lnTo>
                  <a:pt x="357378" y="0"/>
                </a:lnTo>
                <a:lnTo>
                  <a:pt x="115824" y="0"/>
                </a:lnTo>
                <a:lnTo>
                  <a:pt x="60960" y="205740"/>
                </a:lnTo>
                <a:lnTo>
                  <a:pt x="29718" y="135636"/>
                </a:lnTo>
                <a:lnTo>
                  <a:pt x="0" y="149352"/>
                </a:lnTo>
                <a:lnTo>
                  <a:pt x="3048" y="156210"/>
                </a:lnTo>
                <a:lnTo>
                  <a:pt x="18288" y="149352"/>
                </a:lnTo>
                <a:lnTo>
                  <a:pt x="55626" y="229361"/>
                </a:lnTo>
                <a:lnTo>
                  <a:pt x="64770" y="229361"/>
                </a:lnTo>
                <a:lnTo>
                  <a:pt x="123444" y="11430"/>
                </a:lnTo>
                <a:lnTo>
                  <a:pt x="134112" y="11429"/>
                </a:lnTo>
                <a:lnTo>
                  <a:pt x="134112" y="12191"/>
                </a:lnTo>
                <a:lnTo>
                  <a:pt x="357378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90314" y="5867654"/>
            <a:ext cx="24066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16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30623" y="5858255"/>
            <a:ext cx="361315" cy="17145"/>
          </a:xfrm>
          <a:custGeom>
            <a:avLst/>
            <a:gdLst/>
            <a:ahLst/>
            <a:cxnLst/>
            <a:rect l="l" t="t" r="r" b="b"/>
            <a:pathLst>
              <a:path w="361314" h="17145">
                <a:moveTo>
                  <a:pt x="361188" y="16763"/>
                </a:moveTo>
                <a:lnTo>
                  <a:pt x="361188" y="0"/>
                </a:lnTo>
                <a:lnTo>
                  <a:pt x="0" y="0"/>
                </a:lnTo>
                <a:lnTo>
                  <a:pt x="0" y="16763"/>
                </a:lnTo>
                <a:lnTo>
                  <a:pt x="361188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30446" y="5591810"/>
            <a:ext cx="69786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175" spc="187" baseline="1915" dirty="0">
                <a:latin typeface="Cambria"/>
                <a:cs typeface="Cambria"/>
              </a:rPr>
              <a:t>f'</a:t>
            </a:r>
            <a:r>
              <a:rPr sz="1800" spc="187" baseline="-11574" dirty="0">
                <a:latin typeface="Cambria"/>
                <a:cs typeface="Cambria"/>
              </a:rPr>
              <a:t>c</a:t>
            </a:r>
            <a:r>
              <a:rPr sz="1800" spc="120" baseline="-11574" dirty="0">
                <a:latin typeface="Cambria"/>
                <a:cs typeface="Cambria"/>
              </a:rPr>
              <a:t> </a:t>
            </a:r>
            <a:r>
              <a:rPr sz="1450" spc="150" dirty="0">
                <a:latin typeface="Cambria"/>
                <a:cs typeface="Cambria"/>
              </a:rPr>
              <a:t>b</a:t>
            </a:r>
            <a:r>
              <a:rPr sz="1800" spc="225" baseline="-13888" dirty="0">
                <a:latin typeface="Cambria"/>
                <a:cs typeface="Cambria"/>
              </a:rPr>
              <a:t>w</a:t>
            </a:r>
            <a:r>
              <a:rPr sz="1450" spc="150" dirty="0">
                <a:latin typeface="Cambria"/>
                <a:cs typeface="Cambria"/>
              </a:rPr>
              <a:t>s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40583" y="5905754"/>
            <a:ext cx="33401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175" spc="179" baseline="11494" dirty="0">
                <a:latin typeface="Cambria"/>
                <a:cs typeface="Cambria"/>
              </a:rPr>
              <a:t>f</a:t>
            </a:r>
            <a:r>
              <a:rPr sz="1200" spc="120" dirty="0">
                <a:latin typeface="Cambria"/>
                <a:cs typeface="Cambria"/>
              </a:rPr>
              <a:t>yv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634484" y="5858255"/>
            <a:ext cx="355600" cy="17145"/>
          </a:xfrm>
          <a:custGeom>
            <a:avLst/>
            <a:gdLst/>
            <a:ahLst/>
            <a:cxnLst/>
            <a:rect l="l" t="t" r="r" b="b"/>
            <a:pathLst>
              <a:path w="355600" h="17145">
                <a:moveTo>
                  <a:pt x="355091" y="16763"/>
                </a:moveTo>
                <a:lnTo>
                  <a:pt x="355091" y="0"/>
                </a:lnTo>
                <a:lnTo>
                  <a:pt x="0" y="0"/>
                </a:lnTo>
                <a:lnTo>
                  <a:pt x="0" y="16763"/>
                </a:lnTo>
                <a:lnTo>
                  <a:pt x="355091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202942" y="6126734"/>
            <a:ext cx="47028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namun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kurang</a:t>
            </a:r>
            <a:r>
              <a:rPr sz="2000" spc="-5" dirty="0">
                <a:latin typeface="Calibri"/>
                <a:cs typeface="Calibri"/>
              </a:rPr>
              <a:t> dari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(1/3)(</a:t>
            </a:r>
            <a:r>
              <a:rPr sz="2000" i="1" dirty="0">
                <a:latin typeface="Calibri"/>
                <a:cs typeface="Calibri"/>
              </a:rPr>
              <a:t>b</a:t>
            </a:r>
            <a:r>
              <a:rPr sz="1950" i="1" baseline="-21367" dirty="0">
                <a:latin typeface="Calibri"/>
                <a:cs typeface="Calibri"/>
              </a:rPr>
              <a:t>w</a:t>
            </a:r>
            <a:r>
              <a:rPr sz="2000" i="1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1950" i="1" baseline="-21367" dirty="0">
                <a:latin typeface="Calibri"/>
                <a:cs typeface="Calibri"/>
              </a:rPr>
              <a:t>yv</a:t>
            </a:r>
            <a:r>
              <a:rPr sz="2000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7167" y="2742438"/>
            <a:ext cx="5458206" cy="202844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4589" y="1281176"/>
            <a:ext cx="6057265" cy="257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 Light"/>
                <a:cs typeface="Calibri Light"/>
              </a:rPr>
              <a:t>Ringkasan</a:t>
            </a:r>
            <a:endParaRPr sz="3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36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>
              <a:latin typeface="Calibri Light"/>
              <a:cs typeface="Calibri Light"/>
            </a:endParaRPr>
          </a:p>
          <a:p>
            <a:pPr marL="1548765" marR="5080" indent="-635">
              <a:lnSpc>
                <a:spcPts val="3520"/>
              </a:lnSpc>
            </a:pPr>
            <a:r>
              <a:rPr sz="3200" spc="-15" dirty="0">
                <a:solidFill>
                  <a:srgbClr val="FFFFFF"/>
                </a:solidFill>
                <a:latin typeface="Calibri"/>
                <a:cs typeface="Calibri"/>
              </a:rPr>
              <a:t>Perhitungan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torsi dilakukan </a:t>
            </a:r>
            <a:r>
              <a:rPr sz="3200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bila</a:t>
            </a:r>
            <a:r>
              <a:rPr sz="3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&gt;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77288" y="3872735"/>
            <a:ext cx="197485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7290" y="4104385"/>
            <a:ext cx="2644775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95425" algn="l"/>
                <a:tab pos="2296795" algn="l"/>
              </a:tabLst>
            </a:pPr>
            <a:r>
              <a:rPr sz="2300" spc="155" dirty="0">
                <a:solidFill>
                  <a:srgbClr val="FFFFFF"/>
                </a:solidFill>
                <a:latin typeface="Cambria"/>
                <a:cs typeface="Cambria"/>
              </a:rPr>
              <a:t>c	</a:t>
            </a:r>
            <a:r>
              <a:rPr sz="2300" spc="165" dirty="0">
                <a:solidFill>
                  <a:srgbClr val="FFFFFF"/>
                </a:solidFill>
                <a:latin typeface="Cambria"/>
                <a:cs typeface="Cambria"/>
              </a:rPr>
              <a:t>cp	cp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4589" y="1262126"/>
            <a:ext cx="1370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97636" y="2111501"/>
            <a:ext cx="4359910" cy="4632960"/>
            <a:chOff x="897636" y="2111501"/>
            <a:chExt cx="4359910" cy="4632960"/>
          </a:xfrm>
        </p:grpSpPr>
        <p:sp>
          <p:nvSpPr>
            <p:cNvPr id="8" name="object 8"/>
            <p:cNvSpPr/>
            <p:nvPr/>
          </p:nvSpPr>
          <p:spPr>
            <a:xfrm>
              <a:off x="904494" y="2117597"/>
              <a:ext cx="4345940" cy="4620895"/>
            </a:xfrm>
            <a:custGeom>
              <a:avLst/>
              <a:gdLst/>
              <a:ahLst/>
              <a:cxnLst/>
              <a:rect l="l" t="t" r="r" b="b"/>
              <a:pathLst>
                <a:path w="4345940" h="4620895">
                  <a:moveTo>
                    <a:pt x="4345686" y="4620767"/>
                  </a:moveTo>
                  <a:lnTo>
                    <a:pt x="4345685" y="0"/>
                  </a:lnTo>
                  <a:lnTo>
                    <a:pt x="0" y="0"/>
                  </a:lnTo>
                  <a:lnTo>
                    <a:pt x="0" y="4620767"/>
                  </a:lnTo>
                  <a:lnTo>
                    <a:pt x="4345686" y="4620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7636" y="2111501"/>
              <a:ext cx="4359910" cy="4632960"/>
            </a:xfrm>
            <a:custGeom>
              <a:avLst/>
              <a:gdLst/>
              <a:ahLst/>
              <a:cxnLst/>
              <a:rect l="l" t="t" r="r" b="b"/>
              <a:pathLst>
                <a:path w="4359910" h="4632959">
                  <a:moveTo>
                    <a:pt x="4359402" y="4632960"/>
                  </a:moveTo>
                  <a:lnTo>
                    <a:pt x="4359402" y="0"/>
                  </a:lnTo>
                  <a:lnTo>
                    <a:pt x="0" y="0"/>
                  </a:lnTo>
                  <a:lnTo>
                    <a:pt x="0" y="4632960"/>
                  </a:lnTo>
                  <a:lnTo>
                    <a:pt x="6857" y="4632960"/>
                  </a:lnTo>
                  <a:lnTo>
                    <a:pt x="6857" y="12954"/>
                  </a:lnTo>
                  <a:lnTo>
                    <a:pt x="12953" y="6096"/>
                  </a:lnTo>
                  <a:lnTo>
                    <a:pt x="12953" y="12954"/>
                  </a:lnTo>
                  <a:lnTo>
                    <a:pt x="4346448" y="12954"/>
                  </a:lnTo>
                  <a:lnTo>
                    <a:pt x="4346448" y="6096"/>
                  </a:lnTo>
                  <a:lnTo>
                    <a:pt x="4352544" y="12954"/>
                  </a:lnTo>
                  <a:lnTo>
                    <a:pt x="4352544" y="4632960"/>
                  </a:lnTo>
                  <a:lnTo>
                    <a:pt x="4359402" y="4632960"/>
                  </a:lnTo>
                  <a:close/>
                </a:path>
                <a:path w="4359910" h="4632959">
                  <a:moveTo>
                    <a:pt x="12953" y="12954"/>
                  </a:moveTo>
                  <a:lnTo>
                    <a:pt x="12953" y="6096"/>
                  </a:lnTo>
                  <a:lnTo>
                    <a:pt x="6857" y="12954"/>
                  </a:lnTo>
                  <a:lnTo>
                    <a:pt x="12953" y="12954"/>
                  </a:lnTo>
                  <a:close/>
                </a:path>
                <a:path w="4359910" h="4632959">
                  <a:moveTo>
                    <a:pt x="12953" y="4620006"/>
                  </a:moveTo>
                  <a:lnTo>
                    <a:pt x="12953" y="12954"/>
                  </a:lnTo>
                  <a:lnTo>
                    <a:pt x="6857" y="12954"/>
                  </a:lnTo>
                  <a:lnTo>
                    <a:pt x="6858" y="4620006"/>
                  </a:lnTo>
                  <a:lnTo>
                    <a:pt x="12953" y="4620006"/>
                  </a:lnTo>
                  <a:close/>
                </a:path>
                <a:path w="4359910" h="4632959">
                  <a:moveTo>
                    <a:pt x="4352544" y="4620006"/>
                  </a:moveTo>
                  <a:lnTo>
                    <a:pt x="6858" y="4620006"/>
                  </a:lnTo>
                  <a:lnTo>
                    <a:pt x="12953" y="4626864"/>
                  </a:lnTo>
                  <a:lnTo>
                    <a:pt x="12953" y="4632960"/>
                  </a:lnTo>
                  <a:lnTo>
                    <a:pt x="4346448" y="4632960"/>
                  </a:lnTo>
                  <a:lnTo>
                    <a:pt x="4346448" y="4626864"/>
                  </a:lnTo>
                  <a:lnTo>
                    <a:pt x="4352544" y="4620006"/>
                  </a:lnTo>
                  <a:close/>
                </a:path>
                <a:path w="4359910" h="4632959">
                  <a:moveTo>
                    <a:pt x="12953" y="4632960"/>
                  </a:moveTo>
                  <a:lnTo>
                    <a:pt x="12953" y="4626864"/>
                  </a:lnTo>
                  <a:lnTo>
                    <a:pt x="6858" y="4620006"/>
                  </a:lnTo>
                  <a:lnTo>
                    <a:pt x="6857" y="4632960"/>
                  </a:lnTo>
                  <a:lnTo>
                    <a:pt x="12953" y="4632960"/>
                  </a:lnTo>
                  <a:close/>
                </a:path>
                <a:path w="4359910" h="4632959">
                  <a:moveTo>
                    <a:pt x="4352544" y="12954"/>
                  </a:moveTo>
                  <a:lnTo>
                    <a:pt x="4346448" y="6096"/>
                  </a:lnTo>
                  <a:lnTo>
                    <a:pt x="4346448" y="12954"/>
                  </a:lnTo>
                  <a:lnTo>
                    <a:pt x="4352544" y="12954"/>
                  </a:lnTo>
                  <a:close/>
                </a:path>
                <a:path w="4359910" h="4632959">
                  <a:moveTo>
                    <a:pt x="4352544" y="4620006"/>
                  </a:moveTo>
                  <a:lnTo>
                    <a:pt x="4352544" y="12954"/>
                  </a:lnTo>
                  <a:lnTo>
                    <a:pt x="4346448" y="12954"/>
                  </a:lnTo>
                  <a:lnTo>
                    <a:pt x="4346448" y="4620006"/>
                  </a:lnTo>
                  <a:lnTo>
                    <a:pt x="4352544" y="4620006"/>
                  </a:lnTo>
                  <a:close/>
                </a:path>
                <a:path w="4359910" h="4632959">
                  <a:moveTo>
                    <a:pt x="4352544" y="4632960"/>
                  </a:moveTo>
                  <a:lnTo>
                    <a:pt x="4352544" y="4620006"/>
                  </a:lnTo>
                  <a:lnTo>
                    <a:pt x="4346448" y="4626864"/>
                  </a:lnTo>
                  <a:lnTo>
                    <a:pt x="4346448" y="4632960"/>
                  </a:lnTo>
                  <a:lnTo>
                    <a:pt x="4352544" y="4632960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5172" y="2385314"/>
            <a:ext cx="702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Sebuah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6100" y="2385314"/>
            <a:ext cx="5181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irisan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2936" y="2385314"/>
            <a:ext cx="1119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enampang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1021" y="2385314"/>
            <a:ext cx="701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balok‐T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5172" y="2577338"/>
            <a:ext cx="1111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mempunyai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3974" y="2577338"/>
            <a:ext cx="2726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081405" algn="l"/>
                <a:tab pos="2275840" algn="l"/>
              </a:tabLst>
            </a:pPr>
            <a:r>
              <a:rPr sz="1800" dirty="0">
                <a:latin typeface="Calibri"/>
                <a:cs typeface="Calibri"/>
              </a:rPr>
              <a:t>dimensi	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ri	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5172" y="2769361"/>
            <a:ext cx="4174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265555" algn="l"/>
                <a:tab pos="2009139" algn="l"/>
                <a:tab pos="2923540" algn="l"/>
                <a:tab pos="3701415" algn="l"/>
              </a:tabLst>
            </a:pPr>
            <a:r>
              <a:rPr sz="1800" dirty="0">
                <a:latin typeface="Calibri"/>
                <a:cs typeface="Calibri"/>
              </a:rPr>
              <a:t>ditunju</a:t>
            </a:r>
            <a:r>
              <a:rPr sz="1800" spc="-10" dirty="0">
                <a:latin typeface="Calibri"/>
                <a:cs typeface="Calibri"/>
              </a:rPr>
              <a:t>k</a:t>
            </a:r>
            <a:r>
              <a:rPr sz="1800" spc="-3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an	dalam	Gambar	di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as.	</a:t>
            </a:r>
            <a:r>
              <a:rPr sz="1800" spc="-5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5172" y="2961385"/>
            <a:ext cx="4176395" cy="49212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R="5080">
              <a:lnSpc>
                <a:spcPct val="70000"/>
              </a:lnSpc>
              <a:spcBef>
                <a:spcPts val="745"/>
              </a:spcBef>
              <a:tabLst>
                <a:tab pos="1343660" algn="l"/>
                <a:tab pos="2038350" algn="l"/>
                <a:tab pos="3064510" algn="l"/>
              </a:tabLst>
            </a:pPr>
            <a:r>
              <a:rPr sz="1800" spc="-5" dirty="0">
                <a:latin typeface="Calibri"/>
                <a:cs typeface="Calibri"/>
              </a:rPr>
              <a:t>geser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eksternal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berfaktor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yang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bekerja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pada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penampang	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ritis	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sebut	mempu</a:t>
            </a:r>
            <a:r>
              <a:rPr sz="1800" spc="-35" dirty="0">
                <a:latin typeface="Calibri"/>
                <a:cs typeface="Calibri"/>
              </a:rPr>
              <a:t>n</a:t>
            </a:r>
            <a:r>
              <a:rPr sz="1800" spc="-3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9772" y="3345434"/>
            <a:ext cx="4228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731520" algn="l"/>
                <a:tab pos="1119505" algn="l"/>
                <a:tab pos="1420495" algn="l"/>
                <a:tab pos="1953895" algn="l"/>
                <a:tab pos="2449830" algn="l"/>
                <a:tab pos="3734435" algn="l"/>
              </a:tabLst>
            </a:pPr>
            <a:r>
              <a:rPr sz="1800" spc="-15" dirty="0">
                <a:latin typeface="Calibri"/>
                <a:cs typeface="Calibri"/>
              </a:rPr>
              <a:t>harga	</a:t>
            </a:r>
            <a:r>
              <a:rPr sz="1800" i="1" spc="-30" dirty="0">
                <a:latin typeface="Calibri"/>
                <a:cs typeface="Calibri"/>
              </a:rPr>
              <a:t>V</a:t>
            </a:r>
            <a:r>
              <a:rPr sz="1800" i="1" spc="-44" baseline="-20833" dirty="0">
                <a:latin typeface="Calibri"/>
                <a:cs typeface="Calibri"/>
              </a:rPr>
              <a:t>u	</a:t>
            </a:r>
            <a:r>
              <a:rPr sz="1800" dirty="0">
                <a:latin typeface="Calibri"/>
                <a:cs typeface="Calibri"/>
              </a:rPr>
              <a:t>=	178	kN.	</a:t>
            </a:r>
            <a:r>
              <a:rPr sz="1800" spc="-5" dirty="0">
                <a:latin typeface="Calibri"/>
                <a:cs typeface="Calibri"/>
              </a:rPr>
              <a:t>Penampang	</a:t>
            </a:r>
            <a:r>
              <a:rPr sz="1800" dirty="0">
                <a:latin typeface="Calibri"/>
                <a:cs typeface="Calibri"/>
              </a:rPr>
              <a:t>kritis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5164" y="3537458"/>
            <a:ext cx="39897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tersebut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dikenai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oleh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momen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torsi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berikut: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4364" y="3855966"/>
            <a:ext cx="4265295" cy="132270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50800" marR="45085">
              <a:lnSpc>
                <a:spcPct val="70000"/>
              </a:lnSpc>
              <a:spcBef>
                <a:spcPts val="745"/>
              </a:spcBef>
              <a:buAutoNum type="alphaLcParenBoth"/>
              <a:tabLst>
                <a:tab pos="564515" algn="l"/>
                <a:tab pos="565150" algn="l"/>
                <a:tab pos="1551940" algn="l"/>
                <a:tab pos="2229485" algn="l"/>
                <a:tab pos="3347720" algn="l"/>
              </a:tabLst>
            </a:pPr>
            <a:r>
              <a:rPr sz="1800" spc="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omen	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i	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k</a:t>
            </a:r>
            <a:r>
              <a:rPr sz="1800" spc="-25" dirty="0">
                <a:latin typeface="Calibri"/>
                <a:cs typeface="Calibri"/>
              </a:rPr>
              <a:t>st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rnal	ber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r  </a:t>
            </a:r>
            <a:r>
              <a:rPr sz="1800" spc="-15" dirty="0">
                <a:latin typeface="Calibri"/>
                <a:cs typeface="Calibri"/>
              </a:rPr>
              <a:t>kesetimbangan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i="1" spc="-45" dirty="0">
                <a:latin typeface="Calibri"/>
                <a:cs typeface="Calibri"/>
              </a:rPr>
              <a:t>T</a:t>
            </a:r>
            <a:r>
              <a:rPr sz="1800" i="1" spc="-67" baseline="-20833" dirty="0">
                <a:latin typeface="Calibri"/>
                <a:cs typeface="Calibri"/>
              </a:rPr>
              <a:t>u</a:t>
            </a:r>
            <a:r>
              <a:rPr sz="1800" i="1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50,9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kN‐m;</a:t>
            </a:r>
            <a:endParaRPr sz="1800">
              <a:latin typeface="Calibri"/>
              <a:cs typeface="Calibri"/>
            </a:endParaRPr>
          </a:p>
          <a:p>
            <a:pPr marL="407670" indent="-357505">
              <a:lnSpc>
                <a:spcPts val="1835"/>
              </a:lnSpc>
              <a:spcBef>
                <a:spcPts val="355"/>
              </a:spcBef>
              <a:buFont typeface="Calibri"/>
              <a:buAutoNum type="alphaLcParenBoth"/>
              <a:tabLst>
                <a:tab pos="408305" algn="l"/>
              </a:tabLst>
            </a:pPr>
            <a:r>
              <a:rPr sz="1800" i="1" spc="-45" dirty="0">
                <a:latin typeface="Calibri"/>
                <a:cs typeface="Calibri"/>
              </a:rPr>
              <a:t>T</a:t>
            </a:r>
            <a:r>
              <a:rPr sz="1800" i="1" spc="-67" baseline="-20833" dirty="0">
                <a:latin typeface="Calibri"/>
                <a:cs typeface="Calibri"/>
              </a:rPr>
              <a:t>u</a:t>
            </a:r>
            <a:r>
              <a:rPr sz="1800" i="1" spc="382" baseline="-20833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berfaktor</a:t>
            </a:r>
            <a:r>
              <a:rPr sz="1800" spc="3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kompatibilitas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7,3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kN‐m;</a:t>
            </a:r>
            <a:endParaRPr sz="1800">
              <a:latin typeface="Calibri"/>
              <a:cs typeface="Calibri"/>
            </a:endParaRPr>
          </a:p>
          <a:p>
            <a:pPr marL="339090" indent="-288925">
              <a:lnSpc>
                <a:spcPts val="1835"/>
              </a:lnSpc>
              <a:buFont typeface="Calibri"/>
              <a:buAutoNum type="alphaLcParenBoth"/>
              <a:tabLst>
                <a:tab pos="339725" algn="l"/>
              </a:tabLst>
            </a:pPr>
            <a:r>
              <a:rPr sz="1800" i="1" spc="-45" dirty="0">
                <a:latin typeface="Calibri"/>
                <a:cs typeface="Calibri"/>
              </a:rPr>
              <a:t>T</a:t>
            </a:r>
            <a:r>
              <a:rPr sz="1800" i="1" spc="-67" baseline="-20833" dirty="0">
                <a:latin typeface="Calibri"/>
                <a:cs typeface="Calibri"/>
              </a:rPr>
              <a:t>u</a:t>
            </a:r>
            <a:r>
              <a:rPr sz="1800" i="1" spc="187" baseline="-20833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berfaktor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kompatibilitas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29,9</a:t>
            </a:r>
            <a:r>
              <a:rPr sz="1800" spc="-5" dirty="0">
                <a:latin typeface="Calibri"/>
                <a:cs typeface="Calibri"/>
              </a:rPr>
              <a:t> kN‐m.</a:t>
            </a:r>
            <a:endParaRPr sz="1800">
              <a:latin typeface="Calibri"/>
              <a:cs typeface="Calibri"/>
            </a:endParaRPr>
          </a:p>
          <a:p>
            <a:pPr marL="10287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latin typeface="Calibri"/>
                <a:cs typeface="Calibri"/>
              </a:rPr>
              <a:t>Diberikan: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00271" y="5152135"/>
            <a:ext cx="1496695" cy="66421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2194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mm</a:t>
            </a:r>
            <a:r>
              <a:rPr sz="1800" spc="-7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55"/>
              </a:spcBef>
              <a:tabLst>
                <a:tab pos="363855" algn="l"/>
                <a:tab pos="982980" algn="l"/>
              </a:tabLst>
            </a:pPr>
            <a:r>
              <a:rPr sz="1800" dirty="0">
                <a:latin typeface="Calibri"/>
                <a:cs typeface="Calibri"/>
              </a:rPr>
              <a:t>=	27,6	</a:t>
            </a:r>
            <a:r>
              <a:rPr sz="1800" spc="-15" dirty="0">
                <a:latin typeface="Calibri"/>
                <a:cs typeface="Calibri"/>
              </a:rPr>
              <a:t>MPa,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7072" y="5152135"/>
            <a:ext cx="2129790" cy="110490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  <a:tabLst>
                <a:tab pos="1866264" algn="l"/>
              </a:tabLst>
            </a:pPr>
            <a:r>
              <a:rPr sz="1800" spc="-5" dirty="0">
                <a:latin typeface="Calibri"/>
                <a:cs typeface="Calibri"/>
              </a:rPr>
              <a:t>tulangan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lentur	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baseline="-20833" dirty="0">
                <a:latin typeface="Calibri"/>
                <a:cs typeface="Calibri"/>
              </a:rPr>
              <a:t>s</a:t>
            </a:r>
            <a:endParaRPr sz="1800" baseline="-20833">
              <a:latin typeface="Calibri"/>
              <a:cs typeface="Calibri"/>
            </a:endParaRPr>
          </a:p>
          <a:p>
            <a:pPr marL="1866900">
              <a:lnSpc>
                <a:spcPts val="1835"/>
              </a:lnSpc>
              <a:spcBef>
                <a:spcPts val="355"/>
              </a:spcBef>
            </a:pPr>
            <a:r>
              <a:rPr sz="1800" spc="25" dirty="0">
                <a:latin typeface="Cambria"/>
                <a:cs typeface="Cambria"/>
              </a:rPr>
              <a:t>f′</a:t>
            </a:r>
            <a:r>
              <a:rPr sz="1950" spc="37" baseline="-14957" dirty="0">
                <a:latin typeface="Cambria"/>
                <a:cs typeface="Cambria"/>
              </a:rPr>
              <a:t>c</a:t>
            </a:r>
            <a:endParaRPr sz="1950" baseline="-14957">
              <a:latin typeface="Cambria"/>
              <a:cs typeface="Cambria"/>
            </a:endParaRPr>
          </a:p>
          <a:p>
            <a:pPr marL="38100">
              <a:lnSpc>
                <a:spcPts val="1735"/>
              </a:lnSpc>
            </a:pPr>
            <a:r>
              <a:rPr sz="1800" spc="-10" dirty="0">
                <a:latin typeface="Calibri"/>
                <a:cs typeface="Calibri"/>
              </a:rPr>
              <a:t>beton</a:t>
            </a:r>
            <a:r>
              <a:rPr sz="1800" spc="-5" dirty="0">
                <a:latin typeface="Calibri"/>
                <a:cs typeface="Calibri"/>
              </a:rPr>
              <a:t> bobot‐normal</a:t>
            </a:r>
            <a:endParaRPr sz="1800">
              <a:latin typeface="Calibri"/>
              <a:cs typeface="Calibri"/>
            </a:endParaRPr>
          </a:p>
          <a:p>
            <a:pPr marL="1866900">
              <a:lnSpc>
                <a:spcPts val="2060"/>
              </a:lnSpc>
            </a:pPr>
            <a:r>
              <a:rPr sz="2700" i="1" baseline="13888" dirty="0">
                <a:latin typeface="Calibri"/>
                <a:cs typeface="Calibri"/>
              </a:rPr>
              <a:t>f</a:t>
            </a:r>
            <a:r>
              <a:rPr sz="1200" i="1" dirty="0">
                <a:latin typeface="Calibri"/>
                <a:cs typeface="Calibri"/>
              </a:rPr>
              <a:t>yl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12971" y="5900420"/>
            <a:ext cx="147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</a:t>
            </a:r>
            <a:r>
              <a:rPr sz="1800" i="1" baseline="-20833" dirty="0">
                <a:latin typeface="Calibri"/>
                <a:cs typeface="Calibri"/>
              </a:rPr>
              <a:t>yv</a:t>
            </a:r>
            <a:r>
              <a:rPr sz="1800" i="1" spc="179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414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MPa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3915" y="2117598"/>
            <a:ext cx="3933444" cy="3814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4589" y="1287271"/>
            <a:ext cx="1370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82802" y="2042922"/>
            <a:ext cx="6789420" cy="5074285"/>
            <a:chOff x="1082802" y="2042922"/>
            <a:chExt cx="6789420" cy="50742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2045970"/>
              <a:ext cx="6783324" cy="506806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82802" y="2042922"/>
              <a:ext cx="6789420" cy="5074285"/>
            </a:xfrm>
            <a:custGeom>
              <a:avLst/>
              <a:gdLst/>
              <a:ahLst/>
              <a:cxnLst/>
              <a:rect l="l" t="t" r="r" b="b"/>
              <a:pathLst>
                <a:path w="6789420" h="5074284">
                  <a:moveTo>
                    <a:pt x="6789420" y="5074158"/>
                  </a:moveTo>
                  <a:lnTo>
                    <a:pt x="6789420" y="0"/>
                  </a:lnTo>
                  <a:lnTo>
                    <a:pt x="0" y="0"/>
                  </a:lnTo>
                  <a:lnTo>
                    <a:pt x="0" y="5074158"/>
                  </a:lnTo>
                  <a:lnTo>
                    <a:pt x="3048" y="5074158"/>
                  </a:lnTo>
                  <a:lnTo>
                    <a:pt x="3047" y="6096"/>
                  </a:lnTo>
                  <a:lnTo>
                    <a:pt x="6857" y="3048"/>
                  </a:lnTo>
                  <a:lnTo>
                    <a:pt x="6857" y="6096"/>
                  </a:lnTo>
                  <a:lnTo>
                    <a:pt x="6783324" y="6096"/>
                  </a:lnTo>
                  <a:lnTo>
                    <a:pt x="6783324" y="3048"/>
                  </a:lnTo>
                  <a:lnTo>
                    <a:pt x="6786372" y="6096"/>
                  </a:lnTo>
                  <a:lnTo>
                    <a:pt x="6786372" y="5074158"/>
                  </a:lnTo>
                  <a:lnTo>
                    <a:pt x="6789420" y="5074158"/>
                  </a:lnTo>
                  <a:close/>
                </a:path>
                <a:path w="6789420" h="5074284">
                  <a:moveTo>
                    <a:pt x="6857" y="6096"/>
                  </a:moveTo>
                  <a:lnTo>
                    <a:pt x="6857" y="3048"/>
                  </a:lnTo>
                  <a:lnTo>
                    <a:pt x="3047" y="6096"/>
                  </a:lnTo>
                  <a:lnTo>
                    <a:pt x="6857" y="6096"/>
                  </a:lnTo>
                  <a:close/>
                </a:path>
                <a:path w="6789420" h="5074284">
                  <a:moveTo>
                    <a:pt x="6857" y="5068062"/>
                  </a:moveTo>
                  <a:lnTo>
                    <a:pt x="6857" y="6096"/>
                  </a:lnTo>
                  <a:lnTo>
                    <a:pt x="3047" y="6096"/>
                  </a:lnTo>
                  <a:lnTo>
                    <a:pt x="3048" y="5068062"/>
                  </a:lnTo>
                  <a:lnTo>
                    <a:pt x="6857" y="5068062"/>
                  </a:lnTo>
                  <a:close/>
                </a:path>
                <a:path w="6789420" h="5074284">
                  <a:moveTo>
                    <a:pt x="6786372" y="5068062"/>
                  </a:moveTo>
                  <a:lnTo>
                    <a:pt x="3048" y="5068062"/>
                  </a:lnTo>
                  <a:lnTo>
                    <a:pt x="6857" y="5071110"/>
                  </a:lnTo>
                  <a:lnTo>
                    <a:pt x="6857" y="5074158"/>
                  </a:lnTo>
                  <a:lnTo>
                    <a:pt x="6783324" y="5074158"/>
                  </a:lnTo>
                  <a:lnTo>
                    <a:pt x="6783324" y="5071110"/>
                  </a:lnTo>
                  <a:lnTo>
                    <a:pt x="6786372" y="5068062"/>
                  </a:lnTo>
                  <a:close/>
                </a:path>
                <a:path w="6789420" h="5074284">
                  <a:moveTo>
                    <a:pt x="6857" y="5074158"/>
                  </a:moveTo>
                  <a:lnTo>
                    <a:pt x="6857" y="5071110"/>
                  </a:lnTo>
                  <a:lnTo>
                    <a:pt x="3048" y="5068062"/>
                  </a:lnTo>
                  <a:lnTo>
                    <a:pt x="3048" y="5074158"/>
                  </a:lnTo>
                  <a:lnTo>
                    <a:pt x="6857" y="5074158"/>
                  </a:lnTo>
                  <a:close/>
                </a:path>
                <a:path w="6789420" h="5074284">
                  <a:moveTo>
                    <a:pt x="6786372" y="6096"/>
                  </a:moveTo>
                  <a:lnTo>
                    <a:pt x="6783324" y="3048"/>
                  </a:lnTo>
                  <a:lnTo>
                    <a:pt x="6783324" y="6096"/>
                  </a:lnTo>
                  <a:lnTo>
                    <a:pt x="6786372" y="6096"/>
                  </a:lnTo>
                  <a:close/>
                </a:path>
                <a:path w="6789420" h="5074284">
                  <a:moveTo>
                    <a:pt x="6786372" y="5068062"/>
                  </a:moveTo>
                  <a:lnTo>
                    <a:pt x="6786372" y="6096"/>
                  </a:lnTo>
                  <a:lnTo>
                    <a:pt x="6783324" y="6096"/>
                  </a:lnTo>
                  <a:lnTo>
                    <a:pt x="6783324" y="5068062"/>
                  </a:lnTo>
                  <a:lnTo>
                    <a:pt x="6786372" y="5068062"/>
                  </a:lnTo>
                  <a:close/>
                </a:path>
                <a:path w="6789420" h="5074284">
                  <a:moveTo>
                    <a:pt x="6786372" y="5074158"/>
                  </a:moveTo>
                  <a:lnTo>
                    <a:pt x="6786372" y="5068062"/>
                  </a:lnTo>
                  <a:lnTo>
                    <a:pt x="6783324" y="5071110"/>
                  </a:lnTo>
                  <a:lnTo>
                    <a:pt x="6783324" y="5074158"/>
                  </a:lnTo>
                  <a:lnTo>
                    <a:pt x="6786372" y="5074158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64589" y="2312169"/>
            <a:ext cx="6006465" cy="1520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spc="-40" dirty="0">
                <a:latin typeface="Calibri"/>
                <a:cs typeface="Calibri"/>
              </a:rPr>
              <a:t>Torsi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kesetimbangan: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b="1" i="1" spc="-5" dirty="0">
                <a:latin typeface="Calibri"/>
                <a:cs typeface="Calibri"/>
              </a:rPr>
              <a:t>Momen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torsi berfaktor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25" dirty="0">
                <a:latin typeface="Calibri"/>
                <a:cs typeface="Calibri"/>
              </a:rPr>
              <a:t>(Tahap</a:t>
            </a:r>
            <a:r>
              <a:rPr sz="1800" b="1" i="1" spc="-5" dirty="0">
                <a:latin typeface="Calibri"/>
                <a:cs typeface="Calibri"/>
              </a:rPr>
              <a:t> 1)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36400"/>
              </a:lnSpc>
            </a:pPr>
            <a:r>
              <a:rPr sz="1800" dirty="0">
                <a:latin typeface="Calibri"/>
                <a:cs typeface="Calibri"/>
              </a:rPr>
              <a:t>momen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torsi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kesetimbangan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yang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diberikan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50,9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kN‐m </a:t>
            </a:r>
            <a:r>
              <a:rPr sz="1800" dirty="0">
                <a:latin typeface="Calibri"/>
                <a:cs typeface="Calibri"/>
              </a:rPr>
              <a:t> Momen </a:t>
            </a:r>
            <a:r>
              <a:rPr sz="1800" spc="-15" dirty="0">
                <a:latin typeface="Calibri"/>
                <a:cs typeface="Calibri"/>
              </a:rPr>
              <a:t>torsi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total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yang</a:t>
            </a:r>
            <a:r>
              <a:rPr sz="1800" dirty="0">
                <a:latin typeface="Calibri"/>
                <a:cs typeface="Calibri"/>
              </a:rPr>
              <a:t> harus</a:t>
            </a:r>
            <a:r>
              <a:rPr sz="1800" spc="-5" dirty="0">
                <a:latin typeface="Calibri"/>
                <a:cs typeface="Calibri"/>
              </a:rPr>
              <a:t> disediakan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untuknya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dalam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disain.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5174" y="4099052"/>
            <a:ext cx="104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09292" y="3957320"/>
            <a:ext cx="11811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145" dirty="0">
                <a:latin typeface="Cambria"/>
                <a:cs typeface="Cambria"/>
              </a:rPr>
              <a:t>u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13788" y="4135373"/>
            <a:ext cx="207645" cy="14604"/>
          </a:xfrm>
          <a:custGeom>
            <a:avLst/>
            <a:gdLst/>
            <a:ahLst/>
            <a:cxnLst/>
            <a:rect l="l" t="t" r="r" b="b"/>
            <a:pathLst>
              <a:path w="207644" h="14604">
                <a:moveTo>
                  <a:pt x="207263" y="14477"/>
                </a:moveTo>
                <a:lnTo>
                  <a:pt x="207263" y="0"/>
                </a:lnTo>
                <a:lnTo>
                  <a:pt x="0" y="0"/>
                </a:lnTo>
                <a:lnTo>
                  <a:pt x="0" y="14477"/>
                </a:lnTo>
                <a:lnTo>
                  <a:pt x="207263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64589" y="3966479"/>
            <a:ext cx="1336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8405" algn="l"/>
              </a:tabLst>
            </a:pPr>
            <a:r>
              <a:rPr sz="1800" i="1" dirty="0">
                <a:latin typeface="Calibri"/>
                <a:cs typeface="Calibri"/>
              </a:rPr>
              <a:t>T </a:t>
            </a:r>
            <a:r>
              <a:rPr sz="1800" i="1" spc="1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perlu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	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01088" y="3894073"/>
            <a:ext cx="77597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441325" algn="l"/>
              </a:tabLst>
            </a:pPr>
            <a:r>
              <a:rPr sz="1300" spc="80" dirty="0">
                <a:latin typeface="Cambria"/>
                <a:cs typeface="Cambria"/>
              </a:rPr>
              <a:t>T	</a:t>
            </a:r>
            <a:r>
              <a:rPr sz="1300" spc="20" dirty="0">
                <a:latin typeface="Cambria"/>
                <a:cs typeface="Cambria"/>
              </a:rPr>
              <a:t>50,9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1473" y="4143247"/>
            <a:ext cx="73723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398780" algn="l"/>
              </a:tabLst>
            </a:pPr>
            <a:r>
              <a:rPr sz="1300" spc="90" dirty="0">
                <a:latin typeface="Cambria"/>
                <a:cs typeface="Cambria"/>
              </a:rPr>
              <a:t>ф	</a:t>
            </a:r>
            <a:r>
              <a:rPr sz="1300" spc="30" dirty="0">
                <a:latin typeface="Cambria"/>
                <a:cs typeface="Cambria"/>
              </a:rPr>
              <a:t>0,75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86584" y="4135373"/>
            <a:ext cx="479425" cy="1673860"/>
          </a:xfrm>
          <a:custGeom>
            <a:avLst/>
            <a:gdLst/>
            <a:ahLst/>
            <a:cxnLst/>
            <a:rect l="l" t="t" r="r" b="b"/>
            <a:pathLst>
              <a:path w="479425" h="1673860">
                <a:moveTo>
                  <a:pt x="320040" y="1466088"/>
                </a:moveTo>
                <a:lnTo>
                  <a:pt x="121158" y="1466088"/>
                </a:lnTo>
                <a:lnTo>
                  <a:pt x="104394" y="1466088"/>
                </a:lnTo>
                <a:lnTo>
                  <a:pt x="54864" y="1651254"/>
                </a:lnTo>
                <a:lnTo>
                  <a:pt x="26670" y="1588770"/>
                </a:lnTo>
                <a:lnTo>
                  <a:pt x="0" y="1600962"/>
                </a:lnTo>
                <a:lnTo>
                  <a:pt x="3048" y="1607058"/>
                </a:lnTo>
                <a:lnTo>
                  <a:pt x="16764" y="1600962"/>
                </a:lnTo>
                <a:lnTo>
                  <a:pt x="50292" y="1673352"/>
                </a:lnTo>
                <a:lnTo>
                  <a:pt x="57912" y="1673352"/>
                </a:lnTo>
                <a:lnTo>
                  <a:pt x="111252" y="1476756"/>
                </a:lnTo>
                <a:lnTo>
                  <a:pt x="320040" y="1476756"/>
                </a:lnTo>
                <a:lnTo>
                  <a:pt x="320040" y="1466088"/>
                </a:lnTo>
                <a:close/>
              </a:path>
              <a:path w="479425" h="1673860">
                <a:moveTo>
                  <a:pt x="479298" y="0"/>
                </a:moveTo>
                <a:lnTo>
                  <a:pt x="153924" y="0"/>
                </a:lnTo>
                <a:lnTo>
                  <a:pt x="153924" y="14478"/>
                </a:lnTo>
                <a:lnTo>
                  <a:pt x="479298" y="14478"/>
                </a:lnTo>
                <a:lnTo>
                  <a:pt x="4792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905760" y="3966464"/>
            <a:ext cx="1321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67,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87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kN‐m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9182" y="4380229"/>
            <a:ext cx="350520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-635">
              <a:lnSpc>
                <a:spcPct val="135600"/>
              </a:lnSpc>
              <a:spcBef>
                <a:spcPts val="100"/>
              </a:spcBef>
            </a:pPr>
            <a:r>
              <a:rPr sz="2700" i="1" baseline="13888" dirty="0">
                <a:latin typeface="Calibri"/>
                <a:cs typeface="Calibri"/>
              </a:rPr>
              <a:t>A</a:t>
            </a:r>
            <a:r>
              <a:rPr sz="1200" i="1" spc="-5" dirty="0">
                <a:latin typeface="Calibri"/>
                <a:cs typeface="Calibri"/>
              </a:rPr>
              <a:t>cp  </a:t>
            </a:r>
            <a:r>
              <a:rPr sz="2700" i="1" spc="-7" baseline="13888" dirty="0">
                <a:latin typeface="Calibri"/>
                <a:cs typeface="Calibri"/>
              </a:rPr>
              <a:t>p</a:t>
            </a:r>
            <a:r>
              <a:rPr sz="1200" i="1" spc="-5" dirty="0">
                <a:latin typeface="Calibri"/>
                <a:cs typeface="Calibri"/>
              </a:rPr>
              <a:t>cp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53589" y="4323841"/>
            <a:ext cx="3563620" cy="7696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65"/>
              </a:spcBef>
            </a:pPr>
            <a:r>
              <a:rPr sz="1800" dirty="0">
                <a:latin typeface="Calibri"/>
                <a:cs typeface="Calibri"/>
              </a:rPr>
              <a:t>= </a:t>
            </a:r>
            <a:r>
              <a:rPr sz="1800" i="1" spc="-5" dirty="0">
                <a:latin typeface="Calibri"/>
                <a:cs typeface="Calibri"/>
              </a:rPr>
              <a:t>x</a:t>
            </a:r>
            <a:r>
              <a:rPr sz="1800" spc="-7" baseline="-20833" dirty="0">
                <a:latin typeface="Calibri"/>
                <a:cs typeface="Calibri"/>
              </a:rPr>
              <a:t>0</a:t>
            </a:r>
            <a:r>
              <a:rPr sz="1800" i="1" spc="-5" dirty="0">
                <a:latin typeface="Calibri"/>
                <a:cs typeface="Calibri"/>
              </a:rPr>
              <a:t>y</a:t>
            </a:r>
            <a:r>
              <a:rPr sz="1800" spc="-7" baseline="-20833" dirty="0">
                <a:latin typeface="Calibri"/>
                <a:cs typeface="Calibri"/>
              </a:rPr>
              <a:t>0</a:t>
            </a:r>
            <a:r>
              <a:rPr sz="1800" spc="18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356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635</a:t>
            </a:r>
            <a:r>
              <a:rPr sz="1800" dirty="0">
                <a:latin typeface="Calibri"/>
                <a:cs typeface="Calibri"/>
              </a:rPr>
              <a:t> = 226.060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770"/>
              </a:spcBef>
            </a:pPr>
            <a:r>
              <a:rPr sz="1800" dirty="0">
                <a:latin typeface="Calibri"/>
                <a:cs typeface="Calibri"/>
              </a:rPr>
              <a:t>= </a:t>
            </a:r>
            <a:r>
              <a:rPr sz="1800" spc="-5" dirty="0">
                <a:latin typeface="Calibri"/>
                <a:cs typeface="Calibri"/>
              </a:rPr>
              <a:t>2(</a:t>
            </a:r>
            <a:r>
              <a:rPr sz="1800" i="1" spc="-5" dirty="0">
                <a:latin typeface="Calibri"/>
                <a:cs typeface="Calibri"/>
              </a:rPr>
              <a:t>x</a:t>
            </a:r>
            <a:r>
              <a:rPr sz="1800" spc="-7" baseline="-20833" dirty="0">
                <a:latin typeface="Calibri"/>
                <a:cs typeface="Calibri"/>
              </a:rPr>
              <a:t>0</a:t>
            </a:r>
            <a:r>
              <a:rPr sz="1800" spc="209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y</a:t>
            </a:r>
            <a:r>
              <a:rPr sz="1800" spc="-7" baseline="-20833" dirty="0">
                <a:latin typeface="Calibri"/>
                <a:cs typeface="Calibri"/>
              </a:rPr>
              <a:t>0</a:t>
            </a:r>
            <a:r>
              <a:rPr sz="1800" spc="-5" dirty="0">
                <a:latin typeface="Calibri"/>
                <a:cs typeface="Calibri"/>
              </a:rPr>
              <a:t>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 2(356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5" dirty="0">
                <a:latin typeface="Calibri"/>
                <a:cs typeface="Calibri"/>
              </a:rPr>
              <a:t> 635)</a:t>
            </a:r>
            <a:r>
              <a:rPr sz="1800" dirty="0">
                <a:latin typeface="Calibri"/>
                <a:cs typeface="Calibri"/>
              </a:rPr>
              <a:t> 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1982</a:t>
            </a:r>
            <a:r>
              <a:rPr sz="1800" dirty="0">
                <a:latin typeface="Calibri"/>
                <a:cs typeface="Calibri"/>
              </a:rPr>
              <a:t> mm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4574" y="5167383"/>
            <a:ext cx="6104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Dari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Pers. </a:t>
            </a:r>
            <a:r>
              <a:rPr sz="1800" spc="-5" dirty="0">
                <a:latin typeface="Calibri"/>
                <a:cs typeface="Calibri"/>
              </a:rPr>
              <a:t>(8.5),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momen </a:t>
            </a:r>
            <a:r>
              <a:rPr sz="1800" spc="-15" dirty="0">
                <a:latin typeface="Calibri"/>
                <a:cs typeface="Calibri"/>
              </a:rPr>
              <a:t>torsi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dimana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torsi</a:t>
            </a:r>
            <a:r>
              <a:rPr sz="1800" spc="-5" dirty="0">
                <a:latin typeface="Calibri"/>
                <a:cs typeface="Calibri"/>
              </a:rPr>
              <a:t> dapat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diabaikan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4597" y="5654301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65174" y="5786882"/>
            <a:ext cx="104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45867" y="5578094"/>
            <a:ext cx="39306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90" dirty="0">
                <a:latin typeface="Cambria"/>
                <a:cs typeface="Cambria"/>
              </a:rPr>
              <a:t>ф </a:t>
            </a:r>
            <a:r>
              <a:rPr sz="1300" spc="225" dirty="0">
                <a:latin typeface="Cambria"/>
                <a:cs typeface="Cambria"/>
              </a:rPr>
              <a:t> </a:t>
            </a:r>
            <a:r>
              <a:rPr sz="1300" spc="110" dirty="0">
                <a:latin typeface="Cambria"/>
                <a:cs typeface="Cambria"/>
              </a:rPr>
              <a:t>f'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73122" y="5831077"/>
            <a:ext cx="21907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40" dirty="0">
                <a:latin typeface="Cambria"/>
                <a:cs typeface="Cambria"/>
              </a:rPr>
              <a:t>12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763773" y="5604509"/>
            <a:ext cx="479425" cy="452120"/>
          </a:xfrm>
          <a:custGeom>
            <a:avLst/>
            <a:gdLst/>
            <a:ahLst/>
            <a:cxnLst/>
            <a:rect l="l" t="t" r="r" b="b"/>
            <a:pathLst>
              <a:path w="479425" h="452120">
                <a:moveTo>
                  <a:pt x="479297" y="225552"/>
                </a:moveTo>
                <a:lnTo>
                  <a:pt x="477738" y="184523"/>
                </a:lnTo>
                <a:lnTo>
                  <a:pt x="465474" y="113037"/>
                </a:lnTo>
                <a:lnTo>
                  <a:pt x="442460" y="55721"/>
                </a:lnTo>
                <a:lnTo>
                  <a:pt x="414408" y="14573"/>
                </a:lnTo>
                <a:lnTo>
                  <a:pt x="398525" y="0"/>
                </a:lnTo>
                <a:lnTo>
                  <a:pt x="392429" y="7620"/>
                </a:lnTo>
                <a:lnTo>
                  <a:pt x="406015" y="22502"/>
                </a:lnTo>
                <a:lnTo>
                  <a:pt x="418242" y="40957"/>
                </a:lnTo>
                <a:lnTo>
                  <a:pt x="438911" y="89154"/>
                </a:lnTo>
                <a:lnTo>
                  <a:pt x="452627" y="150780"/>
                </a:lnTo>
                <a:lnTo>
                  <a:pt x="457200" y="225552"/>
                </a:lnTo>
                <a:lnTo>
                  <a:pt x="457200" y="362246"/>
                </a:lnTo>
                <a:lnTo>
                  <a:pt x="465474" y="338494"/>
                </a:lnTo>
                <a:lnTo>
                  <a:pt x="473106" y="304609"/>
                </a:lnTo>
                <a:lnTo>
                  <a:pt x="477738" y="267009"/>
                </a:lnTo>
                <a:lnTo>
                  <a:pt x="479297" y="225552"/>
                </a:lnTo>
                <a:close/>
              </a:path>
              <a:path w="479425" h="452120">
                <a:moveTo>
                  <a:pt x="457200" y="362246"/>
                </a:moveTo>
                <a:lnTo>
                  <a:pt x="457200" y="225552"/>
                </a:lnTo>
                <a:lnTo>
                  <a:pt x="456056" y="264985"/>
                </a:lnTo>
                <a:lnTo>
                  <a:pt x="452628" y="300990"/>
                </a:lnTo>
                <a:lnTo>
                  <a:pt x="438911" y="362712"/>
                </a:lnTo>
                <a:lnTo>
                  <a:pt x="418242" y="410908"/>
                </a:lnTo>
                <a:lnTo>
                  <a:pt x="392430" y="444245"/>
                </a:lnTo>
                <a:lnTo>
                  <a:pt x="398526" y="451866"/>
                </a:lnTo>
                <a:lnTo>
                  <a:pt x="414408" y="437280"/>
                </a:lnTo>
                <a:lnTo>
                  <a:pt x="429006" y="418623"/>
                </a:lnTo>
                <a:lnTo>
                  <a:pt x="442460" y="395823"/>
                </a:lnTo>
                <a:lnTo>
                  <a:pt x="454914" y="368808"/>
                </a:lnTo>
                <a:lnTo>
                  <a:pt x="457200" y="362246"/>
                </a:lnTo>
                <a:close/>
              </a:path>
              <a:path w="479425" h="452120">
                <a:moveTo>
                  <a:pt x="86867" y="7620"/>
                </a:moveTo>
                <a:lnTo>
                  <a:pt x="50291" y="33147"/>
                </a:lnTo>
                <a:lnTo>
                  <a:pt x="24383" y="82296"/>
                </a:lnTo>
                <a:lnTo>
                  <a:pt x="6191" y="147066"/>
                </a:lnTo>
                <a:lnTo>
                  <a:pt x="0" y="225552"/>
                </a:lnTo>
                <a:lnTo>
                  <a:pt x="1559" y="267009"/>
                </a:lnTo>
                <a:lnTo>
                  <a:pt x="6191" y="304609"/>
                </a:lnTo>
                <a:lnTo>
                  <a:pt x="13823" y="338494"/>
                </a:lnTo>
                <a:lnTo>
                  <a:pt x="22097" y="362246"/>
                </a:lnTo>
                <a:lnTo>
                  <a:pt x="22097" y="225552"/>
                </a:lnTo>
                <a:lnTo>
                  <a:pt x="23240" y="186559"/>
                </a:lnTo>
                <a:lnTo>
                  <a:pt x="32384" y="118288"/>
                </a:lnTo>
                <a:lnTo>
                  <a:pt x="50113" y="63126"/>
                </a:lnTo>
                <a:lnTo>
                  <a:pt x="73282" y="22502"/>
                </a:lnTo>
                <a:lnTo>
                  <a:pt x="86867" y="7620"/>
                </a:lnTo>
                <a:close/>
              </a:path>
              <a:path w="479425" h="452120">
                <a:moveTo>
                  <a:pt x="86868" y="444245"/>
                </a:moveTo>
                <a:lnTo>
                  <a:pt x="61055" y="410908"/>
                </a:lnTo>
                <a:lnTo>
                  <a:pt x="40385" y="362712"/>
                </a:lnTo>
                <a:lnTo>
                  <a:pt x="26669" y="300990"/>
                </a:lnTo>
                <a:lnTo>
                  <a:pt x="22097" y="225552"/>
                </a:lnTo>
                <a:lnTo>
                  <a:pt x="22097" y="362246"/>
                </a:lnTo>
                <a:lnTo>
                  <a:pt x="50291" y="418623"/>
                </a:lnTo>
                <a:lnTo>
                  <a:pt x="80772" y="451866"/>
                </a:lnTo>
                <a:lnTo>
                  <a:pt x="86868" y="444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040889" y="5549900"/>
            <a:ext cx="1139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584835" algn="l"/>
                <a:tab pos="932815" algn="l"/>
              </a:tabLst>
            </a:pPr>
            <a:r>
              <a:rPr sz="2700" baseline="-24691" dirty="0">
                <a:latin typeface="Calibri"/>
                <a:cs typeface="Calibri"/>
              </a:rPr>
              <a:t>=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u="heavy" spc="125" dirty="0"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c</a:t>
            </a:r>
            <a:r>
              <a:rPr sz="1050" spc="125" dirty="0">
                <a:latin typeface="Cambria"/>
                <a:cs typeface="Cambria"/>
              </a:rPr>
              <a:t>	</a:t>
            </a:r>
            <a:r>
              <a:rPr sz="1575" spc="195" baseline="5291" dirty="0">
                <a:latin typeface="Cambria"/>
                <a:cs typeface="Cambria"/>
              </a:rPr>
              <a:t>cp</a:t>
            </a:r>
            <a:endParaRPr sz="1575" baseline="5291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19400" y="5504941"/>
            <a:ext cx="27495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950" spc="120" baseline="-21367" dirty="0">
                <a:latin typeface="Cambria"/>
                <a:cs typeface="Cambria"/>
              </a:rPr>
              <a:t>A</a:t>
            </a:r>
            <a:r>
              <a:rPr sz="1050" spc="80" dirty="0">
                <a:latin typeface="Cambria"/>
                <a:cs typeface="Cambria"/>
              </a:rPr>
              <a:t>2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25495" y="5864605"/>
            <a:ext cx="34988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950" spc="179" baseline="10683" dirty="0">
                <a:latin typeface="Cambria"/>
                <a:cs typeface="Cambria"/>
              </a:rPr>
              <a:t>p</a:t>
            </a:r>
            <a:r>
              <a:rPr sz="1050" spc="120" dirty="0">
                <a:latin typeface="Cambria"/>
                <a:cs typeface="Cambria"/>
              </a:rPr>
              <a:t>cp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57500" y="5628906"/>
            <a:ext cx="2331720" cy="390525"/>
          </a:xfrm>
          <a:custGeom>
            <a:avLst/>
            <a:gdLst/>
            <a:ahLst/>
            <a:cxnLst/>
            <a:rect l="l" t="t" r="r" b="b"/>
            <a:pathLst>
              <a:path w="2331720" h="390525">
                <a:moveTo>
                  <a:pt x="291084" y="194297"/>
                </a:moveTo>
                <a:lnTo>
                  <a:pt x="0" y="194297"/>
                </a:lnTo>
                <a:lnTo>
                  <a:pt x="0" y="208775"/>
                </a:lnTo>
                <a:lnTo>
                  <a:pt x="291084" y="208775"/>
                </a:lnTo>
                <a:lnTo>
                  <a:pt x="291084" y="194297"/>
                </a:lnTo>
                <a:close/>
              </a:path>
              <a:path w="2331720" h="390525">
                <a:moveTo>
                  <a:pt x="1383792" y="194297"/>
                </a:moveTo>
                <a:lnTo>
                  <a:pt x="623316" y="194297"/>
                </a:lnTo>
                <a:lnTo>
                  <a:pt x="623316" y="208775"/>
                </a:lnTo>
                <a:lnTo>
                  <a:pt x="1383792" y="208775"/>
                </a:lnTo>
                <a:lnTo>
                  <a:pt x="1383792" y="194297"/>
                </a:lnTo>
                <a:close/>
              </a:path>
              <a:path w="2331720" h="390525">
                <a:moveTo>
                  <a:pt x="1383792" y="0"/>
                </a:moveTo>
                <a:lnTo>
                  <a:pt x="1058418" y="0"/>
                </a:lnTo>
                <a:lnTo>
                  <a:pt x="1047750" y="0"/>
                </a:lnTo>
                <a:lnTo>
                  <a:pt x="1007364" y="139446"/>
                </a:lnTo>
                <a:lnTo>
                  <a:pt x="978408" y="76200"/>
                </a:lnTo>
                <a:lnTo>
                  <a:pt x="951738" y="88392"/>
                </a:lnTo>
                <a:lnTo>
                  <a:pt x="954786" y="94488"/>
                </a:lnTo>
                <a:lnTo>
                  <a:pt x="968502" y="88392"/>
                </a:lnTo>
                <a:lnTo>
                  <a:pt x="1002030" y="160782"/>
                </a:lnTo>
                <a:lnTo>
                  <a:pt x="1009650" y="160782"/>
                </a:lnTo>
                <a:lnTo>
                  <a:pt x="1053846" y="11430"/>
                </a:lnTo>
                <a:lnTo>
                  <a:pt x="1068324" y="11430"/>
                </a:lnTo>
                <a:lnTo>
                  <a:pt x="1068324" y="10668"/>
                </a:lnTo>
                <a:lnTo>
                  <a:pt x="1383792" y="10668"/>
                </a:lnTo>
                <a:lnTo>
                  <a:pt x="1383792" y="0"/>
                </a:lnTo>
                <a:close/>
              </a:path>
              <a:path w="2331720" h="390525">
                <a:moveTo>
                  <a:pt x="1527048" y="22085"/>
                </a:moveTo>
                <a:lnTo>
                  <a:pt x="1489519" y="39611"/>
                </a:lnTo>
                <a:lnTo>
                  <a:pt x="1463802" y="82283"/>
                </a:lnTo>
                <a:lnTo>
                  <a:pt x="1447317" y="137718"/>
                </a:lnTo>
                <a:lnTo>
                  <a:pt x="1441704" y="201155"/>
                </a:lnTo>
                <a:lnTo>
                  <a:pt x="1443113" y="233883"/>
                </a:lnTo>
                <a:lnTo>
                  <a:pt x="1454238" y="293319"/>
                </a:lnTo>
                <a:lnTo>
                  <a:pt x="1475651" y="343636"/>
                </a:lnTo>
                <a:lnTo>
                  <a:pt x="1505369" y="378536"/>
                </a:lnTo>
                <a:lnTo>
                  <a:pt x="1523238" y="390131"/>
                </a:lnTo>
                <a:lnTo>
                  <a:pt x="1527048" y="380987"/>
                </a:lnTo>
                <a:lnTo>
                  <a:pt x="1512912" y="369557"/>
                </a:lnTo>
                <a:lnTo>
                  <a:pt x="1500276" y="354609"/>
                </a:lnTo>
                <a:lnTo>
                  <a:pt x="1479804" y="313931"/>
                </a:lnTo>
                <a:lnTo>
                  <a:pt x="1467421" y="262407"/>
                </a:lnTo>
                <a:lnTo>
                  <a:pt x="1463040" y="201155"/>
                </a:lnTo>
                <a:lnTo>
                  <a:pt x="1464170" y="169176"/>
                </a:lnTo>
                <a:lnTo>
                  <a:pt x="1472996" y="112649"/>
                </a:lnTo>
                <a:lnTo>
                  <a:pt x="1489532" y="66662"/>
                </a:lnTo>
                <a:lnTo>
                  <a:pt x="1512925" y="33515"/>
                </a:lnTo>
                <a:lnTo>
                  <a:pt x="1527048" y="22085"/>
                </a:lnTo>
                <a:close/>
              </a:path>
              <a:path w="2331720" h="390525">
                <a:moveTo>
                  <a:pt x="2331720" y="201155"/>
                </a:moveTo>
                <a:lnTo>
                  <a:pt x="2326094" y="137718"/>
                </a:lnTo>
                <a:lnTo>
                  <a:pt x="2309622" y="82283"/>
                </a:lnTo>
                <a:lnTo>
                  <a:pt x="2283879" y="39598"/>
                </a:lnTo>
                <a:lnTo>
                  <a:pt x="2250186" y="12941"/>
                </a:lnTo>
                <a:lnTo>
                  <a:pt x="2246376" y="22085"/>
                </a:lnTo>
                <a:lnTo>
                  <a:pt x="2260498" y="33540"/>
                </a:lnTo>
                <a:lnTo>
                  <a:pt x="2273046" y="48374"/>
                </a:lnTo>
                <a:lnTo>
                  <a:pt x="2292858" y="88379"/>
                </a:lnTo>
                <a:lnTo>
                  <a:pt x="2305901" y="139623"/>
                </a:lnTo>
                <a:lnTo>
                  <a:pt x="2310384" y="201155"/>
                </a:lnTo>
                <a:lnTo>
                  <a:pt x="2309241" y="233146"/>
                </a:lnTo>
                <a:lnTo>
                  <a:pt x="2300732" y="289356"/>
                </a:lnTo>
                <a:lnTo>
                  <a:pt x="2284196" y="336092"/>
                </a:lnTo>
                <a:lnTo>
                  <a:pt x="2260485" y="369557"/>
                </a:lnTo>
                <a:lnTo>
                  <a:pt x="2246376" y="380987"/>
                </a:lnTo>
                <a:lnTo>
                  <a:pt x="2250186" y="390131"/>
                </a:lnTo>
                <a:lnTo>
                  <a:pt x="2283904" y="363080"/>
                </a:lnTo>
                <a:lnTo>
                  <a:pt x="2309622" y="320027"/>
                </a:lnTo>
                <a:lnTo>
                  <a:pt x="2326094" y="264591"/>
                </a:lnTo>
                <a:lnTo>
                  <a:pt x="2330297" y="233883"/>
                </a:lnTo>
                <a:lnTo>
                  <a:pt x="2331720" y="201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302000" y="5654294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0015" y="5532992"/>
            <a:ext cx="1710689" cy="52387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0"/>
              </a:spcBef>
              <a:tabLst>
                <a:tab pos="960755" algn="l"/>
              </a:tabLst>
            </a:pPr>
            <a:r>
              <a:rPr sz="1300" spc="30" dirty="0">
                <a:latin typeface="Cambria"/>
                <a:cs typeface="Cambria"/>
              </a:rPr>
              <a:t>0,75 </a:t>
            </a:r>
            <a:r>
              <a:rPr sz="1300" spc="265" dirty="0">
                <a:latin typeface="Cambria"/>
                <a:cs typeface="Cambria"/>
              </a:rPr>
              <a:t> </a:t>
            </a:r>
            <a:r>
              <a:rPr sz="1300" spc="30" dirty="0">
                <a:latin typeface="Cambria"/>
                <a:cs typeface="Cambria"/>
              </a:rPr>
              <a:t>27,6	</a:t>
            </a:r>
            <a:r>
              <a:rPr sz="1300" spc="35" dirty="0">
                <a:latin typeface="Cambria"/>
                <a:cs typeface="Cambria"/>
              </a:rPr>
              <a:t>226.060</a:t>
            </a:r>
            <a:r>
              <a:rPr sz="1575" spc="52" baseline="26455" dirty="0">
                <a:latin typeface="Cambria"/>
                <a:cs typeface="Cambria"/>
              </a:rPr>
              <a:t>2</a:t>
            </a:r>
            <a:endParaRPr sz="1575" baseline="26455">
              <a:latin typeface="Cambria"/>
              <a:cs typeface="Cambria"/>
            </a:endParaRPr>
          </a:p>
          <a:p>
            <a:pPr marL="334010">
              <a:lnSpc>
                <a:spcPct val="100000"/>
              </a:lnSpc>
              <a:spcBef>
                <a:spcPts val="400"/>
              </a:spcBef>
              <a:tabLst>
                <a:tab pos="1122045" algn="l"/>
              </a:tabLst>
            </a:pPr>
            <a:r>
              <a:rPr sz="1300" spc="40" dirty="0">
                <a:latin typeface="Cambria"/>
                <a:cs typeface="Cambria"/>
              </a:rPr>
              <a:t>12	</a:t>
            </a:r>
            <a:r>
              <a:rPr sz="1300" spc="30" dirty="0">
                <a:latin typeface="Cambria"/>
                <a:cs typeface="Cambria"/>
              </a:rPr>
              <a:t>1982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391405" y="5823203"/>
            <a:ext cx="704215" cy="14604"/>
          </a:xfrm>
          <a:custGeom>
            <a:avLst/>
            <a:gdLst/>
            <a:ahLst/>
            <a:cxnLst/>
            <a:rect l="l" t="t" r="r" b="b"/>
            <a:pathLst>
              <a:path w="704214" h="14604">
                <a:moveTo>
                  <a:pt x="704088" y="14477"/>
                </a:moveTo>
                <a:lnTo>
                  <a:pt x="704088" y="0"/>
                </a:lnTo>
                <a:lnTo>
                  <a:pt x="0" y="0"/>
                </a:lnTo>
                <a:lnTo>
                  <a:pt x="0" y="14477"/>
                </a:lnTo>
                <a:lnTo>
                  <a:pt x="704088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64589" y="6033000"/>
            <a:ext cx="3448685" cy="77406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926465">
              <a:lnSpc>
                <a:spcPct val="100000"/>
              </a:lnSpc>
              <a:spcBef>
                <a:spcPts val="885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8,47</a:t>
            </a:r>
            <a:r>
              <a:rPr sz="1800" spc="-5" dirty="0">
                <a:latin typeface="Calibri"/>
                <a:cs typeface="Calibri"/>
              </a:rPr>
              <a:t> kN‐m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&lt; 50,9</a:t>
            </a:r>
            <a:r>
              <a:rPr sz="1800" spc="-5" dirty="0">
                <a:latin typeface="Calibri"/>
                <a:cs typeface="Calibri"/>
              </a:rPr>
              <a:t> kN‐m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b="1" i="1" spc="-15" dirty="0">
                <a:latin typeface="Calibri"/>
                <a:cs typeface="Calibri"/>
              </a:rPr>
              <a:t>Karenanya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disain</a:t>
            </a:r>
            <a:r>
              <a:rPr sz="1800" b="1" i="1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untuk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torsi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penuh.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98931" y="2042922"/>
            <a:ext cx="4299585" cy="5074285"/>
            <a:chOff x="598931" y="2042922"/>
            <a:chExt cx="4299585" cy="5074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79" y="2045970"/>
              <a:ext cx="4293108" cy="50680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8931" y="2042922"/>
              <a:ext cx="4299585" cy="5074285"/>
            </a:xfrm>
            <a:custGeom>
              <a:avLst/>
              <a:gdLst/>
              <a:ahLst/>
              <a:cxnLst/>
              <a:rect l="l" t="t" r="r" b="b"/>
              <a:pathLst>
                <a:path w="4299585" h="5074284">
                  <a:moveTo>
                    <a:pt x="4299204" y="5074158"/>
                  </a:moveTo>
                  <a:lnTo>
                    <a:pt x="4299203" y="0"/>
                  </a:lnTo>
                  <a:lnTo>
                    <a:pt x="0" y="0"/>
                  </a:lnTo>
                  <a:lnTo>
                    <a:pt x="0" y="5074158"/>
                  </a:lnTo>
                  <a:lnTo>
                    <a:pt x="3048" y="5074158"/>
                  </a:lnTo>
                  <a:lnTo>
                    <a:pt x="3048" y="6096"/>
                  </a:lnTo>
                  <a:lnTo>
                    <a:pt x="6095" y="3048"/>
                  </a:lnTo>
                  <a:lnTo>
                    <a:pt x="6095" y="6096"/>
                  </a:lnTo>
                  <a:lnTo>
                    <a:pt x="4293108" y="6096"/>
                  </a:lnTo>
                  <a:lnTo>
                    <a:pt x="4293108" y="3048"/>
                  </a:lnTo>
                  <a:lnTo>
                    <a:pt x="4296156" y="6096"/>
                  </a:lnTo>
                  <a:lnTo>
                    <a:pt x="4296156" y="5074158"/>
                  </a:lnTo>
                  <a:lnTo>
                    <a:pt x="4299204" y="5074158"/>
                  </a:lnTo>
                  <a:close/>
                </a:path>
                <a:path w="4299585" h="5074284">
                  <a:moveTo>
                    <a:pt x="6095" y="6096"/>
                  </a:moveTo>
                  <a:lnTo>
                    <a:pt x="6095" y="3048"/>
                  </a:lnTo>
                  <a:lnTo>
                    <a:pt x="3048" y="6096"/>
                  </a:lnTo>
                  <a:lnTo>
                    <a:pt x="6095" y="6096"/>
                  </a:lnTo>
                  <a:close/>
                </a:path>
                <a:path w="4299585" h="5074284">
                  <a:moveTo>
                    <a:pt x="6096" y="5068062"/>
                  </a:moveTo>
                  <a:lnTo>
                    <a:pt x="6095" y="6096"/>
                  </a:lnTo>
                  <a:lnTo>
                    <a:pt x="3048" y="6096"/>
                  </a:lnTo>
                  <a:lnTo>
                    <a:pt x="3048" y="5068062"/>
                  </a:lnTo>
                  <a:lnTo>
                    <a:pt x="6096" y="5068062"/>
                  </a:lnTo>
                  <a:close/>
                </a:path>
                <a:path w="4299585" h="5074284">
                  <a:moveTo>
                    <a:pt x="4296156" y="5068062"/>
                  </a:moveTo>
                  <a:lnTo>
                    <a:pt x="3048" y="5068062"/>
                  </a:lnTo>
                  <a:lnTo>
                    <a:pt x="6096" y="5071110"/>
                  </a:lnTo>
                  <a:lnTo>
                    <a:pt x="6096" y="5074158"/>
                  </a:lnTo>
                  <a:lnTo>
                    <a:pt x="4293108" y="5074158"/>
                  </a:lnTo>
                  <a:lnTo>
                    <a:pt x="4293108" y="5071110"/>
                  </a:lnTo>
                  <a:lnTo>
                    <a:pt x="4296156" y="5068062"/>
                  </a:lnTo>
                  <a:close/>
                </a:path>
                <a:path w="4299585" h="5074284">
                  <a:moveTo>
                    <a:pt x="6096" y="5074158"/>
                  </a:moveTo>
                  <a:lnTo>
                    <a:pt x="6096" y="5071110"/>
                  </a:lnTo>
                  <a:lnTo>
                    <a:pt x="3048" y="5068062"/>
                  </a:lnTo>
                  <a:lnTo>
                    <a:pt x="3048" y="5074158"/>
                  </a:lnTo>
                  <a:lnTo>
                    <a:pt x="6096" y="5074158"/>
                  </a:lnTo>
                  <a:close/>
                </a:path>
                <a:path w="4299585" h="5074284">
                  <a:moveTo>
                    <a:pt x="4296156" y="6096"/>
                  </a:moveTo>
                  <a:lnTo>
                    <a:pt x="4293108" y="3048"/>
                  </a:lnTo>
                  <a:lnTo>
                    <a:pt x="4293108" y="6096"/>
                  </a:lnTo>
                  <a:lnTo>
                    <a:pt x="4296156" y="6096"/>
                  </a:lnTo>
                  <a:close/>
                </a:path>
                <a:path w="4299585" h="5074284">
                  <a:moveTo>
                    <a:pt x="4296156" y="5068062"/>
                  </a:moveTo>
                  <a:lnTo>
                    <a:pt x="4296156" y="6096"/>
                  </a:lnTo>
                  <a:lnTo>
                    <a:pt x="4293108" y="6096"/>
                  </a:lnTo>
                  <a:lnTo>
                    <a:pt x="4293108" y="5068062"/>
                  </a:lnTo>
                  <a:lnTo>
                    <a:pt x="4296156" y="5068062"/>
                  </a:lnTo>
                  <a:close/>
                </a:path>
                <a:path w="4299585" h="5074284">
                  <a:moveTo>
                    <a:pt x="4296156" y="5074158"/>
                  </a:moveTo>
                  <a:lnTo>
                    <a:pt x="4296156" y="5068062"/>
                  </a:lnTo>
                  <a:lnTo>
                    <a:pt x="4293108" y="5071110"/>
                  </a:lnTo>
                  <a:lnTo>
                    <a:pt x="4293108" y="5074158"/>
                  </a:lnTo>
                  <a:lnTo>
                    <a:pt x="4296156" y="5074158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2594" y="2325867"/>
            <a:ext cx="4210685" cy="54356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50800" marR="43180" indent="-635">
              <a:lnSpc>
                <a:spcPct val="70000"/>
              </a:lnSpc>
              <a:spcBef>
                <a:spcPts val="815"/>
              </a:spcBef>
            </a:pPr>
            <a:r>
              <a:rPr sz="2000" i="1" spc="5" dirty="0">
                <a:latin typeface="Calibri"/>
                <a:cs typeface="Calibri"/>
              </a:rPr>
              <a:t>A</a:t>
            </a:r>
            <a:r>
              <a:rPr sz="1950" spc="7" baseline="-21367" dirty="0">
                <a:latin typeface="Calibri"/>
                <a:cs typeface="Calibri"/>
              </a:rPr>
              <a:t>0</a:t>
            </a:r>
            <a:r>
              <a:rPr sz="1950" spc="2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</a:t>
            </a:r>
            <a:r>
              <a:rPr sz="2000" i="1" dirty="0">
                <a:latin typeface="Calibri"/>
                <a:cs typeface="Calibri"/>
              </a:rPr>
              <a:t>A</a:t>
            </a:r>
            <a:r>
              <a:rPr sz="1950" baseline="-21367" dirty="0">
                <a:latin typeface="Calibri"/>
                <a:cs typeface="Calibri"/>
              </a:rPr>
              <a:t>0</a:t>
            </a:r>
            <a:r>
              <a:rPr sz="1950" i="1" baseline="-21367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dimana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A</a:t>
            </a:r>
            <a:r>
              <a:rPr sz="1950" i="1" spc="15" baseline="-21367" dirty="0">
                <a:latin typeface="Calibri"/>
                <a:cs typeface="Calibri"/>
              </a:rPr>
              <a:t>oh</a:t>
            </a:r>
            <a:r>
              <a:rPr sz="1950" i="1" spc="465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adalah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luasan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dibatasi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garis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sengkang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727" y="2752577"/>
            <a:ext cx="8959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u</a:t>
            </a:r>
            <a:r>
              <a:rPr sz="2000" spc="-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5" dirty="0">
                <a:latin typeface="Calibri"/>
                <a:cs typeface="Calibri"/>
              </a:rPr>
              <a:t>p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8001" y="2752577"/>
            <a:ext cx="24072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08455" algn="l"/>
              </a:tabLst>
            </a:pP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ua</a:t>
            </a:r>
            <a:r>
              <a:rPr sz="2000" spc="-21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.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40" dirty="0">
                <a:latin typeface="Calibri"/>
                <a:cs typeface="Calibri"/>
              </a:rPr>
              <a:t>g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727" y="2965926"/>
            <a:ext cx="41351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mengasumsikan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penutup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bersih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40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5274" y="3143929"/>
            <a:ext cx="3865879" cy="13868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75"/>
              </a:spcBef>
            </a:pP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sengkang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Symbol"/>
                <a:cs typeface="Symbol"/>
              </a:rPr>
              <a:t></a:t>
            </a:r>
            <a:r>
              <a:rPr sz="2000" spc="-5" dirty="0">
                <a:latin typeface="Calibri"/>
                <a:cs typeface="Calibri"/>
              </a:rPr>
              <a:t>13,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8.5,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75"/>
              </a:spcBef>
            </a:pP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spc="7" baseline="-21367" dirty="0">
                <a:latin typeface="Calibri"/>
                <a:cs typeface="Calibri"/>
              </a:rPr>
              <a:t>1 </a:t>
            </a:r>
            <a:r>
              <a:rPr sz="1950" spc="44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356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2(40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6,5) = 263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84"/>
              </a:spcBef>
            </a:pP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spc="7" baseline="-21367" dirty="0">
                <a:latin typeface="Calibri"/>
                <a:cs typeface="Calibri"/>
              </a:rPr>
              <a:t>1  </a:t>
            </a:r>
            <a:r>
              <a:rPr sz="1950" spc="15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635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2(40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6,5) 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542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80"/>
              </a:spcBef>
            </a:pPr>
            <a:r>
              <a:rPr sz="2000" i="1" spc="10" dirty="0">
                <a:latin typeface="Calibri"/>
                <a:cs typeface="Calibri"/>
              </a:rPr>
              <a:t>A</a:t>
            </a:r>
            <a:r>
              <a:rPr sz="1950" spc="15" baseline="-21367" dirty="0">
                <a:latin typeface="Calibri"/>
                <a:cs typeface="Calibri"/>
              </a:rPr>
              <a:t>0</a:t>
            </a:r>
            <a:r>
              <a:rPr sz="1950" i="1" spc="15" baseline="-21367" dirty="0">
                <a:latin typeface="Calibri"/>
                <a:cs typeface="Calibri"/>
              </a:rPr>
              <a:t>h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263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542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142.546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endParaRPr sz="1950" baseline="25641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5319" y="4540250"/>
            <a:ext cx="40805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i="1" spc="5" dirty="0">
                <a:latin typeface="Calibri"/>
                <a:cs typeface="Calibri"/>
              </a:rPr>
              <a:t>A</a:t>
            </a:r>
            <a:r>
              <a:rPr sz="1950" spc="7" baseline="-21367" dirty="0">
                <a:latin typeface="Calibri"/>
                <a:cs typeface="Calibri"/>
              </a:rPr>
              <a:t>0</a:t>
            </a:r>
            <a:r>
              <a:rPr sz="1950" spc="240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</a:t>
            </a:r>
            <a:r>
              <a:rPr sz="2000" i="1" dirty="0">
                <a:latin typeface="Calibri"/>
                <a:cs typeface="Calibri"/>
              </a:rPr>
              <a:t>A</a:t>
            </a:r>
            <a:r>
              <a:rPr sz="1950" baseline="-21367" dirty="0">
                <a:latin typeface="Calibri"/>
                <a:cs typeface="Calibri"/>
              </a:rPr>
              <a:t>0</a:t>
            </a:r>
            <a:r>
              <a:rPr sz="1950" i="1" baseline="-21367" dirty="0">
                <a:latin typeface="Calibri"/>
                <a:cs typeface="Calibri"/>
              </a:rPr>
              <a:t>h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0,85(142.546)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121.164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5302" y="4717470"/>
            <a:ext cx="4016375" cy="70675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80"/>
              </a:spcBef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endParaRPr sz="1950" baseline="25641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84"/>
              </a:spcBef>
            </a:pPr>
            <a:r>
              <a:rPr sz="2000" i="1" spc="-5" dirty="0">
                <a:latin typeface="Calibri"/>
                <a:cs typeface="Calibri"/>
              </a:rPr>
              <a:t>d</a:t>
            </a:r>
            <a:r>
              <a:rPr sz="2000" i="1" spc="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635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 (40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12,5)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569,5 mm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5269" y="5434827"/>
            <a:ext cx="37509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i="1" spc="5" dirty="0">
                <a:latin typeface="Calibri"/>
                <a:cs typeface="Calibri"/>
              </a:rPr>
              <a:t>p</a:t>
            </a:r>
            <a:r>
              <a:rPr sz="1950" i="1" spc="7" baseline="-21367" dirty="0">
                <a:latin typeface="Calibri"/>
                <a:cs typeface="Calibri"/>
              </a:rPr>
              <a:t>h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2(</a:t>
            </a:r>
            <a:r>
              <a:rPr sz="2000" i="1" dirty="0">
                <a:latin typeface="Calibri"/>
                <a:cs typeface="Calibri"/>
              </a:rPr>
              <a:t>x</a:t>
            </a:r>
            <a:r>
              <a:rPr sz="1950" baseline="-21367" dirty="0">
                <a:latin typeface="Calibri"/>
                <a:cs typeface="Calibri"/>
              </a:rPr>
              <a:t>1</a:t>
            </a:r>
            <a:r>
              <a:rPr sz="1950" spc="240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1950" baseline="-21367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)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2(263 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542) 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1610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651" y="5628396"/>
            <a:ext cx="2992120" cy="6927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000" spc="-5" dirty="0">
                <a:latin typeface="Calibri"/>
                <a:cs typeface="Calibri"/>
              </a:rPr>
              <a:t>Guna</a:t>
            </a:r>
            <a:r>
              <a:rPr sz="2000" spc="-45" dirty="0">
                <a:latin typeface="Calibri"/>
                <a:cs typeface="Calibri"/>
              </a:rPr>
              <a:t>k</a:t>
            </a:r>
            <a:r>
              <a:rPr sz="2000" spc="-5" dirty="0">
                <a:latin typeface="Calibri"/>
                <a:cs typeface="Calibri"/>
              </a:rPr>
              <a:t>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100" spc="-55" dirty="0">
                <a:latin typeface="Symbol"/>
                <a:cs typeface="Symbol"/>
              </a:rPr>
              <a:t></a:t>
            </a:r>
            <a:r>
              <a:rPr sz="21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= 45</a:t>
            </a:r>
            <a:r>
              <a:rPr sz="2000" spc="-10" dirty="0">
                <a:latin typeface="Symbol"/>
                <a:cs typeface="Symbol"/>
              </a:rPr>
              <a:t>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25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ot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100" spc="-55" dirty="0">
                <a:latin typeface="Symbol"/>
                <a:cs typeface="Symbol"/>
              </a:rPr>
              <a:t></a:t>
            </a:r>
            <a:r>
              <a:rPr sz="2100" spc="-8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= 1,0.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0719" y="539750"/>
            <a:ext cx="3242310" cy="177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00"/>
              </a:spcBef>
              <a:tabLst>
                <a:tab pos="1835785" algn="l"/>
              </a:tabLst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466725">
              <a:lnSpc>
                <a:spcPct val="100000"/>
              </a:lnSpc>
              <a:spcBef>
                <a:spcPts val="1455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000" b="1" i="1" spc="-10" dirty="0">
                <a:latin typeface="Calibri"/>
                <a:cs typeface="Calibri"/>
              </a:rPr>
              <a:t>Properti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penampang</a:t>
            </a:r>
            <a:r>
              <a:rPr sz="2000" b="1" i="1" spc="-30" dirty="0">
                <a:latin typeface="Calibri"/>
                <a:cs typeface="Calibri"/>
              </a:rPr>
              <a:t> (Tahap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2)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62144" y="2062733"/>
            <a:ext cx="4572000" cy="2930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82802" y="2042922"/>
            <a:ext cx="7740650" cy="5074285"/>
            <a:chOff x="1082802" y="2042922"/>
            <a:chExt cx="7740650" cy="5074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2045970"/>
              <a:ext cx="7734300" cy="50680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82802" y="2042922"/>
              <a:ext cx="7740650" cy="5074285"/>
            </a:xfrm>
            <a:custGeom>
              <a:avLst/>
              <a:gdLst/>
              <a:ahLst/>
              <a:cxnLst/>
              <a:rect l="l" t="t" r="r" b="b"/>
              <a:pathLst>
                <a:path w="7740650" h="5074284">
                  <a:moveTo>
                    <a:pt x="7740396" y="5074158"/>
                  </a:moveTo>
                  <a:lnTo>
                    <a:pt x="7740396" y="0"/>
                  </a:lnTo>
                  <a:lnTo>
                    <a:pt x="0" y="0"/>
                  </a:lnTo>
                  <a:lnTo>
                    <a:pt x="0" y="5074158"/>
                  </a:lnTo>
                  <a:lnTo>
                    <a:pt x="3047" y="5074158"/>
                  </a:lnTo>
                  <a:lnTo>
                    <a:pt x="3047" y="6096"/>
                  </a:lnTo>
                  <a:lnTo>
                    <a:pt x="6857" y="3048"/>
                  </a:lnTo>
                  <a:lnTo>
                    <a:pt x="6857" y="6096"/>
                  </a:lnTo>
                  <a:lnTo>
                    <a:pt x="7734300" y="6096"/>
                  </a:lnTo>
                  <a:lnTo>
                    <a:pt x="7734300" y="3048"/>
                  </a:lnTo>
                  <a:lnTo>
                    <a:pt x="7737348" y="6096"/>
                  </a:lnTo>
                  <a:lnTo>
                    <a:pt x="7737348" y="5074158"/>
                  </a:lnTo>
                  <a:lnTo>
                    <a:pt x="7740396" y="5074158"/>
                  </a:lnTo>
                  <a:close/>
                </a:path>
                <a:path w="7740650" h="5074284">
                  <a:moveTo>
                    <a:pt x="6857" y="6096"/>
                  </a:moveTo>
                  <a:lnTo>
                    <a:pt x="6857" y="3048"/>
                  </a:lnTo>
                  <a:lnTo>
                    <a:pt x="3047" y="6096"/>
                  </a:lnTo>
                  <a:lnTo>
                    <a:pt x="6857" y="6096"/>
                  </a:lnTo>
                  <a:close/>
                </a:path>
                <a:path w="7740650" h="5074284">
                  <a:moveTo>
                    <a:pt x="6857" y="5068062"/>
                  </a:moveTo>
                  <a:lnTo>
                    <a:pt x="6857" y="6096"/>
                  </a:lnTo>
                  <a:lnTo>
                    <a:pt x="3047" y="6096"/>
                  </a:lnTo>
                  <a:lnTo>
                    <a:pt x="3048" y="5068062"/>
                  </a:lnTo>
                  <a:lnTo>
                    <a:pt x="6857" y="5068062"/>
                  </a:lnTo>
                  <a:close/>
                </a:path>
                <a:path w="7740650" h="5074284">
                  <a:moveTo>
                    <a:pt x="7737348" y="5068062"/>
                  </a:moveTo>
                  <a:lnTo>
                    <a:pt x="3048" y="5068062"/>
                  </a:lnTo>
                  <a:lnTo>
                    <a:pt x="6857" y="5071110"/>
                  </a:lnTo>
                  <a:lnTo>
                    <a:pt x="6857" y="5074158"/>
                  </a:lnTo>
                  <a:lnTo>
                    <a:pt x="7734300" y="5074158"/>
                  </a:lnTo>
                  <a:lnTo>
                    <a:pt x="7734300" y="5071110"/>
                  </a:lnTo>
                  <a:lnTo>
                    <a:pt x="7737348" y="5068062"/>
                  </a:lnTo>
                  <a:close/>
                </a:path>
                <a:path w="7740650" h="5074284">
                  <a:moveTo>
                    <a:pt x="6857" y="5074158"/>
                  </a:moveTo>
                  <a:lnTo>
                    <a:pt x="6857" y="5071110"/>
                  </a:lnTo>
                  <a:lnTo>
                    <a:pt x="3048" y="5068062"/>
                  </a:lnTo>
                  <a:lnTo>
                    <a:pt x="3047" y="5074158"/>
                  </a:lnTo>
                  <a:lnTo>
                    <a:pt x="6857" y="5074158"/>
                  </a:lnTo>
                  <a:close/>
                </a:path>
                <a:path w="7740650" h="5074284">
                  <a:moveTo>
                    <a:pt x="7737348" y="6096"/>
                  </a:moveTo>
                  <a:lnTo>
                    <a:pt x="7734300" y="3048"/>
                  </a:lnTo>
                  <a:lnTo>
                    <a:pt x="7734300" y="6096"/>
                  </a:lnTo>
                  <a:lnTo>
                    <a:pt x="7737348" y="6096"/>
                  </a:lnTo>
                  <a:close/>
                </a:path>
                <a:path w="7740650" h="5074284">
                  <a:moveTo>
                    <a:pt x="7737348" y="5068062"/>
                  </a:moveTo>
                  <a:lnTo>
                    <a:pt x="7737348" y="6096"/>
                  </a:lnTo>
                  <a:lnTo>
                    <a:pt x="7734300" y="6096"/>
                  </a:lnTo>
                  <a:lnTo>
                    <a:pt x="7734300" y="5068062"/>
                  </a:lnTo>
                  <a:lnTo>
                    <a:pt x="7737348" y="5068062"/>
                  </a:lnTo>
                  <a:close/>
                </a:path>
                <a:path w="7740650" h="5074284">
                  <a:moveTo>
                    <a:pt x="7737348" y="5074158"/>
                  </a:moveTo>
                  <a:lnTo>
                    <a:pt x="7737348" y="5068062"/>
                  </a:lnTo>
                  <a:lnTo>
                    <a:pt x="7734300" y="5071110"/>
                  </a:lnTo>
                  <a:lnTo>
                    <a:pt x="7734300" y="5074158"/>
                  </a:lnTo>
                  <a:lnTo>
                    <a:pt x="7737348" y="5074158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4539" y="949850"/>
            <a:ext cx="7523480" cy="1706245"/>
          </a:xfrm>
          <a:prstGeom prst="rect">
            <a:avLst/>
          </a:prstGeom>
        </p:spPr>
        <p:txBody>
          <a:bodyPr vert="horz" wrap="square" lIns="0" tIns="325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65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sz="2000" b="1" spc="-5" dirty="0">
                <a:latin typeface="Calibri"/>
                <a:cs typeface="Calibri"/>
              </a:rPr>
              <a:t>Cek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kecukupan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penampang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(Tahap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3)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cukup,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haruslah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memenuhi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Pers.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(8.3a):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96262" y="2624327"/>
            <a:ext cx="2203450" cy="845819"/>
          </a:xfrm>
          <a:custGeom>
            <a:avLst/>
            <a:gdLst/>
            <a:ahLst/>
            <a:cxnLst/>
            <a:rect l="l" t="t" r="r" b="b"/>
            <a:pathLst>
              <a:path w="2203450" h="845820">
                <a:moveTo>
                  <a:pt x="306324" y="265938"/>
                </a:moveTo>
                <a:lnTo>
                  <a:pt x="265074" y="286042"/>
                </a:lnTo>
                <a:lnTo>
                  <a:pt x="236220" y="333756"/>
                </a:lnTo>
                <a:lnTo>
                  <a:pt x="218020" y="394817"/>
                </a:lnTo>
                <a:lnTo>
                  <a:pt x="211836" y="465582"/>
                </a:lnTo>
                <a:lnTo>
                  <a:pt x="213385" y="501726"/>
                </a:lnTo>
                <a:lnTo>
                  <a:pt x="225653" y="567702"/>
                </a:lnTo>
                <a:lnTo>
                  <a:pt x="249682" y="623265"/>
                </a:lnTo>
                <a:lnTo>
                  <a:pt x="282613" y="661809"/>
                </a:lnTo>
                <a:lnTo>
                  <a:pt x="302514" y="674370"/>
                </a:lnTo>
                <a:lnTo>
                  <a:pt x="306324" y="664464"/>
                </a:lnTo>
                <a:lnTo>
                  <a:pt x="290614" y="652068"/>
                </a:lnTo>
                <a:lnTo>
                  <a:pt x="276694" y="635508"/>
                </a:lnTo>
                <a:lnTo>
                  <a:pt x="254508" y="590550"/>
                </a:lnTo>
                <a:lnTo>
                  <a:pt x="240118" y="533209"/>
                </a:lnTo>
                <a:lnTo>
                  <a:pt x="235458" y="465582"/>
                </a:lnTo>
                <a:lnTo>
                  <a:pt x="236601" y="429869"/>
                </a:lnTo>
                <a:lnTo>
                  <a:pt x="246062" y="367004"/>
                </a:lnTo>
                <a:lnTo>
                  <a:pt x="264629" y="315556"/>
                </a:lnTo>
                <a:lnTo>
                  <a:pt x="290614" y="278676"/>
                </a:lnTo>
                <a:lnTo>
                  <a:pt x="306324" y="265938"/>
                </a:lnTo>
                <a:close/>
              </a:path>
              <a:path w="2203450" h="845820">
                <a:moveTo>
                  <a:pt x="797814" y="465582"/>
                </a:moveTo>
                <a:lnTo>
                  <a:pt x="791616" y="394817"/>
                </a:lnTo>
                <a:lnTo>
                  <a:pt x="773430" y="333756"/>
                </a:lnTo>
                <a:lnTo>
                  <a:pt x="744855" y="286042"/>
                </a:lnTo>
                <a:lnTo>
                  <a:pt x="707136" y="256032"/>
                </a:lnTo>
                <a:lnTo>
                  <a:pt x="703326" y="265938"/>
                </a:lnTo>
                <a:lnTo>
                  <a:pt x="719023" y="278676"/>
                </a:lnTo>
                <a:lnTo>
                  <a:pt x="732942" y="295186"/>
                </a:lnTo>
                <a:lnTo>
                  <a:pt x="755142" y="339852"/>
                </a:lnTo>
                <a:lnTo>
                  <a:pt x="769518" y="397002"/>
                </a:lnTo>
                <a:lnTo>
                  <a:pt x="774192" y="465582"/>
                </a:lnTo>
                <a:lnTo>
                  <a:pt x="773036" y="500761"/>
                </a:lnTo>
                <a:lnTo>
                  <a:pt x="763574" y="563105"/>
                </a:lnTo>
                <a:lnTo>
                  <a:pt x="745007" y="614959"/>
                </a:lnTo>
                <a:lnTo>
                  <a:pt x="719023" y="652068"/>
                </a:lnTo>
                <a:lnTo>
                  <a:pt x="703326" y="664464"/>
                </a:lnTo>
                <a:lnTo>
                  <a:pt x="707136" y="674370"/>
                </a:lnTo>
                <a:lnTo>
                  <a:pt x="744855" y="644753"/>
                </a:lnTo>
                <a:lnTo>
                  <a:pt x="773430" y="597408"/>
                </a:lnTo>
                <a:lnTo>
                  <a:pt x="791616" y="535787"/>
                </a:lnTo>
                <a:lnTo>
                  <a:pt x="796251" y="501726"/>
                </a:lnTo>
                <a:lnTo>
                  <a:pt x="797814" y="465582"/>
                </a:lnTo>
                <a:close/>
              </a:path>
              <a:path w="2203450" h="845820">
                <a:moveTo>
                  <a:pt x="2202942" y="0"/>
                </a:moveTo>
                <a:lnTo>
                  <a:pt x="189738" y="0"/>
                </a:lnTo>
                <a:lnTo>
                  <a:pt x="160782" y="0"/>
                </a:lnTo>
                <a:lnTo>
                  <a:pt x="108204" y="797814"/>
                </a:lnTo>
                <a:lnTo>
                  <a:pt x="44958" y="680466"/>
                </a:lnTo>
                <a:lnTo>
                  <a:pt x="0" y="704088"/>
                </a:lnTo>
                <a:lnTo>
                  <a:pt x="4572" y="713232"/>
                </a:lnTo>
                <a:lnTo>
                  <a:pt x="28194" y="700278"/>
                </a:lnTo>
                <a:lnTo>
                  <a:pt x="107442" y="845820"/>
                </a:lnTo>
                <a:lnTo>
                  <a:pt x="118872" y="845820"/>
                </a:lnTo>
                <a:lnTo>
                  <a:pt x="174498" y="16764"/>
                </a:lnTo>
                <a:lnTo>
                  <a:pt x="2202942" y="16764"/>
                </a:lnTo>
                <a:lnTo>
                  <a:pt x="22029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44495" y="2815081"/>
            <a:ext cx="30543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30" dirty="0">
                <a:latin typeface="Cambria"/>
                <a:cs typeface="Cambria"/>
              </a:rPr>
              <a:t>V</a:t>
            </a:r>
            <a:r>
              <a:rPr sz="1800" spc="195" baseline="-13888" dirty="0">
                <a:latin typeface="Cambria"/>
                <a:cs typeface="Cambria"/>
              </a:rPr>
              <a:t>u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72105" y="3090925"/>
            <a:ext cx="45720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55" dirty="0">
                <a:latin typeface="Cambria"/>
                <a:cs typeface="Cambria"/>
              </a:rPr>
              <a:t>b</a:t>
            </a:r>
            <a:r>
              <a:rPr sz="1800" spc="232" baseline="-13888" dirty="0">
                <a:latin typeface="Cambria"/>
                <a:cs typeface="Cambria"/>
              </a:rPr>
              <a:t>w</a:t>
            </a:r>
            <a:r>
              <a:rPr sz="1450" spc="155" dirty="0">
                <a:latin typeface="Cambria"/>
                <a:cs typeface="Cambria"/>
              </a:rPr>
              <a:t>d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10206" y="2838449"/>
            <a:ext cx="1750060" cy="501650"/>
          </a:xfrm>
          <a:custGeom>
            <a:avLst/>
            <a:gdLst/>
            <a:ahLst/>
            <a:cxnLst/>
            <a:rect l="l" t="t" r="r" b="b"/>
            <a:pathLst>
              <a:path w="1750060" h="501650">
                <a:moveTo>
                  <a:pt x="381000" y="242316"/>
                </a:moveTo>
                <a:lnTo>
                  <a:pt x="0" y="242316"/>
                </a:lnTo>
                <a:lnTo>
                  <a:pt x="0" y="259080"/>
                </a:lnTo>
                <a:lnTo>
                  <a:pt x="381000" y="259080"/>
                </a:lnTo>
                <a:lnTo>
                  <a:pt x="381000" y="242316"/>
                </a:lnTo>
                <a:close/>
              </a:path>
              <a:path w="1750060" h="501650">
                <a:moveTo>
                  <a:pt x="1044702" y="8382"/>
                </a:moveTo>
                <a:lnTo>
                  <a:pt x="1004316" y="37147"/>
                </a:lnTo>
                <a:lnTo>
                  <a:pt x="975360" y="91440"/>
                </a:lnTo>
                <a:lnTo>
                  <a:pt x="955446" y="163068"/>
                </a:lnTo>
                <a:lnTo>
                  <a:pt x="950391" y="204812"/>
                </a:lnTo>
                <a:lnTo>
                  <a:pt x="948690" y="250698"/>
                </a:lnTo>
                <a:lnTo>
                  <a:pt x="950391" y="296265"/>
                </a:lnTo>
                <a:lnTo>
                  <a:pt x="955446" y="338048"/>
                </a:lnTo>
                <a:lnTo>
                  <a:pt x="963790" y="375970"/>
                </a:lnTo>
                <a:lnTo>
                  <a:pt x="973074" y="403237"/>
                </a:lnTo>
                <a:lnTo>
                  <a:pt x="975360" y="409956"/>
                </a:lnTo>
                <a:lnTo>
                  <a:pt x="989190" y="439254"/>
                </a:lnTo>
                <a:lnTo>
                  <a:pt x="1004316" y="464248"/>
                </a:lnTo>
                <a:lnTo>
                  <a:pt x="1020572" y="484974"/>
                </a:lnTo>
                <a:lnTo>
                  <a:pt x="1037844" y="501396"/>
                </a:lnTo>
                <a:lnTo>
                  <a:pt x="1044702" y="493014"/>
                </a:lnTo>
                <a:lnTo>
                  <a:pt x="1029843" y="476618"/>
                </a:lnTo>
                <a:lnTo>
                  <a:pt x="1016215" y="456057"/>
                </a:lnTo>
                <a:lnTo>
                  <a:pt x="992886" y="403098"/>
                </a:lnTo>
                <a:lnTo>
                  <a:pt x="978115" y="334327"/>
                </a:lnTo>
                <a:lnTo>
                  <a:pt x="974344" y="294449"/>
                </a:lnTo>
                <a:lnTo>
                  <a:pt x="973074" y="250698"/>
                </a:lnTo>
                <a:lnTo>
                  <a:pt x="974344" y="206959"/>
                </a:lnTo>
                <a:lnTo>
                  <a:pt x="978115" y="167068"/>
                </a:lnTo>
                <a:lnTo>
                  <a:pt x="992886" y="98298"/>
                </a:lnTo>
                <a:lnTo>
                  <a:pt x="1016215" y="45339"/>
                </a:lnTo>
                <a:lnTo>
                  <a:pt x="1029843" y="24790"/>
                </a:lnTo>
                <a:lnTo>
                  <a:pt x="1044702" y="8382"/>
                </a:lnTo>
                <a:close/>
              </a:path>
              <a:path w="1750060" h="501650">
                <a:moveTo>
                  <a:pt x="1749552" y="250698"/>
                </a:moveTo>
                <a:lnTo>
                  <a:pt x="1747951" y="204812"/>
                </a:lnTo>
                <a:lnTo>
                  <a:pt x="1743075" y="163068"/>
                </a:lnTo>
                <a:lnTo>
                  <a:pt x="1734756" y="125336"/>
                </a:lnTo>
                <a:lnTo>
                  <a:pt x="1709153" y="62153"/>
                </a:lnTo>
                <a:lnTo>
                  <a:pt x="1677974" y="16433"/>
                </a:lnTo>
                <a:lnTo>
                  <a:pt x="1660398" y="0"/>
                </a:lnTo>
                <a:lnTo>
                  <a:pt x="1653540" y="8382"/>
                </a:lnTo>
                <a:lnTo>
                  <a:pt x="1668386" y="24790"/>
                </a:lnTo>
                <a:lnTo>
                  <a:pt x="1682013" y="45339"/>
                </a:lnTo>
                <a:lnTo>
                  <a:pt x="1705356" y="98298"/>
                </a:lnTo>
                <a:lnTo>
                  <a:pt x="1720786" y="167068"/>
                </a:lnTo>
                <a:lnTo>
                  <a:pt x="1724634" y="206959"/>
                </a:lnTo>
                <a:lnTo>
                  <a:pt x="1725930" y="250698"/>
                </a:lnTo>
                <a:lnTo>
                  <a:pt x="1724634" y="294449"/>
                </a:lnTo>
                <a:lnTo>
                  <a:pt x="1720786" y="334327"/>
                </a:lnTo>
                <a:lnTo>
                  <a:pt x="1705356" y="403098"/>
                </a:lnTo>
                <a:lnTo>
                  <a:pt x="1682013" y="456057"/>
                </a:lnTo>
                <a:lnTo>
                  <a:pt x="1653540" y="493014"/>
                </a:lnTo>
                <a:lnTo>
                  <a:pt x="1660398" y="501396"/>
                </a:lnTo>
                <a:lnTo>
                  <a:pt x="1694205" y="464248"/>
                </a:lnTo>
                <a:lnTo>
                  <a:pt x="1722882" y="409956"/>
                </a:lnTo>
                <a:lnTo>
                  <a:pt x="1743075" y="338048"/>
                </a:lnTo>
                <a:lnTo>
                  <a:pt x="1747951" y="296265"/>
                </a:lnTo>
                <a:lnTo>
                  <a:pt x="1749552" y="2506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93008" y="2815081"/>
            <a:ext cx="5251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30" dirty="0">
                <a:latin typeface="Cambria"/>
                <a:cs typeface="Cambria"/>
              </a:rPr>
              <a:t>T</a:t>
            </a:r>
            <a:r>
              <a:rPr sz="1800" spc="195" baseline="-13888" dirty="0">
                <a:latin typeface="Cambria"/>
                <a:cs typeface="Cambria"/>
              </a:rPr>
              <a:t>u</a:t>
            </a:r>
            <a:r>
              <a:rPr sz="1450" spc="130" dirty="0">
                <a:latin typeface="Cambria"/>
                <a:cs typeface="Cambria"/>
              </a:rPr>
              <a:t>p</a:t>
            </a:r>
            <a:r>
              <a:rPr sz="1800" spc="195" baseline="-13888" dirty="0">
                <a:latin typeface="Cambria"/>
                <a:cs typeface="Cambria"/>
              </a:rPr>
              <a:t>h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5190" y="3090925"/>
            <a:ext cx="5505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45" dirty="0">
                <a:latin typeface="Cambria"/>
                <a:cs typeface="Cambria"/>
              </a:rPr>
              <a:t>1,7A</a:t>
            </a:r>
            <a:r>
              <a:rPr sz="1800" spc="67" baseline="27777" dirty="0">
                <a:latin typeface="Cambria"/>
                <a:cs typeface="Cambria"/>
              </a:rPr>
              <a:t>2</a:t>
            </a:r>
            <a:endParaRPr sz="1800" baseline="27777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63290" y="3080766"/>
            <a:ext cx="592455" cy="17145"/>
          </a:xfrm>
          <a:custGeom>
            <a:avLst/>
            <a:gdLst/>
            <a:ahLst/>
            <a:cxnLst/>
            <a:rect l="l" t="t" r="r" b="b"/>
            <a:pathLst>
              <a:path w="592454" h="17144">
                <a:moveTo>
                  <a:pt x="592074" y="16763"/>
                </a:moveTo>
                <a:lnTo>
                  <a:pt x="592074" y="0"/>
                </a:lnTo>
                <a:lnTo>
                  <a:pt x="0" y="0"/>
                </a:lnTo>
                <a:lnTo>
                  <a:pt x="0" y="16763"/>
                </a:lnTo>
                <a:lnTo>
                  <a:pt x="592074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68394" y="2697733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02711" y="2739643"/>
            <a:ext cx="2263775" cy="485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75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  <a:p>
            <a:pPr marL="187960">
              <a:lnSpc>
                <a:spcPts val="2135"/>
              </a:lnSpc>
              <a:tabLst>
                <a:tab pos="1931670" algn="l"/>
              </a:tabLst>
            </a:pPr>
            <a:r>
              <a:rPr sz="2000" spc="385" dirty="0">
                <a:latin typeface="Cambria"/>
                <a:cs typeface="Cambria"/>
              </a:rPr>
              <a:t>+	</a:t>
            </a:r>
            <a:r>
              <a:rPr sz="2000" spc="-5" dirty="0">
                <a:latin typeface="Symbol"/>
                <a:cs typeface="Symbol"/>
              </a:rPr>
              <a:t></a:t>
            </a:r>
            <a:r>
              <a:rPr sz="2000" spc="-5" dirty="0">
                <a:latin typeface="Cambria"/>
                <a:cs typeface="Cambria"/>
              </a:rPr>
              <a:t>ϕ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17414" y="2833877"/>
            <a:ext cx="1362710" cy="506095"/>
          </a:xfrm>
          <a:custGeom>
            <a:avLst/>
            <a:gdLst/>
            <a:ahLst/>
            <a:cxnLst/>
            <a:rect l="l" t="t" r="r" b="b"/>
            <a:pathLst>
              <a:path w="1362709" h="506095">
                <a:moveTo>
                  <a:pt x="96012" y="12954"/>
                </a:moveTo>
                <a:lnTo>
                  <a:pt x="55626" y="41719"/>
                </a:lnTo>
                <a:lnTo>
                  <a:pt x="26670" y="96012"/>
                </a:lnTo>
                <a:lnTo>
                  <a:pt x="6756" y="167640"/>
                </a:lnTo>
                <a:lnTo>
                  <a:pt x="1701" y="209384"/>
                </a:lnTo>
                <a:lnTo>
                  <a:pt x="0" y="255270"/>
                </a:lnTo>
                <a:lnTo>
                  <a:pt x="1701" y="300837"/>
                </a:lnTo>
                <a:lnTo>
                  <a:pt x="6756" y="342620"/>
                </a:lnTo>
                <a:lnTo>
                  <a:pt x="15100" y="380542"/>
                </a:lnTo>
                <a:lnTo>
                  <a:pt x="24384" y="407809"/>
                </a:lnTo>
                <a:lnTo>
                  <a:pt x="26670" y="414528"/>
                </a:lnTo>
                <a:lnTo>
                  <a:pt x="40500" y="443826"/>
                </a:lnTo>
                <a:lnTo>
                  <a:pt x="55626" y="468820"/>
                </a:lnTo>
                <a:lnTo>
                  <a:pt x="71882" y="489546"/>
                </a:lnTo>
                <a:lnTo>
                  <a:pt x="89154" y="505968"/>
                </a:lnTo>
                <a:lnTo>
                  <a:pt x="96012" y="497586"/>
                </a:lnTo>
                <a:lnTo>
                  <a:pt x="81153" y="481190"/>
                </a:lnTo>
                <a:lnTo>
                  <a:pt x="67525" y="460629"/>
                </a:lnTo>
                <a:lnTo>
                  <a:pt x="44196" y="407670"/>
                </a:lnTo>
                <a:lnTo>
                  <a:pt x="29425" y="338899"/>
                </a:lnTo>
                <a:lnTo>
                  <a:pt x="25654" y="299021"/>
                </a:lnTo>
                <a:lnTo>
                  <a:pt x="24384" y="255270"/>
                </a:lnTo>
                <a:lnTo>
                  <a:pt x="25654" y="211531"/>
                </a:lnTo>
                <a:lnTo>
                  <a:pt x="29425" y="171640"/>
                </a:lnTo>
                <a:lnTo>
                  <a:pt x="44196" y="102870"/>
                </a:lnTo>
                <a:lnTo>
                  <a:pt x="67525" y="49911"/>
                </a:lnTo>
                <a:lnTo>
                  <a:pt x="81153" y="29362"/>
                </a:lnTo>
                <a:lnTo>
                  <a:pt x="96012" y="12954"/>
                </a:lnTo>
                <a:close/>
              </a:path>
              <a:path w="1362709" h="506095">
                <a:moveTo>
                  <a:pt x="485394" y="246888"/>
                </a:moveTo>
                <a:lnTo>
                  <a:pt x="104394" y="246888"/>
                </a:lnTo>
                <a:lnTo>
                  <a:pt x="104394" y="263652"/>
                </a:lnTo>
                <a:lnTo>
                  <a:pt x="485394" y="263652"/>
                </a:lnTo>
                <a:lnTo>
                  <a:pt x="485394" y="246888"/>
                </a:lnTo>
                <a:close/>
              </a:path>
              <a:path w="1362709" h="506095">
                <a:moveTo>
                  <a:pt x="1257300" y="0"/>
                </a:moveTo>
                <a:lnTo>
                  <a:pt x="1016508" y="0"/>
                </a:lnTo>
                <a:lnTo>
                  <a:pt x="961644" y="205740"/>
                </a:lnTo>
                <a:lnTo>
                  <a:pt x="930402" y="135636"/>
                </a:lnTo>
                <a:lnTo>
                  <a:pt x="900684" y="149352"/>
                </a:lnTo>
                <a:lnTo>
                  <a:pt x="902970" y="156210"/>
                </a:lnTo>
                <a:lnTo>
                  <a:pt x="918210" y="149352"/>
                </a:lnTo>
                <a:lnTo>
                  <a:pt x="955548" y="230124"/>
                </a:lnTo>
                <a:lnTo>
                  <a:pt x="964692" y="230124"/>
                </a:lnTo>
                <a:lnTo>
                  <a:pt x="1023366" y="12192"/>
                </a:lnTo>
                <a:lnTo>
                  <a:pt x="1257300" y="12192"/>
                </a:lnTo>
                <a:lnTo>
                  <a:pt x="1257300" y="0"/>
                </a:lnTo>
                <a:close/>
              </a:path>
              <a:path w="1362709" h="506095">
                <a:moveTo>
                  <a:pt x="1362456" y="255270"/>
                </a:moveTo>
                <a:lnTo>
                  <a:pt x="1360855" y="209384"/>
                </a:lnTo>
                <a:lnTo>
                  <a:pt x="1355979" y="167640"/>
                </a:lnTo>
                <a:lnTo>
                  <a:pt x="1347660" y="129908"/>
                </a:lnTo>
                <a:lnTo>
                  <a:pt x="1322057" y="66725"/>
                </a:lnTo>
                <a:lnTo>
                  <a:pt x="1290878" y="21005"/>
                </a:lnTo>
                <a:lnTo>
                  <a:pt x="1273302" y="4572"/>
                </a:lnTo>
                <a:lnTo>
                  <a:pt x="1266444" y="12954"/>
                </a:lnTo>
                <a:lnTo>
                  <a:pt x="1281290" y="29362"/>
                </a:lnTo>
                <a:lnTo>
                  <a:pt x="1294917" y="49911"/>
                </a:lnTo>
                <a:lnTo>
                  <a:pt x="1318260" y="102870"/>
                </a:lnTo>
                <a:lnTo>
                  <a:pt x="1333690" y="171640"/>
                </a:lnTo>
                <a:lnTo>
                  <a:pt x="1337538" y="211531"/>
                </a:lnTo>
                <a:lnTo>
                  <a:pt x="1338834" y="255270"/>
                </a:lnTo>
                <a:lnTo>
                  <a:pt x="1337538" y="299021"/>
                </a:lnTo>
                <a:lnTo>
                  <a:pt x="1333690" y="338899"/>
                </a:lnTo>
                <a:lnTo>
                  <a:pt x="1318260" y="407670"/>
                </a:lnTo>
                <a:lnTo>
                  <a:pt x="1294917" y="460629"/>
                </a:lnTo>
                <a:lnTo>
                  <a:pt x="1266444" y="497586"/>
                </a:lnTo>
                <a:lnTo>
                  <a:pt x="1273302" y="505968"/>
                </a:lnTo>
                <a:lnTo>
                  <a:pt x="1307109" y="468820"/>
                </a:lnTo>
                <a:lnTo>
                  <a:pt x="1335786" y="414528"/>
                </a:lnTo>
                <a:lnTo>
                  <a:pt x="1355979" y="342620"/>
                </a:lnTo>
                <a:lnTo>
                  <a:pt x="1360855" y="300837"/>
                </a:lnTo>
                <a:lnTo>
                  <a:pt x="1362456" y="255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258308" y="2691784"/>
            <a:ext cx="1259205" cy="6470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63500" marR="43180" indent="81280">
              <a:lnSpc>
                <a:spcPct val="113399"/>
              </a:lnSpc>
              <a:spcBef>
                <a:spcPts val="204"/>
              </a:spcBef>
              <a:tabLst>
                <a:tab pos="500380" algn="l"/>
                <a:tab pos="927735" algn="l"/>
                <a:tab pos="992505" algn="l"/>
              </a:tabLst>
            </a:pPr>
            <a:r>
              <a:rPr sz="1450" spc="110" dirty="0">
                <a:latin typeface="Cambria"/>
                <a:cs typeface="Cambria"/>
              </a:rPr>
              <a:t>V</a:t>
            </a:r>
            <a:r>
              <a:rPr sz="1800" spc="187" baseline="-13888" dirty="0">
                <a:latin typeface="Cambria"/>
                <a:cs typeface="Cambria"/>
              </a:rPr>
              <a:t>c	</a:t>
            </a:r>
            <a:r>
              <a:rPr sz="3000" spc="577" baseline="-31944" dirty="0">
                <a:latin typeface="Cambria"/>
                <a:cs typeface="Cambria"/>
              </a:rPr>
              <a:t>+</a:t>
            </a:r>
            <a:r>
              <a:rPr sz="3000" spc="15" baseline="-31944" dirty="0">
                <a:latin typeface="Cambria"/>
                <a:cs typeface="Cambria"/>
              </a:rPr>
              <a:t> </a:t>
            </a:r>
            <a:r>
              <a:rPr sz="2175" spc="60" baseline="1915" dirty="0">
                <a:latin typeface="Cambria"/>
                <a:cs typeface="Cambria"/>
              </a:rPr>
              <a:t>2</a:t>
            </a:r>
            <a:r>
              <a:rPr sz="2175" baseline="1915" dirty="0">
                <a:latin typeface="Cambria"/>
                <a:cs typeface="Cambria"/>
              </a:rPr>
              <a:t>		</a:t>
            </a:r>
            <a:r>
              <a:rPr sz="2175" spc="187" baseline="1915" dirty="0">
                <a:latin typeface="Cambria"/>
                <a:cs typeface="Cambria"/>
              </a:rPr>
              <a:t>f'</a:t>
            </a:r>
            <a:r>
              <a:rPr sz="1800" spc="127" baseline="-11574" dirty="0">
                <a:latin typeface="Cambria"/>
                <a:cs typeface="Cambria"/>
              </a:rPr>
              <a:t>c  </a:t>
            </a:r>
            <a:r>
              <a:rPr sz="1450" spc="155" dirty="0">
                <a:latin typeface="Cambria"/>
                <a:cs typeface="Cambria"/>
              </a:rPr>
              <a:t>b</a:t>
            </a:r>
            <a:r>
              <a:rPr sz="1800" spc="232" baseline="-13888" dirty="0">
                <a:latin typeface="Cambria"/>
                <a:cs typeface="Cambria"/>
              </a:rPr>
              <a:t>w</a:t>
            </a:r>
            <a:r>
              <a:rPr sz="1450" spc="155" dirty="0">
                <a:latin typeface="Cambria"/>
                <a:cs typeface="Cambria"/>
              </a:rPr>
              <a:t>d		</a:t>
            </a:r>
            <a:r>
              <a:rPr sz="1450" spc="40" dirty="0">
                <a:latin typeface="Cambria"/>
                <a:cs typeface="Cambria"/>
              </a:rPr>
              <a:t>3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06084" y="3080766"/>
            <a:ext cx="469900" cy="17145"/>
          </a:xfrm>
          <a:custGeom>
            <a:avLst/>
            <a:gdLst/>
            <a:ahLst/>
            <a:cxnLst/>
            <a:rect l="l" t="t" r="r" b="b"/>
            <a:pathLst>
              <a:path w="469900" h="17144">
                <a:moveTo>
                  <a:pt x="469391" y="16763"/>
                </a:moveTo>
                <a:lnTo>
                  <a:pt x="469391" y="0"/>
                </a:lnTo>
                <a:lnTo>
                  <a:pt x="0" y="0"/>
                </a:lnTo>
                <a:lnTo>
                  <a:pt x="0" y="16763"/>
                </a:lnTo>
                <a:lnTo>
                  <a:pt x="469391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210054" y="3662426"/>
            <a:ext cx="9715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0" dirty="0"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8989" y="3515359"/>
            <a:ext cx="4127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V</a:t>
            </a:r>
            <a:r>
              <a:rPr sz="2000" spc="3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57272" y="3454145"/>
            <a:ext cx="570230" cy="506095"/>
          </a:xfrm>
          <a:custGeom>
            <a:avLst/>
            <a:gdLst/>
            <a:ahLst/>
            <a:cxnLst/>
            <a:rect l="l" t="t" r="r" b="b"/>
            <a:pathLst>
              <a:path w="570230" h="506095">
                <a:moveTo>
                  <a:pt x="96012" y="12954"/>
                </a:moveTo>
                <a:lnTo>
                  <a:pt x="55626" y="41719"/>
                </a:lnTo>
                <a:lnTo>
                  <a:pt x="26670" y="96012"/>
                </a:lnTo>
                <a:lnTo>
                  <a:pt x="6756" y="167640"/>
                </a:lnTo>
                <a:lnTo>
                  <a:pt x="1701" y="209384"/>
                </a:lnTo>
                <a:lnTo>
                  <a:pt x="0" y="255270"/>
                </a:lnTo>
                <a:lnTo>
                  <a:pt x="1701" y="300837"/>
                </a:lnTo>
                <a:lnTo>
                  <a:pt x="6756" y="342620"/>
                </a:lnTo>
                <a:lnTo>
                  <a:pt x="15100" y="380542"/>
                </a:lnTo>
                <a:lnTo>
                  <a:pt x="24384" y="407809"/>
                </a:lnTo>
                <a:lnTo>
                  <a:pt x="26670" y="414528"/>
                </a:lnTo>
                <a:lnTo>
                  <a:pt x="40500" y="443826"/>
                </a:lnTo>
                <a:lnTo>
                  <a:pt x="55626" y="468820"/>
                </a:lnTo>
                <a:lnTo>
                  <a:pt x="71882" y="489546"/>
                </a:lnTo>
                <a:lnTo>
                  <a:pt x="89154" y="505968"/>
                </a:lnTo>
                <a:lnTo>
                  <a:pt x="96012" y="497586"/>
                </a:lnTo>
                <a:lnTo>
                  <a:pt x="81153" y="481190"/>
                </a:lnTo>
                <a:lnTo>
                  <a:pt x="67525" y="460629"/>
                </a:lnTo>
                <a:lnTo>
                  <a:pt x="44196" y="407670"/>
                </a:lnTo>
                <a:lnTo>
                  <a:pt x="29425" y="338899"/>
                </a:lnTo>
                <a:lnTo>
                  <a:pt x="25654" y="299021"/>
                </a:lnTo>
                <a:lnTo>
                  <a:pt x="24384" y="255270"/>
                </a:lnTo>
                <a:lnTo>
                  <a:pt x="25654" y="211531"/>
                </a:lnTo>
                <a:lnTo>
                  <a:pt x="29425" y="171640"/>
                </a:lnTo>
                <a:lnTo>
                  <a:pt x="44196" y="102870"/>
                </a:lnTo>
                <a:lnTo>
                  <a:pt x="67525" y="49911"/>
                </a:lnTo>
                <a:lnTo>
                  <a:pt x="81153" y="29362"/>
                </a:lnTo>
                <a:lnTo>
                  <a:pt x="96012" y="12954"/>
                </a:lnTo>
                <a:close/>
              </a:path>
              <a:path w="570230" h="506095">
                <a:moveTo>
                  <a:pt x="464820" y="0"/>
                </a:moveTo>
                <a:lnTo>
                  <a:pt x="224028" y="0"/>
                </a:lnTo>
                <a:lnTo>
                  <a:pt x="169164" y="205740"/>
                </a:lnTo>
                <a:lnTo>
                  <a:pt x="137922" y="135636"/>
                </a:lnTo>
                <a:lnTo>
                  <a:pt x="108204" y="149352"/>
                </a:lnTo>
                <a:lnTo>
                  <a:pt x="110490" y="156210"/>
                </a:lnTo>
                <a:lnTo>
                  <a:pt x="125730" y="149352"/>
                </a:lnTo>
                <a:lnTo>
                  <a:pt x="163068" y="230124"/>
                </a:lnTo>
                <a:lnTo>
                  <a:pt x="172212" y="230124"/>
                </a:lnTo>
                <a:lnTo>
                  <a:pt x="230886" y="12192"/>
                </a:lnTo>
                <a:lnTo>
                  <a:pt x="464820" y="12192"/>
                </a:lnTo>
                <a:lnTo>
                  <a:pt x="464820" y="0"/>
                </a:lnTo>
                <a:close/>
              </a:path>
              <a:path w="570230" h="506095">
                <a:moveTo>
                  <a:pt x="569976" y="255270"/>
                </a:moveTo>
                <a:lnTo>
                  <a:pt x="568375" y="209384"/>
                </a:lnTo>
                <a:lnTo>
                  <a:pt x="563499" y="167640"/>
                </a:lnTo>
                <a:lnTo>
                  <a:pt x="555180" y="129908"/>
                </a:lnTo>
                <a:lnTo>
                  <a:pt x="529577" y="66725"/>
                </a:lnTo>
                <a:lnTo>
                  <a:pt x="498398" y="21005"/>
                </a:lnTo>
                <a:lnTo>
                  <a:pt x="480822" y="4572"/>
                </a:lnTo>
                <a:lnTo>
                  <a:pt x="473964" y="12954"/>
                </a:lnTo>
                <a:lnTo>
                  <a:pt x="488810" y="29362"/>
                </a:lnTo>
                <a:lnTo>
                  <a:pt x="502437" y="49911"/>
                </a:lnTo>
                <a:lnTo>
                  <a:pt x="525780" y="102870"/>
                </a:lnTo>
                <a:lnTo>
                  <a:pt x="541210" y="171640"/>
                </a:lnTo>
                <a:lnTo>
                  <a:pt x="545058" y="211531"/>
                </a:lnTo>
                <a:lnTo>
                  <a:pt x="546354" y="255270"/>
                </a:lnTo>
                <a:lnTo>
                  <a:pt x="545058" y="299021"/>
                </a:lnTo>
                <a:lnTo>
                  <a:pt x="541210" y="338899"/>
                </a:lnTo>
                <a:lnTo>
                  <a:pt x="525780" y="407670"/>
                </a:lnTo>
                <a:lnTo>
                  <a:pt x="502437" y="460629"/>
                </a:lnTo>
                <a:lnTo>
                  <a:pt x="473964" y="497586"/>
                </a:lnTo>
                <a:lnTo>
                  <a:pt x="480822" y="505968"/>
                </a:lnTo>
                <a:lnTo>
                  <a:pt x="514629" y="468820"/>
                </a:lnTo>
                <a:lnTo>
                  <a:pt x="543306" y="414528"/>
                </a:lnTo>
                <a:lnTo>
                  <a:pt x="563499" y="342620"/>
                </a:lnTo>
                <a:lnTo>
                  <a:pt x="568375" y="300837"/>
                </a:lnTo>
                <a:lnTo>
                  <a:pt x="569976" y="255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761488" y="3430016"/>
            <a:ext cx="29146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25" dirty="0">
                <a:latin typeface="Cambria"/>
                <a:cs typeface="Cambria"/>
              </a:rPr>
              <a:t>f'</a:t>
            </a:r>
            <a:r>
              <a:rPr sz="1800" spc="187" baseline="-13888" dirty="0">
                <a:latin typeface="Cambria"/>
                <a:cs typeface="Cambria"/>
              </a:rPr>
              <a:t>c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75457" y="3711194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61666" y="3701034"/>
            <a:ext cx="361315" cy="17145"/>
          </a:xfrm>
          <a:custGeom>
            <a:avLst/>
            <a:gdLst/>
            <a:ahLst/>
            <a:cxnLst/>
            <a:rect l="l" t="t" r="r" b="b"/>
            <a:pathLst>
              <a:path w="361314" h="17145">
                <a:moveTo>
                  <a:pt x="361188" y="16763"/>
                </a:moveTo>
                <a:lnTo>
                  <a:pt x="361188" y="0"/>
                </a:lnTo>
                <a:lnTo>
                  <a:pt x="0" y="0"/>
                </a:lnTo>
                <a:lnTo>
                  <a:pt x="0" y="16763"/>
                </a:lnTo>
                <a:lnTo>
                  <a:pt x="361188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267709" y="3662426"/>
            <a:ext cx="14668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20" dirty="0">
                <a:latin typeface="Calibri"/>
                <a:cs typeface="Calibri"/>
              </a:rPr>
              <a:t>w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35883" y="3515359"/>
            <a:ext cx="6508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spc="220" dirty="0">
                <a:latin typeface="Calibri"/>
                <a:cs typeface="Calibri"/>
              </a:rPr>
              <a:t>d=</a:t>
            </a:r>
            <a:r>
              <a:rPr sz="2000" spc="-5" dirty="0">
                <a:latin typeface="Calibri"/>
                <a:cs typeface="Calibri"/>
              </a:rPr>
              <a:t> 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797046" y="3486149"/>
            <a:ext cx="689610" cy="433070"/>
          </a:xfrm>
          <a:custGeom>
            <a:avLst/>
            <a:gdLst/>
            <a:ahLst/>
            <a:cxnLst/>
            <a:rect l="l" t="t" r="r" b="b"/>
            <a:pathLst>
              <a:path w="689610" h="433070">
                <a:moveTo>
                  <a:pt x="94488" y="24384"/>
                </a:moveTo>
                <a:lnTo>
                  <a:pt x="53238" y="44488"/>
                </a:lnTo>
                <a:lnTo>
                  <a:pt x="24384" y="92202"/>
                </a:lnTo>
                <a:lnTo>
                  <a:pt x="6184" y="153263"/>
                </a:lnTo>
                <a:lnTo>
                  <a:pt x="0" y="224028"/>
                </a:lnTo>
                <a:lnTo>
                  <a:pt x="1549" y="260172"/>
                </a:lnTo>
                <a:lnTo>
                  <a:pt x="13817" y="326148"/>
                </a:lnTo>
                <a:lnTo>
                  <a:pt x="37846" y="381711"/>
                </a:lnTo>
                <a:lnTo>
                  <a:pt x="70777" y="420255"/>
                </a:lnTo>
                <a:lnTo>
                  <a:pt x="90678" y="432816"/>
                </a:lnTo>
                <a:lnTo>
                  <a:pt x="94488" y="422910"/>
                </a:lnTo>
                <a:lnTo>
                  <a:pt x="78778" y="410514"/>
                </a:lnTo>
                <a:lnTo>
                  <a:pt x="64858" y="393954"/>
                </a:lnTo>
                <a:lnTo>
                  <a:pt x="42672" y="348996"/>
                </a:lnTo>
                <a:lnTo>
                  <a:pt x="28282" y="291655"/>
                </a:lnTo>
                <a:lnTo>
                  <a:pt x="23622" y="224028"/>
                </a:lnTo>
                <a:lnTo>
                  <a:pt x="24765" y="188315"/>
                </a:lnTo>
                <a:lnTo>
                  <a:pt x="34226" y="125450"/>
                </a:lnTo>
                <a:lnTo>
                  <a:pt x="52793" y="74002"/>
                </a:lnTo>
                <a:lnTo>
                  <a:pt x="78778" y="37122"/>
                </a:lnTo>
                <a:lnTo>
                  <a:pt x="94488" y="24384"/>
                </a:lnTo>
                <a:close/>
              </a:path>
              <a:path w="689610" h="433070">
                <a:moveTo>
                  <a:pt x="586740" y="0"/>
                </a:moveTo>
                <a:lnTo>
                  <a:pt x="224790" y="0"/>
                </a:lnTo>
                <a:lnTo>
                  <a:pt x="212598" y="0"/>
                </a:lnTo>
                <a:lnTo>
                  <a:pt x="167640" y="154686"/>
                </a:lnTo>
                <a:lnTo>
                  <a:pt x="136398" y="84582"/>
                </a:lnTo>
                <a:lnTo>
                  <a:pt x="106680" y="98298"/>
                </a:lnTo>
                <a:lnTo>
                  <a:pt x="108966" y="104394"/>
                </a:lnTo>
                <a:lnTo>
                  <a:pt x="124206" y="98298"/>
                </a:lnTo>
                <a:lnTo>
                  <a:pt x="161544" y="178308"/>
                </a:lnTo>
                <a:lnTo>
                  <a:pt x="170688" y="178308"/>
                </a:lnTo>
                <a:lnTo>
                  <a:pt x="219456" y="12192"/>
                </a:lnTo>
                <a:lnTo>
                  <a:pt x="586740" y="12192"/>
                </a:lnTo>
                <a:lnTo>
                  <a:pt x="586740" y="0"/>
                </a:lnTo>
                <a:close/>
              </a:path>
              <a:path w="689610" h="433070">
                <a:moveTo>
                  <a:pt x="689610" y="224028"/>
                </a:moveTo>
                <a:lnTo>
                  <a:pt x="683412" y="153263"/>
                </a:lnTo>
                <a:lnTo>
                  <a:pt x="665226" y="92202"/>
                </a:lnTo>
                <a:lnTo>
                  <a:pt x="636651" y="44488"/>
                </a:lnTo>
                <a:lnTo>
                  <a:pt x="598932" y="14478"/>
                </a:lnTo>
                <a:lnTo>
                  <a:pt x="595122" y="24384"/>
                </a:lnTo>
                <a:lnTo>
                  <a:pt x="610819" y="37122"/>
                </a:lnTo>
                <a:lnTo>
                  <a:pt x="624738" y="53632"/>
                </a:lnTo>
                <a:lnTo>
                  <a:pt x="646938" y="98298"/>
                </a:lnTo>
                <a:lnTo>
                  <a:pt x="661314" y="155448"/>
                </a:lnTo>
                <a:lnTo>
                  <a:pt x="665988" y="224028"/>
                </a:lnTo>
                <a:lnTo>
                  <a:pt x="664832" y="259207"/>
                </a:lnTo>
                <a:lnTo>
                  <a:pt x="655370" y="321551"/>
                </a:lnTo>
                <a:lnTo>
                  <a:pt x="636803" y="373405"/>
                </a:lnTo>
                <a:lnTo>
                  <a:pt x="610819" y="410514"/>
                </a:lnTo>
                <a:lnTo>
                  <a:pt x="595122" y="422910"/>
                </a:lnTo>
                <a:lnTo>
                  <a:pt x="598932" y="432816"/>
                </a:lnTo>
                <a:lnTo>
                  <a:pt x="636651" y="403199"/>
                </a:lnTo>
                <a:lnTo>
                  <a:pt x="665226" y="355854"/>
                </a:lnTo>
                <a:lnTo>
                  <a:pt x="683412" y="294233"/>
                </a:lnTo>
                <a:lnTo>
                  <a:pt x="688047" y="260172"/>
                </a:lnTo>
                <a:lnTo>
                  <a:pt x="689610" y="2240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833876" y="3126056"/>
            <a:ext cx="561975" cy="55689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200" spc="135" dirty="0">
                <a:latin typeface="Cambria"/>
                <a:cs typeface="Cambria"/>
              </a:rPr>
              <a:t>oh</a:t>
            </a:r>
            <a:endParaRPr sz="1200">
              <a:latin typeface="Cambria"/>
              <a:cs typeface="Cambria"/>
            </a:endParaRPr>
          </a:p>
          <a:p>
            <a:pPr marL="187960">
              <a:lnSpc>
                <a:spcPct val="100000"/>
              </a:lnSpc>
              <a:spcBef>
                <a:spcPts val="550"/>
              </a:spcBef>
            </a:pPr>
            <a:r>
              <a:rPr sz="1450" spc="30" dirty="0">
                <a:latin typeface="Cambria"/>
                <a:cs typeface="Cambria"/>
              </a:rPr>
              <a:t>27,6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096262" y="3701033"/>
            <a:ext cx="2287905" cy="1042035"/>
          </a:xfrm>
          <a:custGeom>
            <a:avLst/>
            <a:gdLst/>
            <a:ahLst/>
            <a:cxnLst/>
            <a:rect l="l" t="t" r="r" b="b"/>
            <a:pathLst>
              <a:path w="2287904" h="1042035">
                <a:moveTo>
                  <a:pt x="306324" y="461772"/>
                </a:moveTo>
                <a:lnTo>
                  <a:pt x="265074" y="481876"/>
                </a:lnTo>
                <a:lnTo>
                  <a:pt x="236220" y="529590"/>
                </a:lnTo>
                <a:lnTo>
                  <a:pt x="218020" y="590651"/>
                </a:lnTo>
                <a:lnTo>
                  <a:pt x="211836" y="661416"/>
                </a:lnTo>
                <a:lnTo>
                  <a:pt x="213385" y="697560"/>
                </a:lnTo>
                <a:lnTo>
                  <a:pt x="225653" y="763536"/>
                </a:lnTo>
                <a:lnTo>
                  <a:pt x="249682" y="819099"/>
                </a:lnTo>
                <a:lnTo>
                  <a:pt x="282613" y="857643"/>
                </a:lnTo>
                <a:lnTo>
                  <a:pt x="302514" y="870204"/>
                </a:lnTo>
                <a:lnTo>
                  <a:pt x="306324" y="860298"/>
                </a:lnTo>
                <a:lnTo>
                  <a:pt x="290614" y="847902"/>
                </a:lnTo>
                <a:lnTo>
                  <a:pt x="276694" y="831342"/>
                </a:lnTo>
                <a:lnTo>
                  <a:pt x="254508" y="786384"/>
                </a:lnTo>
                <a:lnTo>
                  <a:pt x="240118" y="729043"/>
                </a:lnTo>
                <a:lnTo>
                  <a:pt x="235458" y="661416"/>
                </a:lnTo>
                <a:lnTo>
                  <a:pt x="236601" y="625703"/>
                </a:lnTo>
                <a:lnTo>
                  <a:pt x="246062" y="562838"/>
                </a:lnTo>
                <a:lnTo>
                  <a:pt x="264629" y="511390"/>
                </a:lnTo>
                <a:lnTo>
                  <a:pt x="290614" y="474510"/>
                </a:lnTo>
                <a:lnTo>
                  <a:pt x="306324" y="461772"/>
                </a:lnTo>
                <a:close/>
              </a:path>
              <a:path w="2287904" h="1042035">
                <a:moveTo>
                  <a:pt x="797814" y="661416"/>
                </a:moveTo>
                <a:lnTo>
                  <a:pt x="791616" y="590651"/>
                </a:lnTo>
                <a:lnTo>
                  <a:pt x="773430" y="529590"/>
                </a:lnTo>
                <a:lnTo>
                  <a:pt x="744855" y="481876"/>
                </a:lnTo>
                <a:lnTo>
                  <a:pt x="707136" y="451866"/>
                </a:lnTo>
                <a:lnTo>
                  <a:pt x="703326" y="461772"/>
                </a:lnTo>
                <a:lnTo>
                  <a:pt x="719023" y="474510"/>
                </a:lnTo>
                <a:lnTo>
                  <a:pt x="732942" y="491020"/>
                </a:lnTo>
                <a:lnTo>
                  <a:pt x="755142" y="535686"/>
                </a:lnTo>
                <a:lnTo>
                  <a:pt x="769518" y="592836"/>
                </a:lnTo>
                <a:lnTo>
                  <a:pt x="774192" y="661416"/>
                </a:lnTo>
                <a:lnTo>
                  <a:pt x="773036" y="696595"/>
                </a:lnTo>
                <a:lnTo>
                  <a:pt x="763574" y="758939"/>
                </a:lnTo>
                <a:lnTo>
                  <a:pt x="745007" y="810793"/>
                </a:lnTo>
                <a:lnTo>
                  <a:pt x="719023" y="847902"/>
                </a:lnTo>
                <a:lnTo>
                  <a:pt x="703326" y="860298"/>
                </a:lnTo>
                <a:lnTo>
                  <a:pt x="707136" y="870204"/>
                </a:lnTo>
                <a:lnTo>
                  <a:pt x="744855" y="840587"/>
                </a:lnTo>
                <a:lnTo>
                  <a:pt x="773430" y="793242"/>
                </a:lnTo>
                <a:lnTo>
                  <a:pt x="791616" y="731621"/>
                </a:lnTo>
                <a:lnTo>
                  <a:pt x="796251" y="697560"/>
                </a:lnTo>
                <a:lnTo>
                  <a:pt x="797814" y="661416"/>
                </a:lnTo>
                <a:close/>
              </a:path>
              <a:path w="2287904" h="1042035">
                <a:moveTo>
                  <a:pt x="2202942" y="195834"/>
                </a:moveTo>
                <a:lnTo>
                  <a:pt x="189738" y="195834"/>
                </a:lnTo>
                <a:lnTo>
                  <a:pt x="160782" y="195834"/>
                </a:lnTo>
                <a:lnTo>
                  <a:pt x="108204" y="993648"/>
                </a:lnTo>
                <a:lnTo>
                  <a:pt x="44958" y="876300"/>
                </a:lnTo>
                <a:lnTo>
                  <a:pt x="0" y="899922"/>
                </a:lnTo>
                <a:lnTo>
                  <a:pt x="4572" y="909066"/>
                </a:lnTo>
                <a:lnTo>
                  <a:pt x="28194" y="896112"/>
                </a:lnTo>
                <a:lnTo>
                  <a:pt x="107442" y="1041654"/>
                </a:lnTo>
                <a:lnTo>
                  <a:pt x="118872" y="1041654"/>
                </a:lnTo>
                <a:lnTo>
                  <a:pt x="174498" y="212598"/>
                </a:lnTo>
                <a:lnTo>
                  <a:pt x="2202942" y="212598"/>
                </a:lnTo>
                <a:lnTo>
                  <a:pt x="2202942" y="195834"/>
                </a:lnTo>
                <a:close/>
              </a:path>
              <a:path w="2287904" h="1042035">
                <a:moveTo>
                  <a:pt x="2287524" y="0"/>
                </a:moveTo>
                <a:lnTo>
                  <a:pt x="1803654" y="0"/>
                </a:lnTo>
                <a:lnTo>
                  <a:pt x="1803654" y="16764"/>
                </a:lnTo>
                <a:lnTo>
                  <a:pt x="2287524" y="16764"/>
                </a:lnTo>
                <a:lnTo>
                  <a:pt x="2287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495291" y="3515359"/>
            <a:ext cx="27241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356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569,5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177.52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44495" y="4087622"/>
            <a:ext cx="30543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30" dirty="0">
                <a:latin typeface="Cambria"/>
                <a:cs typeface="Cambria"/>
              </a:rPr>
              <a:t>V</a:t>
            </a:r>
            <a:r>
              <a:rPr sz="1800" spc="195" baseline="-13888" dirty="0">
                <a:latin typeface="Cambria"/>
                <a:cs typeface="Cambria"/>
              </a:rPr>
              <a:t>u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72105" y="4363466"/>
            <a:ext cx="45720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55" dirty="0">
                <a:latin typeface="Cambria"/>
                <a:cs typeface="Cambria"/>
              </a:rPr>
              <a:t>b</a:t>
            </a:r>
            <a:r>
              <a:rPr sz="1800" spc="232" baseline="-13888" dirty="0">
                <a:latin typeface="Cambria"/>
                <a:cs typeface="Cambria"/>
              </a:rPr>
              <a:t>w</a:t>
            </a:r>
            <a:r>
              <a:rPr sz="1450" spc="155" dirty="0">
                <a:latin typeface="Cambria"/>
                <a:cs typeface="Cambria"/>
              </a:rPr>
              <a:t>d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10206" y="4110989"/>
            <a:ext cx="1750060" cy="501650"/>
          </a:xfrm>
          <a:custGeom>
            <a:avLst/>
            <a:gdLst/>
            <a:ahLst/>
            <a:cxnLst/>
            <a:rect l="l" t="t" r="r" b="b"/>
            <a:pathLst>
              <a:path w="1750060" h="501650">
                <a:moveTo>
                  <a:pt x="381000" y="242316"/>
                </a:moveTo>
                <a:lnTo>
                  <a:pt x="0" y="242316"/>
                </a:lnTo>
                <a:lnTo>
                  <a:pt x="0" y="259080"/>
                </a:lnTo>
                <a:lnTo>
                  <a:pt x="381000" y="259080"/>
                </a:lnTo>
                <a:lnTo>
                  <a:pt x="381000" y="242316"/>
                </a:lnTo>
                <a:close/>
              </a:path>
              <a:path w="1750060" h="501650">
                <a:moveTo>
                  <a:pt x="1044702" y="8382"/>
                </a:moveTo>
                <a:lnTo>
                  <a:pt x="1004316" y="37147"/>
                </a:lnTo>
                <a:lnTo>
                  <a:pt x="975360" y="91440"/>
                </a:lnTo>
                <a:lnTo>
                  <a:pt x="955446" y="163068"/>
                </a:lnTo>
                <a:lnTo>
                  <a:pt x="950391" y="204812"/>
                </a:lnTo>
                <a:lnTo>
                  <a:pt x="948690" y="250698"/>
                </a:lnTo>
                <a:lnTo>
                  <a:pt x="950391" y="296265"/>
                </a:lnTo>
                <a:lnTo>
                  <a:pt x="955446" y="338048"/>
                </a:lnTo>
                <a:lnTo>
                  <a:pt x="963790" y="375970"/>
                </a:lnTo>
                <a:lnTo>
                  <a:pt x="973074" y="403237"/>
                </a:lnTo>
                <a:lnTo>
                  <a:pt x="975360" y="409956"/>
                </a:lnTo>
                <a:lnTo>
                  <a:pt x="989190" y="439254"/>
                </a:lnTo>
                <a:lnTo>
                  <a:pt x="1004316" y="464248"/>
                </a:lnTo>
                <a:lnTo>
                  <a:pt x="1020572" y="484974"/>
                </a:lnTo>
                <a:lnTo>
                  <a:pt x="1037844" y="501396"/>
                </a:lnTo>
                <a:lnTo>
                  <a:pt x="1044702" y="493014"/>
                </a:lnTo>
                <a:lnTo>
                  <a:pt x="1029843" y="476618"/>
                </a:lnTo>
                <a:lnTo>
                  <a:pt x="1016215" y="456057"/>
                </a:lnTo>
                <a:lnTo>
                  <a:pt x="992886" y="403098"/>
                </a:lnTo>
                <a:lnTo>
                  <a:pt x="978115" y="334327"/>
                </a:lnTo>
                <a:lnTo>
                  <a:pt x="974344" y="294449"/>
                </a:lnTo>
                <a:lnTo>
                  <a:pt x="973074" y="250698"/>
                </a:lnTo>
                <a:lnTo>
                  <a:pt x="974344" y="206959"/>
                </a:lnTo>
                <a:lnTo>
                  <a:pt x="978115" y="167068"/>
                </a:lnTo>
                <a:lnTo>
                  <a:pt x="992886" y="98298"/>
                </a:lnTo>
                <a:lnTo>
                  <a:pt x="1016215" y="45339"/>
                </a:lnTo>
                <a:lnTo>
                  <a:pt x="1029843" y="24790"/>
                </a:lnTo>
                <a:lnTo>
                  <a:pt x="1044702" y="8382"/>
                </a:lnTo>
                <a:close/>
              </a:path>
              <a:path w="1750060" h="501650">
                <a:moveTo>
                  <a:pt x="1749552" y="250698"/>
                </a:moveTo>
                <a:lnTo>
                  <a:pt x="1747951" y="204812"/>
                </a:lnTo>
                <a:lnTo>
                  <a:pt x="1743075" y="163068"/>
                </a:lnTo>
                <a:lnTo>
                  <a:pt x="1734756" y="125336"/>
                </a:lnTo>
                <a:lnTo>
                  <a:pt x="1709153" y="62153"/>
                </a:lnTo>
                <a:lnTo>
                  <a:pt x="1677974" y="16433"/>
                </a:lnTo>
                <a:lnTo>
                  <a:pt x="1660398" y="0"/>
                </a:lnTo>
                <a:lnTo>
                  <a:pt x="1653540" y="8382"/>
                </a:lnTo>
                <a:lnTo>
                  <a:pt x="1668386" y="24790"/>
                </a:lnTo>
                <a:lnTo>
                  <a:pt x="1682013" y="45339"/>
                </a:lnTo>
                <a:lnTo>
                  <a:pt x="1705356" y="98298"/>
                </a:lnTo>
                <a:lnTo>
                  <a:pt x="1720786" y="167068"/>
                </a:lnTo>
                <a:lnTo>
                  <a:pt x="1724634" y="206959"/>
                </a:lnTo>
                <a:lnTo>
                  <a:pt x="1725930" y="250698"/>
                </a:lnTo>
                <a:lnTo>
                  <a:pt x="1724634" y="294449"/>
                </a:lnTo>
                <a:lnTo>
                  <a:pt x="1720786" y="334327"/>
                </a:lnTo>
                <a:lnTo>
                  <a:pt x="1705356" y="403098"/>
                </a:lnTo>
                <a:lnTo>
                  <a:pt x="1682013" y="456057"/>
                </a:lnTo>
                <a:lnTo>
                  <a:pt x="1653540" y="493014"/>
                </a:lnTo>
                <a:lnTo>
                  <a:pt x="1660398" y="501396"/>
                </a:lnTo>
                <a:lnTo>
                  <a:pt x="1694205" y="464248"/>
                </a:lnTo>
                <a:lnTo>
                  <a:pt x="1722882" y="409956"/>
                </a:lnTo>
                <a:lnTo>
                  <a:pt x="1743075" y="338048"/>
                </a:lnTo>
                <a:lnTo>
                  <a:pt x="1747951" y="296265"/>
                </a:lnTo>
                <a:lnTo>
                  <a:pt x="1749552" y="2506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902711" y="4012184"/>
            <a:ext cx="390525" cy="485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75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  <a:p>
            <a:pPr marL="187960">
              <a:lnSpc>
                <a:spcPts val="2135"/>
              </a:lnSpc>
            </a:pPr>
            <a:r>
              <a:rPr sz="2000" spc="385" dirty="0">
                <a:latin typeface="Cambria"/>
                <a:cs typeface="Cambria"/>
              </a:rPr>
              <a:t>+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93008" y="4087622"/>
            <a:ext cx="5251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30" dirty="0">
                <a:latin typeface="Cambria"/>
                <a:cs typeface="Cambria"/>
              </a:rPr>
              <a:t>T</a:t>
            </a:r>
            <a:r>
              <a:rPr sz="1800" spc="195" baseline="-13888" dirty="0">
                <a:latin typeface="Cambria"/>
                <a:cs typeface="Cambria"/>
              </a:rPr>
              <a:t>u</a:t>
            </a:r>
            <a:r>
              <a:rPr sz="1450" spc="130" dirty="0">
                <a:latin typeface="Cambria"/>
                <a:cs typeface="Cambria"/>
              </a:rPr>
              <a:t>p</a:t>
            </a:r>
            <a:r>
              <a:rPr sz="1800" spc="195" baseline="-13888" dirty="0">
                <a:latin typeface="Cambria"/>
                <a:cs typeface="Cambria"/>
              </a:rPr>
              <a:t>h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33876" y="4455667"/>
            <a:ext cx="226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mbria"/>
                <a:cs typeface="Cambria"/>
              </a:rPr>
              <a:t>oh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425190" y="4363466"/>
            <a:ext cx="55054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45" dirty="0">
                <a:latin typeface="Cambria"/>
                <a:cs typeface="Cambria"/>
              </a:rPr>
              <a:t>1,7A</a:t>
            </a:r>
            <a:r>
              <a:rPr sz="1800" spc="67" baseline="27777" dirty="0">
                <a:latin typeface="Cambria"/>
                <a:cs typeface="Cambria"/>
              </a:rPr>
              <a:t>2</a:t>
            </a:r>
            <a:endParaRPr sz="1800" baseline="27777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463290" y="4353305"/>
            <a:ext cx="592455" cy="17145"/>
          </a:xfrm>
          <a:custGeom>
            <a:avLst/>
            <a:gdLst/>
            <a:ahLst/>
            <a:cxnLst/>
            <a:rect l="l" t="t" r="r" b="b"/>
            <a:pathLst>
              <a:path w="592454" h="17145">
                <a:moveTo>
                  <a:pt x="592074" y="16763"/>
                </a:moveTo>
                <a:lnTo>
                  <a:pt x="592074" y="0"/>
                </a:lnTo>
                <a:lnTo>
                  <a:pt x="0" y="0"/>
                </a:lnTo>
                <a:lnTo>
                  <a:pt x="0" y="16763"/>
                </a:lnTo>
                <a:lnTo>
                  <a:pt x="592074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074666" y="3674308"/>
            <a:ext cx="226695" cy="5435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50" spc="40" dirty="0">
                <a:latin typeface="Cambria"/>
                <a:cs typeface="Cambria"/>
              </a:rPr>
              <a:t>6</a:t>
            </a:r>
            <a:endParaRPr sz="1450">
              <a:latin typeface="Cambria"/>
              <a:cs typeface="Cambria"/>
            </a:endParaRPr>
          </a:p>
          <a:p>
            <a:pPr marL="106045">
              <a:lnSpc>
                <a:spcPct val="100000"/>
              </a:lnSpc>
              <a:spcBef>
                <a:spcPts val="300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78989" y="4848097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222754" y="4716779"/>
            <a:ext cx="3508375" cy="566420"/>
          </a:xfrm>
          <a:custGeom>
            <a:avLst/>
            <a:gdLst/>
            <a:ahLst/>
            <a:cxnLst/>
            <a:rect l="l" t="t" r="r" b="b"/>
            <a:pathLst>
              <a:path w="3508375" h="566420">
                <a:moveTo>
                  <a:pt x="302514" y="126492"/>
                </a:moveTo>
                <a:lnTo>
                  <a:pt x="261264" y="146596"/>
                </a:lnTo>
                <a:lnTo>
                  <a:pt x="232410" y="194310"/>
                </a:lnTo>
                <a:lnTo>
                  <a:pt x="214210" y="255371"/>
                </a:lnTo>
                <a:lnTo>
                  <a:pt x="208026" y="326136"/>
                </a:lnTo>
                <a:lnTo>
                  <a:pt x="209575" y="362280"/>
                </a:lnTo>
                <a:lnTo>
                  <a:pt x="221843" y="428256"/>
                </a:lnTo>
                <a:lnTo>
                  <a:pt x="245872" y="483819"/>
                </a:lnTo>
                <a:lnTo>
                  <a:pt x="278803" y="522363"/>
                </a:lnTo>
                <a:lnTo>
                  <a:pt x="298704" y="534924"/>
                </a:lnTo>
                <a:lnTo>
                  <a:pt x="302514" y="525018"/>
                </a:lnTo>
                <a:lnTo>
                  <a:pt x="286804" y="512622"/>
                </a:lnTo>
                <a:lnTo>
                  <a:pt x="272884" y="496062"/>
                </a:lnTo>
                <a:lnTo>
                  <a:pt x="250698" y="451104"/>
                </a:lnTo>
                <a:lnTo>
                  <a:pt x="236308" y="393763"/>
                </a:lnTo>
                <a:lnTo>
                  <a:pt x="231648" y="326136"/>
                </a:lnTo>
                <a:lnTo>
                  <a:pt x="232791" y="290423"/>
                </a:lnTo>
                <a:lnTo>
                  <a:pt x="242252" y="227558"/>
                </a:lnTo>
                <a:lnTo>
                  <a:pt x="260819" y="176110"/>
                </a:lnTo>
                <a:lnTo>
                  <a:pt x="286804" y="139230"/>
                </a:lnTo>
                <a:lnTo>
                  <a:pt x="302514" y="126492"/>
                </a:lnTo>
                <a:close/>
              </a:path>
              <a:path w="3508375" h="566420">
                <a:moveTo>
                  <a:pt x="1332738" y="326136"/>
                </a:moveTo>
                <a:lnTo>
                  <a:pt x="1326540" y="255371"/>
                </a:lnTo>
                <a:lnTo>
                  <a:pt x="1308354" y="194310"/>
                </a:lnTo>
                <a:lnTo>
                  <a:pt x="1279779" y="146596"/>
                </a:lnTo>
                <a:lnTo>
                  <a:pt x="1242060" y="116586"/>
                </a:lnTo>
                <a:lnTo>
                  <a:pt x="1238250" y="126492"/>
                </a:lnTo>
                <a:lnTo>
                  <a:pt x="1253947" y="139230"/>
                </a:lnTo>
                <a:lnTo>
                  <a:pt x="1267866" y="155740"/>
                </a:lnTo>
                <a:lnTo>
                  <a:pt x="1290066" y="200406"/>
                </a:lnTo>
                <a:lnTo>
                  <a:pt x="1304442" y="257556"/>
                </a:lnTo>
                <a:lnTo>
                  <a:pt x="1309116" y="326136"/>
                </a:lnTo>
                <a:lnTo>
                  <a:pt x="1307960" y="361315"/>
                </a:lnTo>
                <a:lnTo>
                  <a:pt x="1298498" y="423659"/>
                </a:lnTo>
                <a:lnTo>
                  <a:pt x="1279931" y="475513"/>
                </a:lnTo>
                <a:lnTo>
                  <a:pt x="1253947" y="512622"/>
                </a:lnTo>
                <a:lnTo>
                  <a:pt x="1238250" y="525018"/>
                </a:lnTo>
                <a:lnTo>
                  <a:pt x="1242060" y="534924"/>
                </a:lnTo>
                <a:lnTo>
                  <a:pt x="1279779" y="505307"/>
                </a:lnTo>
                <a:lnTo>
                  <a:pt x="1308354" y="457962"/>
                </a:lnTo>
                <a:lnTo>
                  <a:pt x="1326540" y="396341"/>
                </a:lnTo>
                <a:lnTo>
                  <a:pt x="1331175" y="362280"/>
                </a:lnTo>
                <a:lnTo>
                  <a:pt x="1332738" y="326136"/>
                </a:lnTo>
                <a:close/>
              </a:path>
              <a:path w="3508375" h="566420">
                <a:moveTo>
                  <a:pt x="3508248" y="0"/>
                </a:moveTo>
                <a:lnTo>
                  <a:pt x="185928" y="0"/>
                </a:lnTo>
                <a:lnTo>
                  <a:pt x="156972" y="0"/>
                </a:lnTo>
                <a:lnTo>
                  <a:pt x="105156" y="521208"/>
                </a:lnTo>
                <a:lnTo>
                  <a:pt x="43434" y="406146"/>
                </a:lnTo>
                <a:lnTo>
                  <a:pt x="0" y="429006"/>
                </a:lnTo>
                <a:lnTo>
                  <a:pt x="4572" y="437388"/>
                </a:lnTo>
                <a:lnTo>
                  <a:pt x="27432" y="425958"/>
                </a:lnTo>
                <a:lnTo>
                  <a:pt x="104394" y="566166"/>
                </a:lnTo>
                <a:lnTo>
                  <a:pt x="115824" y="566166"/>
                </a:lnTo>
                <a:lnTo>
                  <a:pt x="170688" y="16764"/>
                </a:lnTo>
                <a:lnTo>
                  <a:pt x="3508248" y="16764"/>
                </a:lnTo>
                <a:lnTo>
                  <a:pt x="3508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636773" y="4768088"/>
            <a:ext cx="71183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178.000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532888" y="4833365"/>
            <a:ext cx="3058160" cy="418465"/>
          </a:xfrm>
          <a:custGeom>
            <a:avLst/>
            <a:gdLst/>
            <a:ahLst/>
            <a:cxnLst/>
            <a:rect l="l" t="t" r="r" b="b"/>
            <a:pathLst>
              <a:path w="3058160" h="418464">
                <a:moveTo>
                  <a:pt x="918972" y="200406"/>
                </a:moveTo>
                <a:lnTo>
                  <a:pt x="0" y="200406"/>
                </a:lnTo>
                <a:lnTo>
                  <a:pt x="0" y="217170"/>
                </a:lnTo>
                <a:lnTo>
                  <a:pt x="918972" y="217170"/>
                </a:lnTo>
                <a:lnTo>
                  <a:pt x="918972" y="200406"/>
                </a:lnTo>
                <a:close/>
              </a:path>
              <a:path w="3058160" h="418464">
                <a:moveTo>
                  <a:pt x="1582674" y="9906"/>
                </a:moveTo>
                <a:lnTo>
                  <a:pt x="1541424" y="30010"/>
                </a:lnTo>
                <a:lnTo>
                  <a:pt x="1512570" y="77724"/>
                </a:lnTo>
                <a:lnTo>
                  <a:pt x="1494370" y="138785"/>
                </a:lnTo>
                <a:lnTo>
                  <a:pt x="1488186" y="209550"/>
                </a:lnTo>
                <a:lnTo>
                  <a:pt x="1489735" y="245694"/>
                </a:lnTo>
                <a:lnTo>
                  <a:pt x="1502003" y="311670"/>
                </a:lnTo>
                <a:lnTo>
                  <a:pt x="1526032" y="367233"/>
                </a:lnTo>
                <a:lnTo>
                  <a:pt x="1558963" y="405777"/>
                </a:lnTo>
                <a:lnTo>
                  <a:pt x="1578864" y="418338"/>
                </a:lnTo>
                <a:lnTo>
                  <a:pt x="1582674" y="408432"/>
                </a:lnTo>
                <a:lnTo>
                  <a:pt x="1566964" y="396036"/>
                </a:lnTo>
                <a:lnTo>
                  <a:pt x="1553044" y="379476"/>
                </a:lnTo>
                <a:lnTo>
                  <a:pt x="1530858" y="334518"/>
                </a:lnTo>
                <a:lnTo>
                  <a:pt x="1516468" y="277177"/>
                </a:lnTo>
                <a:lnTo>
                  <a:pt x="1511808" y="209550"/>
                </a:lnTo>
                <a:lnTo>
                  <a:pt x="1512951" y="173837"/>
                </a:lnTo>
                <a:lnTo>
                  <a:pt x="1522412" y="110972"/>
                </a:lnTo>
                <a:lnTo>
                  <a:pt x="1540979" y="59524"/>
                </a:lnTo>
                <a:lnTo>
                  <a:pt x="1566964" y="22644"/>
                </a:lnTo>
                <a:lnTo>
                  <a:pt x="1582674" y="9906"/>
                </a:lnTo>
                <a:close/>
              </a:path>
              <a:path w="3058160" h="418464">
                <a:moveTo>
                  <a:pt x="3057906" y="209550"/>
                </a:moveTo>
                <a:lnTo>
                  <a:pt x="3051708" y="138785"/>
                </a:lnTo>
                <a:lnTo>
                  <a:pt x="3033522" y="77724"/>
                </a:lnTo>
                <a:lnTo>
                  <a:pt x="3004947" y="30010"/>
                </a:lnTo>
                <a:lnTo>
                  <a:pt x="2967228" y="0"/>
                </a:lnTo>
                <a:lnTo>
                  <a:pt x="2963418" y="9906"/>
                </a:lnTo>
                <a:lnTo>
                  <a:pt x="2979115" y="22644"/>
                </a:lnTo>
                <a:lnTo>
                  <a:pt x="2993034" y="39154"/>
                </a:lnTo>
                <a:lnTo>
                  <a:pt x="3015234" y="83820"/>
                </a:lnTo>
                <a:lnTo>
                  <a:pt x="3029610" y="140970"/>
                </a:lnTo>
                <a:lnTo>
                  <a:pt x="3034284" y="209550"/>
                </a:lnTo>
                <a:lnTo>
                  <a:pt x="3033128" y="244729"/>
                </a:lnTo>
                <a:lnTo>
                  <a:pt x="3023666" y="307073"/>
                </a:lnTo>
                <a:lnTo>
                  <a:pt x="3005099" y="358927"/>
                </a:lnTo>
                <a:lnTo>
                  <a:pt x="2979115" y="396036"/>
                </a:lnTo>
                <a:lnTo>
                  <a:pt x="2963418" y="408432"/>
                </a:lnTo>
                <a:lnTo>
                  <a:pt x="2967228" y="418338"/>
                </a:lnTo>
                <a:lnTo>
                  <a:pt x="3004947" y="388721"/>
                </a:lnTo>
                <a:lnTo>
                  <a:pt x="3033522" y="341376"/>
                </a:lnTo>
                <a:lnTo>
                  <a:pt x="3051708" y="279755"/>
                </a:lnTo>
                <a:lnTo>
                  <a:pt x="3056344" y="245694"/>
                </a:lnTo>
                <a:lnTo>
                  <a:pt x="3057906" y="209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564128" y="4692650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39388" y="4848097"/>
            <a:ext cx="2152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385" dirty="0">
                <a:latin typeface="Cambria"/>
                <a:cs typeface="Cambria"/>
              </a:rPr>
              <a:t>+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85082" y="4768088"/>
            <a:ext cx="144018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70" dirty="0">
                <a:latin typeface="Cambria"/>
                <a:cs typeface="Cambria"/>
              </a:rPr>
              <a:t>50,9×10</a:t>
            </a:r>
            <a:r>
              <a:rPr sz="1800" spc="104" baseline="20833" dirty="0">
                <a:latin typeface="Cambria"/>
                <a:cs typeface="Cambria"/>
              </a:rPr>
              <a:t>6</a:t>
            </a:r>
            <a:r>
              <a:rPr sz="1450" spc="70" dirty="0">
                <a:latin typeface="Cambria"/>
                <a:cs typeface="Cambria"/>
              </a:rPr>
              <a:t>×1610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480559" y="5103876"/>
            <a:ext cx="806450" cy="171450"/>
          </a:xfrm>
          <a:custGeom>
            <a:avLst/>
            <a:gdLst/>
            <a:ahLst/>
            <a:cxnLst/>
            <a:rect l="l" t="t" r="r" b="b"/>
            <a:pathLst>
              <a:path w="806450" h="171450">
                <a:moveTo>
                  <a:pt x="806196" y="85344"/>
                </a:moveTo>
                <a:lnTo>
                  <a:pt x="798159" y="41838"/>
                </a:lnTo>
                <a:lnTo>
                  <a:pt x="774668" y="10858"/>
                </a:lnTo>
                <a:lnTo>
                  <a:pt x="751332" y="0"/>
                </a:lnTo>
                <a:lnTo>
                  <a:pt x="749046" y="6858"/>
                </a:lnTo>
                <a:lnTo>
                  <a:pt x="759071" y="11132"/>
                </a:lnTo>
                <a:lnTo>
                  <a:pt x="767524" y="17049"/>
                </a:lnTo>
                <a:lnTo>
                  <a:pt x="787812" y="56483"/>
                </a:lnTo>
                <a:lnTo>
                  <a:pt x="790194" y="84582"/>
                </a:lnTo>
                <a:lnTo>
                  <a:pt x="790194" y="143120"/>
                </a:lnTo>
                <a:lnTo>
                  <a:pt x="791718" y="140970"/>
                </a:lnTo>
                <a:lnTo>
                  <a:pt x="798159" y="128956"/>
                </a:lnTo>
                <a:lnTo>
                  <a:pt x="802671" y="115728"/>
                </a:lnTo>
                <a:lnTo>
                  <a:pt x="805326" y="101215"/>
                </a:lnTo>
                <a:lnTo>
                  <a:pt x="806196" y="85344"/>
                </a:lnTo>
                <a:close/>
              </a:path>
              <a:path w="806450" h="171450">
                <a:moveTo>
                  <a:pt x="790194" y="143120"/>
                </a:moveTo>
                <a:lnTo>
                  <a:pt x="790194" y="84582"/>
                </a:lnTo>
                <a:lnTo>
                  <a:pt x="789610" y="99869"/>
                </a:lnTo>
                <a:lnTo>
                  <a:pt x="787812" y="113728"/>
                </a:lnTo>
                <a:lnTo>
                  <a:pt x="767524" y="154019"/>
                </a:lnTo>
                <a:lnTo>
                  <a:pt x="749046" y="164592"/>
                </a:lnTo>
                <a:lnTo>
                  <a:pt x="751332" y="171450"/>
                </a:lnTo>
                <a:lnTo>
                  <a:pt x="763750" y="167008"/>
                </a:lnTo>
                <a:lnTo>
                  <a:pt x="774668" y="160496"/>
                </a:lnTo>
                <a:lnTo>
                  <a:pt x="784014" y="151840"/>
                </a:lnTo>
                <a:lnTo>
                  <a:pt x="790194" y="143120"/>
                </a:lnTo>
                <a:close/>
              </a:path>
              <a:path w="806450" h="171450">
                <a:moveTo>
                  <a:pt x="57150" y="6858"/>
                </a:moveTo>
                <a:lnTo>
                  <a:pt x="54864" y="0"/>
                </a:lnTo>
                <a:lnTo>
                  <a:pt x="42433" y="4429"/>
                </a:lnTo>
                <a:lnTo>
                  <a:pt x="31432" y="10858"/>
                </a:lnTo>
                <a:lnTo>
                  <a:pt x="7715" y="41838"/>
                </a:lnTo>
                <a:lnTo>
                  <a:pt x="0" y="85344"/>
                </a:lnTo>
                <a:lnTo>
                  <a:pt x="857" y="101215"/>
                </a:lnTo>
                <a:lnTo>
                  <a:pt x="3429" y="115728"/>
                </a:lnTo>
                <a:lnTo>
                  <a:pt x="7715" y="128956"/>
                </a:lnTo>
                <a:lnTo>
                  <a:pt x="13716" y="140970"/>
                </a:lnTo>
                <a:lnTo>
                  <a:pt x="15240" y="143031"/>
                </a:lnTo>
                <a:lnTo>
                  <a:pt x="15240" y="84582"/>
                </a:lnTo>
                <a:lnTo>
                  <a:pt x="15942" y="69853"/>
                </a:lnTo>
                <a:lnTo>
                  <a:pt x="31646" y="24538"/>
                </a:lnTo>
                <a:lnTo>
                  <a:pt x="47124" y="11132"/>
                </a:lnTo>
                <a:lnTo>
                  <a:pt x="57150" y="6858"/>
                </a:lnTo>
                <a:close/>
              </a:path>
              <a:path w="806450" h="171450">
                <a:moveTo>
                  <a:pt x="56388" y="164592"/>
                </a:moveTo>
                <a:lnTo>
                  <a:pt x="25908" y="137160"/>
                </a:lnTo>
                <a:lnTo>
                  <a:pt x="15942" y="99869"/>
                </a:lnTo>
                <a:lnTo>
                  <a:pt x="15240" y="84582"/>
                </a:lnTo>
                <a:lnTo>
                  <a:pt x="15240" y="143031"/>
                </a:lnTo>
                <a:lnTo>
                  <a:pt x="21752" y="151840"/>
                </a:lnTo>
                <a:lnTo>
                  <a:pt x="31146" y="160496"/>
                </a:lnTo>
                <a:lnTo>
                  <a:pt x="42112" y="167008"/>
                </a:lnTo>
                <a:lnTo>
                  <a:pt x="54864" y="171450"/>
                </a:lnTo>
                <a:lnTo>
                  <a:pt x="56388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494793" y="5043929"/>
            <a:ext cx="295021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713864" algn="l"/>
              </a:tabLst>
            </a:pPr>
            <a:r>
              <a:rPr sz="1450" spc="50" dirty="0">
                <a:latin typeface="Cambria"/>
                <a:cs typeface="Cambria"/>
              </a:rPr>
              <a:t>356×569,5	</a:t>
            </a:r>
            <a:r>
              <a:rPr sz="1450" spc="30" dirty="0">
                <a:latin typeface="Cambria"/>
                <a:cs typeface="Cambria"/>
              </a:rPr>
              <a:t>1,7</a:t>
            </a:r>
            <a:r>
              <a:rPr sz="1450" spc="260" dirty="0">
                <a:latin typeface="Cambria"/>
                <a:cs typeface="Cambria"/>
              </a:rPr>
              <a:t> </a:t>
            </a:r>
            <a:r>
              <a:rPr sz="1450" spc="35" dirty="0">
                <a:latin typeface="Cambria"/>
                <a:cs typeface="Cambria"/>
              </a:rPr>
              <a:t>142.546</a:t>
            </a:r>
            <a:r>
              <a:rPr sz="1450" spc="265" dirty="0">
                <a:latin typeface="Cambria"/>
                <a:cs typeface="Cambria"/>
              </a:rPr>
              <a:t> </a:t>
            </a:r>
            <a:r>
              <a:rPr sz="1800" spc="67" baseline="20833" dirty="0">
                <a:latin typeface="Cambria"/>
                <a:cs typeface="Cambria"/>
              </a:rPr>
              <a:t>2</a:t>
            </a:r>
            <a:endParaRPr sz="1800" baseline="20833">
              <a:latin typeface="Cambria"/>
              <a:cs typeface="Cambri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222754" y="5033771"/>
            <a:ext cx="3265170" cy="593725"/>
          </a:xfrm>
          <a:custGeom>
            <a:avLst/>
            <a:gdLst/>
            <a:ahLst/>
            <a:cxnLst/>
            <a:rect l="l" t="t" r="r" b="b"/>
            <a:pathLst>
              <a:path w="3265170" h="593725">
                <a:moveTo>
                  <a:pt x="1439418" y="278130"/>
                </a:moveTo>
                <a:lnTo>
                  <a:pt x="183642" y="278130"/>
                </a:lnTo>
                <a:lnTo>
                  <a:pt x="158496" y="278130"/>
                </a:lnTo>
                <a:lnTo>
                  <a:pt x="83820" y="560070"/>
                </a:lnTo>
                <a:lnTo>
                  <a:pt x="40386" y="464820"/>
                </a:lnTo>
                <a:lnTo>
                  <a:pt x="0" y="483108"/>
                </a:lnTo>
                <a:lnTo>
                  <a:pt x="3810" y="492252"/>
                </a:lnTo>
                <a:lnTo>
                  <a:pt x="25146" y="483108"/>
                </a:lnTo>
                <a:lnTo>
                  <a:pt x="76200" y="593598"/>
                </a:lnTo>
                <a:lnTo>
                  <a:pt x="88392" y="593598"/>
                </a:lnTo>
                <a:lnTo>
                  <a:pt x="168402" y="294894"/>
                </a:lnTo>
                <a:lnTo>
                  <a:pt x="1439418" y="294894"/>
                </a:lnTo>
                <a:lnTo>
                  <a:pt x="1439418" y="278130"/>
                </a:lnTo>
                <a:close/>
              </a:path>
              <a:path w="3265170" h="593725">
                <a:moveTo>
                  <a:pt x="3265170" y="0"/>
                </a:moveTo>
                <a:lnTo>
                  <a:pt x="1900428" y="0"/>
                </a:lnTo>
                <a:lnTo>
                  <a:pt x="1900428" y="16764"/>
                </a:lnTo>
                <a:lnTo>
                  <a:pt x="3265170" y="16764"/>
                </a:lnTo>
                <a:lnTo>
                  <a:pt x="32651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600191" y="4677410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2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78989" y="5291582"/>
            <a:ext cx="28174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7025" algn="l"/>
              </a:tabLst>
            </a:pPr>
            <a:r>
              <a:rPr sz="2000" spc="-5" dirty="0">
                <a:latin typeface="Calibri"/>
                <a:cs typeface="Calibri"/>
              </a:rPr>
              <a:t>=	</a:t>
            </a:r>
            <a:r>
              <a:rPr sz="2000" dirty="0">
                <a:latin typeface="Cambria"/>
                <a:cs typeface="Cambria"/>
              </a:rPr>
              <a:t>0,77</a:t>
            </a:r>
            <a:r>
              <a:rPr sz="2000" spc="-5" dirty="0">
                <a:latin typeface="Cambria"/>
                <a:cs typeface="Cambria"/>
              </a:rPr>
              <a:t> </a:t>
            </a:r>
            <a:r>
              <a:rPr sz="2000" spc="385" dirty="0">
                <a:latin typeface="Cambria"/>
                <a:cs typeface="Cambria"/>
              </a:rPr>
              <a:t>+</a:t>
            </a:r>
            <a:r>
              <a:rPr sz="2000" dirty="0">
                <a:latin typeface="Cambria"/>
                <a:cs typeface="Cambria"/>
              </a:rPr>
              <a:t> 5,63</a:t>
            </a:r>
            <a:r>
              <a:rPr sz="2000" spc="15" dirty="0">
                <a:latin typeface="Cambria"/>
                <a:cs typeface="Cambria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2,53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334768" y="5673851"/>
            <a:ext cx="1362710" cy="506095"/>
          </a:xfrm>
          <a:custGeom>
            <a:avLst/>
            <a:gdLst/>
            <a:ahLst/>
            <a:cxnLst/>
            <a:rect l="l" t="t" r="r" b="b"/>
            <a:pathLst>
              <a:path w="1362710" h="506095">
                <a:moveTo>
                  <a:pt x="96012" y="12954"/>
                </a:moveTo>
                <a:lnTo>
                  <a:pt x="55626" y="41719"/>
                </a:lnTo>
                <a:lnTo>
                  <a:pt x="26670" y="96012"/>
                </a:lnTo>
                <a:lnTo>
                  <a:pt x="6756" y="167640"/>
                </a:lnTo>
                <a:lnTo>
                  <a:pt x="1701" y="209384"/>
                </a:lnTo>
                <a:lnTo>
                  <a:pt x="0" y="255270"/>
                </a:lnTo>
                <a:lnTo>
                  <a:pt x="1701" y="300837"/>
                </a:lnTo>
                <a:lnTo>
                  <a:pt x="6756" y="342620"/>
                </a:lnTo>
                <a:lnTo>
                  <a:pt x="15100" y="380542"/>
                </a:lnTo>
                <a:lnTo>
                  <a:pt x="24384" y="407809"/>
                </a:lnTo>
                <a:lnTo>
                  <a:pt x="26670" y="414528"/>
                </a:lnTo>
                <a:lnTo>
                  <a:pt x="40500" y="443826"/>
                </a:lnTo>
                <a:lnTo>
                  <a:pt x="55626" y="468820"/>
                </a:lnTo>
                <a:lnTo>
                  <a:pt x="71882" y="489546"/>
                </a:lnTo>
                <a:lnTo>
                  <a:pt x="89154" y="505968"/>
                </a:lnTo>
                <a:lnTo>
                  <a:pt x="96012" y="497586"/>
                </a:lnTo>
                <a:lnTo>
                  <a:pt x="81153" y="481190"/>
                </a:lnTo>
                <a:lnTo>
                  <a:pt x="67525" y="460629"/>
                </a:lnTo>
                <a:lnTo>
                  <a:pt x="44196" y="407670"/>
                </a:lnTo>
                <a:lnTo>
                  <a:pt x="29425" y="338899"/>
                </a:lnTo>
                <a:lnTo>
                  <a:pt x="25654" y="299021"/>
                </a:lnTo>
                <a:lnTo>
                  <a:pt x="24384" y="255270"/>
                </a:lnTo>
                <a:lnTo>
                  <a:pt x="25654" y="211531"/>
                </a:lnTo>
                <a:lnTo>
                  <a:pt x="29425" y="171640"/>
                </a:lnTo>
                <a:lnTo>
                  <a:pt x="44196" y="102870"/>
                </a:lnTo>
                <a:lnTo>
                  <a:pt x="67525" y="49911"/>
                </a:lnTo>
                <a:lnTo>
                  <a:pt x="81153" y="29362"/>
                </a:lnTo>
                <a:lnTo>
                  <a:pt x="96012" y="12954"/>
                </a:lnTo>
                <a:close/>
              </a:path>
              <a:path w="1362710" h="506095">
                <a:moveTo>
                  <a:pt x="485394" y="246888"/>
                </a:moveTo>
                <a:lnTo>
                  <a:pt x="104394" y="246888"/>
                </a:lnTo>
                <a:lnTo>
                  <a:pt x="104394" y="263652"/>
                </a:lnTo>
                <a:lnTo>
                  <a:pt x="485394" y="263652"/>
                </a:lnTo>
                <a:lnTo>
                  <a:pt x="485394" y="246888"/>
                </a:lnTo>
                <a:close/>
              </a:path>
              <a:path w="1362710" h="506095">
                <a:moveTo>
                  <a:pt x="1256538" y="0"/>
                </a:moveTo>
                <a:lnTo>
                  <a:pt x="1015746" y="0"/>
                </a:lnTo>
                <a:lnTo>
                  <a:pt x="960882" y="205740"/>
                </a:lnTo>
                <a:lnTo>
                  <a:pt x="929640" y="135636"/>
                </a:lnTo>
                <a:lnTo>
                  <a:pt x="899922" y="149352"/>
                </a:lnTo>
                <a:lnTo>
                  <a:pt x="902208" y="156210"/>
                </a:lnTo>
                <a:lnTo>
                  <a:pt x="917448" y="149352"/>
                </a:lnTo>
                <a:lnTo>
                  <a:pt x="954786" y="230124"/>
                </a:lnTo>
                <a:lnTo>
                  <a:pt x="963930" y="230124"/>
                </a:lnTo>
                <a:lnTo>
                  <a:pt x="1022604" y="12192"/>
                </a:lnTo>
                <a:lnTo>
                  <a:pt x="1256538" y="12192"/>
                </a:lnTo>
                <a:lnTo>
                  <a:pt x="1256538" y="0"/>
                </a:lnTo>
                <a:close/>
              </a:path>
              <a:path w="1362710" h="506095">
                <a:moveTo>
                  <a:pt x="1362456" y="255270"/>
                </a:moveTo>
                <a:lnTo>
                  <a:pt x="1360855" y="209384"/>
                </a:lnTo>
                <a:lnTo>
                  <a:pt x="1355979" y="167640"/>
                </a:lnTo>
                <a:lnTo>
                  <a:pt x="1347660" y="129908"/>
                </a:lnTo>
                <a:lnTo>
                  <a:pt x="1322057" y="66725"/>
                </a:lnTo>
                <a:lnTo>
                  <a:pt x="1290878" y="21005"/>
                </a:lnTo>
                <a:lnTo>
                  <a:pt x="1273302" y="4572"/>
                </a:lnTo>
                <a:lnTo>
                  <a:pt x="1266444" y="12954"/>
                </a:lnTo>
                <a:lnTo>
                  <a:pt x="1281290" y="29362"/>
                </a:lnTo>
                <a:lnTo>
                  <a:pt x="1294917" y="49911"/>
                </a:lnTo>
                <a:lnTo>
                  <a:pt x="1318260" y="102870"/>
                </a:lnTo>
                <a:lnTo>
                  <a:pt x="1333690" y="171640"/>
                </a:lnTo>
                <a:lnTo>
                  <a:pt x="1337538" y="211531"/>
                </a:lnTo>
                <a:lnTo>
                  <a:pt x="1338834" y="255270"/>
                </a:lnTo>
                <a:lnTo>
                  <a:pt x="1337538" y="299021"/>
                </a:lnTo>
                <a:lnTo>
                  <a:pt x="1333690" y="338899"/>
                </a:lnTo>
                <a:lnTo>
                  <a:pt x="1318260" y="407670"/>
                </a:lnTo>
                <a:lnTo>
                  <a:pt x="1294917" y="460629"/>
                </a:lnTo>
                <a:lnTo>
                  <a:pt x="1266444" y="497586"/>
                </a:lnTo>
                <a:lnTo>
                  <a:pt x="1273302" y="505968"/>
                </a:lnTo>
                <a:lnTo>
                  <a:pt x="1307109" y="468820"/>
                </a:lnTo>
                <a:lnTo>
                  <a:pt x="1335786" y="414528"/>
                </a:lnTo>
                <a:lnTo>
                  <a:pt x="1355979" y="342620"/>
                </a:lnTo>
                <a:lnTo>
                  <a:pt x="1360855" y="300837"/>
                </a:lnTo>
                <a:lnTo>
                  <a:pt x="1362456" y="255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2469895" y="5586476"/>
            <a:ext cx="11652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406400" algn="l"/>
                <a:tab pos="898525" algn="l"/>
              </a:tabLst>
            </a:pPr>
            <a:r>
              <a:rPr sz="1450" spc="120" dirty="0">
                <a:latin typeface="Cambria"/>
                <a:cs typeface="Cambria"/>
              </a:rPr>
              <a:t>V</a:t>
            </a:r>
            <a:r>
              <a:rPr sz="1800" spc="179" baseline="-13888" dirty="0">
                <a:latin typeface="Cambria"/>
                <a:cs typeface="Cambria"/>
              </a:rPr>
              <a:t>c	</a:t>
            </a:r>
            <a:r>
              <a:rPr sz="3000" spc="577" baseline="-31944" dirty="0">
                <a:latin typeface="Cambria"/>
                <a:cs typeface="Cambria"/>
              </a:rPr>
              <a:t>+</a:t>
            </a:r>
            <a:r>
              <a:rPr sz="3000" spc="15" baseline="-31944" dirty="0">
                <a:latin typeface="Cambria"/>
                <a:cs typeface="Cambria"/>
              </a:rPr>
              <a:t> </a:t>
            </a:r>
            <a:r>
              <a:rPr sz="2175" spc="60" baseline="1915" dirty="0">
                <a:latin typeface="Cambria"/>
                <a:cs typeface="Cambria"/>
              </a:rPr>
              <a:t>2	</a:t>
            </a:r>
            <a:r>
              <a:rPr sz="2175" spc="187" baseline="1915" dirty="0">
                <a:latin typeface="Cambria"/>
                <a:cs typeface="Cambria"/>
              </a:rPr>
              <a:t>f'</a:t>
            </a:r>
            <a:r>
              <a:rPr sz="1800" spc="187" baseline="-11574" dirty="0">
                <a:latin typeface="Cambria"/>
                <a:cs typeface="Cambria"/>
              </a:rPr>
              <a:t>c</a:t>
            </a:r>
            <a:endParaRPr sz="1800" baseline="-11574">
              <a:latin typeface="Cambria"/>
              <a:cs typeface="Cambri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123438" y="5920740"/>
            <a:ext cx="469900" cy="17145"/>
          </a:xfrm>
          <a:custGeom>
            <a:avLst/>
            <a:gdLst/>
            <a:ahLst/>
            <a:cxnLst/>
            <a:rect l="l" t="t" r="r" b="b"/>
            <a:pathLst>
              <a:path w="469900" h="17145">
                <a:moveTo>
                  <a:pt x="469392" y="16763"/>
                </a:moveTo>
                <a:lnTo>
                  <a:pt x="469392" y="0"/>
                </a:lnTo>
                <a:lnTo>
                  <a:pt x="0" y="0"/>
                </a:lnTo>
                <a:lnTo>
                  <a:pt x="0" y="16763"/>
                </a:lnTo>
                <a:lnTo>
                  <a:pt x="469392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079000" y="5735053"/>
            <a:ext cx="22523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38300" algn="l"/>
              </a:tabLst>
            </a:pPr>
            <a:r>
              <a:rPr sz="2000" spc="-5" dirty="0">
                <a:latin typeface="Cambria"/>
                <a:cs typeface="Cambria"/>
              </a:rPr>
              <a:t>ϕ	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5" dirty="0">
                <a:latin typeface="Cambria"/>
                <a:cs typeface="Cambria"/>
              </a:rPr>
              <a:t>0,75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384547" y="5720334"/>
            <a:ext cx="2020570" cy="418465"/>
          </a:xfrm>
          <a:custGeom>
            <a:avLst/>
            <a:gdLst/>
            <a:ahLst/>
            <a:cxnLst/>
            <a:rect l="l" t="t" r="r" b="b"/>
            <a:pathLst>
              <a:path w="2020570" h="418464">
                <a:moveTo>
                  <a:pt x="2020062" y="209550"/>
                </a:moveTo>
                <a:lnTo>
                  <a:pt x="2013870" y="138779"/>
                </a:lnTo>
                <a:lnTo>
                  <a:pt x="1995678" y="77724"/>
                </a:lnTo>
                <a:lnTo>
                  <a:pt x="1967103" y="30003"/>
                </a:lnTo>
                <a:lnTo>
                  <a:pt x="1929384" y="0"/>
                </a:lnTo>
                <a:lnTo>
                  <a:pt x="1925574" y="9906"/>
                </a:lnTo>
                <a:lnTo>
                  <a:pt x="1941278" y="22633"/>
                </a:lnTo>
                <a:lnTo>
                  <a:pt x="1955196" y="39147"/>
                </a:lnTo>
                <a:lnTo>
                  <a:pt x="1977390" y="83820"/>
                </a:lnTo>
                <a:lnTo>
                  <a:pt x="1991772" y="140970"/>
                </a:lnTo>
                <a:lnTo>
                  <a:pt x="1996440" y="209550"/>
                </a:lnTo>
                <a:lnTo>
                  <a:pt x="1996440" y="339232"/>
                </a:lnTo>
                <a:lnTo>
                  <a:pt x="2006238" y="311669"/>
                </a:lnTo>
                <a:lnTo>
                  <a:pt x="2013870" y="279749"/>
                </a:lnTo>
                <a:lnTo>
                  <a:pt x="2018502" y="245685"/>
                </a:lnTo>
                <a:lnTo>
                  <a:pt x="2020062" y="209550"/>
                </a:lnTo>
                <a:close/>
              </a:path>
              <a:path w="2020570" h="418464">
                <a:moveTo>
                  <a:pt x="1996440" y="339232"/>
                </a:moveTo>
                <a:lnTo>
                  <a:pt x="1996440" y="209550"/>
                </a:lnTo>
                <a:lnTo>
                  <a:pt x="1995285" y="244721"/>
                </a:lnTo>
                <a:lnTo>
                  <a:pt x="1991772" y="277177"/>
                </a:lnTo>
                <a:lnTo>
                  <a:pt x="1977390" y="334518"/>
                </a:lnTo>
                <a:lnTo>
                  <a:pt x="1955196" y="379476"/>
                </a:lnTo>
                <a:lnTo>
                  <a:pt x="1925574" y="408431"/>
                </a:lnTo>
                <a:lnTo>
                  <a:pt x="1929384" y="418338"/>
                </a:lnTo>
                <a:lnTo>
                  <a:pt x="1949386" y="405776"/>
                </a:lnTo>
                <a:lnTo>
                  <a:pt x="1967103" y="388715"/>
                </a:lnTo>
                <a:lnTo>
                  <a:pt x="1982533" y="367224"/>
                </a:lnTo>
                <a:lnTo>
                  <a:pt x="1995678" y="341376"/>
                </a:lnTo>
                <a:lnTo>
                  <a:pt x="1996440" y="339232"/>
                </a:lnTo>
                <a:close/>
              </a:path>
              <a:path w="2020570" h="418464">
                <a:moveTo>
                  <a:pt x="94488" y="9906"/>
                </a:moveTo>
                <a:lnTo>
                  <a:pt x="53244" y="30003"/>
                </a:lnTo>
                <a:lnTo>
                  <a:pt x="24384" y="77724"/>
                </a:lnTo>
                <a:lnTo>
                  <a:pt x="6191" y="138779"/>
                </a:lnTo>
                <a:lnTo>
                  <a:pt x="0" y="209550"/>
                </a:lnTo>
                <a:lnTo>
                  <a:pt x="1559" y="245685"/>
                </a:lnTo>
                <a:lnTo>
                  <a:pt x="6191" y="279749"/>
                </a:lnTo>
                <a:lnTo>
                  <a:pt x="13823" y="311669"/>
                </a:lnTo>
                <a:lnTo>
                  <a:pt x="23622" y="339232"/>
                </a:lnTo>
                <a:lnTo>
                  <a:pt x="23622" y="209550"/>
                </a:lnTo>
                <a:lnTo>
                  <a:pt x="24776" y="173831"/>
                </a:lnTo>
                <a:lnTo>
                  <a:pt x="34230" y="110966"/>
                </a:lnTo>
                <a:lnTo>
                  <a:pt x="52804" y="59519"/>
                </a:lnTo>
                <a:lnTo>
                  <a:pt x="78783" y="22633"/>
                </a:lnTo>
                <a:lnTo>
                  <a:pt x="94488" y="9906"/>
                </a:lnTo>
                <a:close/>
              </a:path>
              <a:path w="2020570" h="418464">
                <a:moveTo>
                  <a:pt x="94488" y="408432"/>
                </a:moveTo>
                <a:lnTo>
                  <a:pt x="64865" y="379476"/>
                </a:lnTo>
                <a:lnTo>
                  <a:pt x="42672" y="334518"/>
                </a:lnTo>
                <a:lnTo>
                  <a:pt x="28289" y="277177"/>
                </a:lnTo>
                <a:lnTo>
                  <a:pt x="23622" y="209550"/>
                </a:lnTo>
                <a:lnTo>
                  <a:pt x="23622" y="339232"/>
                </a:lnTo>
                <a:lnTo>
                  <a:pt x="53244" y="388715"/>
                </a:lnTo>
                <a:lnTo>
                  <a:pt x="90678" y="418338"/>
                </a:lnTo>
                <a:lnTo>
                  <a:pt x="94488" y="408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645405" y="5655055"/>
            <a:ext cx="6026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17</a:t>
            </a:r>
            <a:r>
              <a:rPr sz="1450" spc="55" dirty="0">
                <a:latin typeface="Cambria"/>
                <a:cs typeface="Cambria"/>
              </a:rPr>
              <a:t>7</a:t>
            </a:r>
            <a:r>
              <a:rPr sz="1450" spc="25" dirty="0">
                <a:latin typeface="Cambria"/>
                <a:cs typeface="Cambria"/>
              </a:rPr>
              <a:t>,52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487418" y="5705855"/>
            <a:ext cx="1814830" cy="231775"/>
          </a:xfrm>
          <a:custGeom>
            <a:avLst/>
            <a:gdLst/>
            <a:ahLst/>
            <a:cxnLst/>
            <a:rect l="l" t="t" r="r" b="b"/>
            <a:pathLst>
              <a:path w="1814829" h="231775">
                <a:moveTo>
                  <a:pt x="918972" y="214884"/>
                </a:moveTo>
                <a:lnTo>
                  <a:pt x="0" y="214884"/>
                </a:lnTo>
                <a:lnTo>
                  <a:pt x="0" y="231648"/>
                </a:lnTo>
                <a:lnTo>
                  <a:pt x="918972" y="231648"/>
                </a:lnTo>
                <a:lnTo>
                  <a:pt x="918972" y="214884"/>
                </a:lnTo>
                <a:close/>
              </a:path>
              <a:path w="1814829" h="231775">
                <a:moveTo>
                  <a:pt x="1814322" y="0"/>
                </a:moveTo>
                <a:lnTo>
                  <a:pt x="1452372" y="0"/>
                </a:lnTo>
                <a:lnTo>
                  <a:pt x="1440180" y="0"/>
                </a:lnTo>
                <a:lnTo>
                  <a:pt x="1395222" y="154686"/>
                </a:lnTo>
                <a:lnTo>
                  <a:pt x="1363980" y="84582"/>
                </a:lnTo>
                <a:lnTo>
                  <a:pt x="1334262" y="98298"/>
                </a:lnTo>
                <a:lnTo>
                  <a:pt x="1336548" y="104394"/>
                </a:lnTo>
                <a:lnTo>
                  <a:pt x="1351788" y="98298"/>
                </a:lnTo>
                <a:lnTo>
                  <a:pt x="1389126" y="178308"/>
                </a:lnTo>
                <a:lnTo>
                  <a:pt x="1398270" y="178308"/>
                </a:lnTo>
                <a:lnTo>
                  <a:pt x="1447038" y="12192"/>
                </a:lnTo>
                <a:lnTo>
                  <a:pt x="1814322" y="12192"/>
                </a:lnTo>
                <a:lnTo>
                  <a:pt x="18143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424678" y="5586476"/>
            <a:ext cx="9150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000" spc="577" baseline="-31944" dirty="0">
                <a:latin typeface="Cambria"/>
                <a:cs typeface="Cambria"/>
              </a:rPr>
              <a:t>+</a:t>
            </a:r>
            <a:r>
              <a:rPr sz="3000" spc="-22" baseline="-31944" dirty="0">
                <a:latin typeface="Cambria"/>
                <a:cs typeface="Cambria"/>
              </a:rPr>
              <a:t> </a:t>
            </a:r>
            <a:r>
              <a:rPr sz="1450" spc="40" dirty="0">
                <a:latin typeface="Cambria"/>
                <a:cs typeface="Cambria"/>
              </a:rPr>
              <a:t>2 </a:t>
            </a:r>
            <a:r>
              <a:rPr sz="1450" spc="235" dirty="0">
                <a:latin typeface="Cambria"/>
                <a:cs typeface="Cambria"/>
              </a:rPr>
              <a:t> </a:t>
            </a:r>
            <a:r>
              <a:rPr sz="1450" spc="30" dirty="0">
                <a:latin typeface="Cambria"/>
                <a:cs typeface="Cambria"/>
              </a:rPr>
              <a:t>27,6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362961" y="5930900"/>
            <a:ext cx="373380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5"/>
              </a:spcBef>
              <a:tabLst>
                <a:tab pos="940435" algn="l"/>
                <a:tab pos="2124075" algn="l"/>
                <a:tab pos="3587750" algn="l"/>
              </a:tabLst>
            </a:pPr>
            <a:r>
              <a:rPr sz="1450" spc="155" dirty="0">
                <a:latin typeface="Cambria"/>
                <a:cs typeface="Cambria"/>
              </a:rPr>
              <a:t>b</a:t>
            </a:r>
            <a:r>
              <a:rPr sz="1800" spc="232" baseline="-13888" dirty="0">
                <a:latin typeface="Cambria"/>
                <a:cs typeface="Cambria"/>
              </a:rPr>
              <a:t>w</a:t>
            </a:r>
            <a:r>
              <a:rPr sz="1450" spc="155" dirty="0">
                <a:latin typeface="Cambria"/>
                <a:cs typeface="Cambria"/>
              </a:rPr>
              <a:t>d	</a:t>
            </a:r>
            <a:r>
              <a:rPr sz="1450" spc="40" dirty="0">
                <a:latin typeface="Cambria"/>
                <a:cs typeface="Cambria"/>
              </a:rPr>
              <a:t>3	</a:t>
            </a:r>
            <a:r>
              <a:rPr sz="1450" spc="55" dirty="0">
                <a:latin typeface="Cambria"/>
                <a:cs typeface="Cambria"/>
              </a:rPr>
              <a:t>356×569,5	</a:t>
            </a:r>
            <a:r>
              <a:rPr sz="1450" spc="40" dirty="0">
                <a:latin typeface="Cambria"/>
                <a:cs typeface="Cambria"/>
              </a:rPr>
              <a:t>3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709665" y="5920740"/>
            <a:ext cx="592455" cy="17145"/>
          </a:xfrm>
          <a:custGeom>
            <a:avLst/>
            <a:gdLst/>
            <a:ahLst/>
            <a:cxnLst/>
            <a:rect l="l" t="t" r="r" b="b"/>
            <a:pathLst>
              <a:path w="592454" h="17145">
                <a:moveTo>
                  <a:pt x="592074" y="16763"/>
                </a:moveTo>
                <a:lnTo>
                  <a:pt x="592074" y="0"/>
                </a:lnTo>
                <a:lnTo>
                  <a:pt x="0" y="0"/>
                </a:lnTo>
                <a:lnTo>
                  <a:pt x="0" y="16764"/>
                </a:lnTo>
                <a:lnTo>
                  <a:pt x="592074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164540" y="6123390"/>
            <a:ext cx="5359400" cy="7054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375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0,75(0,88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3,50)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3,28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&gt;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2,53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2000" spc="-20" dirty="0">
                <a:latin typeface="Calibri"/>
                <a:cs typeface="Calibri"/>
              </a:rPr>
              <a:t>Karenanya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cukup.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82802" y="2042922"/>
            <a:ext cx="7908290" cy="5074285"/>
            <a:chOff x="1082802" y="2042922"/>
            <a:chExt cx="7908290" cy="5074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2045970"/>
              <a:ext cx="7901940" cy="50680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82802" y="2042922"/>
              <a:ext cx="7908290" cy="5074285"/>
            </a:xfrm>
            <a:custGeom>
              <a:avLst/>
              <a:gdLst/>
              <a:ahLst/>
              <a:cxnLst/>
              <a:rect l="l" t="t" r="r" b="b"/>
              <a:pathLst>
                <a:path w="7908290" h="5074284">
                  <a:moveTo>
                    <a:pt x="7908035" y="5074158"/>
                  </a:moveTo>
                  <a:lnTo>
                    <a:pt x="7908035" y="0"/>
                  </a:lnTo>
                  <a:lnTo>
                    <a:pt x="0" y="0"/>
                  </a:lnTo>
                  <a:lnTo>
                    <a:pt x="0" y="5074158"/>
                  </a:lnTo>
                  <a:lnTo>
                    <a:pt x="3048" y="5074158"/>
                  </a:lnTo>
                  <a:lnTo>
                    <a:pt x="3047" y="6096"/>
                  </a:lnTo>
                  <a:lnTo>
                    <a:pt x="6857" y="3048"/>
                  </a:lnTo>
                  <a:lnTo>
                    <a:pt x="6857" y="6096"/>
                  </a:lnTo>
                  <a:lnTo>
                    <a:pt x="7901940" y="6096"/>
                  </a:lnTo>
                  <a:lnTo>
                    <a:pt x="7901940" y="3048"/>
                  </a:lnTo>
                  <a:lnTo>
                    <a:pt x="7904988" y="6096"/>
                  </a:lnTo>
                  <a:lnTo>
                    <a:pt x="7904988" y="5074158"/>
                  </a:lnTo>
                  <a:lnTo>
                    <a:pt x="7908035" y="5074158"/>
                  </a:lnTo>
                  <a:close/>
                </a:path>
                <a:path w="7908290" h="5074284">
                  <a:moveTo>
                    <a:pt x="6857" y="6096"/>
                  </a:moveTo>
                  <a:lnTo>
                    <a:pt x="6857" y="3048"/>
                  </a:lnTo>
                  <a:lnTo>
                    <a:pt x="3047" y="6096"/>
                  </a:lnTo>
                  <a:lnTo>
                    <a:pt x="6857" y="6096"/>
                  </a:lnTo>
                  <a:close/>
                </a:path>
                <a:path w="7908290" h="5074284">
                  <a:moveTo>
                    <a:pt x="6858" y="5068062"/>
                  </a:moveTo>
                  <a:lnTo>
                    <a:pt x="6857" y="6096"/>
                  </a:lnTo>
                  <a:lnTo>
                    <a:pt x="3047" y="6096"/>
                  </a:lnTo>
                  <a:lnTo>
                    <a:pt x="3048" y="5068062"/>
                  </a:lnTo>
                  <a:lnTo>
                    <a:pt x="6858" y="5068062"/>
                  </a:lnTo>
                  <a:close/>
                </a:path>
                <a:path w="7908290" h="5074284">
                  <a:moveTo>
                    <a:pt x="7904988" y="5068062"/>
                  </a:moveTo>
                  <a:lnTo>
                    <a:pt x="3048" y="5068062"/>
                  </a:lnTo>
                  <a:lnTo>
                    <a:pt x="6858" y="5071110"/>
                  </a:lnTo>
                  <a:lnTo>
                    <a:pt x="6857" y="5074158"/>
                  </a:lnTo>
                  <a:lnTo>
                    <a:pt x="7901940" y="5074158"/>
                  </a:lnTo>
                  <a:lnTo>
                    <a:pt x="7901940" y="5071110"/>
                  </a:lnTo>
                  <a:lnTo>
                    <a:pt x="7904988" y="5068062"/>
                  </a:lnTo>
                  <a:close/>
                </a:path>
                <a:path w="7908290" h="5074284">
                  <a:moveTo>
                    <a:pt x="6857" y="5074158"/>
                  </a:moveTo>
                  <a:lnTo>
                    <a:pt x="6858" y="5071110"/>
                  </a:lnTo>
                  <a:lnTo>
                    <a:pt x="3048" y="5068062"/>
                  </a:lnTo>
                  <a:lnTo>
                    <a:pt x="3048" y="5074158"/>
                  </a:lnTo>
                  <a:lnTo>
                    <a:pt x="6857" y="5074158"/>
                  </a:lnTo>
                  <a:close/>
                </a:path>
                <a:path w="7908290" h="5074284">
                  <a:moveTo>
                    <a:pt x="7904988" y="6096"/>
                  </a:moveTo>
                  <a:lnTo>
                    <a:pt x="7901940" y="3048"/>
                  </a:lnTo>
                  <a:lnTo>
                    <a:pt x="7901940" y="6096"/>
                  </a:lnTo>
                  <a:lnTo>
                    <a:pt x="7904988" y="6096"/>
                  </a:lnTo>
                  <a:close/>
                </a:path>
                <a:path w="7908290" h="5074284">
                  <a:moveTo>
                    <a:pt x="7904988" y="5068062"/>
                  </a:moveTo>
                  <a:lnTo>
                    <a:pt x="7904988" y="6096"/>
                  </a:lnTo>
                  <a:lnTo>
                    <a:pt x="7901940" y="6096"/>
                  </a:lnTo>
                  <a:lnTo>
                    <a:pt x="7901940" y="5068062"/>
                  </a:lnTo>
                  <a:lnTo>
                    <a:pt x="7904988" y="5068062"/>
                  </a:lnTo>
                  <a:close/>
                </a:path>
                <a:path w="7908290" h="5074284">
                  <a:moveTo>
                    <a:pt x="7904988" y="5074158"/>
                  </a:moveTo>
                  <a:lnTo>
                    <a:pt x="7904988" y="5068062"/>
                  </a:lnTo>
                  <a:lnTo>
                    <a:pt x="7901940" y="5071110"/>
                  </a:lnTo>
                  <a:lnTo>
                    <a:pt x="7901940" y="5074158"/>
                  </a:lnTo>
                  <a:lnTo>
                    <a:pt x="7904988" y="5074158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4589" y="1018169"/>
            <a:ext cx="2538095" cy="1297305"/>
          </a:xfrm>
          <a:prstGeom prst="rect">
            <a:avLst/>
          </a:prstGeom>
        </p:spPr>
        <p:txBody>
          <a:bodyPr vert="horz" wrap="square" lIns="0" tIns="281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15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2000" b="1" spc="-25" dirty="0">
                <a:latin typeface="Calibri"/>
                <a:cs typeface="Calibri"/>
              </a:rPr>
              <a:t>Tulangan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torsi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(Tahap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4)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77290" y="2559557"/>
            <a:ext cx="1384300" cy="17145"/>
          </a:xfrm>
          <a:custGeom>
            <a:avLst/>
            <a:gdLst/>
            <a:ahLst/>
            <a:cxnLst/>
            <a:rect l="l" t="t" r="r" b="b"/>
            <a:pathLst>
              <a:path w="1384300" h="17144">
                <a:moveTo>
                  <a:pt x="204216" y="0"/>
                </a:moveTo>
                <a:lnTo>
                  <a:pt x="0" y="0"/>
                </a:lnTo>
                <a:lnTo>
                  <a:pt x="0" y="16764"/>
                </a:lnTo>
                <a:lnTo>
                  <a:pt x="204216" y="16764"/>
                </a:lnTo>
                <a:lnTo>
                  <a:pt x="204216" y="0"/>
                </a:lnTo>
                <a:close/>
              </a:path>
              <a:path w="1384300" h="17144">
                <a:moveTo>
                  <a:pt x="1383792" y="0"/>
                </a:moveTo>
                <a:lnTo>
                  <a:pt x="388620" y="0"/>
                </a:lnTo>
                <a:lnTo>
                  <a:pt x="388620" y="16764"/>
                </a:lnTo>
                <a:lnTo>
                  <a:pt x="1383792" y="16764"/>
                </a:lnTo>
                <a:lnTo>
                  <a:pt x="1383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05532" y="2373883"/>
            <a:ext cx="152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6489" y="2225294"/>
            <a:ext cx="3072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821055" algn="l"/>
                <a:tab pos="2099945" algn="l"/>
              </a:tabLst>
            </a:pPr>
            <a:r>
              <a:rPr sz="1450" spc="95" dirty="0">
                <a:latin typeface="Cambria"/>
                <a:cs typeface="Cambria"/>
              </a:rPr>
              <a:t>A</a:t>
            </a:r>
            <a:r>
              <a:rPr sz="1800" spc="142" baseline="-13888" dirty="0">
                <a:latin typeface="Cambria"/>
                <a:cs typeface="Cambria"/>
              </a:rPr>
              <a:t>t</a:t>
            </a:r>
            <a:r>
              <a:rPr sz="3000" spc="142" baseline="-31944" dirty="0">
                <a:latin typeface="Calibri"/>
                <a:cs typeface="Calibri"/>
              </a:rPr>
              <a:t>=	</a:t>
            </a:r>
            <a:r>
              <a:rPr sz="1450" spc="114" dirty="0">
                <a:latin typeface="Cambria"/>
                <a:cs typeface="Cambria"/>
              </a:rPr>
              <a:t>T</a:t>
            </a:r>
            <a:r>
              <a:rPr sz="1800" spc="172" baseline="-13888" dirty="0">
                <a:latin typeface="Cambria"/>
                <a:cs typeface="Cambria"/>
              </a:rPr>
              <a:t>n	</a:t>
            </a:r>
            <a:r>
              <a:rPr sz="1450" spc="60" dirty="0">
                <a:latin typeface="Cambria"/>
                <a:cs typeface="Cambria"/>
              </a:rPr>
              <a:t>67,87×10</a:t>
            </a:r>
            <a:r>
              <a:rPr sz="1800" spc="89" baseline="25462" dirty="0">
                <a:latin typeface="Cambria"/>
                <a:cs typeface="Cambria"/>
              </a:rPr>
              <a:t>6</a:t>
            </a:r>
            <a:endParaRPr sz="1800" baseline="25462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01873" y="2559557"/>
            <a:ext cx="1767205" cy="17145"/>
          </a:xfrm>
          <a:custGeom>
            <a:avLst/>
            <a:gdLst/>
            <a:ahLst/>
            <a:cxnLst/>
            <a:rect l="l" t="t" r="r" b="b"/>
            <a:pathLst>
              <a:path w="1767204" h="17144">
                <a:moveTo>
                  <a:pt x="1767077" y="16763"/>
                </a:moveTo>
                <a:lnTo>
                  <a:pt x="1767077" y="0"/>
                </a:lnTo>
                <a:lnTo>
                  <a:pt x="0" y="0"/>
                </a:lnTo>
                <a:lnTo>
                  <a:pt x="0" y="16764"/>
                </a:lnTo>
                <a:lnTo>
                  <a:pt x="1767077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95577" y="2557818"/>
            <a:ext cx="3411854" cy="58039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0"/>
              </a:spcBef>
              <a:tabLst>
                <a:tab pos="370205" algn="l"/>
                <a:tab pos="1605915" algn="l"/>
              </a:tabLst>
            </a:pPr>
            <a:r>
              <a:rPr sz="1450" spc="85" dirty="0">
                <a:latin typeface="Cambria"/>
                <a:cs typeface="Cambria"/>
              </a:rPr>
              <a:t>s	</a:t>
            </a:r>
            <a:r>
              <a:rPr sz="1450" spc="105" dirty="0">
                <a:latin typeface="Cambria"/>
                <a:cs typeface="Cambria"/>
              </a:rPr>
              <a:t>2A</a:t>
            </a:r>
            <a:r>
              <a:rPr sz="1800" spc="157" baseline="-13888" dirty="0">
                <a:latin typeface="Cambria"/>
                <a:cs typeface="Cambria"/>
              </a:rPr>
              <a:t>0</a:t>
            </a:r>
            <a:r>
              <a:rPr sz="1450" spc="105" dirty="0">
                <a:latin typeface="Cambria"/>
                <a:cs typeface="Cambria"/>
              </a:rPr>
              <a:t>f</a:t>
            </a:r>
            <a:r>
              <a:rPr sz="1800" spc="157" baseline="-13888" dirty="0">
                <a:latin typeface="Cambria"/>
                <a:cs typeface="Cambria"/>
              </a:rPr>
              <a:t>yv</a:t>
            </a:r>
            <a:r>
              <a:rPr sz="1450" spc="105" dirty="0">
                <a:latin typeface="Cambria"/>
                <a:cs typeface="Cambria"/>
              </a:rPr>
              <a:t>cotθ	</a:t>
            </a:r>
            <a:r>
              <a:rPr sz="1450" spc="70" dirty="0">
                <a:latin typeface="Cambria"/>
                <a:cs typeface="Cambria"/>
              </a:rPr>
              <a:t>2×121.164×414×1,0</a:t>
            </a:r>
            <a:endParaRPr sz="1450">
              <a:latin typeface="Cambria"/>
              <a:cs typeface="Cambria"/>
            </a:endParaRPr>
          </a:p>
          <a:p>
            <a:pPr marL="267335">
              <a:lnSpc>
                <a:spcPct val="100000"/>
              </a:lnSpc>
              <a:spcBef>
                <a:spcPts val="130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0,676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r>
              <a:rPr sz="1950" spc="-7" baseline="25641" dirty="0">
                <a:latin typeface="Calibri"/>
                <a:cs typeface="Calibri"/>
              </a:rPr>
              <a:t>2</a:t>
            </a:r>
            <a:r>
              <a:rPr sz="2000" spc="-5" dirty="0">
                <a:latin typeface="Calibri"/>
                <a:cs typeface="Calibri"/>
              </a:rPr>
              <a:t>/mm/satu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kaki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587" y="3148827"/>
            <a:ext cx="15665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latin typeface="Calibri"/>
                <a:cs typeface="Calibri"/>
              </a:rPr>
              <a:t>Tulangan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geser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5653" y="3727957"/>
            <a:ext cx="9715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0" dirty="0"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4562" y="3580880"/>
            <a:ext cx="3549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V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85722" y="3519677"/>
            <a:ext cx="570230" cy="506095"/>
          </a:xfrm>
          <a:custGeom>
            <a:avLst/>
            <a:gdLst/>
            <a:ahLst/>
            <a:cxnLst/>
            <a:rect l="l" t="t" r="r" b="b"/>
            <a:pathLst>
              <a:path w="570230" h="506095">
                <a:moveTo>
                  <a:pt x="96012" y="12954"/>
                </a:moveTo>
                <a:lnTo>
                  <a:pt x="55626" y="41719"/>
                </a:lnTo>
                <a:lnTo>
                  <a:pt x="26670" y="96012"/>
                </a:lnTo>
                <a:lnTo>
                  <a:pt x="6756" y="167640"/>
                </a:lnTo>
                <a:lnTo>
                  <a:pt x="1701" y="209384"/>
                </a:lnTo>
                <a:lnTo>
                  <a:pt x="0" y="255270"/>
                </a:lnTo>
                <a:lnTo>
                  <a:pt x="1701" y="300837"/>
                </a:lnTo>
                <a:lnTo>
                  <a:pt x="6756" y="342620"/>
                </a:lnTo>
                <a:lnTo>
                  <a:pt x="15100" y="380542"/>
                </a:lnTo>
                <a:lnTo>
                  <a:pt x="24384" y="407809"/>
                </a:lnTo>
                <a:lnTo>
                  <a:pt x="26670" y="414528"/>
                </a:lnTo>
                <a:lnTo>
                  <a:pt x="40500" y="443826"/>
                </a:lnTo>
                <a:lnTo>
                  <a:pt x="55626" y="468820"/>
                </a:lnTo>
                <a:lnTo>
                  <a:pt x="71882" y="489546"/>
                </a:lnTo>
                <a:lnTo>
                  <a:pt x="89154" y="505968"/>
                </a:lnTo>
                <a:lnTo>
                  <a:pt x="96012" y="497586"/>
                </a:lnTo>
                <a:lnTo>
                  <a:pt x="81153" y="481190"/>
                </a:lnTo>
                <a:lnTo>
                  <a:pt x="67525" y="460629"/>
                </a:lnTo>
                <a:lnTo>
                  <a:pt x="44196" y="407670"/>
                </a:lnTo>
                <a:lnTo>
                  <a:pt x="29425" y="338899"/>
                </a:lnTo>
                <a:lnTo>
                  <a:pt x="25654" y="299021"/>
                </a:lnTo>
                <a:lnTo>
                  <a:pt x="24384" y="255270"/>
                </a:lnTo>
                <a:lnTo>
                  <a:pt x="25654" y="211531"/>
                </a:lnTo>
                <a:lnTo>
                  <a:pt x="29425" y="171640"/>
                </a:lnTo>
                <a:lnTo>
                  <a:pt x="44196" y="102870"/>
                </a:lnTo>
                <a:lnTo>
                  <a:pt x="67525" y="49911"/>
                </a:lnTo>
                <a:lnTo>
                  <a:pt x="81153" y="29362"/>
                </a:lnTo>
                <a:lnTo>
                  <a:pt x="96012" y="12954"/>
                </a:lnTo>
                <a:close/>
              </a:path>
              <a:path w="570230" h="506095">
                <a:moveTo>
                  <a:pt x="464820" y="0"/>
                </a:moveTo>
                <a:lnTo>
                  <a:pt x="224028" y="0"/>
                </a:lnTo>
                <a:lnTo>
                  <a:pt x="169164" y="205740"/>
                </a:lnTo>
                <a:lnTo>
                  <a:pt x="137922" y="135636"/>
                </a:lnTo>
                <a:lnTo>
                  <a:pt x="108204" y="149352"/>
                </a:lnTo>
                <a:lnTo>
                  <a:pt x="110490" y="156210"/>
                </a:lnTo>
                <a:lnTo>
                  <a:pt x="125730" y="149352"/>
                </a:lnTo>
                <a:lnTo>
                  <a:pt x="163068" y="230124"/>
                </a:lnTo>
                <a:lnTo>
                  <a:pt x="172212" y="230124"/>
                </a:lnTo>
                <a:lnTo>
                  <a:pt x="230886" y="12192"/>
                </a:lnTo>
                <a:lnTo>
                  <a:pt x="464820" y="12192"/>
                </a:lnTo>
                <a:lnTo>
                  <a:pt x="464820" y="0"/>
                </a:lnTo>
                <a:close/>
              </a:path>
              <a:path w="570230" h="506095">
                <a:moveTo>
                  <a:pt x="569976" y="255270"/>
                </a:moveTo>
                <a:lnTo>
                  <a:pt x="568375" y="209384"/>
                </a:lnTo>
                <a:lnTo>
                  <a:pt x="563499" y="167640"/>
                </a:lnTo>
                <a:lnTo>
                  <a:pt x="555180" y="129908"/>
                </a:lnTo>
                <a:lnTo>
                  <a:pt x="529577" y="66725"/>
                </a:lnTo>
                <a:lnTo>
                  <a:pt x="498398" y="21005"/>
                </a:lnTo>
                <a:lnTo>
                  <a:pt x="480822" y="4572"/>
                </a:lnTo>
                <a:lnTo>
                  <a:pt x="473964" y="12954"/>
                </a:lnTo>
                <a:lnTo>
                  <a:pt x="488810" y="29362"/>
                </a:lnTo>
                <a:lnTo>
                  <a:pt x="502437" y="49911"/>
                </a:lnTo>
                <a:lnTo>
                  <a:pt x="525780" y="102870"/>
                </a:lnTo>
                <a:lnTo>
                  <a:pt x="541210" y="171640"/>
                </a:lnTo>
                <a:lnTo>
                  <a:pt x="545058" y="211531"/>
                </a:lnTo>
                <a:lnTo>
                  <a:pt x="546354" y="255270"/>
                </a:lnTo>
                <a:lnTo>
                  <a:pt x="545058" y="299021"/>
                </a:lnTo>
                <a:lnTo>
                  <a:pt x="541210" y="338899"/>
                </a:lnTo>
                <a:lnTo>
                  <a:pt x="525780" y="407670"/>
                </a:lnTo>
                <a:lnTo>
                  <a:pt x="502437" y="460629"/>
                </a:lnTo>
                <a:lnTo>
                  <a:pt x="473964" y="497586"/>
                </a:lnTo>
                <a:lnTo>
                  <a:pt x="480822" y="505968"/>
                </a:lnTo>
                <a:lnTo>
                  <a:pt x="514629" y="468820"/>
                </a:lnTo>
                <a:lnTo>
                  <a:pt x="543306" y="414528"/>
                </a:lnTo>
                <a:lnTo>
                  <a:pt x="563499" y="342620"/>
                </a:lnTo>
                <a:lnTo>
                  <a:pt x="568375" y="300837"/>
                </a:lnTo>
                <a:lnTo>
                  <a:pt x="569976" y="255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789938" y="3495548"/>
            <a:ext cx="29146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125" dirty="0">
                <a:latin typeface="Cambria"/>
                <a:cs typeface="Cambria"/>
              </a:rPr>
              <a:t>f'</a:t>
            </a:r>
            <a:r>
              <a:rPr sz="1800" spc="187" baseline="-13888" dirty="0">
                <a:latin typeface="Cambria"/>
                <a:cs typeface="Cambria"/>
              </a:rPr>
              <a:t>c</a:t>
            </a:r>
            <a:endParaRPr sz="1800" baseline="-13888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03907" y="3776726"/>
            <a:ext cx="1327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spc="40" dirty="0">
                <a:latin typeface="Cambria"/>
                <a:cs typeface="Cambria"/>
              </a:rPr>
              <a:t>6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88770" y="3766565"/>
            <a:ext cx="462915" cy="481330"/>
          </a:xfrm>
          <a:custGeom>
            <a:avLst/>
            <a:gdLst/>
            <a:ahLst/>
            <a:cxnLst/>
            <a:rect l="l" t="t" r="r" b="b"/>
            <a:pathLst>
              <a:path w="462914" h="481329">
                <a:moveTo>
                  <a:pt x="361950" y="464058"/>
                </a:moveTo>
                <a:lnTo>
                  <a:pt x="0" y="464058"/>
                </a:lnTo>
                <a:lnTo>
                  <a:pt x="0" y="480822"/>
                </a:lnTo>
                <a:lnTo>
                  <a:pt x="361950" y="480822"/>
                </a:lnTo>
                <a:lnTo>
                  <a:pt x="361950" y="464058"/>
                </a:lnTo>
                <a:close/>
              </a:path>
              <a:path w="462914" h="481329">
                <a:moveTo>
                  <a:pt x="462534" y="0"/>
                </a:moveTo>
                <a:lnTo>
                  <a:pt x="101346" y="0"/>
                </a:lnTo>
                <a:lnTo>
                  <a:pt x="101346" y="16764"/>
                </a:lnTo>
                <a:lnTo>
                  <a:pt x="462534" y="16764"/>
                </a:lnTo>
                <a:lnTo>
                  <a:pt x="4625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296160" y="3727957"/>
            <a:ext cx="146685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20" dirty="0">
                <a:latin typeface="Calibri"/>
                <a:cs typeface="Calibri"/>
              </a:rPr>
              <a:t>w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64333" y="3580891"/>
            <a:ext cx="16941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177,52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95119" y="3964940"/>
            <a:ext cx="294386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23210" algn="l"/>
              </a:tabLst>
            </a:pPr>
            <a:r>
              <a:rPr sz="1450" spc="40" dirty="0">
                <a:latin typeface="Cambria"/>
                <a:cs typeface="Cambria"/>
              </a:rPr>
              <a:t>178	1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418838" y="4230623"/>
            <a:ext cx="108585" cy="17145"/>
          </a:xfrm>
          <a:custGeom>
            <a:avLst/>
            <a:gdLst/>
            <a:ahLst/>
            <a:cxnLst/>
            <a:rect l="l" t="t" r="r" b="b"/>
            <a:pathLst>
              <a:path w="108585" h="17145">
                <a:moveTo>
                  <a:pt x="108203" y="16763"/>
                </a:moveTo>
                <a:lnTo>
                  <a:pt x="108203" y="0"/>
                </a:lnTo>
                <a:lnTo>
                  <a:pt x="0" y="0"/>
                </a:lnTo>
                <a:lnTo>
                  <a:pt x="0" y="16763"/>
                </a:lnTo>
                <a:lnTo>
                  <a:pt x="108203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39172" y="4044942"/>
            <a:ext cx="36290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15" dirty="0">
                <a:latin typeface="Calibri"/>
                <a:cs typeface="Calibri"/>
              </a:rPr>
              <a:t>V</a:t>
            </a:r>
            <a:r>
              <a:rPr sz="1950" spc="-22" baseline="-21367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175" spc="44" baseline="-38314" dirty="0">
                <a:latin typeface="Cambria"/>
                <a:cs typeface="Cambria"/>
              </a:rPr>
              <a:t>0,75</a:t>
            </a:r>
            <a:r>
              <a:rPr sz="2175" spc="209" baseline="-38314" dirty="0">
                <a:latin typeface="Cambria"/>
                <a:cs typeface="Cambria"/>
              </a:rPr>
              <a:t> </a:t>
            </a:r>
            <a:r>
              <a:rPr sz="2000" spc="-5" dirty="0">
                <a:latin typeface="Calibri"/>
                <a:cs typeface="Calibri"/>
              </a:rPr>
              <a:t>= 237,33 kN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&gt;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V</a:t>
            </a:r>
            <a:r>
              <a:rPr sz="1950" spc="-52" baseline="-21367" dirty="0">
                <a:latin typeface="Calibri"/>
                <a:cs typeface="Calibri"/>
              </a:rPr>
              <a:t>c</a:t>
            </a:r>
            <a:r>
              <a:rPr sz="2000" spc="-35" dirty="0">
                <a:latin typeface="Calibri"/>
                <a:cs typeface="Calibri"/>
              </a:rPr>
              <a:t>;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juga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&gt;</a:t>
            </a:r>
            <a:r>
              <a:rPr sz="2175" spc="-22" baseline="-38314" dirty="0">
                <a:latin typeface="Cambria"/>
                <a:cs typeface="Cambria"/>
              </a:rPr>
              <a:t>2</a:t>
            </a:r>
            <a:r>
              <a:rPr sz="2000" spc="-15" dirty="0">
                <a:latin typeface="Calibri"/>
                <a:cs typeface="Calibri"/>
              </a:rPr>
              <a:t>V</a:t>
            </a:r>
            <a:r>
              <a:rPr sz="1950" spc="-22" baseline="-21367" dirty="0">
                <a:latin typeface="Calibri"/>
                <a:cs typeface="Calibri"/>
              </a:rPr>
              <a:t>c</a:t>
            </a:r>
            <a:endParaRPr sz="1950" baseline="-21367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4589" y="4450333"/>
            <a:ext cx="76549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tulangan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web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geser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minimum.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Karenanya,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sediakan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sengkang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geser.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53589" y="4790947"/>
            <a:ext cx="398335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V</a:t>
            </a:r>
            <a:r>
              <a:rPr sz="1950" spc="-30" baseline="-21367" dirty="0">
                <a:latin typeface="Calibri"/>
                <a:cs typeface="Calibri"/>
              </a:rPr>
              <a:t>n</a:t>
            </a:r>
            <a:r>
              <a:rPr sz="1950" spc="23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50" dirty="0">
                <a:latin typeface="Calibri"/>
                <a:cs typeface="Calibri"/>
              </a:rPr>
              <a:t>V</a:t>
            </a:r>
            <a:r>
              <a:rPr sz="1950" spc="-75" baseline="-21367" dirty="0">
                <a:latin typeface="Calibri"/>
                <a:cs typeface="Calibri"/>
              </a:rPr>
              <a:t>c</a:t>
            </a:r>
            <a:r>
              <a:rPr sz="1950" spc="240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237,33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– 177,52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59,81 </a:t>
            </a:r>
            <a:r>
              <a:rPr sz="2000" spc="-1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77290" y="5366003"/>
            <a:ext cx="1423670" cy="17145"/>
          </a:xfrm>
          <a:custGeom>
            <a:avLst/>
            <a:gdLst/>
            <a:ahLst/>
            <a:cxnLst/>
            <a:rect l="l" t="t" r="r" b="b"/>
            <a:pathLst>
              <a:path w="1423670" h="17145">
                <a:moveTo>
                  <a:pt x="234696" y="0"/>
                </a:moveTo>
                <a:lnTo>
                  <a:pt x="0" y="0"/>
                </a:lnTo>
                <a:lnTo>
                  <a:pt x="0" y="16764"/>
                </a:lnTo>
                <a:lnTo>
                  <a:pt x="234696" y="16764"/>
                </a:lnTo>
                <a:lnTo>
                  <a:pt x="234696" y="0"/>
                </a:lnTo>
                <a:close/>
              </a:path>
              <a:path w="1423670" h="17145">
                <a:moveTo>
                  <a:pt x="1423416" y="0"/>
                </a:moveTo>
                <a:lnTo>
                  <a:pt x="1040892" y="0"/>
                </a:lnTo>
                <a:lnTo>
                  <a:pt x="1040892" y="16764"/>
                </a:lnTo>
                <a:lnTo>
                  <a:pt x="1423416" y="16764"/>
                </a:lnTo>
                <a:lnTo>
                  <a:pt x="1423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80082" y="5376164"/>
            <a:ext cx="16192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661670" algn="l"/>
              </a:tabLst>
            </a:pPr>
            <a:r>
              <a:rPr sz="1450" spc="135" dirty="0">
                <a:latin typeface="Cambria"/>
                <a:cs typeface="Cambria"/>
              </a:rPr>
              <a:t>f</a:t>
            </a:r>
            <a:r>
              <a:rPr sz="1800" spc="202" baseline="-13888" dirty="0">
                <a:latin typeface="Cambria"/>
                <a:cs typeface="Cambria"/>
              </a:rPr>
              <a:t>yv</a:t>
            </a:r>
            <a:r>
              <a:rPr sz="1450" spc="135" dirty="0">
                <a:latin typeface="Cambria"/>
                <a:cs typeface="Cambria"/>
              </a:rPr>
              <a:t>d	</a:t>
            </a:r>
            <a:r>
              <a:rPr sz="1450" spc="55" dirty="0">
                <a:latin typeface="Cambria"/>
                <a:cs typeface="Cambria"/>
              </a:rPr>
              <a:t>414×569,5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42260" y="5366003"/>
            <a:ext cx="919480" cy="17145"/>
          </a:xfrm>
          <a:custGeom>
            <a:avLst/>
            <a:gdLst/>
            <a:ahLst/>
            <a:cxnLst/>
            <a:rect l="l" t="t" r="r" b="b"/>
            <a:pathLst>
              <a:path w="919479" h="17145">
                <a:moveTo>
                  <a:pt x="918971" y="16763"/>
                </a:moveTo>
                <a:lnTo>
                  <a:pt x="918971" y="0"/>
                </a:lnTo>
                <a:lnTo>
                  <a:pt x="0" y="0"/>
                </a:lnTo>
                <a:lnTo>
                  <a:pt x="0" y="16763"/>
                </a:lnTo>
                <a:lnTo>
                  <a:pt x="918971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040889" y="5100320"/>
            <a:ext cx="4595495" cy="41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985">
              <a:lnSpc>
                <a:spcPts val="1180"/>
              </a:lnSpc>
              <a:spcBef>
                <a:spcPts val="105"/>
              </a:spcBef>
              <a:tabLst>
                <a:tab pos="805815" algn="l"/>
              </a:tabLst>
            </a:pPr>
            <a:r>
              <a:rPr sz="1450" spc="114" dirty="0">
                <a:latin typeface="Cambria"/>
                <a:cs typeface="Cambria"/>
              </a:rPr>
              <a:t>V</a:t>
            </a:r>
            <a:r>
              <a:rPr sz="1800" spc="172" baseline="-13888" dirty="0">
                <a:latin typeface="Cambria"/>
                <a:cs typeface="Cambria"/>
              </a:rPr>
              <a:t>s	</a:t>
            </a:r>
            <a:r>
              <a:rPr sz="1450" spc="50" dirty="0">
                <a:latin typeface="Cambria"/>
                <a:cs typeface="Cambria"/>
              </a:rPr>
              <a:t>59,81×10</a:t>
            </a:r>
            <a:r>
              <a:rPr sz="1800" spc="75" baseline="25462" dirty="0">
                <a:latin typeface="Cambria"/>
                <a:cs typeface="Cambria"/>
              </a:rPr>
              <a:t>3</a:t>
            </a:r>
            <a:endParaRPr sz="1800" baseline="25462">
              <a:latin typeface="Cambria"/>
              <a:cs typeface="Cambria"/>
            </a:endParaRPr>
          </a:p>
          <a:p>
            <a:pPr marL="50800">
              <a:lnSpc>
                <a:spcPts val="1839"/>
              </a:lnSpc>
              <a:tabLst>
                <a:tab pos="617220" algn="l"/>
                <a:tab pos="1777364" algn="l"/>
              </a:tabLst>
            </a:pPr>
            <a:r>
              <a:rPr sz="2000" spc="-5" dirty="0">
                <a:latin typeface="Calibri"/>
                <a:cs typeface="Calibri"/>
              </a:rPr>
              <a:t>=	=	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0,254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/mm/dua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kaki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39164" y="4790937"/>
            <a:ext cx="369570" cy="108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40" dirty="0">
                <a:latin typeface="Calibri"/>
                <a:cs typeface="Calibri"/>
              </a:rPr>
              <a:t>V</a:t>
            </a:r>
            <a:r>
              <a:rPr sz="1950" spc="-60" baseline="-21367" dirty="0">
                <a:latin typeface="Calibri"/>
                <a:cs typeface="Calibri"/>
              </a:rPr>
              <a:t>s</a:t>
            </a:r>
            <a:endParaRPr sz="1950" baseline="-21367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sz="1450" spc="130" dirty="0">
                <a:latin typeface="Cambria"/>
                <a:cs typeface="Cambria"/>
              </a:rPr>
              <a:t>A</a:t>
            </a:r>
            <a:r>
              <a:rPr sz="1800" spc="195" baseline="-13888" dirty="0">
                <a:latin typeface="Cambria"/>
                <a:cs typeface="Cambria"/>
              </a:rPr>
              <a:t>v</a:t>
            </a:r>
            <a:endParaRPr sz="1800" baseline="-13888">
              <a:latin typeface="Cambria"/>
              <a:cs typeface="Cambria"/>
            </a:endParaRPr>
          </a:p>
          <a:p>
            <a:pPr marL="38100" marR="30480" indent="71120">
              <a:lnSpc>
                <a:spcPct val="112100"/>
              </a:lnSpc>
              <a:spcBef>
                <a:spcPts val="220"/>
              </a:spcBef>
            </a:pPr>
            <a:r>
              <a:rPr sz="1450" spc="85" dirty="0">
                <a:latin typeface="Cambria"/>
                <a:cs typeface="Cambria"/>
              </a:rPr>
              <a:t>s </a:t>
            </a:r>
            <a:r>
              <a:rPr sz="1450" spc="90" dirty="0">
                <a:latin typeface="Cambria"/>
                <a:cs typeface="Cambria"/>
              </a:rPr>
              <a:t> </a:t>
            </a:r>
            <a:r>
              <a:rPr sz="2175" spc="172" baseline="11494" dirty="0">
                <a:latin typeface="Cambria"/>
                <a:cs typeface="Cambria"/>
              </a:rPr>
              <a:t>A</a:t>
            </a:r>
            <a:r>
              <a:rPr sz="1200" spc="135" dirty="0">
                <a:latin typeface="Cambria"/>
                <a:cs typeface="Cambria"/>
              </a:rPr>
              <a:t>vt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77290" y="5851397"/>
            <a:ext cx="1411605" cy="17145"/>
          </a:xfrm>
          <a:custGeom>
            <a:avLst/>
            <a:gdLst/>
            <a:ahLst/>
            <a:cxnLst/>
            <a:rect l="l" t="t" r="r" b="b"/>
            <a:pathLst>
              <a:path w="1411605" h="17145">
                <a:moveTo>
                  <a:pt x="301752" y="0"/>
                </a:moveTo>
                <a:lnTo>
                  <a:pt x="0" y="0"/>
                </a:lnTo>
                <a:lnTo>
                  <a:pt x="0" y="16764"/>
                </a:lnTo>
                <a:lnTo>
                  <a:pt x="301752" y="16764"/>
                </a:lnTo>
                <a:lnTo>
                  <a:pt x="301752" y="0"/>
                </a:lnTo>
                <a:close/>
              </a:path>
              <a:path w="1411605" h="17145">
                <a:moveTo>
                  <a:pt x="1411224" y="0"/>
                </a:moveTo>
                <a:lnTo>
                  <a:pt x="1098804" y="0"/>
                </a:lnTo>
                <a:lnTo>
                  <a:pt x="1098804" y="16764"/>
                </a:lnTo>
                <a:lnTo>
                  <a:pt x="1411224" y="16764"/>
                </a:lnTo>
                <a:lnTo>
                  <a:pt x="14112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269746" y="5861558"/>
            <a:ext cx="173482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16330" algn="l"/>
                <a:tab pos="1630680" algn="l"/>
              </a:tabLst>
            </a:pPr>
            <a:r>
              <a:rPr sz="1450" spc="85" dirty="0">
                <a:latin typeface="Cambria"/>
                <a:cs typeface="Cambria"/>
              </a:rPr>
              <a:t>s	s	s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829305" y="5851397"/>
            <a:ext cx="234950" cy="17145"/>
          </a:xfrm>
          <a:custGeom>
            <a:avLst/>
            <a:gdLst/>
            <a:ahLst/>
            <a:cxnLst/>
            <a:rect l="l" t="t" r="r" b="b"/>
            <a:pathLst>
              <a:path w="234950" h="17145">
                <a:moveTo>
                  <a:pt x="234695" y="16763"/>
                </a:moveTo>
                <a:lnTo>
                  <a:pt x="234695" y="0"/>
                </a:lnTo>
                <a:lnTo>
                  <a:pt x="0" y="0"/>
                </a:lnTo>
                <a:lnTo>
                  <a:pt x="0" y="16763"/>
                </a:lnTo>
                <a:lnTo>
                  <a:pt x="234695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53589" y="5585714"/>
            <a:ext cx="5893435" cy="4102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2250">
              <a:lnSpc>
                <a:spcPts val="1180"/>
              </a:lnSpc>
              <a:spcBef>
                <a:spcPts val="105"/>
              </a:spcBef>
              <a:tabLst>
                <a:tab pos="775335" algn="l"/>
              </a:tabLst>
            </a:pPr>
            <a:r>
              <a:rPr sz="1450" spc="85" dirty="0">
                <a:latin typeface="Cambria"/>
                <a:cs typeface="Cambria"/>
              </a:rPr>
              <a:t>2A</a:t>
            </a:r>
            <a:r>
              <a:rPr sz="1800" spc="127" baseline="-13888" dirty="0">
                <a:latin typeface="Cambria"/>
                <a:cs typeface="Cambria"/>
              </a:rPr>
              <a:t>t	</a:t>
            </a:r>
            <a:r>
              <a:rPr sz="1450" spc="130" dirty="0">
                <a:latin typeface="Cambria"/>
                <a:cs typeface="Cambria"/>
              </a:rPr>
              <a:t>A</a:t>
            </a:r>
            <a:r>
              <a:rPr sz="1800" spc="195" baseline="-13888" dirty="0">
                <a:latin typeface="Cambria"/>
                <a:cs typeface="Cambria"/>
              </a:rPr>
              <a:t>v</a:t>
            </a:r>
            <a:endParaRPr sz="1800" baseline="-13888">
              <a:latin typeface="Cambria"/>
              <a:cs typeface="Cambria"/>
            </a:endParaRPr>
          </a:p>
          <a:p>
            <a:pPr marL="38100">
              <a:lnSpc>
                <a:spcPts val="1839"/>
              </a:lnSpc>
              <a:tabLst>
                <a:tab pos="591820" algn="l"/>
                <a:tab pos="1067435" algn="l"/>
              </a:tabLst>
            </a:pPr>
            <a:r>
              <a:rPr sz="2000" spc="-5" dirty="0">
                <a:latin typeface="Calibri"/>
                <a:cs typeface="Calibri"/>
              </a:rPr>
              <a:t>=	+	= 2 </a:t>
            </a:r>
            <a:r>
              <a:rPr sz="2000" spc="-5" dirty="0">
                <a:latin typeface="Symbol"/>
                <a:cs typeface="Symbol"/>
              </a:rPr>
              <a:t>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0,676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+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0,254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1,607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/mm/dua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kaki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39187" y="6049007"/>
            <a:ext cx="63849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Coba </a:t>
            </a:r>
            <a:r>
              <a:rPr sz="2000" spc="-10" dirty="0">
                <a:latin typeface="Calibri"/>
                <a:cs typeface="Calibri"/>
              </a:rPr>
              <a:t>sengkang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tertutup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Symbol"/>
                <a:cs typeface="Symbol"/>
              </a:rPr>
              <a:t></a:t>
            </a:r>
            <a:r>
              <a:rPr sz="2000" spc="-5" dirty="0">
                <a:latin typeface="Calibri"/>
                <a:cs typeface="Calibri"/>
              </a:rPr>
              <a:t>10.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Luasan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kaki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157,08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64592" y="6438383"/>
            <a:ext cx="2508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s=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33829" y="6634222"/>
            <a:ext cx="105092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50" spc="95" dirty="0">
                <a:latin typeface="Cambria"/>
                <a:cs typeface="Cambria"/>
              </a:rPr>
              <a:t>A</a:t>
            </a:r>
            <a:r>
              <a:rPr sz="1800" spc="142" baseline="-13888" dirty="0">
                <a:latin typeface="Cambria"/>
                <a:cs typeface="Cambria"/>
              </a:rPr>
              <a:t>vt</a:t>
            </a:r>
            <a:r>
              <a:rPr sz="2175" spc="142" baseline="1915" dirty="0">
                <a:latin typeface="Cambria"/>
                <a:cs typeface="Cambria"/>
              </a:rPr>
              <a:t>⁄</a:t>
            </a:r>
            <a:r>
              <a:rPr sz="1450" spc="95" dirty="0">
                <a:latin typeface="Cambria"/>
                <a:cs typeface="Cambria"/>
              </a:rPr>
              <a:t>sperlu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61516" y="6624066"/>
            <a:ext cx="2997200" cy="17145"/>
          </a:xfrm>
          <a:custGeom>
            <a:avLst/>
            <a:gdLst/>
            <a:ahLst/>
            <a:cxnLst/>
            <a:rect l="l" t="t" r="r" b="b"/>
            <a:pathLst>
              <a:path w="2997200" h="17145">
                <a:moveTo>
                  <a:pt x="0" y="16764"/>
                </a:moveTo>
                <a:lnTo>
                  <a:pt x="0" y="0"/>
                </a:lnTo>
                <a:lnTo>
                  <a:pt x="2996946" y="0"/>
                </a:lnTo>
                <a:lnTo>
                  <a:pt x="2996946" y="16764"/>
                </a:lnTo>
                <a:lnTo>
                  <a:pt x="0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448816" y="6358380"/>
            <a:ext cx="3841115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250565" algn="l"/>
              </a:tabLst>
            </a:pPr>
            <a:r>
              <a:rPr sz="1450" spc="85" dirty="0">
                <a:latin typeface="Cambria"/>
                <a:cs typeface="Cambria"/>
              </a:rPr>
              <a:t>lu</a:t>
            </a:r>
            <a:r>
              <a:rPr sz="1450" spc="110" dirty="0">
                <a:latin typeface="Cambria"/>
                <a:cs typeface="Cambria"/>
              </a:rPr>
              <a:t>a</a:t>
            </a:r>
            <a:r>
              <a:rPr sz="1450" spc="85" dirty="0">
                <a:latin typeface="Cambria"/>
                <a:cs typeface="Cambria"/>
              </a:rPr>
              <a:t>s</a:t>
            </a:r>
            <a:r>
              <a:rPr sz="1450" spc="95" dirty="0">
                <a:latin typeface="Cambria"/>
                <a:cs typeface="Cambria"/>
              </a:rPr>
              <a:t>anirisanpenampangsengkang</a:t>
            </a:r>
            <a:r>
              <a:rPr sz="1450" dirty="0">
                <a:latin typeface="Cambria"/>
                <a:cs typeface="Cambria"/>
              </a:rPr>
              <a:t>	</a:t>
            </a:r>
            <a:r>
              <a:rPr sz="1450" spc="40" dirty="0">
                <a:latin typeface="Cambria"/>
                <a:cs typeface="Cambria"/>
              </a:rPr>
              <a:t>15</a:t>
            </a:r>
            <a:r>
              <a:rPr sz="1450" spc="55" dirty="0">
                <a:latin typeface="Cambria"/>
                <a:cs typeface="Cambria"/>
              </a:rPr>
              <a:t>7</a:t>
            </a:r>
            <a:r>
              <a:rPr sz="1450" spc="25" dirty="0">
                <a:latin typeface="Cambria"/>
                <a:cs typeface="Cambria"/>
              </a:rPr>
              <a:t>,08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700015" y="6624066"/>
            <a:ext cx="577850" cy="17145"/>
          </a:xfrm>
          <a:custGeom>
            <a:avLst/>
            <a:gdLst/>
            <a:ahLst/>
            <a:cxnLst/>
            <a:rect l="l" t="t" r="r" b="b"/>
            <a:pathLst>
              <a:path w="577850" h="17145">
                <a:moveTo>
                  <a:pt x="577596" y="16764"/>
                </a:moveTo>
                <a:lnTo>
                  <a:pt x="577596" y="0"/>
                </a:lnTo>
                <a:lnTo>
                  <a:pt x="0" y="0"/>
                </a:lnTo>
                <a:lnTo>
                  <a:pt x="0" y="16764"/>
                </a:lnTo>
                <a:lnTo>
                  <a:pt x="577596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477511" y="6438390"/>
            <a:ext cx="19913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175" spc="52" baseline="-38314" dirty="0">
                <a:latin typeface="Cambria"/>
                <a:cs typeface="Cambria"/>
              </a:rPr>
              <a:t>1,607 </a:t>
            </a:r>
            <a:r>
              <a:rPr sz="2175" spc="284" baseline="-38314" dirty="0">
                <a:latin typeface="Cambria"/>
                <a:cs typeface="Cambria"/>
              </a:rPr>
              <a:t> </a:t>
            </a:r>
            <a:r>
              <a:rPr sz="2000" spc="-5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97,8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4635" cy="6858000"/>
            <a:chOff x="457200" y="457200"/>
            <a:chExt cx="9144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45720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7686" y="1040891"/>
              <a:ext cx="8303895" cy="102235"/>
            </a:xfrm>
            <a:custGeom>
              <a:avLst/>
              <a:gdLst/>
              <a:ahLst/>
              <a:cxnLst/>
              <a:rect l="l" t="t" r="r" b="b"/>
              <a:pathLst>
                <a:path w="8303895" h="102234">
                  <a:moveTo>
                    <a:pt x="8303894" y="102108"/>
                  </a:moveTo>
                  <a:lnTo>
                    <a:pt x="8303894" y="0"/>
                  </a:lnTo>
                  <a:lnTo>
                    <a:pt x="0" y="0"/>
                  </a:lnTo>
                  <a:lnTo>
                    <a:pt x="0" y="102108"/>
                  </a:lnTo>
                  <a:lnTo>
                    <a:pt x="8303894" y="102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05077" y="1299210"/>
            <a:ext cx="2978150" cy="598170"/>
          </a:xfrm>
          <a:custGeom>
            <a:avLst/>
            <a:gdLst/>
            <a:ahLst/>
            <a:cxnLst/>
            <a:rect l="l" t="t" r="r" b="b"/>
            <a:pathLst>
              <a:path w="2978150" h="598169">
                <a:moveTo>
                  <a:pt x="2977896" y="0"/>
                </a:moveTo>
                <a:lnTo>
                  <a:pt x="102107" y="0"/>
                </a:lnTo>
                <a:lnTo>
                  <a:pt x="0" y="598170"/>
                </a:lnTo>
                <a:lnTo>
                  <a:pt x="2875026" y="598170"/>
                </a:lnTo>
                <a:lnTo>
                  <a:pt x="2977896" y="0"/>
                </a:lnTo>
                <a:close/>
              </a:path>
            </a:pathLst>
          </a:custGeom>
          <a:solidFill>
            <a:srgbClr val="F19D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82802" y="2042922"/>
            <a:ext cx="8307070" cy="5074285"/>
            <a:chOff x="1082802" y="2042922"/>
            <a:chExt cx="8307070" cy="50742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5850" y="2045970"/>
              <a:ext cx="8300466" cy="50680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82802" y="2042922"/>
              <a:ext cx="8307070" cy="5074285"/>
            </a:xfrm>
            <a:custGeom>
              <a:avLst/>
              <a:gdLst/>
              <a:ahLst/>
              <a:cxnLst/>
              <a:rect l="l" t="t" r="r" b="b"/>
              <a:pathLst>
                <a:path w="8307070" h="5074284">
                  <a:moveTo>
                    <a:pt x="8306561" y="5074158"/>
                  </a:moveTo>
                  <a:lnTo>
                    <a:pt x="8306561" y="0"/>
                  </a:lnTo>
                  <a:lnTo>
                    <a:pt x="0" y="0"/>
                  </a:lnTo>
                  <a:lnTo>
                    <a:pt x="0" y="5074158"/>
                  </a:lnTo>
                  <a:lnTo>
                    <a:pt x="3048" y="5074158"/>
                  </a:lnTo>
                  <a:lnTo>
                    <a:pt x="3047" y="6096"/>
                  </a:lnTo>
                  <a:lnTo>
                    <a:pt x="6857" y="3048"/>
                  </a:lnTo>
                  <a:lnTo>
                    <a:pt x="6857" y="6096"/>
                  </a:lnTo>
                  <a:lnTo>
                    <a:pt x="8300466" y="6096"/>
                  </a:lnTo>
                  <a:lnTo>
                    <a:pt x="8300466" y="3048"/>
                  </a:lnTo>
                  <a:lnTo>
                    <a:pt x="8303514" y="6096"/>
                  </a:lnTo>
                  <a:lnTo>
                    <a:pt x="8303514" y="5074158"/>
                  </a:lnTo>
                  <a:lnTo>
                    <a:pt x="8306561" y="5074158"/>
                  </a:lnTo>
                  <a:close/>
                </a:path>
                <a:path w="8307070" h="5074284">
                  <a:moveTo>
                    <a:pt x="6857" y="6096"/>
                  </a:moveTo>
                  <a:lnTo>
                    <a:pt x="6857" y="3048"/>
                  </a:lnTo>
                  <a:lnTo>
                    <a:pt x="3047" y="6096"/>
                  </a:lnTo>
                  <a:lnTo>
                    <a:pt x="6857" y="6096"/>
                  </a:lnTo>
                  <a:close/>
                </a:path>
                <a:path w="8307070" h="5074284">
                  <a:moveTo>
                    <a:pt x="6857" y="5068062"/>
                  </a:moveTo>
                  <a:lnTo>
                    <a:pt x="6857" y="6096"/>
                  </a:lnTo>
                  <a:lnTo>
                    <a:pt x="3047" y="6096"/>
                  </a:lnTo>
                  <a:lnTo>
                    <a:pt x="3048" y="5068062"/>
                  </a:lnTo>
                  <a:lnTo>
                    <a:pt x="6857" y="5068062"/>
                  </a:lnTo>
                  <a:close/>
                </a:path>
                <a:path w="8307070" h="5074284">
                  <a:moveTo>
                    <a:pt x="8303514" y="5068062"/>
                  </a:moveTo>
                  <a:lnTo>
                    <a:pt x="3048" y="5068062"/>
                  </a:lnTo>
                  <a:lnTo>
                    <a:pt x="6857" y="5071109"/>
                  </a:lnTo>
                  <a:lnTo>
                    <a:pt x="6857" y="5074158"/>
                  </a:lnTo>
                  <a:lnTo>
                    <a:pt x="8300466" y="5074158"/>
                  </a:lnTo>
                  <a:lnTo>
                    <a:pt x="8300466" y="5071110"/>
                  </a:lnTo>
                  <a:lnTo>
                    <a:pt x="8303514" y="5068062"/>
                  </a:lnTo>
                  <a:close/>
                </a:path>
                <a:path w="8307070" h="5074284">
                  <a:moveTo>
                    <a:pt x="6857" y="5074158"/>
                  </a:moveTo>
                  <a:lnTo>
                    <a:pt x="6857" y="5071109"/>
                  </a:lnTo>
                  <a:lnTo>
                    <a:pt x="3048" y="5068062"/>
                  </a:lnTo>
                  <a:lnTo>
                    <a:pt x="3048" y="5074158"/>
                  </a:lnTo>
                  <a:lnTo>
                    <a:pt x="6857" y="5074158"/>
                  </a:lnTo>
                  <a:close/>
                </a:path>
                <a:path w="8307070" h="5074284">
                  <a:moveTo>
                    <a:pt x="8303514" y="6096"/>
                  </a:moveTo>
                  <a:lnTo>
                    <a:pt x="8300466" y="3048"/>
                  </a:lnTo>
                  <a:lnTo>
                    <a:pt x="8300466" y="6096"/>
                  </a:lnTo>
                  <a:lnTo>
                    <a:pt x="8303514" y="6096"/>
                  </a:lnTo>
                  <a:close/>
                </a:path>
                <a:path w="8307070" h="5074284">
                  <a:moveTo>
                    <a:pt x="8303514" y="5068062"/>
                  </a:moveTo>
                  <a:lnTo>
                    <a:pt x="8303514" y="6096"/>
                  </a:lnTo>
                  <a:lnTo>
                    <a:pt x="8300466" y="6096"/>
                  </a:lnTo>
                  <a:lnTo>
                    <a:pt x="8300466" y="5068062"/>
                  </a:lnTo>
                  <a:lnTo>
                    <a:pt x="8303514" y="5068062"/>
                  </a:lnTo>
                  <a:close/>
                </a:path>
                <a:path w="8307070" h="5074284">
                  <a:moveTo>
                    <a:pt x="8303514" y="5074158"/>
                  </a:moveTo>
                  <a:lnTo>
                    <a:pt x="8303514" y="5068062"/>
                  </a:lnTo>
                  <a:lnTo>
                    <a:pt x="8300466" y="5071110"/>
                  </a:lnTo>
                  <a:lnTo>
                    <a:pt x="8300466" y="5074158"/>
                  </a:lnTo>
                  <a:lnTo>
                    <a:pt x="8303514" y="5074158"/>
                  </a:lnTo>
                  <a:close/>
                </a:path>
              </a:pathLst>
            </a:custGeom>
            <a:solidFill>
              <a:srgbClr val="F19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39189" y="1275079"/>
            <a:ext cx="8080375" cy="101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 Light"/>
                <a:cs typeface="Calibri Light"/>
              </a:rPr>
              <a:t>Latihan</a:t>
            </a:r>
            <a:endParaRPr sz="3600">
              <a:latin typeface="Calibri Light"/>
              <a:cs typeface="Calibri Light"/>
            </a:endParaRPr>
          </a:p>
          <a:p>
            <a:pPr marL="38100">
              <a:lnSpc>
                <a:spcPct val="100000"/>
              </a:lnSpc>
              <a:spcBef>
                <a:spcPts val="1345"/>
              </a:spcBef>
            </a:pPr>
            <a:r>
              <a:rPr sz="1800" spc="-5" dirty="0">
                <a:latin typeface="Calibri"/>
                <a:cs typeface="Calibri"/>
              </a:rPr>
              <a:t>Spasi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yang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diperbolehkan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maksimum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7" baseline="-20833" dirty="0">
                <a:latin typeface="Calibri"/>
                <a:cs typeface="Calibri"/>
              </a:rPr>
              <a:t>maks</a:t>
            </a:r>
            <a:r>
              <a:rPr sz="1800" spc="22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lebih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kecil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dari</a:t>
            </a:r>
            <a:r>
              <a:rPr sz="1800" spc="-5" dirty="0">
                <a:latin typeface="Calibri"/>
                <a:cs typeface="Calibri"/>
              </a:rPr>
              <a:t> p</a:t>
            </a:r>
            <a:r>
              <a:rPr sz="1800" spc="-7" baseline="-20833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/8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atau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mm, dimana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6167" y="2186432"/>
            <a:ext cx="6875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</a:t>
            </a:r>
            <a:r>
              <a:rPr sz="1800" baseline="-20833" dirty="0">
                <a:latin typeface="Calibri"/>
                <a:cs typeface="Calibri"/>
              </a:rPr>
              <a:t>h</a:t>
            </a:r>
            <a:r>
              <a:rPr sz="1800" spc="195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2(x</a:t>
            </a:r>
            <a:r>
              <a:rPr sz="1800" baseline="-20833" dirty="0">
                <a:latin typeface="Calibri"/>
                <a:cs typeface="Calibri"/>
              </a:rPr>
              <a:t>1</a:t>
            </a:r>
            <a:r>
              <a:rPr sz="1800" spc="217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5" dirty="0">
                <a:latin typeface="Calibri"/>
                <a:cs typeface="Calibri"/>
              </a:rPr>
              <a:t> y</a:t>
            </a:r>
            <a:r>
              <a:rPr sz="1800" spc="-7" baseline="-20833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1610</a:t>
            </a:r>
            <a:r>
              <a:rPr sz="1800" dirty="0">
                <a:latin typeface="Calibri"/>
                <a:cs typeface="Calibri"/>
              </a:rPr>
              <a:t> mm.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Dari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sebelumnya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7" baseline="-20833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/8</a:t>
            </a:r>
            <a:r>
              <a:rPr sz="1800" dirty="0">
                <a:latin typeface="Calibri"/>
                <a:cs typeface="Calibri"/>
              </a:rPr>
              <a:t> = 1610/8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201,25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4589" y="2378455"/>
            <a:ext cx="906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97,8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9189" y="2776220"/>
            <a:ext cx="165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latin typeface="Cambria"/>
                <a:cs typeface="Cambria"/>
              </a:rPr>
              <a:t>A</a:t>
            </a:r>
            <a:r>
              <a:rPr sz="1950" spc="104" baseline="-14957" dirty="0">
                <a:latin typeface="Cambria"/>
                <a:cs typeface="Cambria"/>
              </a:rPr>
              <a:t>vt</a:t>
            </a:r>
            <a:r>
              <a:rPr sz="1950" spc="284" baseline="-14957" dirty="0">
                <a:latin typeface="Cambria"/>
                <a:cs typeface="Cambria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65" dirty="0">
                <a:latin typeface="Cambria"/>
                <a:cs typeface="Cambria"/>
              </a:rPr>
              <a:t>A</a:t>
            </a:r>
            <a:r>
              <a:rPr sz="1950" spc="97" baseline="-14957" dirty="0">
                <a:latin typeface="Cambria"/>
                <a:cs typeface="Cambria"/>
              </a:rPr>
              <a:t>v</a:t>
            </a:r>
            <a:r>
              <a:rPr sz="1950" spc="262" baseline="-14957" dirty="0">
                <a:latin typeface="Cambria"/>
                <a:cs typeface="Cambria"/>
              </a:rPr>
              <a:t> </a:t>
            </a:r>
            <a:r>
              <a:rPr sz="1800" spc="345" dirty="0">
                <a:latin typeface="Cambria"/>
                <a:cs typeface="Cambria"/>
              </a:rPr>
              <a:t>+</a:t>
            </a:r>
            <a:r>
              <a:rPr sz="1800" dirty="0">
                <a:latin typeface="Cambria"/>
                <a:cs typeface="Cambria"/>
              </a:rPr>
              <a:t> </a:t>
            </a:r>
            <a:r>
              <a:rPr sz="1800" spc="35" dirty="0">
                <a:latin typeface="Cambria"/>
                <a:cs typeface="Cambria"/>
              </a:rPr>
              <a:t>2A</a:t>
            </a:r>
            <a:r>
              <a:rPr sz="1950" spc="52" baseline="-14957" dirty="0">
                <a:latin typeface="Cambria"/>
                <a:cs typeface="Cambria"/>
              </a:rPr>
              <a:t>t</a:t>
            </a:r>
            <a:r>
              <a:rPr sz="1950" spc="262" baseline="-14957" dirty="0">
                <a:latin typeface="Cambria"/>
                <a:cs typeface="Cambria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12542" y="2723388"/>
            <a:ext cx="320040" cy="207645"/>
          </a:xfrm>
          <a:custGeom>
            <a:avLst/>
            <a:gdLst/>
            <a:ahLst/>
            <a:cxnLst/>
            <a:rect l="l" t="t" r="r" b="b"/>
            <a:pathLst>
              <a:path w="320039" h="207644">
                <a:moveTo>
                  <a:pt x="320039" y="10667"/>
                </a:moveTo>
                <a:lnTo>
                  <a:pt x="320039" y="0"/>
                </a:lnTo>
                <a:lnTo>
                  <a:pt x="121157" y="0"/>
                </a:lnTo>
                <a:lnTo>
                  <a:pt x="104393" y="0"/>
                </a:lnTo>
                <a:lnTo>
                  <a:pt x="54863" y="185166"/>
                </a:lnTo>
                <a:lnTo>
                  <a:pt x="26669" y="122682"/>
                </a:lnTo>
                <a:lnTo>
                  <a:pt x="0" y="134874"/>
                </a:lnTo>
                <a:lnTo>
                  <a:pt x="3047" y="140970"/>
                </a:lnTo>
                <a:lnTo>
                  <a:pt x="16763" y="134874"/>
                </a:lnTo>
                <a:lnTo>
                  <a:pt x="50291" y="207264"/>
                </a:lnTo>
                <a:lnTo>
                  <a:pt x="57911" y="207264"/>
                </a:lnTo>
                <a:lnTo>
                  <a:pt x="111251" y="10668"/>
                </a:lnTo>
                <a:lnTo>
                  <a:pt x="320039" y="10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61564" y="2953004"/>
            <a:ext cx="21907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40" dirty="0">
                <a:latin typeface="Cambria"/>
                <a:cs typeface="Cambria"/>
              </a:rPr>
              <a:t>16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09494" y="2945129"/>
            <a:ext cx="323215" cy="14604"/>
          </a:xfrm>
          <a:custGeom>
            <a:avLst/>
            <a:gdLst/>
            <a:ahLst/>
            <a:cxnLst/>
            <a:rect l="l" t="t" r="r" b="b"/>
            <a:pathLst>
              <a:path w="323214" h="14605">
                <a:moveTo>
                  <a:pt x="323088" y="14477"/>
                </a:moveTo>
                <a:lnTo>
                  <a:pt x="323088" y="0"/>
                </a:lnTo>
                <a:lnTo>
                  <a:pt x="0" y="0"/>
                </a:lnTo>
                <a:lnTo>
                  <a:pt x="0" y="14478"/>
                </a:lnTo>
                <a:lnTo>
                  <a:pt x="323088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73738" y="2986531"/>
            <a:ext cx="30734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950" spc="172" baseline="10683" dirty="0">
                <a:latin typeface="Cambria"/>
                <a:cs typeface="Cambria"/>
              </a:rPr>
              <a:t>f</a:t>
            </a:r>
            <a:r>
              <a:rPr sz="1050" spc="114" dirty="0">
                <a:latin typeface="Cambria"/>
                <a:cs typeface="Cambria"/>
              </a:rPr>
              <a:t>yv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70682" y="2945129"/>
            <a:ext cx="320040" cy="14604"/>
          </a:xfrm>
          <a:custGeom>
            <a:avLst/>
            <a:gdLst/>
            <a:ahLst/>
            <a:cxnLst/>
            <a:rect l="l" t="t" r="r" b="b"/>
            <a:pathLst>
              <a:path w="320039" h="14605">
                <a:moveTo>
                  <a:pt x="320040" y="14477"/>
                </a:moveTo>
                <a:lnTo>
                  <a:pt x="320040" y="0"/>
                </a:lnTo>
                <a:lnTo>
                  <a:pt x="0" y="0"/>
                </a:lnTo>
                <a:lnTo>
                  <a:pt x="0" y="14477"/>
                </a:lnTo>
                <a:lnTo>
                  <a:pt x="32004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95600" y="2642108"/>
            <a:ext cx="799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50" spc="172" baseline="2136" dirty="0">
                <a:latin typeface="Cambria"/>
                <a:cs typeface="Cambria"/>
              </a:rPr>
              <a:t>f'</a:t>
            </a:r>
            <a:r>
              <a:rPr sz="1575" spc="172" baseline="-13227" dirty="0">
                <a:latin typeface="Cambria"/>
                <a:cs typeface="Cambria"/>
              </a:rPr>
              <a:t>c</a:t>
            </a:r>
            <a:r>
              <a:rPr sz="1575" spc="120" baseline="-13227" dirty="0">
                <a:latin typeface="Cambria"/>
                <a:cs typeface="Cambria"/>
              </a:rPr>
              <a:t> </a:t>
            </a:r>
            <a:r>
              <a:rPr sz="1300" spc="140" dirty="0">
                <a:latin typeface="Cambria"/>
                <a:cs typeface="Cambria"/>
              </a:rPr>
              <a:t>b</a:t>
            </a:r>
            <a:r>
              <a:rPr sz="1575" spc="209" baseline="-13227" dirty="0">
                <a:latin typeface="Cambria"/>
                <a:cs typeface="Cambria"/>
              </a:rPr>
              <a:t>w</a:t>
            </a:r>
            <a:r>
              <a:rPr sz="1300" spc="140" dirty="0">
                <a:latin typeface="Cambria"/>
                <a:cs typeface="Cambria"/>
              </a:rPr>
              <a:t>s</a:t>
            </a:r>
            <a:r>
              <a:rPr sz="1300" spc="90" dirty="0">
                <a:latin typeface="Cambria"/>
                <a:cs typeface="Cambria"/>
              </a:rPr>
              <a:t> </a:t>
            </a:r>
            <a:r>
              <a:rPr sz="2700" baseline="-32407" dirty="0">
                <a:latin typeface="Calibri"/>
                <a:cs typeface="Calibri"/>
              </a:rPr>
              <a:t>=</a:t>
            </a:r>
            <a:endParaRPr sz="2700" baseline="-32407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709416" y="2750819"/>
            <a:ext cx="435609" cy="208915"/>
          </a:xfrm>
          <a:custGeom>
            <a:avLst/>
            <a:gdLst/>
            <a:ahLst/>
            <a:cxnLst/>
            <a:rect l="l" t="t" r="r" b="b"/>
            <a:pathLst>
              <a:path w="435610" h="208914">
                <a:moveTo>
                  <a:pt x="435102" y="194310"/>
                </a:moveTo>
                <a:lnTo>
                  <a:pt x="0" y="194310"/>
                </a:lnTo>
                <a:lnTo>
                  <a:pt x="0" y="208788"/>
                </a:lnTo>
                <a:lnTo>
                  <a:pt x="435102" y="208788"/>
                </a:lnTo>
                <a:lnTo>
                  <a:pt x="435102" y="194310"/>
                </a:lnTo>
                <a:close/>
              </a:path>
              <a:path w="435610" h="208914">
                <a:moveTo>
                  <a:pt x="435102" y="0"/>
                </a:moveTo>
                <a:lnTo>
                  <a:pt x="109728" y="0"/>
                </a:lnTo>
                <a:lnTo>
                  <a:pt x="99060" y="0"/>
                </a:lnTo>
                <a:lnTo>
                  <a:pt x="58674" y="139446"/>
                </a:lnTo>
                <a:lnTo>
                  <a:pt x="29718" y="76200"/>
                </a:lnTo>
                <a:lnTo>
                  <a:pt x="3048" y="88392"/>
                </a:lnTo>
                <a:lnTo>
                  <a:pt x="6096" y="94488"/>
                </a:lnTo>
                <a:lnTo>
                  <a:pt x="19812" y="88392"/>
                </a:lnTo>
                <a:lnTo>
                  <a:pt x="53340" y="160782"/>
                </a:lnTo>
                <a:lnTo>
                  <a:pt x="60960" y="160782"/>
                </a:lnTo>
                <a:lnTo>
                  <a:pt x="105156" y="11430"/>
                </a:lnTo>
                <a:lnTo>
                  <a:pt x="119634" y="11430"/>
                </a:lnTo>
                <a:lnTo>
                  <a:pt x="119634" y="10668"/>
                </a:lnTo>
                <a:lnTo>
                  <a:pt x="435102" y="10668"/>
                </a:lnTo>
                <a:lnTo>
                  <a:pt x="4351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817107" y="2952995"/>
            <a:ext cx="82296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518795" algn="l"/>
              </a:tabLst>
            </a:pPr>
            <a:r>
              <a:rPr sz="1300" spc="40" dirty="0">
                <a:latin typeface="Cambria"/>
                <a:cs typeface="Cambria"/>
              </a:rPr>
              <a:t>16	414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182617" y="2945129"/>
            <a:ext cx="598170" cy="14604"/>
          </a:xfrm>
          <a:custGeom>
            <a:avLst/>
            <a:gdLst/>
            <a:ahLst/>
            <a:cxnLst/>
            <a:rect l="l" t="t" r="r" b="b"/>
            <a:pathLst>
              <a:path w="598170" h="14605">
                <a:moveTo>
                  <a:pt x="598170" y="14477"/>
                </a:moveTo>
                <a:lnTo>
                  <a:pt x="598170" y="0"/>
                </a:lnTo>
                <a:lnTo>
                  <a:pt x="0" y="0"/>
                </a:lnTo>
                <a:lnTo>
                  <a:pt x="0" y="14477"/>
                </a:lnTo>
                <a:lnTo>
                  <a:pt x="59817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781044" y="2703830"/>
            <a:ext cx="2272665" cy="3721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ts val="1060"/>
              </a:lnSpc>
              <a:spcBef>
                <a:spcPts val="115"/>
              </a:spcBef>
            </a:pPr>
            <a:r>
              <a:rPr sz="1300" spc="30" dirty="0">
                <a:latin typeface="Cambria"/>
                <a:cs typeface="Cambria"/>
              </a:rPr>
              <a:t>27,6</a:t>
            </a:r>
            <a:r>
              <a:rPr sz="1300" spc="-20" dirty="0">
                <a:latin typeface="Cambria"/>
                <a:cs typeface="Cambria"/>
              </a:rPr>
              <a:t> </a:t>
            </a:r>
            <a:r>
              <a:rPr sz="1300" spc="60" dirty="0">
                <a:latin typeface="Cambria"/>
                <a:cs typeface="Cambria"/>
              </a:rPr>
              <a:t>356×95</a:t>
            </a:r>
            <a:endParaRPr sz="1300">
              <a:latin typeface="Cambria"/>
              <a:cs typeface="Cambria"/>
            </a:endParaRPr>
          </a:p>
          <a:p>
            <a:pPr marL="1050925">
              <a:lnSpc>
                <a:spcPts val="1660"/>
              </a:lnSpc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26,82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4589" y="3186938"/>
            <a:ext cx="2491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karenanya, </a:t>
            </a:r>
            <a:r>
              <a:rPr sz="1800" dirty="0">
                <a:latin typeface="Calibri"/>
                <a:cs typeface="Calibri"/>
              </a:rPr>
              <a:t>dari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Pers.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(8.7),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92605" y="3675379"/>
            <a:ext cx="146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vt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42616" y="3711701"/>
            <a:ext cx="770890" cy="14604"/>
          </a:xfrm>
          <a:custGeom>
            <a:avLst/>
            <a:gdLst/>
            <a:ahLst/>
            <a:cxnLst/>
            <a:rect l="l" t="t" r="r" b="b"/>
            <a:pathLst>
              <a:path w="770889" h="14604">
                <a:moveTo>
                  <a:pt x="96774" y="0"/>
                </a:moveTo>
                <a:lnTo>
                  <a:pt x="0" y="0"/>
                </a:lnTo>
                <a:lnTo>
                  <a:pt x="0" y="14478"/>
                </a:lnTo>
                <a:lnTo>
                  <a:pt x="96774" y="14478"/>
                </a:lnTo>
                <a:lnTo>
                  <a:pt x="96774" y="0"/>
                </a:lnTo>
                <a:close/>
              </a:path>
              <a:path w="770889" h="14604">
                <a:moveTo>
                  <a:pt x="454914" y="0"/>
                </a:moveTo>
                <a:lnTo>
                  <a:pt x="134874" y="0"/>
                </a:lnTo>
                <a:lnTo>
                  <a:pt x="134874" y="14478"/>
                </a:lnTo>
                <a:lnTo>
                  <a:pt x="454914" y="14478"/>
                </a:lnTo>
                <a:lnTo>
                  <a:pt x="454914" y="0"/>
                </a:lnTo>
                <a:close/>
              </a:path>
              <a:path w="770889" h="14604">
                <a:moveTo>
                  <a:pt x="770382" y="0"/>
                </a:moveTo>
                <a:lnTo>
                  <a:pt x="673608" y="0"/>
                </a:lnTo>
                <a:lnTo>
                  <a:pt x="673608" y="14478"/>
                </a:lnTo>
                <a:lnTo>
                  <a:pt x="770382" y="14478"/>
                </a:lnTo>
                <a:lnTo>
                  <a:pt x="7703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604516" y="3719584"/>
            <a:ext cx="132969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  <a:tabLst>
                <a:tab pos="711200" algn="l"/>
                <a:tab pos="1000125" algn="l"/>
              </a:tabLst>
            </a:pPr>
            <a:r>
              <a:rPr sz="1300" spc="40" dirty="0">
                <a:latin typeface="Cambria"/>
                <a:cs typeface="Cambria"/>
              </a:rPr>
              <a:t>3</a:t>
            </a:r>
            <a:r>
              <a:rPr sz="1300" spc="335" dirty="0">
                <a:latin typeface="Cambria"/>
                <a:cs typeface="Cambria"/>
              </a:rPr>
              <a:t> </a:t>
            </a:r>
            <a:r>
              <a:rPr sz="1300" spc="120" dirty="0">
                <a:latin typeface="Cambria"/>
                <a:cs typeface="Cambria"/>
              </a:rPr>
              <a:t>f</a:t>
            </a:r>
            <a:r>
              <a:rPr sz="1575" spc="179" baseline="-13227" dirty="0">
                <a:latin typeface="Cambria"/>
                <a:cs typeface="Cambria"/>
              </a:rPr>
              <a:t>yv	</a:t>
            </a:r>
            <a:r>
              <a:rPr sz="1300" spc="40" dirty="0">
                <a:latin typeface="Cambria"/>
                <a:cs typeface="Cambria"/>
              </a:rPr>
              <a:t>3	414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51097" y="3711702"/>
            <a:ext cx="598170" cy="14604"/>
          </a:xfrm>
          <a:custGeom>
            <a:avLst/>
            <a:gdLst/>
            <a:ahLst/>
            <a:cxnLst/>
            <a:rect l="l" t="t" r="r" b="b"/>
            <a:pathLst>
              <a:path w="598170" h="14604">
                <a:moveTo>
                  <a:pt x="598170" y="14477"/>
                </a:moveTo>
                <a:lnTo>
                  <a:pt x="598170" y="0"/>
                </a:lnTo>
                <a:lnTo>
                  <a:pt x="0" y="0"/>
                </a:lnTo>
                <a:lnTo>
                  <a:pt x="0" y="14477"/>
                </a:lnTo>
                <a:lnTo>
                  <a:pt x="59817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39189" y="3470401"/>
            <a:ext cx="4184650" cy="3727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29235" algn="ctr">
              <a:lnSpc>
                <a:spcPts val="1060"/>
              </a:lnSpc>
              <a:spcBef>
                <a:spcPts val="115"/>
              </a:spcBef>
              <a:tabLst>
                <a:tab pos="902969" algn="l"/>
              </a:tabLst>
            </a:pPr>
            <a:r>
              <a:rPr sz="1300" spc="40" dirty="0">
                <a:latin typeface="Cambria"/>
                <a:cs typeface="Cambria"/>
              </a:rPr>
              <a:t>1</a:t>
            </a:r>
            <a:r>
              <a:rPr sz="1300" spc="15" dirty="0">
                <a:latin typeface="Cambria"/>
                <a:cs typeface="Cambria"/>
              </a:rPr>
              <a:t> </a:t>
            </a:r>
            <a:r>
              <a:rPr sz="1300" spc="140" dirty="0">
                <a:latin typeface="Cambria"/>
                <a:cs typeface="Cambria"/>
              </a:rPr>
              <a:t>b</a:t>
            </a:r>
            <a:r>
              <a:rPr sz="1575" spc="209" baseline="-13227" dirty="0">
                <a:latin typeface="Cambria"/>
                <a:cs typeface="Cambria"/>
              </a:rPr>
              <a:t>w</a:t>
            </a:r>
            <a:r>
              <a:rPr sz="1300" spc="140" dirty="0">
                <a:latin typeface="Cambria"/>
                <a:cs typeface="Cambria"/>
              </a:rPr>
              <a:t>s	</a:t>
            </a:r>
            <a:r>
              <a:rPr sz="1300" spc="40" dirty="0">
                <a:latin typeface="Cambria"/>
                <a:cs typeface="Cambria"/>
              </a:rPr>
              <a:t>1</a:t>
            </a:r>
            <a:r>
              <a:rPr sz="1300" spc="-15" dirty="0">
                <a:latin typeface="Cambria"/>
                <a:cs typeface="Cambria"/>
              </a:rPr>
              <a:t> </a:t>
            </a:r>
            <a:r>
              <a:rPr sz="1300" spc="60" dirty="0">
                <a:latin typeface="Cambria"/>
                <a:cs typeface="Cambria"/>
              </a:rPr>
              <a:t>356×95</a:t>
            </a:r>
            <a:endParaRPr sz="1300">
              <a:latin typeface="Cambria"/>
              <a:cs typeface="Cambria"/>
            </a:endParaRPr>
          </a:p>
          <a:p>
            <a:pPr marL="38100">
              <a:lnSpc>
                <a:spcPts val="1660"/>
              </a:lnSpc>
              <a:tabLst>
                <a:tab pos="337185" algn="l"/>
                <a:tab pos="2009775" algn="l"/>
                <a:tab pos="2962910" algn="l"/>
              </a:tabLst>
            </a:pPr>
            <a:r>
              <a:rPr sz="1800" dirty="0">
                <a:latin typeface="Calibri"/>
                <a:cs typeface="Calibri"/>
              </a:rPr>
              <a:t>A	minimum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	=	=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27,23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39189" y="3957320"/>
            <a:ext cx="8174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kurang </a:t>
            </a:r>
            <a:r>
              <a:rPr sz="1800" dirty="0">
                <a:latin typeface="Calibri"/>
                <a:cs typeface="Calibri"/>
              </a:rPr>
              <a:t>dari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157,08 </a:t>
            </a:r>
            <a:r>
              <a:rPr sz="1800" spc="-5" dirty="0">
                <a:latin typeface="Calibri"/>
                <a:cs typeface="Calibri"/>
              </a:rPr>
              <a:t>mm</a:t>
            </a:r>
            <a:r>
              <a:rPr sz="1800" spc="-7" baseline="25462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;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tidak</a:t>
            </a:r>
            <a:r>
              <a:rPr sz="1800" spc="-10" dirty="0">
                <a:latin typeface="Calibri"/>
                <a:cs typeface="Calibri"/>
              </a:rPr>
              <a:t> mengontrol.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Karenanya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gunakan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sengkang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tertutup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Symbol"/>
                <a:cs typeface="Symbol"/>
              </a:rPr>
              <a:t></a:t>
            </a: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64597" y="4149344"/>
            <a:ext cx="7425690" cy="49212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indent="-635">
              <a:lnSpc>
                <a:spcPct val="70000"/>
              </a:lnSpc>
              <a:spcBef>
                <a:spcPts val="745"/>
              </a:spcBef>
            </a:pPr>
            <a:r>
              <a:rPr sz="1800" spc="-5" dirty="0">
                <a:latin typeface="Calibri"/>
                <a:cs typeface="Calibri"/>
              </a:rPr>
              <a:t>spasi 95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spc="-5" dirty="0">
                <a:latin typeface="Calibri"/>
                <a:cs typeface="Calibri"/>
              </a:rPr>
              <a:t> pusat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ke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pusat.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Jika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sengkang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tertutup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Symbol"/>
                <a:cs typeface="Symbol"/>
              </a:rPr>
              <a:t></a:t>
            </a:r>
            <a:r>
              <a:rPr sz="1800" spc="-5" dirty="0">
                <a:latin typeface="Calibri"/>
                <a:cs typeface="Calibri"/>
              </a:rPr>
              <a:t>13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digunakan,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spasi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ditingkatkan</a:t>
            </a:r>
            <a:r>
              <a:rPr sz="1800" dirty="0">
                <a:latin typeface="Calibri"/>
                <a:cs typeface="Calibri"/>
              </a:rPr>
              <a:t> menjadi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170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ke</a:t>
            </a:r>
            <a:r>
              <a:rPr sz="1800" dirty="0">
                <a:latin typeface="Calibri"/>
                <a:cs typeface="Calibri"/>
              </a:rPr>
              <a:t> p.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64643" y="4710945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97177" y="4843526"/>
            <a:ext cx="60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96160" y="4887721"/>
            <a:ext cx="107314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80" dirty="0">
                <a:latin typeface="Cambria"/>
                <a:cs typeface="Cambria"/>
              </a:rPr>
              <a:t>s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58567" y="4879847"/>
            <a:ext cx="181610" cy="14604"/>
          </a:xfrm>
          <a:custGeom>
            <a:avLst/>
            <a:gdLst/>
            <a:ahLst/>
            <a:cxnLst/>
            <a:rect l="l" t="t" r="r" b="b"/>
            <a:pathLst>
              <a:path w="181610" h="14604">
                <a:moveTo>
                  <a:pt x="181356" y="14477"/>
                </a:moveTo>
                <a:lnTo>
                  <a:pt x="181356" y="0"/>
                </a:lnTo>
                <a:lnTo>
                  <a:pt x="0" y="0"/>
                </a:lnTo>
                <a:lnTo>
                  <a:pt x="0" y="14477"/>
                </a:lnTo>
                <a:lnTo>
                  <a:pt x="181356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522220" y="4924297"/>
            <a:ext cx="36766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800" spc="165" baseline="34722" dirty="0">
                <a:latin typeface="Calibri"/>
                <a:cs typeface="Calibri"/>
              </a:rPr>
              <a:t>h</a:t>
            </a:r>
            <a:r>
              <a:rPr sz="1950" spc="165" baseline="12820" dirty="0">
                <a:latin typeface="Cambria"/>
                <a:cs typeface="Cambria"/>
              </a:rPr>
              <a:t>f</a:t>
            </a:r>
            <a:r>
              <a:rPr sz="1050" spc="110" dirty="0">
                <a:latin typeface="Cambria"/>
                <a:cs typeface="Cambria"/>
              </a:rPr>
              <a:t>yl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640329" y="4879847"/>
            <a:ext cx="237490" cy="14604"/>
          </a:xfrm>
          <a:custGeom>
            <a:avLst/>
            <a:gdLst/>
            <a:ahLst/>
            <a:cxnLst/>
            <a:rect l="l" t="t" r="r" b="b"/>
            <a:pathLst>
              <a:path w="237489" h="14604">
                <a:moveTo>
                  <a:pt x="236981" y="14477"/>
                </a:moveTo>
                <a:lnTo>
                  <a:pt x="236981" y="0"/>
                </a:lnTo>
                <a:lnTo>
                  <a:pt x="0" y="0"/>
                </a:lnTo>
                <a:lnTo>
                  <a:pt x="0" y="14477"/>
                </a:lnTo>
                <a:lnTo>
                  <a:pt x="236981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53589" y="4656073"/>
            <a:ext cx="1349375" cy="3549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04470">
              <a:lnSpc>
                <a:spcPts val="990"/>
              </a:lnSpc>
              <a:spcBef>
                <a:spcPts val="115"/>
              </a:spcBef>
              <a:tabLst>
                <a:tab pos="586105" algn="l"/>
              </a:tabLst>
            </a:pPr>
            <a:r>
              <a:rPr sz="1950" spc="157" baseline="6410" dirty="0">
                <a:latin typeface="Cambria"/>
                <a:cs typeface="Cambria"/>
              </a:rPr>
              <a:t>A</a:t>
            </a:r>
            <a:r>
              <a:rPr sz="1575" spc="157" baseline="-7936" dirty="0">
                <a:latin typeface="Cambria"/>
                <a:cs typeface="Cambria"/>
              </a:rPr>
              <a:t>t	</a:t>
            </a:r>
            <a:r>
              <a:rPr sz="1950" spc="172" baseline="10683" dirty="0">
                <a:latin typeface="Cambria"/>
                <a:cs typeface="Cambria"/>
              </a:rPr>
              <a:t>f</a:t>
            </a:r>
            <a:r>
              <a:rPr sz="1050" spc="114" dirty="0">
                <a:latin typeface="Cambria"/>
                <a:cs typeface="Cambria"/>
              </a:rPr>
              <a:t>yv</a:t>
            </a:r>
            <a:endParaRPr sz="1050">
              <a:latin typeface="Cambria"/>
              <a:cs typeface="Cambria"/>
            </a:endParaRPr>
          </a:p>
          <a:p>
            <a:pPr marL="38100">
              <a:lnSpc>
                <a:spcPts val="1590"/>
              </a:lnSpc>
              <a:tabLst>
                <a:tab pos="386080" algn="l"/>
                <a:tab pos="823594" algn="l"/>
              </a:tabLst>
            </a:pPr>
            <a:r>
              <a:rPr sz="1800" dirty="0">
                <a:latin typeface="Calibri"/>
                <a:cs typeface="Calibri"/>
              </a:rPr>
              <a:t>=	p	</a:t>
            </a:r>
            <a:r>
              <a:rPr sz="1800" spc="-10" dirty="0">
                <a:latin typeface="Calibri"/>
                <a:cs typeface="Calibri"/>
              </a:rPr>
              <a:t>cot</a:t>
            </a:r>
            <a:r>
              <a:rPr sz="1800" spc="-15" baseline="25462" dirty="0">
                <a:latin typeface="Calibri"/>
                <a:cs typeface="Calibri"/>
              </a:rPr>
              <a:t>2</a:t>
            </a:r>
            <a:r>
              <a:rPr sz="1800" spc="-10" dirty="0">
                <a:latin typeface="Symbol"/>
                <a:cs typeface="Symbol"/>
              </a:rPr>
              <a:t>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39182" y="5168138"/>
            <a:ext cx="1747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0,676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1610</a:t>
            </a:r>
            <a:r>
              <a:rPr sz="1950" spc="15" baseline="-38461" dirty="0">
                <a:latin typeface="Cambria"/>
                <a:cs typeface="Cambria"/>
              </a:rPr>
              <a:t>414</a:t>
            </a:r>
            <a:endParaRPr sz="1950" baseline="-38461">
              <a:latin typeface="Cambria"/>
              <a:cs typeface="Cambri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558033" y="5337047"/>
            <a:ext cx="290830" cy="14604"/>
          </a:xfrm>
          <a:custGeom>
            <a:avLst/>
            <a:gdLst/>
            <a:ahLst/>
            <a:cxnLst/>
            <a:rect l="l" t="t" r="r" b="b"/>
            <a:pathLst>
              <a:path w="290830" h="14604">
                <a:moveTo>
                  <a:pt x="290321" y="14477"/>
                </a:moveTo>
                <a:lnTo>
                  <a:pt x="290321" y="0"/>
                </a:lnTo>
                <a:lnTo>
                  <a:pt x="0" y="0"/>
                </a:lnTo>
                <a:lnTo>
                  <a:pt x="0" y="14477"/>
                </a:lnTo>
                <a:lnTo>
                  <a:pt x="290321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519933" y="5168138"/>
            <a:ext cx="2301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950" spc="44" baseline="44871" dirty="0">
                <a:latin typeface="Cambria"/>
                <a:cs typeface="Cambria"/>
              </a:rPr>
              <a:t>414</a:t>
            </a:r>
            <a:r>
              <a:rPr sz="1800" spc="30" dirty="0">
                <a:latin typeface="Symbol"/>
                <a:cs typeface="Symbol"/>
              </a:rPr>
              <a:t>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1,0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1089,13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mm</a:t>
            </a:r>
            <a:r>
              <a:rPr sz="1800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97177" y="5744971"/>
            <a:ext cx="60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64589" y="5612383"/>
            <a:ext cx="1139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1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minimum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272790" y="5548121"/>
            <a:ext cx="320040" cy="207645"/>
          </a:xfrm>
          <a:custGeom>
            <a:avLst/>
            <a:gdLst/>
            <a:ahLst/>
            <a:cxnLst/>
            <a:rect l="l" t="t" r="r" b="b"/>
            <a:pathLst>
              <a:path w="320039" h="207645">
                <a:moveTo>
                  <a:pt x="320040" y="10667"/>
                </a:moveTo>
                <a:lnTo>
                  <a:pt x="320040" y="0"/>
                </a:lnTo>
                <a:lnTo>
                  <a:pt x="121158" y="0"/>
                </a:lnTo>
                <a:lnTo>
                  <a:pt x="104394" y="0"/>
                </a:lnTo>
                <a:lnTo>
                  <a:pt x="54864" y="185166"/>
                </a:lnTo>
                <a:lnTo>
                  <a:pt x="26670" y="122682"/>
                </a:lnTo>
                <a:lnTo>
                  <a:pt x="0" y="134874"/>
                </a:lnTo>
                <a:lnTo>
                  <a:pt x="3048" y="140970"/>
                </a:lnTo>
                <a:lnTo>
                  <a:pt x="16764" y="134874"/>
                </a:lnTo>
                <a:lnTo>
                  <a:pt x="50292" y="207264"/>
                </a:lnTo>
                <a:lnTo>
                  <a:pt x="57912" y="207264"/>
                </a:lnTo>
                <a:lnTo>
                  <a:pt x="111252" y="10668"/>
                </a:lnTo>
                <a:lnTo>
                  <a:pt x="320040" y="10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293364" y="5789167"/>
            <a:ext cx="46291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300" spc="75" dirty="0">
                <a:latin typeface="Cambria"/>
                <a:cs typeface="Cambria"/>
              </a:rPr>
              <a:t>12f</a:t>
            </a:r>
            <a:r>
              <a:rPr sz="1575" spc="112" baseline="-15873" dirty="0">
                <a:latin typeface="Cambria"/>
                <a:cs typeface="Cambria"/>
              </a:rPr>
              <a:t>yl</a:t>
            </a:r>
            <a:endParaRPr sz="1575" baseline="-15873">
              <a:latin typeface="Cambria"/>
              <a:cs typeface="Cambri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172967" y="5781294"/>
            <a:ext cx="711200" cy="14604"/>
          </a:xfrm>
          <a:custGeom>
            <a:avLst/>
            <a:gdLst/>
            <a:ahLst/>
            <a:cxnLst/>
            <a:rect l="l" t="t" r="r" b="b"/>
            <a:pathLst>
              <a:path w="711200" h="14604">
                <a:moveTo>
                  <a:pt x="710945" y="14477"/>
                </a:moveTo>
                <a:lnTo>
                  <a:pt x="710945" y="0"/>
                </a:lnTo>
                <a:lnTo>
                  <a:pt x="0" y="0"/>
                </a:lnTo>
                <a:lnTo>
                  <a:pt x="0" y="14477"/>
                </a:lnTo>
                <a:lnTo>
                  <a:pt x="710945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967989" y="5524753"/>
            <a:ext cx="1120775" cy="38735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04470">
              <a:lnSpc>
                <a:spcPts val="1120"/>
              </a:lnSpc>
              <a:spcBef>
                <a:spcPts val="115"/>
              </a:spcBef>
            </a:pPr>
            <a:r>
              <a:rPr sz="1300" spc="40" dirty="0">
                <a:latin typeface="Cambria"/>
                <a:cs typeface="Cambria"/>
              </a:rPr>
              <a:t>5</a:t>
            </a:r>
            <a:r>
              <a:rPr sz="1300" spc="310" dirty="0">
                <a:latin typeface="Cambria"/>
                <a:cs typeface="Cambria"/>
              </a:rPr>
              <a:t> </a:t>
            </a:r>
            <a:r>
              <a:rPr sz="1300" spc="125" dirty="0">
                <a:latin typeface="Cambria"/>
                <a:cs typeface="Cambria"/>
              </a:rPr>
              <a:t>f'</a:t>
            </a:r>
            <a:r>
              <a:rPr sz="1575" spc="187" baseline="-13227" dirty="0">
                <a:latin typeface="Cambria"/>
                <a:cs typeface="Cambria"/>
              </a:rPr>
              <a:t>c</a:t>
            </a:r>
            <a:r>
              <a:rPr sz="1300" spc="125" dirty="0">
                <a:latin typeface="Cambria"/>
                <a:cs typeface="Cambria"/>
              </a:rPr>
              <a:t>A</a:t>
            </a:r>
            <a:r>
              <a:rPr sz="1575" spc="187" baseline="-13227" dirty="0">
                <a:latin typeface="Cambria"/>
                <a:cs typeface="Cambria"/>
              </a:rPr>
              <a:t>cp</a:t>
            </a:r>
            <a:endParaRPr sz="1575" baseline="-13227">
              <a:latin typeface="Cambria"/>
              <a:cs typeface="Cambria"/>
            </a:endParaRPr>
          </a:p>
          <a:p>
            <a:pPr marL="38100">
              <a:lnSpc>
                <a:spcPts val="1720"/>
              </a:lnSpc>
              <a:tabLst>
                <a:tab pos="968375" algn="l"/>
              </a:tabLst>
            </a:pPr>
            <a:r>
              <a:rPr sz="1800" dirty="0">
                <a:latin typeface="Calibri"/>
                <a:cs typeface="Calibri"/>
              </a:rPr>
              <a:t>=	–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22420" y="5599938"/>
            <a:ext cx="367665" cy="377190"/>
          </a:xfrm>
          <a:custGeom>
            <a:avLst/>
            <a:gdLst/>
            <a:ahLst/>
            <a:cxnLst/>
            <a:rect l="l" t="t" r="r" b="b"/>
            <a:pathLst>
              <a:path w="367664" h="377189">
                <a:moveTo>
                  <a:pt x="367284" y="188214"/>
                </a:moveTo>
                <a:lnTo>
                  <a:pt x="361664" y="124777"/>
                </a:lnTo>
                <a:lnTo>
                  <a:pt x="345186" y="69342"/>
                </a:lnTo>
                <a:lnTo>
                  <a:pt x="319444" y="26646"/>
                </a:lnTo>
                <a:lnTo>
                  <a:pt x="285750" y="0"/>
                </a:lnTo>
                <a:lnTo>
                  <a:pt x="281940" y="9144"/>
                </a:lnTo>
                <a:lnTo>
                  <a:pt x="296072" y="20588"/>
                </a:lnTo>
                <a:lnTo>
                  <a:pt x="308610" y="35432"/>
                </a:lnTo>
                <a:lnTo>
                  <a:pt x="328422" y="75438"/>
                </a:lnTo>
                <a:lnTo>
                  <a:pt x="341471" y="126682"/>
                </a:lnTo>
                <a:lnTo>
                  <a:pt x="345948" y="188214"/>
                </a:lnTo>
                <a:lnTo>
                  <a:pt x="345948" y="304956"/>
                </a:lnTo>
                <a:lnTo>
                  <a:pt x="354746" y="280368"/>
                </a:lnTo>
                <a:lnTo>
                  <a:pt x="361664" y="251650"/>
                </a:lnTo>
                <a:lnTo>
                  <a:pt x="365867" y="220932"/>
                </a:lnTo>
                <a:lnTo>
                  <a:pt x="367284" y="188214"/>
                </a:lnTo>
                <a:close/>
              </a:path>
              <a:path w="367664" h="377189">
                <a:moveTo>
                  <a:pt x="345948" y="304956"/>
                </a:moveTo>
                <a:lnTo>
                  <a:pt x="345948" y="188214"/>
                </a:lnTo>
                <a:lnTo>
                  <a:pt x="344816" y="220194"/>
                </a:lnTo>
                <a:lnTo>
                  <a:pt x="341566" y="249459"/>
                </a:lnTo>
                <a:lnTo>
                  <a:pt x="329184" y="300990"/>
                </a:lnTo>
                <a:lnTo>
                  <a:pt x="308705" y="341661"/>
                </a:lnTo>
                <a:lnTo>
                  <a:pt x="281940" y="368046"/>
                </a:lnTo>
                <a:lnTo>
                  <a:pt x="285750" y="377190"/>
                </a:lnTo>
                <a:lnTo>
                  <a:pt x="303609" y="365593"/>
                </a:lnTo>
                <a:lnTo>
                  <a:pt x="319468" y="350139"/>
                </a:lnTo>
                <a:lnTo>
                  <a:pt x="333327" y="330684"/>
                </a:lnTo>
                <a:lnTo>
                  <a:pt x="345186" y="307086"/>
                </a:lnTo>
                <a:lnTo>
                  <a:pt x="345948" y="304956"/>
                </a:lnTo>
                <a:close/>
              </a:path>
              <a:path w="367664" h="377189">
                <a:moveTo>
                  <a:pt x="85344" y="9144"/>
                </a:moveTo>
                <a:lnTo>
                  <a:pt x="47815" y="26670"/>
                </a:lnTo>
                <a:lnTo>
                  <a:pt x="22097" y="69342"/>
                </a:lnTo>
                <a:lnTo>
                  <a:pt x="5619" y="124777"/>
                </a:lnTo>
                <a:lnTo>
                  <a:pt x="0" y="188214"/>
                </a:lnTo>
                <a:lnTo>
                  <a:pt x="1416" y="220932"/>
                </a:lnTo>
                <a:lnTo>
                  <a:pt x="5619" y="251650"/>
                </a:lnTo>
                <a:lnTo>
                  <a:pt x="12537" y="280368"/>
                </a:lnTo>
                <a:lnTo>
                  <a:pt x="21335" y="304956"/>
                </a:lnTo>
                <a:lnTo>
                  <a:pt x="21335" y="188214"/>
                </a:lnTo>
                <a:lnTo>
                  <a:pt x="22467" y="156233"/>
                </a:lnTo>
                <a:lnTo>
                  <a:pt x="31301" y="99702"/>
                </a:lnTo>
                <a:lnTo>
                  <a:pt x="47839" y="53721"/>
                </a:lnTo>
                <a:lnTo>
                  <a:pt x="71223" y="20574"/>
                </a:lnTo>
                <a:lnTo>
                  <a:pt x="85344" y="9144"/>
                </a:lnTo>
                <a:close/>
              </a:path>
              <a:path w="367664" h="377189">
                <a:moveTo>
                  <a:pt x="85344" y="368046"/>
                </a:moveTo>
                <a:lnTo>
                  <a:pt x="47517" y="323147"/>
                </a:lnTo>
                <a:lnTo>
                  <a:pt x="30980" y="276403"/>
                </a:lnTo>
                <a:lnTo>
                  <a:pt x="22455" y="220087"/>
                </a:lnTo>
                <a:lnTo>
                  <a:pt x="21335" y="188214"/>
                </a:lnTo>
                <a:lnTo>
                  <a:pt x="21335" y="304956"/>
                </a:lnTo>
                <a:lnTo>
                  <a:pt x="47839" y="350162"/>
                </a:lnTo>
                <a:lnTo>
                  <a:pt x="81534" y="377190"/>
                </a:lnTo>
                <a:lnTo>
                  <a:pt x="85344" y="3680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176521" y="5491073"/>
            <a:ext cx="252729" cy="523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265" marR="30480" indent="-50800">
              <a:lnSpc>
                <a:spcPct val="125800"/>
              </a:lnSpc>
              <a:spcBef>
                <a:spcPts val="95"/>
              </a:spcBef>
            </a:pPr>
            <a:r>
              <a:rPr sz="1300" spc="100" dirty="0">
                <a:latin typeface="Cambria"/>
                <a:cs typeface="Cambria"/>
              </a:rPr>
              <a:t>A</a:t>
            </a:r>
            <a:r>
              <a:rPr sz="1575" spc="127" baseline="-13227" dirty="0">
                <a:latin typeface="Cambria"/>
                <a:cs typeface="Cambria"/>
              </a:rPr>
              <a:t>t  </a:t>
            </a:r>
            <a:r>
              <a:rPr sz="1300" spc="80" dirty="0">
                <a:latin typeface="Cambria"/>
                <a:cs typeface="Cambria"/>
              </a:rPr>
              <a:t>s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214621" y="5781294"/>
            <a:ext cx="181610" cy="14604"/>
          </a:xfrm>
          <a:custGeom>
            <a:avLst/>
            <a:gdLst/>
            <a:ahLst/>
            <a:cxnLst/>
            <a:rect l="l" t="t" r="r" b="b"/>
            <a:pathLst>
              <a:path w="181610" h="14604">
                <a:moveTo>
                  <a:pt x="181355" y="14477"/>
                </a:moveTo>
                <a:lnTo>
                  <a:pt x="181355" y="0"/>
                </a:lnTo>
                <a:lnTo>
                  <a:pt x="0" y="0"/>
                </a:lnTo>
                <a:lnTo>
                  <a:pt x="0" y="14477"/>
                </a:lnTo>
                <a:lnTo>
                  <a:pt x="181355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522470" y="5557520"/>
            <a:ext cx="508000" cy="3549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38125">
              <a:lnSpc>
                <a:spcPts val="990"/>
              </a:lnSpc>
              <a:spcBef>
                <a:spcPts val="115"/>
              </a:spcBef>
            </a:pPr>
            <a:r>
              <a:rPr sz="1950" spc="172" baseline="10683" dirty="0">
                <a:latin typeface="Cambria"/>
                <a:cs typeface="Cambria"/>
              </a:rPr>
              <a:t>f</a:t>
            </a:r>
            <a:r>
              <a:rPr sz="1050" spc="114" dirty="0">
                <a:latin typeface="Cambria"/>
                <a:cs typeface="Cambria"/>
              </a:rPr>
              <a:t>yv</a:t>
            </a:r>
            <a:endParaRPr sz="1050">
              <a:latin typeface="Cambria"/>
              <a:cs typeface="Cambria"/>
            </a:endParaRPr>
          </a:p>
          <a:p>
            <a:pPr marL="38100">
              <a:lnSpc>
                <a:spcPts val="1590"/>
              </a:lnSpc>
            </a:pPr>
            <a:r>
              <a:rPr sz="1800" dirty="0">
                <a:latin typeface="Calibri"/>
                <a:cs typeface="Calibri"/>
              </a:rPr>
              <a:t>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42865" y="5825744"/>
            <a:ext cx="367665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1800" spc="165" baseline="34722" dirty="0">
                <a:latin typeface="Calibri"/>
                <a:cs typeface="Calibri"/>
              </a:rPr>
              <a:t>h</a:t>
            </a:r>
            <a:r>
              <a:rPr sz="1950" spc="165" baseline="12820" dirty="0">
                <a:latin typeface="Cambria"/>
                <a:cs typeface="Cambria"/>
              </a:rPr>
              <a:t>f</a:t>
            </a:r>
            <a:r>
              <a:rPr sz="1050" spc="110" dirty="0">
                <a:latin typeface="Cambria"/>
                <a:cs typeface="Cambria"/>
              </a:rPr>
              <a:t>yl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760976" y="5781294"/>
            <a:ext cx="237490" cy="14604"/>
          </a:xfrm>
          <a:custGeom>
            <a:avLst/>
            <a:gdLst/>
            <a:ahLst/>
            <a:cxnLst/>
            <a:rect l="l" t="t" r="r" b="b"/>
            <a:pathLst>
              <a:path w="237489" h="14604">
                <a:moveTo>
                  <a:pt x="236982" y="14477"/>
                </a:moveTo>
                <a:lnTo>
                  <a:pt x="236982" y="0"/>
                </a:lnTo>
                <a:lnTo>
                  <a:pt x="0" y="0"/>
                </a:lnTo>
                <a:lnTo>
                  <a:pt x="0" y="14477"/>
                </a:lnTo>
                <a:lnTo>
                  <a:pt x="236982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993389" y="6095491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219450" y="6070091"/>
            <a:ext cx="432434" cy="161290"/>
          </a:xfrm>
          <a:custGeom>
            <a:avLst/>
            <a:gdLst/>
            <a:ahLst/>
            <a:cxnLst/>
            <a:rect l="l" t="t" r="r" b="b"/>
            <a:pathLst>
              <a:path w="432435" h="161289">
                <a:moveTo>
                  <a:pt x="432054" y="10667"/>
                </a:moveTo>
                <a:lnTo>
                  <a:pt x="432054" y="0"/>
                </a:lnTo>
                <a:lnTo>
                  <a:pt x="106680" y="0"/>
                </a:lnTo>
                <a:lnTo>
                  <a:pt x="96012" y="0"/>
                </a:lnTo>
                <a:lnTo>
                  <a:pt x="55626" y="139446"/>
                </a:lnTo>
                <a:lnTo>
                  <a:pt x="26670" y="76200"/>
                </a:lnTo>
                <a:lnTo>
                  <a:pt x="0" y="88392"/>
                </a:lnTo>
                <a:lnTo>
                  <a:pt x="3048" y="94488"/>
                </a:lnTo>
                <a:lnTo>
                  <a:pt x="16764" y="88392"/>
                </a:lnTo>
                <a:lnTo>
                  <a:pt x="50292" y="160782"/>
                </a:lnTo>
                <a:lnTo>
                  <a:pt x="57912" y="160782"/>
                </a:lnTo>
                <a:lnTo>
                  <a:pt x="102108" y="11430"/>
                </a:lnTo>
                <a:lnTo>
                  <a:pt x="116586" y="11430"/>
                </a:lnTo>
                <a:lnTo>
                  <a:pt x="116586" y="10668"/>
                </a:lnTo>
                <a:lnTo>
                  <a:pt x="432054" y="10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106927" y="6023102"/>
            <a:ext cx="129286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40" dirty="0">
                <a:latin typeface="Cambria"/>
                <a:cs typeface="Cambria"/>
              </a:rPr>
              <a:t>5 </a:t>
            </a:r>
            <a:r>
              <a:rPr sz="1300" spc="204" dirty="0">
                <a:latin typeface="Cambria"/>
                <a:cs typeface="Cambria"/>
              </a:rPr>
              <a:t> </a:t>
            </a:r>
            <a:r>
              <a:rPr sz="1300" spc="45" dirty="0">
                <a:latin typeface="Cambria"/>
                <a:cs typeface="Cambria"/>
              </a:rPr>
              <a:t>27,6×226.060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438404" y="6272284"/>
            <a:ext cx="62992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70" dirty="0">
                <a:latin typeface="Cambria"/>
                <a:cs typeface="Cambria"/>
              </a:rPr>
              <a:t>12×414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119627" y="6264402"/>
            <a:ext cx="1267460" cy="14604"/>
          </a:xfrm>
          <a:custGeom>
            <a:avLst/>
            <a:gdLst/>
            <a:ahLst/>
            <a:cxnLst/>
            <a:rect l="l" t="t" r="r" b="b"/>
            <a:pathLst>
              <a:path w="1267460" h="14604">
                <a:moveTo>
                  <a:pt x="1267206" y="14477"/>
                </a:moveTo>
                <a:lnTo>
                  <a:pt x="1267206" y="0"/>
                </a:lnTo>
                <a:lnTo>
                  <a:pt x="0" y="0"/>
                </a:lnTo>
                <a:lnTo>
                  <a:pt x="0" y="14477"/>
                </a:lnTo>
                <a:lnTo>
                  <a:pt x="1267206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5986526" y="6023102"/>
            <a:ext cx="316230" cy="226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300" spc="40" dirty="0">
                <a:latin typeface="Cambria"/>
                <a:cs typeface="Cambria"/>
              </a:rPr>
              <a:t>414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02073" y="6095491"/>
            <a:ext cx="1925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–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0,676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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1610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30" dirty="0">
                <a:latin typeface="Symbol"/>
                <a:cs typeface="Symbol"/>
              </a:rPr>
              <a:t></a:t>
            </a:r>
            <a:r>
              <a:rPr sz="1950" spc="44" baseline="-38461" dirty="0">
                <a:latin typeface="Cambria"/>
                <a:cs typeface="Cambria"/>
              </a:rPr>
              <a:t>414</a:t>
            </a:r>
            <a:endParaRPr sz="1950" baseline="-38461">
              <a:latin typeface="Cambria"/>
              <a:cs typeface="Cambri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999226" y="6264402"/>
            <a:ext cx="290830" cy="14604"/>
          </a:xfrm>
          <a:custGeom>
            <a:avLst/>
            <a:gdLst/>
            <a:ahLst/>
            <a:cxnLst/>
            <a:rect l="l" t="t" r="r" b="b"/>
            <a:pathLst>
              <a:path w="290829" h="14604">
                <a:moveTo>
                  <a:pt x="290322" y="14477"/>
                </a:moveTo>
                <a:lnTo>
                  <a:pt x="290322" y="0"/>
                </a:lnTo>
                <a:lnTo>
                  <a:pt x="0" y="0"/>
                </a:lnTo>
                <a:lnTo>
                  <a:pt x="0" y="14477"/>
                </a:lnTo>
                <a:lnTo>
                  <a:pt x="290322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139189" y="6405627"/>
            <a:ext cx="6508750" cy="6629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866900">
              <a:lnSpc>
                <a:spcPct val="100000"/>
              </a:lnSpc>
              <a:spcBef>
                <a:spcPts val="445"/>
              </a:spcBef>
            </a:pPr>
            <a:r>
              <a:rPr sz="1800" dirty="0">
                <a:latin typeface="Calibri"/>
                <a:cs typeface="Calibri"/>
              </a:rPr>
              <a:t>= 1195,27 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1089,13 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101,14 </a:t>
            </a:r>
            <a:r>
              <a:rPr sz="1800" spc="-5" dirty="0">
                <a:latin typeface="Calibri"/>
                <a:cs typeface="Calibri"/>
              </a:rPr>
              <a:t>mm</a:t>
            </a:r>
            <a:r>
              <a:rPr sz="1800" spc="-7" baseline="25462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&lt;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1089,13mm</a:t>
            </a:r>
            <a:r>
              <a:rPr sz="1800" spc="-7" baseline="25462" dirty="0">
                <a:latin typeface="Calibri"/>
                <a:cs typeface="Calibri"/>
              </a:rPr>
              <a:t>2</a:t>
            </a:r>
            <a:endParaRPr sz="1800" baseline="25462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350"/>
              </a:spcBef>
            </a:pPr>
            <a:r>
              <a:rPr sz="1800" spc="-15" dirty="0">
                <a:latin typeface="Calibri"/>
                <a:cs typeface="Calibri"/>
              </a:rPr>
              <a:t>Karenanya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baseline="-20833" dirty="0">
                <a:latin typeface="Calibri"/>
                <a:cs typeface="Calibri"/>
              </a:rPr>
              <a:t>l</a:t>
            </a:r>
            <a:r>
              <a:rPr sz="1800" spc="17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1089,13</a:t>
            </a:r>
            <a:r>
              <a:rPr sz="1800" spc="-5" dirty="0">
                <a:latin typeface="Calibri"/>
                <a:cs typeface="Calibri"/>
              </a:rPr>
              <a:t> mm</a:t>
            </a:r>
            <a:r>
              <a:rPr sz="1800" spc="-7" baseline="25462" dirty="0">
                <a:latin typeface="Calibri"/>
                <a:cs typeface="Calibri"/>
              </a:rPr>
              <a:t>2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878</Words>
  <Application>Microsoft Office PowerPoint</Application>
  <PresentationFormat>Custom</PresentationFormat>
  <Paragraphs>275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MT</vt:lpstr>
      <vt:lpstr>Calibri</vt:lpstr>
      <vt:lpstr>Calibri Light</vt:lpstr>
      <vt:lpstr>Cambria</vt:lpstr>
      <vt:lpstr>Symbol</vt:lpstr>
      <vt:lpstr>Times New Roman</vt:lpstr>
      <vt:lpstr>Wingdings</vt:lpstr>
      <vt:lpstr>Office Theme</vt:lpstr>
      <vt:lpstr>Prosedur Disain Kombinasi  Torsi dan Geser</vt:lpstr>
      <vt:lpstr>CONTOH TORSI PADA STRUKTUR</vt:lpstr>
      <vt:lpstr>DEFORMASI BATANG AKIBAT PUNTIR</vt:lpstr>
      <vt:lpstr>DIDTRIBUSI TEGANGAN GESER PUNTIR BERDASARKAN PENDEKATAN ELASTIS</vt:lpstr>
      <vt:lpstr>NORMAL STRESSES</vt:lpstr>
      <vt:lpstr>Thin-Walled Tube Analogy</vt:lpstr>
      <vt:lpstr>Geser Puntir Pada Tabung Berdinding Tipis</vt:lpstr>
      <vt:lpstr>Puntir Pada Penampang Solid</vt:lpstr>
      <vt:lpstr>Retak Puntir</vt:lpstr>
      <vt:lpstr>PowerPoint Presentation</vt:lpstr>
      <vt:lpstr>Space Truss Analogy</vt:lpstr>
      <vt:lpstr>Kondisi Keseimbangan</vt:lpstr>
      <vt:lpstr>PowerPoint Presentation</vt:lpstr>
      <vt:lpstr>Mekanisme Tahanan Puntir Pada Struktur Beton</vt:lpstr>
      <vt:lpstr>PowerPoint Presentation</vt:lpstr>
      <vt:lpstr>PROSEDUR DESAIN</vt:lpstr>
      <vt:lpstr>PROSEDUR DESAIN</vt:lpstr>
      <vt:lpstr>PROSEDUR DESAIN</vt:lpstr>
      <vt:lpstr>JENIS – JENIS BEBAN TORSI</vt:lpstr>
      <vt:lpstr>Definisi Aoh dan ph</vt:lpstr>
      <vt:lpstr>Pemasangan Tulangan Sengkang Tertutup</vt:lpstr>
      <vt:lpstr>Persyaratan Dimensi Penampang</vt:lpstr>
      <vt:lpstr>Tulangan Torsi Minimum</vt:lpstr>
      <vt:lpstr>Algoritma Tulangan Puntir</vt:lpstr>
      <vt:lpstr>Algoritma Tulangan Puntir</vt:lpstr>
      <vt:lpstr>Spalling Pada Sudut Penampang Akibat Torsi</vt:lpstr>
      <vt:lpstr>Spalling Pada Selimut Beton</vt:lpstr>
      <vt:lpstr>Lokasi Torsi Maksimum Pada Perencanaan Balok</vt:lpstr>
      <vt:lpstr>Catatan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Prosedur Disain Kombinasi  Torsi dan Geser</dc:title>
  <dc:creator>Mr.Luqman</dc:creator>
  <cp:lastModifiedBy>Mr.Luqman</cp:lastModifiedBy>
  <cp:revision>16</cp:revision>
  <dcterms:created xsi:type="dcterms:W3CDTF">2022-12-05T18:25:15Z</dcterms:created>
  <dcterms:modified xsi:type="dcterms:W3CDTF">2022-12-13T01:34:00Z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2022-12-05T00:00:00Z</vt:filetime>
  </property>
</Properties>
</file>