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7" r:id="rId4"/>
    <p:sldId id="258" r:id="rId5"/>
    <p:sldId id="268" r:id="rId6"/>
    <p:sldId id="269" r:id="rId7"/>
    <p:sldId id="259" r:id="rId8"/>
    <p:sldId id="260" r:id="rId9"/>
    <p:sldId id="261" r:id="rId10"/>
    <p:sldId id="271" r:id="rId11"/>
    <p:sldId id="262" r:id="rId12"/>
    <p:sldId id="274" r:id="rId13"/>
    <p:sldId id="275" r:id="rId14"/>
    <p:sldId id="276" r:id="rId15"/>
    <p:sldId id="263" r:id="rId16"/>
    <p:sldId id="264" r:id="rId17"/>
    <p:sldId id="265" r:id="rId18"/>
    <p:sldId id="266" r:id="rId19"/>
    <p:sldId id="273" r:id="rId20"/>
    <p:sldId id="270" r:id="rId21"/>
    <p:sldId id="272" r:id="rId2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B36A-14D2-43FF-8883-984862C3387A}" type="datetimeFigureOut">
              <a:rPr lang="id-ID" smtClean="0"/>
              <a:t>28/03/2016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474D2-907F-465E-A2C1-08B3D7145649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B36A-14D2-43FF-8883-984862C3387A}" type="datetimeFigureOut">
              <a:rPr lang="id-ID" smtClean="0"/>
              <a:t>28/03/2016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474D2-907F-465E-A2C1-08B3D714564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B36A-14D2-43FF-8883-984862C3387A}" type="datetimeFigureOut">
              <a:rPr lang="id-ID" smtClean="0"/>
              <a:t>28/03/2016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474D2-907F-465E-A2C1-08B3D7145649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B36A-14D2-43FF-8883-984862C3387A}" type="datetimeFigureOut">
              <a:rPr lang="id-ID" smtClean="0"/>
              <a:t>28/03/2016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474D2-907F-465E-A2C1-08B3D714564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B36A-14D2-43FF-8883-984862C3387A}" type="datetimeFigureOut">
              <a:rPr lang="id-ID" smtClean="0"/>
              <a:t>28/03/2016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474D2-907F-465E-A2C1-08B3D714564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B36A-14D2-43FF-8883-984862C3387A}" type="datetimeFigureOut">
              <a:rPr lang="id-ID" smtClean="0"/>
              <a:t>28/03/2016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474D2-907F-465E-A2C1-08B3D714564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B36A-14D2-43FF-8883-984862C3387A}" type="datetimeFigureOut">
              <a:rPr lang="id-ID" smtClean="0"/>
              <a:t>28/03/2016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474D2-907F-465E-A2C1-08B3D714564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B36A-14D2-43FF-8883-984862C3387A}" type="datetimeFigureOut">
              <a:rPr lang="id-ID" smtClean="0"/>
              <a:t>28/03/2016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474D2-907F-465E-A2C1-08B3D714564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B36A-14D2-43FF-8883-984862C3387A}" type="datetimeFigureOut">
              <a:rPr lang="id-ID" smtClean="0"/>
              <a:t>28/03/2016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9B474D2-907F-465E-A2C1-08B3D7145649}" type="slidenum">
              <a:rPr lang="id-ID" smtClean="0"/>
              <a:t>‹#›</a:t>
            </a:fld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B36A-14D2-43FF-8883-984862C3387A}" type="datetimeFigureOut">
              <a:rPr lang="id-ID" smtClean="0"/>
              <a:t>28/03/2016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474D2-907F-465E-A2C1-08B3D714564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B36A-14D2-43FF-8883-984862C3387A}" type="datetimeFigureOut">
              <a:rPr lang="id-ID" smtClean="0"/>
              <a:t>28/03/2016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474D2-907F-465E-A2C1-08B3D714564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97EB36A-14D2-43FF-8883-984862C3387A}" type="datetimeFigureOut">
              <a:rPr lang="id-ID" smtClean="0"/>
              <a:t>28/03/2016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9B474D2-907F-465E-A2C1-08B3D7145649}" type="slidenum">
              <a:rPr lang="id-ID" smtClean="0"/>
              <a:t>‹#›</a:t>
            </a:fld>
            <a:endParaRPr lang="id-ID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Downloads\8%20Pola%20Hidup%20Sehat%20agar%20Anda%20Jauh%20dari%20Penyakit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500042"/>
            <a:ext cx="7851648" cy="1828800"/>
          </a:xfrm>
        </p:spPr>
        <p:txBody>
          <a:bodyPr/>
          <a:lstStyle/>
          <a:p>
            <a:r>
              <a:rPr lang="id-ID" dirty="0" smtClean="0"/>
              <a:t>POLA HIDUP SEHAT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Galih Dwi Pradipta, M.Or</a:t>
            </a:r>
          </a:p>
          <a:p>
            <a:r>
              <a:rPr lang="id-ID" dirty="0" smtClean="0"/>
              <a:t>PJKR UPGRIS</a:t>
            </a:r>
            <a:endParaRPr lang="id-ID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id-ID" dirty="0" smtClean="0"/>
              <a:t>Mana menurut anda yg sehat?</a:t>
            </a:r>
            <a:endParaRPr lang="id-ID" dirty="0"/>
          </a:p>
        </p:txBody>
      </p:sp>
      <p:pic>
        <p:nvPicPr>
          <p:cNvPr id="1026" name="Picture 2" descr="E:\pengajaran\pendidikan kesehatan sekolah\images (1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496"/>
            <a:ext cx="4482551" cy="3357586"/>
          </a:xfrm>
          <a:prstGeom prst="rect">
            <a:avLst/>
          </a:prstGeom>
          <a:noFill/>
        </p:spPr>
      </p:pic>
      <p:pic>
        <p:nvPicPr>
          <p:cNvPr id="1027" name="Picture 3" descr="E:\pengajaran\pendidikan kesehatan sekolah\images (1).jpg"/>
          <p:cNvPicPr>
            <a:picLocks noChangeAspect="1" noChangeArrowheads="1"/>
          </p:cNvPicPr>
          <p:nvPr/>
        </p:nvPicPr>
        <p:blipFill>
          <a:blip r:embed="rId3"/>
          <a:srcRect b="16299"/>
          <a:stretch>
            <a:fillRect/>
          </a:stretch>
        </p:blipFill>
        <p:spPr bwMode="auto">
          <a:xfrm>
            <a:off x="5072066" y="2071678"/>
            <a:ext cx="3868228" cy="292895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id-ID" dirty="0" smtClean="0"/>
              <a:t>Pola hidup sehat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>
            <a:normAutofit/>
          </a:bodyPr>
          <a:lstStyle/>
          <a:p>
            <a:r>
              <a:rPr lang="id-ID" dirty="0" smtClean="0"/>
              <a:t>Hidup dengan memperhatikan faktor yang mempengaruhi kesehatan, antara lain makanan dan olahraga. </a:t>
            </a:r>
          </a:p>
          <a:p>
            <a:r>
              <a:rPr lang="id-ID" dirty="0" smtClean="0"/>
              <a:t>Pola hidup atau cara hidup yang sehat adalah menjaga keseimbangan dan keharmonisan hidup dalam segala aspek kehidupan. </a:t>
            </a:r>
          </a:p>
          <a:p>
            <a:r>
              <a:rPr lang="id-ID" dirty="0" smtClean="0"/>
              <a:t>Mengonsumsi makanan sehat yang tepat dan olahraga yang teratur, pola hidup ini juga harus didukung dengan bersikap dan berpikir positif dalam kehidupan sehari-hari</a:t>
            </a:r>
            <a:endParaRPr lang="id-ID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928670"/>
            <a:ext cx="8401080" cy="5197493"/>
          </a:xfrm>
        </p:spPr>
        <p:txBody>
          <a:bodyPr>
            <a:normAutofit/>
          </a:bodyPr>
          <a:lstStyle/>
          <a:p>
            <a:r>
              <a:rPr lang="id-ID" dirty="0" smtClean="0"/>
              <a:t>Makanan sehat yang dibutuhkan adalah makanan yang memenuhi standar gizi. </a:t>
            </a:r>
          </a:p>
        </p:txBody>
      </p:sp>
      <p:pic>
        <p:nvPicPr>
          <p:cNvPr id="2050" name="Picture 2" descr="E:\pengajaran\pendidikan kesehatan sekolah\unduhan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3" y="1928802"/>
            <a:ext cx="5741050" cy="432241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785794"/>
            <a:ext cx="8329642" cy="5340369"/>
          </a:xfrm>
        </p:spPr>
        <p:txBody>
          <a:bodyPr>
            <a:normAutofit/>
          </a:bodyPr>
          <a:lstStyle/>
          <a:p>
            <a:r>
              <a:rPr lang="id-ID" dirty="0" smtClean="0"/>
              <a:t>Olahraga menentukan tingkat kesehatan karena orang yang gemar berolahraga akan memiliki daya  tubuh yang lebih baik, sehingga jarang terkena serangan penyakit. </a:t>
            </a:r>
          </a:p>
          <a:p>
            <a:r>
              <a:rPr lang="id-ID" dirty="0" smtClean="0"/>
              <a:t>Manfaat dari berolahraga yaitu dapat mempelancar aliran darah ke otak sehingga meningkatkan daya pikir, metabolisme dan regenerasi sel-sel tubuh, akan terjadi lebih cepat sehingga tidak mudah terkena penyakit. </a:t>
            </a:r>
          </a:p>
          <a:p>
            <a:r>
              <a:rPr lang="id-ID" dirty="0" smtClean="0"/>
              <a:t>Olahraga yang teratur dengan cara yang tepat akan menjaga postur tubuh kita tetap langsing dan terhindar dari tumpukan lemak sumber penyakit.</a:t>
            </a:r>
          </a:p>
          <a:p>
            <a:endParaRPr lang="id-ID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pengajaran\pendidikan kesehatan sekolah\images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5981922" cy="3000396"/>
          </a:xfrm>
          <a:prstGeom prst="rect">
            <a:avLst/>
          </a:prstGeom>
          <a:noFill/>
        </p:spPr>
      </p:pic>
      <p:pic>
        <p:nvPicPr>
          <p:cNvPr id="3075" name="Picture 3" descr="E:\pengajaran\pendidikan kesehatan sekolah\unduhan (1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1" y="3643314"/>
            <a:ext cx="4863771" cy="321468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/>
          <a:lstStyle/>
          <a:p>
            <a:r>
              <a:rPr lang="id-ID" dirty="0" smtClean="0"/>
              <a:t>bersikap dan berpikir positif dalam kehidupan sehari hari akan mendorong tubuh anda melakukan hal-hal yang positif.</a:t>
            </a:r>
          </a:p>
          <a:p>
            <a:r>
              <a:rPr lang="id-ID" dirty="0" smtClean="0"/>
              <a:t>Berpikir positif dapat menenangkan hati sehingga anda bisa membuat keputusan yang objektif, termasuk dalam memilih jenis makanan dan minuman yang akan dikonsumsi. </a:t>
            </a:r>
            <a:endParaRPr lang="id-ID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0"/>
            <a:ext cx="8229600" cy="1071546"/>
          </a:xfrm>
        </p:spPr>
        <p:txBody>
          <a:bodyPr>
            <a:normAutofit fontScale="90000"/>
          </a:bodyPr>
          <a:lstStyle/>
          <a:p>
            <a:r>
              <a:rPr lang="id-ID" dirty="0"/>
              <a:t>Pola Hidup Sehat Secara Jasmani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285860"/>
            <a:ext cx="8229600" cy="5143536"/>
          </a:xfrm>
        </p:spPr>
        <p:txBody>
          <a:bodyPr>
            <a:normAutofit fontScale="92500" lnSpcReduction="10000"/>
          </a:bodyPr>
          <a:lstStyle/>
          <a:p>
            <a:r>
              <a:rPr lang="id-ID" dirty="0" smtClean="0"/>
              <a:t>Untuk dapat hidup sehat secara jasmani, hal pertama yang harus Anda perhatikan adalah menilik secara fisik bagian dari tubuh Anda yang berkontribusi menyumbang masalah penyakit. </a:t>
            </a:r>
          </a:p>
          <a:p>
            <a:r>
              <a:rPr lang="id-ID" dirty="0" smtClean="0"/>
              <a:t>Tahukah Perut  berawal dari mulut, dan mulut akan terpulang pada pola makan dan kebiasaan Anda memakan makanan.</a:t>
            </a:r>
          </a:p>
          <a:p>
            <a:r>
              <a:rPr lang="id-ID" dirty="0" smtClean="0"/>
              <a:t>Pola untuk meraih kesehatan jasmani yang pertama adalah dengan mengatur pola makan Anda. </a:t>
            </a:r>
          </a:p>
          <a:p>
            <a:r>
              <a:rPr lang="id-ID" dirty="0" smtClean="0"/>
              <a:t>Atur dan kontrollah makanan-makanan yang masuk ke dalam mulut Anda. Jangan sembarangan dan jangan berlebihan. Sembarangan artinya Anda harus selektif dengan makanan-makanan berbahaya yang mengandung zat aditif berlebihan</a:t>
            </a:r>
            <a:endParaRPr lang="id-ID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8229600" cy="714372"/>
          </a:xfrm>
        </p:spPr>
        <p:txBody>
          <a:bodyPr>
            <a:normAutofit/>
          </a:bodyPr>
          <a:lstStyle/>
          <a:p>
            <a:r>
              <a:rPr lang="id-ID" sz="3200" b="1" dirty="0"/>
              <a:t>Pola Hidup Sehat Menuju Kebahagiaan Rohani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840303"/>
          </a:xfrm>
        </p:spPr>
        <p:txBody>
          <a:bodyPr>
            <a:noAutofit/>
          </a:bodyPr>
          <a:lstStyle/>
          <a:p>
            <a:r>
              <a:rPr lang="id-ID" sz="2400" dirty="0" smtClean="0"/>
              <a:t>Rohani yang sehat, jiwa yang sehat, hati yang sehat, ruh yang sehat, keempatnya memiliki kedalaman makna yang sama. Kesehatan rohani menyangkut kondisi pikiran, hati dan ketentraman batin. </a:t>
            </a:r>
          </a:p>
          <a:p>
            <a:r>
              <a:rPr lang="id-ID" sz="2400" dirty="0" smtClean="0"/>
              <a:t>Sikap, perasaan, dan pikiran mempengaruhi kesehatan seseorang.</a:t>
            </a:r>
          </a:p>
          <a:p>
            <a:r>
              <a:rPr lang="id-ID" sz="2400" dirty="0" smtClean="0"/>
              <a:t>Pikiran yang berorientasi pada kesehatan adalah yang melihat dunia secara positif. Oleh karena itu, untuk hidup yang baik dengan fokuskan diri Anda pada kemampuan, bukan pada kekurangan Anda. </a:t>
            </a:r>
          </a:p>
          <a:p>
            <a:r>
              <a:rPr lang="id-ID" sz="2400" dirty="0" smtClean="0"/>
              <a:t>Sikap, pikiran dan perasaan anda adalah milik Anda 100 persen, yang dapat diubah dan diarahkan ke hal-hal yang positif. Anda dapat memutuskan untuk mengambil sikap dan langkah-langkah baru yang sesuai. Hidup Anda adalah pilihan Anda.</a:t>
            </a:r>
            <a:endParaRPr lang="id-ID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pengajaran\pendidikan kesehatan sekolah\images (7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14554"/>
            <a:ext cx="4214834" cy="3161126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5786446" y="1928802"/>
            <a:ext cx="2571768" cy="185738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rgbClr val="FFFF00"/>
                </a:solidFill>
              </a:rPr>
              <a:t>Awaku sehat ning uteku rodo loro</a:t>
            </a:r>
            <a:endParaRPr lang="id-ID" b="1" dirty="0">
              <a:solidFill>
                <a:srgbClr val="FFFF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715065" y="2926080"/>
            <a:ext cx="3038621" cy="1575157"/>
          </a:xfrm>
          <a:custGeom>
            <a:avLst/>
            <a:gdLst>
              <a:gd name="connsiteX0" fmla="*/ 0 w 3038621"/>
              <a:gd name="connsiteY0" fmla="*/ 1378634 h 1575157"/>
              <a:gd name="connsiteX1" fmla="*/ 56270 w 3038621"/>
              <a:gd name="connsiteY1" fmla="*/ 1392702 h 1575157"/>
              <a:gd name="connsiteX2" fmla="*/ 154744 w 3038621"/>
              <a:gd name="connsiteY2" fmla="*/ 1420837 h 1575157"/>
              <a:gd name="connsiteX3" fmla="*/ 239150 w 3038621"/>
              <a:gd name="connsiteY3" fmla="*/ 1434905 h 1575157"/>
              <a:gd name="connsiteX4" fmla="*/ 464233 w 3038621"/>
              <a:gd name="connsiteY4" fmla="*/ 1477108 h 1575157"/>
              <a:gd name="connsiteX5" fmla="*/ 604910 w 3038621"/>
              <a:gd name="connsiteY5" fmla="*/ 1491175 h 1575157"/>
              <a:gd name="connsiteX6" fmla="*/ 731520 w 3038621"/>
              <a:gd name="connsiteY6" fmla="*/ 1519311 h 1575157"/>
              <a:gd name="connsiteX7" fmla="*/ 1842867 w 3038621"/>
              <a:gd name="connsiteY7" fmla="*/ 1519311 h 1575157"/>
              <a:gd name="connsiteX8" fmla="*/ 2067950 w 3038621"/>
              <a:gd name="connsiteY8" fmla="*/ 1477108 h 1575157"/>
              <a:gd name="connsiteX9" fmla="*/ 2124221 w 3038621"/>
              <a:gd name="connsiteY9" fmla="*/ 1448972 h 1575157"/>
              <a:gd name="connsiteX10" fmla="*/ 2166424 w 3038621"/>
              <a:gd name="connsiteY10" fmla="*/ 1434905 h 1575157"/>
              <a:gd name="connsiteX11" fmla="*/ 2236763 w 3038621"/>
              <a:gd name="connsiteY11" fmla="*/ 1392702 h 1575157"/>
              <a:gd name="connsiteX12" fmla="*/ 2307101 w 3038621"/>
              <a:gd name="connsiteY12" fmla="*/ 1364566 h 1575157"/>
              <a:gd name="connsiteX13" fmla="*/ 2391507 w 3038621"/>
              <a:gd name="connsiteY13" fmla="*/ 1336431 h 1575157"/>
              <a:gd name="connsiteX14" fmla="*/ 2447778 w 3038621"/>
              <a:gd name="connsiteY14" fmla="*/ 1308295 h 1575157"/>
              <a:gd name="connsiteX15" fmla="*/ 2546252 w 3038621"/>
              <a:gd name="connsiteY15" fmla="*/ 1223889 h 1575157"/>
              <a:gd name="connsiteX16" fmla="*/ 2602523 w 3038621"/>
              <a:gd name="connsiteY16" fmla="*/ 1139483 h 1575157"/>
              <a:gd name="connsiteX17" fmla="*/ 2616590 w 3038621"/>
              <a:gd name="connsiteY17" fmla="*/ 1097280 h 1575157"/>
              <a:gd name="connsiteX18" fmla="*/ 2644726 w 3038621"/>
              <a:gd name="connsiteY18" fmla="*/ 1069145 h 1575157"/>
              <a:gd name="connsiteX19" fmla="*/ 2686929 w 3038621"/>
              <a:gd name="connsiteY19" fmla="*/ 647114 h 1575157"/>
              <a:gd name="connsiteX20" fmla="*/ 2729132 w 3038621"/>
              <a:gd name="connsiteY20" fmla="*/ 520505 h 1575157"/>
              <a:gd name="connsiteX21" fmla="*/ 2757267 w 3038621"/>
              <a:gd name="connsiteY21" fmla="*/ 422031 h 1575157"/>
              <a:gd name="connsiteX22" fmla="*/ 2785403 w 3038621"/>
              <a:gd name="connsiteY22" fmla="*/ 379828 h 1575157"/>
              <a:gd name="connsiteX23" fmla="*/ 2813538 w 3038621"/>
              <a:gd name="connsiteY23" fmla="*/ 281354 h 1575157"/>
              <a:gd name="connsiteX24" fmla="*/ 2827606 w 3038621"/>
              <a:gd name="connsiteY24" fmla="*/ 239151 h 1575157"/>
              <a:gd name="connsiteX25" fmla="*/ 2855741 w 3038621"/>
              <a:gd name="connsiteY25" fmla="*/ 211015 h 1575157"/>
              <a:gd name="connsiteX26" fmla="*/ 2912012 w 3038621"/>
              <a:gd name="connsiteY26" fmla="*/ 112542 h 1575157"/>
              <a:gd name="connsiteX27" fmla="*/ 2954215 w 3038621"/>
              <a:gd name="connsiteY27" fmla="*/ 98474 h 1575157"/>
              <a:gd name="connsiteX28" fmla="*/ 2982350 w 3038621"/>
              <a:gd name="connsiteY28" fmla="*/ 70338 h 1575157"/>
              <a:gd name="connsiteX29" fmla="*/ 3024553 w 3038621"/>
              <a:gd name="connsiteY29" fmla="*/ 42203 h 1575157"/>
              <a:gd name="connsiteX30" fmla="*/ 3038621 w 3038621"/>
              <a:gd name="connsiteY30" fmla="*/ 0 h 157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038621" h="1575157">
                <a:moveTo>
                  <a:pt x="0" y="1378634"/>
                </a:moveTo>
                <a:cubicBezTo>
                  <a:pt x="18757" y="1383323"/>
                  <a:pt x="37680" y="1387391"/>
                  <a:pt x="56270" y="1392702"/>
                </a:cubicBezTo>
                <a:cubicBezTo>
                  <a:pt x="118830" y="1410576"/>
                  <a:pt x="81460" y="1406180"/>
                  <a:pt x="154744" y="1420837"/>
                </a:cubicBezTo>
                <a:cubicBezTo>
                  <a:pt x="182714" y="1426431"/>
                  <a:pt x="211180" y="1429311"/>
                  <a:pt x="239150" y="1434905"/>
                </a:cubicBezTo>
                <a:cubicBezTo>
                  <a:pt x="408120" y="1468698"/>
                  <a:pt x="107120" y="1428411"/>
                  <a:pt x="464233" y="1477108"/>
                </a:cubicBezTo>
                <a:cubicBezTo>
                  <a:pt x="510927" y="1483475"/>
                  <a:pt x="558018" y="1486486"/>
                  <a:pt x="604910" y="1491175"/>
                </a:cubicBezTo>
                <a:cubicBezTo>
                  <a:pt x="647113" y="1500554"/>
                  <a:pt x="688621" y="1513949"/>
                  <a:pt x="731520" y="1519311"/>
                </a:cubicBezTo>
                <a:cubicBezTo>
                  <a:pt x="1178291" y="1575157"/>
                  <a:pt x="1283202" y="1539299"/>
                  <a:pt x="1842867" y="1519311"/>
                </a:cubicBezTo>
                <a:cubicBezTo>
                  <a:pt x="1917895" y="1505243"/>
                  <a:pt x="1999674" y="1511247"/>
                  <a:pt x="2067950" y="1477108"/>
                </a:cubicBezTo>
                <a:cubicBezTo>
                  <a:pt x="2086707" y="1467729"/>
                  <a:pt x="2104946" y="1457233"/>
                  <a:pt x="2124221" y="1448972"/>
                </a:cubicBezTo>
                <a:cubicBezTo>
                  <a:pt x="2137851" y="1443131"/>
                  <a:pt x="2153161" y="1441536"/>
                  <a:pt x="2166424" y="1434905"/>
                </a:cubicBezTo>
                <a:cubicBezTo>
                  <a:pt x="2190880" y="1422677"/>
                  <a:pt x="2212307" y="1404930"/>
                  <a:pt x="2236763" y="1392702"/>
                </a:cubicBezTo>
                <a:cubicBezTo>
                  <a:pt x="2259349" y="1381409"/>
                  <a:pt x="2283369" y="1373196"/>
                  <a:pt x="2307101" y="1364566"/>
                </a:cubicBezTo>
                <a:cubicBezTo>
                  <a:pt x="2334973" y="1354431"/>
                  <a:pt x="2364981" y="1349694"/>
                  <a:pt x="2391507" y="1336431"/>
                </a:cubicBezTo>
                <a:cubicBezTo>
                  <a:pt x="2410264" y="1327052"/>
                  <a:pt x="2429570" y="1318700"/>
                  <a:pt x="2447778" y="1308295"/>
                </a:cubicBezTo>
                <a:cubicBezTo>
                  <a:pt x="2482046" y="1288713"/>
                  <a:pt x="2525105" y="1255610"/>
                  <a:pt x="2546252" y="1223889"/>
                </a:cubicBezTo>
                <a:lnTo>
                  <a:pt x="2602523" y="1139483"/>
                </a:lnTo>
                <a:cubicBezTo>
                  <a:pt x="2607212" y="1125415"/>
                  <a:pt x="2608961" y="1109995"/>
                  <a:pt x="2616590" y="1097280"/>
                </a:cubicBezTo>
                <a:cubicBezTo>
                  <a:pt x="2623414" y="1085907"/>
                  <a:pt x="2641849" y="1082092"/>
                  <a:pt x="2644726" y="1069145"/>
                </a:cubicBezTo>
                <a:cubicBezTo>
                  <a:pt x="2698031" y="829274"/>
                  <a:pt x="2652670" y="875505"/>
                  <a:pt x="2686929" y="647114"/>
                </a:cubicBezTo>
                <a:cubicBezTo>
                  <a:pt x="2692206" y="611934"/>
                  <a:pt x="2719459" y="559196"/>
                  <a:pt x="2729132" y="520505"/>
                </a:cubicBezTo>
                <a:cubicBezTo>
                  <a:pt x="2733638" y="502482"/>
                  <a:pt x="2747178" y="442208"/>
                  <a:pt x="2757267" y="422031"/>
                </a:cubicBezTo>
                <a:cubicBezTo>
                  <a:pt x="2764828" y="406909"/>
                  <a:pt x="2776024" y="393896"/>
                  <a:pt x="2785403" y="379828"/>
                </a:cubicBezTo>
                <a:cubicBezTo>
                  <a:pt x="2819137" y="278620"/>
                  <a:pt x="2778201" y="405029"/>
                  <a:pt x="2813538" y="281354"/>
                </a:cubicBezTo>
                <a:cubicBezTo>
                  <a:pt x="2817612" y="267096"/>
                  <a:pt x="2819977" y="251867"/>
                  <a:pt x="2827606" y="239151"/>
                </a:cubicBezTo>
                <a:cubicBezTo>
                  <a:pt x="2834430" y="227778"/>
                  <a:pt x="2846363" y="220394"/>
                  <a:pt x="2855741" y="211015"/>
                </a:cubicBezTo>
                <a:cubicBezTo>
                  <a:pt x="2869765" y="168944"/>
                  <a:pt x="2872704" y="145298"/>
                  <a:pt x="2912012" y="112542"/>
                </a:cubicBezTo>
                <a:cubicBezTo>
                  <a:pt x="2923404" y="103049"/>
                  <a:pt x="2940147" y="103163"/>
                  <a:pt x="2954215" y="98474"/>
                </a:cubicBezTo>
                <a:cubicBezTo>
                  <a:pt x="2963593" y="89095"/>
                  <a:pt x="2971993" y="78624"/>
                  <a:pt x="2982350" y="70338"/>
                </a:cubicBezTo>
                <a:cubicBezTo>
                  <a:pt x="2995552" y="59776"/>
                  <a:pt x="3013991" y="55405"/>
                  <a:pt x="3024553" y="42203"/>
                </a:cubicBezTo>
                <a:cubicBezTo>
                  <a:pt x="3033816" y="30624"/>
                  <a:pt x="3038621" y="0"/>
                  <a:pt x="3038621" y="0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b="1" dirty="0" smtClean="0"/>
              <a:t>7 tips dapatkan kualitas hidup yang lebih baik</a:t>
            </a:r>
            <a:endParaRPr lang="id-ID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Udara bersih, paru-paru pun sehat</a:t>
            </a:r>
          </a:p>
          <a:p>
            <a:r>
              <a:rPr lang="id-ID" dirty="0" smtClean="0"/>
              <a:t>Banyak minum air putih</a:t>
            </a:r>
          </a:p>
          <a:p>
            <a:r>
              <a:rPr lang="id-ID" dirty="0" smtClean="0"/>
              <a:t>Seimbangkan antara kerja, olahraga dan istirahat</a:t>
            </a:r>
          </a:p>
          <a:p>
            <a:r>
              <a:rPr lang="id-ID" dirty="0" smtClean="0"/>
              <a:t>Kontrol kerja otak</a:t>
            </a:r>
          </a:p>
          <a:p>
            <a:r>
              <a:rPr lang="id-ID" dirty="0" smtClean="0"/>
              <a:t>Jalani hidup secara harmonis</a:t>
            </a:r>
          </a:p>
          <a:p>
            <a:r>
              <a:rPr lang="id-ID" dirty="0" smtClean="0"/>
              <a:t>Gunakan suplemen gizi</a:t>
            </a:r>
          </a:p>
          <a:p>
            <a:r>
              <a:rPr lang="id-ID" dirty="0" smtClean="0"/>
              <a:t>Konsumsi menu bergizi dan seimbang</a:t>
            </a:r>
          </a:p>
          <a:p>
            <a:endParaRPr lang="id-ID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pengajaran\pendidikan kesehatan sekolah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857224"/>
            <a:ext cx="5214974" cy="521497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85918" y="928670"/>
            <a:ext cx="5808817" cy="5214974"/>
          </a:xfrm>
          <a:noFill/>
          <a:ln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324492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sz="2400" b="1" dirty="0" err="1" smtClean="0">
                <a:latin typeface="Comic Sans MS" pitchFamily="66" charset="0"/>
                <a:cs typeface="Times New Roman" pitchFamily="18" charset="0"/>
              </a:rPr>
              <a:t>Sebatang</a:t>
            </a:r>
            <a:r>
              <a:rPr lang="en-US" sz="2400" b="1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Comic Sans MS" pitchFamily="66" charset="0"/>
                <a:cs typeface="Times New Roman" pitchFamily="18" charset="0"/>
              </a:rPr>
              <a:t>rokok</a:t>
            </a:r>
            <a:r>
              <a:rPr lang="en-US" sz="2400" b="1" dirty="0" smtClean="0">
                <a:latin typeface="Comic Sans MS" pitchFamily="66" charset="0"/>
                <a:cs typeface="Times New Roman" pitchFamily="18" charset="0"/>
              </a:rPr>
              <a:t> yang </a:t>
            </a:r>
            <a:r>
              <a:rPr lang="en-US" sz="2400" b="1" dirty="0" err="1" smtClean="0">
                <a:latin typeface="Comic Sans MS" pitchFamily="66" charset="0"/>
                <a:cs typeface="Times New Roman" pitchFamily="18" charset="0"/>
              </a:rPr>
              <a:t>dibakar</a:t>
            </a:r>
            <a:r>
              <a:rPr lang="en-US" sz="2400" b="1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Comic Sans MS" pitchFamily="66" charset="0"/>
                <a:cs typeface="Times New Roman" pitchFamily="18" charset="0"/>
              </a:rPr>
              <a:t>mengandung</a:t>
            </a:r>
            <a:r>
              <a:rPr lang="en-US" sz="2400" b="1" dirty="0" smtClean="0">
                <a:latin typeface="Comic Sans MS" pitchFamily="66" charset="0"/>
                <a:cs typeface="Times New Roman" pitchFamily="18" charset="0"/>
              </a:rPr>
              <a:t>  3 – 6 % </a:t>
            </a:r>
            <a:r>
              <a:rPr lang="en-US" sz="2400" b="1" dirty="0" err="1" smtClean="0">
                <a:latin typeface="Comic Sans MS" pitchFamily="66" charset="0"/>
                <a:cs typeface="Times New Roman" pitchFamily="18" charset="0"/>
              </a:rPr>
              <a:t>karbon</a:t>
            </a:r>
            <a:r>
              <a:rPr lang="en-US" sz="2400" b="1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Comic Sans MS" pitchFamily="66" charset="0"/>
                <a:cs typeface="Times New Roman" pitchFamily="18" charset="0"/>
              </a:rPr>
              <a:t>monoksida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dan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dalam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darah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kadarnya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akan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naik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menjadi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5 %,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padahal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perokok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dengan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kadar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CO 5 %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ke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atas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diperkirakan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akan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mendapat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serangan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tiga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kali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lipat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dibanding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bukan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perokok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. </a:t>
            </a:r>
            <a:endParaRPr lang="en-US" sz="2400" dirty="0" smtClean="0">
              <a:cs typeface="Times New Roman" pitchFamily="18" charset="0"/>
            </a:endParaRPr>
          </a:p>
          <a:p>
            <a:pPr algn="just">
              <a:buFontTx/>
              <a:buNone/>
            </a:pP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Asap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rokok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mengandung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Comic Sans MS" pitchFamily="66" charset="0"/>
                <a:cs typeface="Times New Roman" pitchFamily="18" charset="0"/>
              </a:rPr>
              <a:t>dua</a:t>
            </a:r>
            <a:r>
              <a:rPr lang="en-US" sz="2400" b="1" dirty="0" smtClean="0">
                <a:latin typeface="Comic Sans MS" pitchFamily="66" charset="0"/>
                <a:cs typeface="Times New Roman" pitchFamily="18" charset="0"/>
              </a:rPr>
              <a:t> kali </a:t>
            </a:r>
            <a:r>
              <a:rPr lang="en-US" sz="2400" b="1" dirty="0" err="1" smtClean="0">
                <a:latin typeface="Comic Sans MS" pitchFamily="66" charset="0"/>
                <a:cs typeface="Times New Roman" pitchFamily="18" charset="0"/>
              </a:rPr>
              <a:t>dan</a:t>
            </a:r>
            <a:r>
              <a:rPr lang="en-US" sz="2400" b="1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Comic Sans MS" pitchFamily="66" charset="0"/>
                <a:cs typeface="Times New Roman" pitchFamily="18" charset="0"/>
              </a:rPr>
              <a:t>cerutu</a:t>
            </a:r>
            <a:r>
              <a:rPr lang="en-US" sz="2400" b="1" dirty="0" smtClean="0">
                <a:latin typeface="Comic Sans MS" pitchFamily="66" charset="0"/>
                <a:cs typeface="Times New Roman" pitchFamily="18" charset="0"/>
              </a:rPr>
              <a:t> 5 – 6 kali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karbon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monoksida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dibanding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asap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Comic Sans MS" pitchFamily="66" charset="0"/>
                <a:cs typeface="Times New Roman" pitchFamily="18" charset="0"/>
              </a:rPr>
              <a:t>sigaret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.</a:t>
            </a:r>
            <a:endParaRPr lang="en-US" sz="2400" dirty="0" smtClean="0">
              <a:cs typeface="Times New Roman" pitchFamily="18" charset="0"/>
            </a:endParaRPr>
          </a:p>
          <a:p>
            <a:pPr>
              <a:buNone/>
            </a:pPr>
            <a:endParaRPr lang="id-ID" dirty="0" smtClean="0"/>
          </a:p>
          <a:p>
            <a:pPr>
              <a:buNone/>
            </a:pPr>
            <a:r>
              <a:rPr lang="id-ID" b="1" dirty="0" smtClean="0"/>
              <a:t>Karbon Monoksida, merupakan gas beracun yang tak berbau terdapat dalam asap rokok dan dalam darah akan mengikat dirinya dengan Hb, sehingga oksigen yang diperlukan tubuh justru menyingkir</a:t>
            </a:r>
            <a:endParaRPr lang="id-ID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800" b="1" dirty="0" smtClean="0"/>
              <a:t>8 Ciri-Ciri Makanan Sehat dan Bergizi Cukup Nutrisi</a:t>
            </a:r>
            <a:endParaRPr lang="id-ID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Lemak Hewani Secukupnya</a:t>
            </a:r>
          </a:p>
          <a:p>
            <a:r>
              <a:rPr lang="id-ID" dirty="0" smtClean="0"/>
              <a:t>Non MSG dan Sedikit Garam</a:t>
            </a:r>
          </a:p>
          <a:p>
            <a:r>
              <a:rPr lang="id-ID" dirty="0" smtClean="0"/>
              <a:t>Mengandung Serat yang Cukup</a:t>
            </a:r>
          </a:p>
          <a:p>
            <a:r>
              <a:rPr lang="id-ID" dirty="0" smtClean="0"/>
              <a:t>Sedikit Bahan Pengawet</a:t>
            </a:r>
          </a:p>
          <a:p>
            <a:r>
              <a:rPr lang="id-ID" dirty="0" smtClean="0"/>
              <a:t>Sedikit Minyak Goreng</a:t>
            </a:r>
          </a:p>
          <a:p>
            <a:r>
              <a:rPr lang="id-ID" dirty="0" smtClean="0"/>
              <a:t>Tidak Menggunakan Santan</a:t>
            </a:r>
          </a:p>
          <a:p>
            <a:r>
              <a:rPr lang="id-ID" dirty="0" smtClean="0"/>
              <a:t>Hindari Makanan yang Terlalu Pedas</a:t>
            </a:r>
          </a:p>
          <a:p>
            <a:r>
              <a:rPr lang="id-ID" dirty="0" smtClean="0"/>
              <a:t>Cukup Matangnya </a:t>
            </a:r>
          </a:p>
          <a:p>
            <a:endParaRPr lang="id-ID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 smtClean="0"/>
              <a:t>Tiga fungsi utama makanan sehat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Sebagai </a:t>
            </a:r>
            <a:r>
              <a:rPr lang="id-ID" dirty="0" smtClean="0"/>
              <a:t>sumber energi</a:t>
            </a:r>
          </a:p>
          <a:p>
            <a:pPr>
              <a:buNone/>
            </a:pPr>
            <a:r>
              <a:rPr lang="id-ID" dirty="0" smtClean="0"/>
              <a:t>zat makanan dapat menyediakan energi untuk berbagai aktivitas tubuh. Zat makanan yang berperan dalam menghasilkan energi adalah karbohidrat dan lemak. </a:t>
            </a:r>
            <a:endParaRPr lang="id-ID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643050"/>
            <a:ext cx="8215370" cy="4525963"/>
          </a:xfrm>
        </p:spPr>
        <p:txBody>
          <a:bodyPr/>
          <a:lstStyle/>
          <a:p>
            <a:r>
              <a:rPr lang="id-ID" dirty="0"/>
              <a:t>Sebagai pembangun </a:t>
            </a:r>
            <a:r>
              <a:rPr lang="id-ID" dirty="0" smtClean="0"/>
              <a:t>tubuh</a:t>
            </a:r>
          </a:p>
          <a:p>
            <a:pPr algn="just">
              <a:buNone/>
            </a:pPr>
            <a:r>
              <a:rPr lang="id-ID" dirty="0"/>
              <a:t>zat makanan yang diperlukan untuk pertumbuhan, perkembangan, dan penggantian sel tubuh yang rusak. Zat makanan yang berperan adalah protein dan beberapa mineral.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>
            <a:normAutofit/>
          </a:bodyPr>
          <a:lstStyle/>
          <a:p>
            <a:r>
              <a:rPr lang="id-ID" dirty="0" smtClean="0"/>
              <a:t>Sebagai pelindung</a:t>
            </a:r>
          </a:p>
          <a:p>
            <a:pPr>
              <a:buNone/>
            </a:pPr>
            <a:r>
              <a:rPr lang="id-ID" dirty="0" smtClean="0"/>
              <a:t>zat makanan yang berperan menjaga keseimbangan (homeostasis) proses biologis atau metabolisme dalam tubuh. </a:t>
            </a:r>
            <a:endParaRPr lang="id-ID" dirty="0"/>
          </a:p>
          <a:p>
            <a:pPr>
              <a:buNone/>
            </a:pPr>
            <a:r>
              <a:rPr lang="id-ID" dirty="0" smtClean="0"/>
              <a:t>Metabolisme itu misalnya mengatur kerja hormon, mengatur pertumbuhan tulang, mempengaruhi kerja jantung, dan mengatur penghantaran impuls sel syaraf. Zat makanan yang berperan adalah protein, vitamin, mineral, air.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pengajaran\pendidikan kesehatan sekolah\unduhan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095966"/>
            <a:ext cx="7072362" cy="470633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086724" cy="857232"/>
          </a:xfrm>
        </p:spPr>
        <p:txBody>
          <a:bodyPr/>
          <a:lstStyle/>
          <a:p>
            <a:pPr algn="ctr"/>
            <a:r>
              <a:rPr lang="id-ID" b="1" dirty="0" smtClean="0"/>
              <a:t>Penyakit menular</a:t>
            </a:r>
            <a:endParaRPr lang="id-ID" b="1" dirty="0"/>
          </a:p>
        </p:txBody>
      </p:sp>
      <p:pic>
        <p:nvPicPr>
          <p:cNvPr id="4098" name="Picture 2" descr="E:\pengajaran\pendidikan kesehatan sekolah\images (15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3317635" cy="2928958"/>
          </a:xfrm>
          <a:prstGeom prst="rect">
            <a:avLst/>
          </a:prstGeom>
          <a:noFill/>
        </p:spPr>
      </p:pic>
      <p:pic>
        <p:nvPicPr>
          <p:cNvPr id="4099" name="Picture 3" descr="E:\pengajaran\pendidikan kesehatan sekolah\images (1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142984"/>
            <a:ext cx="3614744" cy="2294465"/>
          </a:xfrm>
          <a:prstGeom prst="rect">
            <a:avLst/>
          </a:prstGeom>
          <a:noFill/>
        </p:spPr>
      </p:pic>
      <p:pic>
        <p:nvPicPr>
          <p:cNvPr id="4100" name="Picture 4" descr="E:\pengajaran\pendidikan kesehatan sekolah\unduha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429132"/>
            <a:ext cx="3005861" cy="2000264"/>
          </a:xfrm>
          <a:prstGeom prst="rect">
            <a:avLst/>
          </a:prstGeom>
          <a:noFill/>
        </p:spPr>
      </p:pic>
      <p:pic>
        <p:nvPicPr>
          <p:cNvPr id="4101" name="Picture 5" descr="E:\pengajaran\pendidikan kesehatan sekolah\unduhan (4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3857628"/>
            <a:ext cx="3500462" cy="2481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Sesuaikan Hidup sehat anda</a:t>
            </a:r>
            <a:endParaRPr lang="id-ID" dirty="0"/>
          </a:p>
        </p:txBody>
      </p:sp>
      <p:pic>
        <p:nvPicPr>
          <p:cNvPr id="4" name="8 Pola Hidup Sehat agar Anda Jauh dari Penyakit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2414588"/>
            <a:ext cx="6096000" cy="3429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</TotalTime>
  <Words>707</Words>
  <Application>Microsoft Office PowerPoint</Application>
  <PresentationFormat>On-screen Show (4:3)</PresentationFormat>
  <Paragraphs>56</Paragraphs>
  <Slides>21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Flow</vt:lpstr>
      <vt:lpstr>POLA HIDUP SEHAT</vt:lpstr>
      <vt:lpstr>Mana menurut anda yg sehat?</vt:lpstr>
      <vt:lpstr>Pola hidup sehat</vt:lpstr>
      <vt:lpstr>Slide 4</vt:lpstr>
      <vt:lpstr>Slide 5</vt:lpstr>
      <vt:lpstr>Slide 6</vt:lpstr>
      <vt:lpstr>Slide 7</vt:lpstr>
      <vt:lpstr>Pola Hidup Sehat Secara Jasmani</vt:lpstr>
      <vt:lpstr>Pola Hidup Sehat Menuju Kebahagiaan Rohani</vt:lpstr>
      <vt:lpstr>Slide 10</vt:lpstr>
      <vt:lpstr>7 tips dapatkan kualitas hidup yang lebih baik</vt:lpstr>
      <vt:lpstr>Slide 12</vt:lpstr>
      <vt:lpstr>Slide 13</vt:lpstr>
      <vt:lpstr>Slide 14</vt:lpstr>
      <vt:lpstr>8 Ciri-Ciri Makanan Sehat dan Bergizi Cukup Nutrisi</vt:lpstr>
      <vt:lpstr>Tiga fungsi utama makanan sehat</vt:lpstr>
      <vt:lpstr>Slide 17</vt:lpstr>
      <vt:lpstr>Slide 18</vt:lpstr>
      <vt:lpstr>Slide 19</vt:lpstr>
      <vt:lpstr>Penyakit menular</vt:lpstr>
      <vt:lpstr>Sesuaikan Hidup sehat anda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POLA HIDUP SEHAT</dc:title>
  <dc:creator>Filia P Artharina</dc:creator>
  <cp:lastModifiedBy>Filia P Artharina</cp:lastModifiedBy>
  <cp:revision>6</cp:revision>
  <dcterms:created xsi:type="dcterms:W3CDTF">2016-03-28T14:04:00Z</dcterms:created>
  <dcterms:modified xsi:type="dcterms:W3CDTF">2016-03-28T15:01:32Z</dcterms:modified>
</cp:coreProperties>
</file>