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89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158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36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37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239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8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017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796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41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00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DCD76-409C-4939-811A-DE3134D6536A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20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998636" y="3137655"/>
            <a:ext cx="3807453" cy="194604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 algn="ctr">
              <a:spcBef>
                <a:spcPts val="95"/>
              </a:spcBef>
            </a:pPr>
            <a:r>
              <a:rPr sz="4800" b="1" i="1" spc="-25" dirty="0" err="1" smtClean="0">
                <a:solidFill>
                  <a:srgbClr val="6F2F9F"/>
                </a:solidFill>
                <a:latin typeface="Calibri"/>
                <a:cs typeface="Calibri"/>
              </a:rPr>
              <a:t>Pelat</a:t>
            </a:r>
            <a:endParaRPr lang="en-US" sz="4800" b="1" i="1" spc="-25" dirty="0" smtClean="0">
              <a:solidFill>
                <a:srgbClr val="6F2F9F"/>
              </a:solidFill>
              <a:latin typeface="Calibri"/>
              <a:cs typeface="Calibri"/>
            </a:endParaRPr>
          </a:p>
          <a:p>
            <a:pPr marL="76200" algn="ctr">
              <a:spcBef>
                <a:spcPts val="95"/>
              </a:spcBef>
            </a:pPr>
            <a:endParaRPr lang="en-US" sz="4800" b="1" i="1" spc="-25" dirty="0" smtClean="0">
              <a:solidFill>
                <a:srgbClr val="6F2F9F"/>
              </a:solidFill>
              <a:latin typeface="Calibri"/>
              <a:cs typeface="Calibri"/>
            </a:endParaRPr>
          </a:p>
          <a:p>
            <a:pPr marL="76200" algn="ctr">
              <a:spcBef>
                <a:spcPts val="95"/>
              </a:spcBef>
            </a:pPr>
            <a:r>
              <a:rPr lang="en-US" sz="2800" i="1" spc="-25" dirty="0" err="1" smtClean="0">
                <a:latin typeface="Calibri"/>
                <a:cs typeface="Calibri"/>
              </a:rPr>
              <a:t>Pertemuan</a:t>
            </a:r>
            <a:r>
              <a:rPr lang="en-US" sz="2800" i="1" spc="-25" dirty="0" smtClean="0">
                <a:latin typeface="Calibri"/>
                <a:cs typeface="Calibri"/>
              </a:rPr>
              <a:t> 1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910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599688"/>
            <a:ext cx="7945120" cy="4388485"/>
          </a:xfrm>
          <a:prstGeom prst="rect">
            <a:avLst/>
          </a:prstGeom>
        </p:spPr>
        <p:txBody>
          <a:bodyPr vert="horz" wrap="square" lIns="0" tIns="59054" rIns="0" bIns="0" rtlCol="0">
            <a:spAutoFit/>
          </a:bodyPr>
          <a:lstStyle/>
          <a:p>
            <a:pPr marL="355600" marR="5080" indent="-342900" algn="just">
              <a:lnSpc>
                <a:spcPts val="2920"/>
              </a:lnSpc>
              <a:spcBef>
                <a:spcPts val="464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15" dirty="0">
                <a:latin typeface="Calibri"/>
                <a:cs typeface="Calibri"/>
              </a:rPr>
              <a:t>Pelat beton </a:t>
            </a:r>
            <a:r>
              <a:rPr sz="2700" spc="-10" dirty="0">
                <a:latin typeface="Calibri"/>
                <a:cs typeface="Calibri"/>
              </a:rPr>
              <a:t>dibuat untuk </a:t>
            </a:r>
            <a:r>
              <a:rPr sz="2700" spc="-15" dirty="0">
                <a:latin typeface="Calibri"/>
                <a:cs typeface="Calibri"/>
              </a:rPr>
              <a:t>menyediakan </a:t>
            </a:r>
            <a:r>
              <a:rPr sz="2700" spc="-10" dirty="0">
                <a:latin typeface="Calibri"/>
                <a:cs typeface="Calibri"/>
              </a:rPr>
              <a:t>suatu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permukaan </a:t>
            </a:r>
            <a:r>
              <a:rPr sz="2700" spc="-15" dirty="0">
                <a:latin typeface="Calibri"/>
                <a:cs typeface="Calibri"/>
              </a:rPr>
              <a:t>horizontal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35" dirty="0">
                <a:latin typeface="Calibri"/>
                <a:cs typeface="Calibri"/>
              </a:rPr>
              <a:t>rata </a:t>
            </a:r>
            <a:r>
              <a:rPr sz="2700" spc="-5" dirty="0">
                <a:latin typeface="Calibri"/>
                <a:cs typeface="Calibri"/>
              </a:rPr>
              <a:t>pada </a:t>
            </a:r>
            <a:r>
              <a:rPr sz="2700" spc="-15" dirty="0">
                <a:latin typeface="Calibri"/>
                <a:cs typeface="Calibri"/>
              </a:rPr>
              <a:t>lantai </a:t>
            </a:r>
            <a:r>
              <a:rPr sz="2700" spc="-5" dirty="0">
                <a:latin typeface="Calibri"/>
                <a:cs typeface="Calibri"/>
              </a:rPr>
              <a:t>bangunan,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atap, jembatan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atau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jenis </a:t>
            </a:r>
            <a:r>
              <a:rPr sz="2700" spc="-15" dirty="0">
                <a:latin typeface="Calibri"/>
                <a:cs typeface="Calibri"/>
              </a:rPr>
              <a:t>struktur lainnya.</a:t>
            </a:r>
            <a:endParaRPr sz="2700" dirty="0">
              <a:latin typeface="Calibri"/>
              <a:cs typeface="Calibri"/>
            </a:endParaRPr>
          </a:p>
          <a:p>
            <a:pPr marL="355600" marR="13335" indent="-342900" algn="just">
              <a:lnSpc>
                <a:spcPct val="90000"/>
              </a:lnSpc>
              <a:spcBef>
                <a:spcPts val="5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15" dirty="0">
                <a:latin typeface="Calibri"/>
                <a:cs typeface="Calibri"/>
              </a:rPr>
              <a:t>Pelat beton </a:t>
            </a:r>
            <a:r>
              <a:rPr sz="2700" spc="-10" dirty="0">
                <a:latin typeface="Calibri"/>
                <a:cs typeface="Calibri"/>
              </a:rPr>
              <a:t>dapat </a:t>
            </a:r>
            <a:r>
              <a:rPr sz="2700" spc="-5" dirty="0">
                <a:latin typeface="Calibri"/>
                <a:cs typeface="Calibri"/>
              </a:rPr>
              <a:t>ditumpu oleh </a:t>
            </a:r>
            <a:r>
              <a:rPr sz="2700" dirty="0">
                <a:latin typeface="Calibri"/>
                <a:cs typeface="Calibri"/>
              </a:rPr>
              <a:t>dinding, </a:t>
            </a:r>
            <a:r>
              <a:rPr sz="2700" spc="-5" dirty="0">
                <a:latin typeface="Calibri"/>
                <a:cs typeface="Calibri"/>
              </a:rPr>
              <a:t>balok, </a:t>
            </a:r>
            <a:r>
              <a:rPr sz="2700" spc="-20" dirty="0">
                <a:latin typeface="Calibri"/>
                <a:cs typeface="Calibri"/>
              </a:rPr>
              <a:t>kolom,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atau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dapat </a:t>
            </a:r>
            <a:r>
              <a:rPr sz="2700" spc="-15" dirty="0">
                <a:latin typeface="Calibri"/>
                <a:cs typeface="Calibri"/>
              </a:rPr>
              <a:t>juga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terletak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langsung </a:t>
            </a:r>
            <a:r>
              <a:rPr sz="2700" spc="-5" dirty="0">
                <a:latin typeface="Calibri"/>
                <a:cs typeface="Calibri"/>
              </a:rPr>
              <a:t>di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atas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tanah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(</a:t>
            </a:r>
            <a:r>
              <a:rPr sz="2700" i="1" spc="-5" dirty="0">
                <a:latin typeface="Calibri"/>
                <a:cs typeface="Calibri"/>
              </a:rPr>
              <a:t>slab </a:t>
            </a:r>
            <a:r>
              <a:rPr sz="2700" i="1" dirty="0">
                <a:latin typeface="Calibri"/>
                <a:cs typeface="Calibri"/>
              </a:rPr>
              <a:t> </a:t>
            </a:r>
            <a:r>
              <a:rPr sz="2700" i="1" spc="-5" dirty="0">
                <a:latin typeface="Calibri"/>
                <a:cs typeface="Calibri"/>
              </a:rPr>
              <a:t>on</a:t>
            </a:r>
            <a:r>
              <a:rPr sz="2700" i="1" spc="-10" dirty="0">
                <a:latin typeface="Calibri"/>
                <a:cs typeface="Calibri"/>
              </a:rPr>
              <a:t> </a:t>
            </a:r>
            <a:r>
              <a:rPr sz="2700" i="1" spc="-5" dirty="0">
                <a:latin typeface="Calibri"/>
                <a:cs typeface="Calibri"/>
              </a:rPr>
              <a:t>ground</a:t>
            </a:r>
            <a:r>
              <a:rPr sz="2700" spc="-5" dirty="0">
                <a:latin typeface="Calibri"/>
                <a:cs typeface="Calibri"/>
              </a:rPr>
              <a:t>).</a:t>
            </a:r>
            <a:endParaRPr sz="2700" dirty="0">
              <a:latin typeface="Calibri"/>
              <a:cs typeface="Calibri"/>
            </a:endParaRPr>
          </a:p>
          <a:p>
            <a:pPr marL="355600" marR="160655" indent="-342900" algn="just">
              <a:lnSpc>
                <a:spcPct val="90000"/>
              </a:lnSpc>
              <a:spcBef>
                <a:spcPts val="65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20" dirty="0">
                <a:latin typeface="Calibri"/>
                <a:cs typeface="Calibri"/>
              </a:rPr>
              <a:t>Pada </a:t>
            </a:r>
            <a:r>
              <a:rPr sz="2700" spc="-15" dirty="0">
                <a:latin typeface="Calibri"/>
                <a:cs typeface="Calibri"/>
              </a:rPr>
              <a:t>struktur </a:t>
            </a:r>
            <a:r>
              <a:rPr sz="2700" spc="-5" dirty="0">
                <a:latin typeface="Calibri"/>
                <a:cs typeface="Calibri"/>
              </a:rPr>
              <a:t>balok-pelat, </a:t>
            </a:r>
            <a:r>
              <a:rPr sz="2700" spc="-15" dirty="0">
                <a:latin typeface="Calibri"/>
                <a:cs typeface="Calibri"/>
              </a:rPr>
              <a:t>umumnya </a:t>
            </a:r>
            <a:r>
              <a:rPr sz="2700" spc="-5" dirty="0">
                <a:latin typeface="Calibri"/>
                <a:cs typeface="Calibri"/>
              </a:rPr>
              <a:t>balok dan </a:t>
            </a:r>
            <a:r>
              <a:rPr sz="2700" spc="-10" dirty="0">
                <a:latin typeface="Calibri"/>
                <a:cs typeface="Calibri"/>
              </a:rPr>
              <a:t>pelat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dicor </a:t>
            </a:r>
            <a:r>
              <a:rPr sz="2700" spc="-20" dirty="0">
                <a:latin typeface="Calibri"/>
                <a:cs typeface="Calibri"/>
              </a:rPr>
              <a:t>secara </a:t>
            </a:r>
            <a:r>
              <a:rPr sz="2700" spc="-10" dirty="0">
                <a:latin typeface="Calibri"/>
                <a:cs typeface="Calibri"/>
              </a:rPr>
              <a:t>bersamaan sehingga </a:t>
            </a:r>
            <a:r>
              <a:rPr sz="2700" spc="-5" dirty="0">
                <a:latin typeface="Calibri"/>
                <a:cs typeface="Calibri"/>
              </a:rPr>
              <a:t>menghasilkan </a:t>
            </a:r>
            <a:r>
              <a:rPr sz="2700" spc="-10" dirty="0">
                <a:latin typeface="Calibri"/>
                <a:cs typeface="Calibri"/>
              </a:rPr>
              <a:t>suatu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kesatuan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struktur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yang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monolit.</a:t>
            </a:r>
          </a:p>
          <a:p>
            <a:pPr marL="355600" marR="283845" indent="-342900" algn="just">
              <a:lnSpc>
                <a:spcPts val="2920"/>
              </a:lnSpc>
              <a:spcBef>
                <a:spcPts val="68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15" dirty="0">
                <a:latin typeface="Calibri"/>
                <a:cs typeface="Calibri"/>
              </a:rPr>
              <a:t>Ketebalan </a:t>
            </a:r>
            <a:r>
              <a:rPr sz="2700" spc="-5" dirty="0">
                <a:latin typeface="Calibri"/>
                <a:cs typeface="Calibri"/>
              </a:rPr>
              <a:t>dari </a:t>
            </a:r>
            <a:r>
              <a:rPr sz="2700" spc="-10" dirty="0">
                <a:latin typeface="Calibri"/>
                <a:cs typeface="Calibri"/>
              </a:rPr>
              <a:t>pelat </a:t>
            </a:r>
            <a:r>
              <a:rPr sz="2700" spc="-15" dirty="0">
                <a:latin typeface="Calibri"/>
                <a:cs typeface="Calibri"/>
              </a:rPr>
              <a:t>beton umumnya </a:t>
            </a:r>
            <a:r>
              <a:rPr sz="2700" spc="-5" dirty="0">
                <a:latin typeface="Calibri"/>
                <a:cs typeface="Calibri"/>
              </a:rPr>
              <a:t>jauh </a:t>
            </a:r>
            <a:r>
              <a:rPr sz="2700" dirty="0">
                <a:latin typeface="Calibri"/>
                <a:cs typeface="Calibri"/>
              </a:rPr>
              <a:t>lebih </a:t>
            </a:r>
            <a:r>
              <a:rPr sz="2700" spc="-20" dirty="0">
                <a:latin typeface="Calibri"/>
                <a:cs typeface="Calibri"/>
              </a:rPr>
              <a:t>kecil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dibandingkan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dengan</a:t>
            </a:r>
            <a:r>
              <a:rPr sz="2700" spc="-25" dirty="0">
                <a:latin typeface="Calibri"/>
                <a:cs typeface="Calibri"/>
              </a:rPr>
              <a:t> ukuran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bentangannya.</a:t>
            </a:r>
            <a:endParaRPr sz="27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519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6346" y="1598167"/>
            <a:ext cx="5538470" cy="392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3920490" algn="just"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Jenis-Jenis</a:t>
            </a:r>
            <a:r>
              <a:rPr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Pelat </a:t>
            </a:r>
            <a:r>
              <a:rPr b="1" spc="-3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Pelat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Satu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Arah</a:t>
            </a:r>
            <a:endParaRPr dirty="0">
              <a:latin typeface="Calibri"/>
              <a:cs typeface="Calibri"/>
            </a:endParaRPr>
          </a:p>
          <a:p>
            <a:pPr marL="431800" marR="294005" indent="-342900" algn="just">
              <a:lnSpc>
                <a:spcPts val="1730"/>
              </a:lnSpc>
              <a:spcBef>
                <a:spcPts val="41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pc="-15" dirty="0">
                <a:latin typeface="Calibri"/>
                <a:cs typeface="Calibri"/>
              </a:rPr>
              <a:t>Jika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sistem</a:t>
            </a:r>
            <a:r>
              <a:rPr spc="-5" dirty="0">
                <a:latin typeface="Calibri"/>
                <a:cs typeface="Calibri"/>
              </a:rPr>
              <a:t> pelat </a:t>
            </a:r>
            <a:r>
              <a:rPr spc="-15" dirty="0">
                <a:latin typeface="Calibri"/>
                <a:cs typeface="Calibri"/>
              </a:rPr>
              <a:t>hanya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ditumpu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kedua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sisinya,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maka </a:t>
            </a:r>
            <a:r>
              <a:rPr spc="-5" dirty="0">
                <a:latin typeface="Calibri"/>
                <a:cs typeface="Calibri"/>
              </a:rPr>
              <a:t>pelat </a:t>
            </a:r>
            <a:r>
              <a:rPr spc="-10" dirty="0">
                <a:latin typeface="Calibri"/>
                <a:cs typeface="Calibri"/>
              </a:rPr>
              <a:t>tersebut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melentur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mengalami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lendutan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tegak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lurus dari sisi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tumpuan.</a:t>
            </a:r>
          </a:p>
          <a:p>
            <a:pPr marL="431800" marR="93980" indent="-342900" algn="just">
              <a:lnSpc>
                <a:spcPts val="1730"/>
              </a:lnSpc>
              <a:spcBef>
                <a:spcPts val="42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pc="-5" dirty="0">
                <a:latin typeface="Calibri"/>
                <a:cs typeface="Calibri"/>
              </a:rPr>
              <a:t>Beban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didistribusikan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pelat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 satu</a:t>
            </a:r>
            <a:r>
              <a:rPr spc="-10" dirty="0">
                <a:latin typeface="Calibri"/>
                <a:cs typeface="Calibri"/>
              </a:rPr>
              <a:t> arah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saja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yaitu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ke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tumpuan.</a:t>
            </a:r>
          </a:p>
          <a:p>
            <a:pPr marL="431800" indent="-342900" algn="just">
              <a:spcBef>
                <a:spcPts val="1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pc="-15" dirty="0">
                <a:latin typeface="Calibri"/>
                <a:cs typeface="Calibri"/>
              </a:rPr>
              <a:t>Pelat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jenis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ini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disebut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juga</a:t>
            </a:r>
            <a:r>
              <a:rPr spc="-5" dirty="0">
                <a:latin typeface="Calibri"/>
                <a:cs typeface="Calibri"/>
              </a:rPr>
              <a:t> 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pelat satu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arah.</a:t>
            </a:r>
            <a:endParaRPr dirty="0">
              <a:latin typeface="Calibri"/>
              <a:cs typeface="Calibri"/>
            </a:endParaRPr>
          </a:p>
          <a:p>
            <a:pPr marL="431165" marR="227965" indent="-342900" algn="just">
              <a:lnSpc>
                <a:spcPts val="1730"/>
              </a:lnSpc>
              <a:spcBef>
                <a:spcPts val="420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pc="-5" dirty="0">
                <a:latin typeface="Calibri"/>
                <a:cs typeface="Calibri"/>
              </a:rPr>
              <a:t>Apabila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pelat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tertumpu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keempat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sisinya,</a:t>
            </a:r>
            <a:r>
              <a:rPr spc="-5" dirty="0">
                <a:latin typeface="Calibri"/>
                <a:cs typeface="Calibri"/>
              </a:rPr>
              <a:t> dan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rasio </a:t>
            </a:r>
            <a:r>
              <a:rPr spc="-3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bentang</a:t>
            </a:r>
            <a:r>
              <a:rPr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panjang</a:t>
            </a:r>
            <a:r>
              <a:rPr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terhadap</a:t>
            </a:r>
            <a:r>
              <a:rPr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bentang</a:t>
            </a:r>
            <a:r>
              <a:rPr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pendek</a:t>
            </a:r>
            <a:r>
              <a:rPr dirty="0">
                <a:solidFill>
                  <a:srgbClr val="FF0000"/>
                </a:solidFill>
                <a:latin typeface="Calibri"/>
                <a:cs typeface="Calibri"/>
              </a:rPr>
              <a:t> lebih </a:t>
            </a:r>
            <a:r>
              <a:rPr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besar </a:t>
            </a:r>
            <a:r>
              <a:rPr spc="-15" dirty="0">
                <a:solidFill>
                  <a:srgbClr val="FF0000"/>
                </a:solidFill>
                <a:latin typeface="Calibri"/>
                <a:cs typeface="Calibri"/>
              </a:rPr>
              <a:t>atau</a:t>
            </a:r>
            <a:r>
              <a:rPr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sama</a:t>
            </a: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 dengan</a:t>
            </a:r>
            <a:r>
              <a:rPr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5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pc="5" dirty="0">
                <a:latin typeface="Calibri"/>
                <a:cs typeface="Calibri"/>
              </a:rPr>
              <a:t>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maka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hampir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95% </a:t>
            </a:r>
            <a:r>
              <a:rPr spc="-5" dirty="0">
                <a:latin typeface="Calibri"/>
                <a:cs typeface="Calibri"/>
              </a:rPr>
              <a:t>beban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dilimpahkan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pendek,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pelat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menjadi</a:t>
            </a:r>
            <a:r>
              <a:rPr spc="-10" dirty="0">
                <a:latin typeface="Calibri"/>
                <a:cs typeface="Calibri"/>
              </a:rPr>
              <a:t> sistem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pelat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satu </a:t>
            </a:r>
            <a:r>
              <a:rPr spc="-10" dirty="0">
                <a:latin typeface="Calibri"/>
                <a:cs typeface="Calibri"/>
              </a:rPr>
              <a:t>arah.</a:t>
            </a:r>
            <a:endParaRPr dirty="0">
              <a:latin typeface="Calibri"/>
              <a:cs typeface="Calibri"/>
            </a:endParaRPr>
          </a:p>
          <a:p>
            <a:pPr marL="431165" marR="366395" indent="-342900" algn="just">
              <a:lnSpc>
                <a:spcPct val="80000"/>
              </a:lnSpc>
              <a:spcBef>
                <a:spcPts val="434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pc="-10" dirty="0">
                <a:latin typeface="Calibri"/>
                <a:cs typeface="Calibri"/>
              </a:rPr>
              <a:t>Sistem</a:t>
            </a:r>
            <a:r>
              <a:rPr spc="-5" dirty="0">
                <a:latin typeface="Calibri"/>
                <a:cs typeface="Calibri"/>
              </a:rPr>
              <a:t> pelat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satu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cocok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digunakan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3-6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meter,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hidup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sebesar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2,5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 5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kN/m</a:t>
            </a:r>
            <a:r>
              <a:rPr baseline="25462" dirty="0">
                <a:latin typeface="Calibri"/>
                <a:cs typeface="Calibri"/>
              </a:rPr>
              <a:t>2</a:t>
            </a:r>
            <a:r>
              <a:rPr dirty="0">
                <a:latin typeface="Calibri"/>
                <a:cs typeface="Calibri"/>
              </a:rPr>
              <a:t>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36180" y="1988820"/>
            <a:ext cx="2915283" cy="1828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256" y="4077018"/>
            <a:ext cx="2520315" cy="189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7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93650" y="1998088"/>
            <a:ext cx="35445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900">
              <a:spcBef>
                <a:spcPts val="105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10" dirty="0">
                <a:latin typeface="Calibri"/>
                <a:cs typeface="Calibri"/>
              </a:rPr>
              <a:t>Flat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slab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w/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reinforcing</a:t>
            </a:r>
            <a:r>
              <a:rPr sz="2000" b="1" spc="-5" dirty="0">
                <a:latin typeface="Calibri"/>
                <a:cs typeface="Calibri"/>
              </a:rPr>
              <a:t> beams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3650" y="5765998"/>
            <a:ext cx="41960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900">
              <a:spcBef>
                <a:spcPts val="105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With,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or</a:t>
            </a:r>
            <a:r>
              <a:rPr sz="2000" b="1" spc="-20" dirty="0">
                <a:latin typeface="Calibri"/>
                <a:cs typeface="Calibri"/>
              </a:rPr>
              <a:t> w/o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Capitals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or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drop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panels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0" y="2514600"/>
            <a:ext cx="4114800" cy="3086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01000" y="1066880"/>
            <a:ext cx="2312922" cy="519263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458200" y="4343400"/>
            <a:ext cx="1447800" cy="3048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6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60020">
              <a:lnSpc>
                <a:spcPts val="2280"/>
              </a:lnSpc>
            </a:pP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Drop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Panel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58200" y="6019800"/>
            <a:ext cx="1676400" cy="5334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6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85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Drop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Panel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w/</a:t>
            </a:r>
            <a:endParaRPr sz="2000">
              <a:latin typeface="Calibri"/>
              <a:cs typeface="Calibri"/>
            </a:endParaRPr>
          </a:p>
          <a:p>
            <a:pPr marL="2540" algn="ctr">
              <a:lnSpc>
                <a:spcPts val="2215"/>
              </a:lnSpc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Capital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48800" y="2209800"/>
            <a:ext cx="914400" cy="609600"/>
          </a:xfrm>
          <a:prstGeom prst="rect">
            <a:avLst/>
          </a:prstGeom>
          <a:solidFill>
            <a:srgbClr val="000000"/>
          </a:solidFill>
          <a:ln w="12700">
            <a:solidFill>
              <a:srgbClr val="C0504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68605">
              <a:lnSpc>
                <a:spcPts val="2275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Flat</a:t>
            </a:r>
            <a:endParaRPr sz="2000">
              <a:latin typeface="Calibri"/>
              <a:cs typeface="Calibri"/>
            </a:endParaRPr>
          </a:p>
          <a:p>
            <a:pPr marL="200025"/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Plate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42547" y="1636264"/>
            <a:ext cx="337756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45" dirty="0">
                <a:solidFill>
                  <a:srgbClr val="1F487C"/>
                </a:solidFill>
                <a:latin typeface="Calibri"/>
                <a:cs typeface="Calibri"/>
              </a:rPr>
              <a:t>Two-Way</a:t>
            </a:r>
            <a:r>
              <a:rPr sz="3200" spc="-6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1F487C"/>
                </a:solidFill>
                <a:latin typeface="Calibri"/>
                <a:cs typeface="Calibri"/>
              </a:rPr>
              <a:t>Flat</a:t>
            </a:r>
            <a:r>
              <a:rPr sz="3200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1F487C"/>
                </a:solidFill>
                <a:latin typeface="Calibri"/>
                <a:cs typeface="Calibri"/>
              </a:rPr>
              <a:t>Slab</a:t>
            </a:r>
            <a:endParaRPr sz="3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978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828800" y="1545336"/>
            <a:ext cx="8534400" cy="4930140"/>
            <a:chOff x="304800" y="1545336"/>
            <a:chExt cx="8534400" cy="49301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3213043"/>
              <a:ext cx="3062356" cy="32622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3600" y="3427283"/>
              <a:ext cx="2895600" cy="28035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517" y="2328800"/>
              <a:ext cx="4292589" cy="21970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476" y="1545336"/>
              <a:ext cx="1217676" cy="8991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3751" y="1545336"/>
              <a:ext cx="658368" cy="8991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88719" y="1545336"/>
              <a:ext cx="3203447" cy="8991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586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6347" y="1590548"/>
            <a:ext cx="5154295" cy="4538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8265" algn="just">
              <a:spcBef>
                <a:spcPts val="105"/>
              </a:spcBef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Jenis-Jenis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Pelat</a:t>
            </a:r>
            <a:endParaRPr sz="2000" dirty="0">
              <a:latin typeface="Calibri"/>
              <a:cs typeface="Calibri"/>
            </a:endParaRPr>
          </a:p>
          <a:p>
            <a:pPr marL="88900" algn="just"/>
            <a:r>
              <a:rPr sz="2000" b="1" spc="-10" dirty="0">
                <a:latin typeface="Calibri"/>
                <a:cs typeface="Calibri"/>
              </a:rPr>
              <a:t>Sistem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Pelat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Rusuk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(</a:t>
            </a:r>
            <a:r>
              <a:rPr sz="2000" b="1" i="1" spc="-10" dirty="0">
                <a:latin typeface="Calibri"/>
                <a:cs typeface="Calibri"/>
              </a:rPr>
              <a:t>Joist</a:t>
            </a:r>
            <a:r>
              <a:rPr sz="2000" b="1" i="1" spc="-25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Construction</a:t>
            </a:r>
            <a:r>
              <a:rPr sz="2000" b="1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 marL="431800" marR="280035" indent="-342900" algn="just">
              <a:lnSpc>
                <a:spcPts val="1920"/>
              </a:lnSpc>
              <a:spcBef>
                <a:spcPts val="464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000" spc="-10" dirty="0">
                <a:latin typeface="Calibri"/>
                <a:cs typeface="Calibri"/>
              </a:rPr>
              <a:t>Sistem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rusuk</a:t>
            </a:r>
            <a:r>
              <a:rPr sz="2000" spc="-10" dirty="0">
                <a:latin typeface="Calibri"/>
                <a:cs typeface="Calibri"/>
              </a:rPr>
              <a:t> terdiri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 ketebalan </a:t>
            </a:r>
            <a:r>
              <a:rPr sz="2000" dirty="0">
                <a:latin typeface="Calibri"/>
                <a:cs typeface="Calibri"/>
              </a:rPr>
              <a:t>50 </a:t>
            </a:r>
            <a:r>
              <a:rPr sz="2000" spc="-5" dirty="0">
                <a:latin typeface="Calibri"/>
                <a:cs typeface="Calibri"/>
              </a:rPr>
              <a:t>hingga </a:t>
            </a:r>
            <a:r>
              <a:rPr sz="2000" dirty="0">
                <a:latin typeface="Calibri"/>
                <a:cs typeface="Calibri"/>
              </a:rPr>
              <a:t>100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ditopang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sejumlah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rusuk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jarak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beraturan.</a:t>
            </a:r>
            <a:endParaRPr sz="2000" dirty="0">
              <a:latin typeface="Calibri"/>
              <a:cs typeface="Calibri"/>
            </a:endParaRPr>
          </a:p>
          <a:p>
            <a:pPr marL="431800" marR="271145" indent="-342900" algn="just">
              <a:lnSpc>
                <a:spcPct val="80000"/>
              </a:lnSpc>
              <a:spcBef>
                <a:spcPts val="49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000" dirty="0">
                <a:latin typeface="Calibri"/>
                <a:cs typeface="Calibri"/>
              </a:rPr>
              <a:t>Rusuk </a:t>
            </a:r>
            <a:r>
              <a:rPr sz="2000" spc="-10" dirty="0">
                <a:latin typeface="Calibri"/>
                <a:cs typeface="Calibri"/>
              </a:rPr>
              <a:t>mempunyai </a:t>
            </a:r>
            <a:r>
              <a:rPr sz="2000" spc="-5" dirty="0">
                <a:latin typeface="Calibri"/>
                <a:cs typeface="Calibri"/>
              </a:rPr>
              <a:t>lebar minimum </a:t>
            </a:r>
            <a:r>
              <a:rPr sz="2000" dirty="0">
                <a:latin typeface="Calibri"/>
                <a:cs typeface="Calibri"/>
              </a:rPr>
              <a:t>100 mm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10" dirty="0">
                <a:latin typeface="Calibri"/>
                <a:cs typeface="Calibri"/>
              </a:rPr>
              <a:t>mempunyai </a:t>
            </a:r>
            <a:r>
              <a:rPr sz="2000" dirty="0">
                <a:latin typeface="Calibri"/>
                <a:cs typeface="Calibri"/>
              </a:rPr>
              <a:t>tinggi tidak lebih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dirty="0">
                <a:latin typeface="Calibri"/>
                <a:cs typeface="Calibri"/>
              </a:rPr>
              <a:t>3,5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kali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 </a:t>
            </a:r>
            <a:r>
              <a:rPr sz="2000" spc="-10" dirty="0">
                <a:latin typeface="Calibri"/>
                <a:cs typeface="Calibri"/>
              </a:rPr>
              <a:t>minimumnya.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Rusuk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biasanya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bersisi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miring</a:t>
            </a:r>
            <a:r>
              <a:rPr sz="2000" dirty="0">
                <a:latin typeface="Calibri"/>
                <a:cs typeface="Calibri"/>
              </a:rPr>
              <a:t> dan</a:t>
            </a:r>
            <a:r>
              <a:rPr sz="2000" spc="-5" dirty="0">
                <a:latin typeface="Calibri"/>
                <a:cs typeface="Calibri"/>
              </a:rPr>
              <a:t> disusun </a:t>
            </a:r>
            <a:r>
              <a:rPr sz="2000" dirty="0">
                <a:latin typeface="Calibri"/>
                <a:cs typeface="Calibri"/>
              </a:rPr>
              <a:t>dalam</a:t>
            </a:r>
            <a:r>
              <a:rPr sz="2000" spc="-10" dirty="0">
                <a:latin typeface="Calibri"/>
                <a:cs typeface="Calibri"/>
              </a:rPr>
              <a:t> jarak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tertentu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tidak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melebihi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750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mm.</a:t>
            </a:r>
            <a:endParaRPr sz="2000" dirty="0">
              <a:latin typeface="Calibri"/>
              <a:cs typeface="Calibri"/>
            </a:endParaRPr>
          </a:p>
          <a:p>
            <a:pPr marL="431800" indent="-342900" algn="just">
              <a:lnSpc>
                <a:spcPts val="2160"/>
              </a:lnSpc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000" dirty="0">
                <a:latin typeface="Calibri"/>
                <a:cs typeface="Calibri"/>
              </a:rPr>
              <a:t>Rusuk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ditopang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balok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induk utama </a:t>
            </a:r>
            <a:r>
              <a:rPr sz="2000" spc="-10" dirty="0">
                <a:latin typeface="Calibri"/>
                <a:cs typeface="Calibri"/>
              </a:rPr>
              <a:t>yang</a:t>
            </a:r>
            <a:endParaRPr sz="2000" dirty="0">
              <a:latin typeface="Calibri"/>
              <a:cs typeface="Calibri"/>
            </a:endParaRPr>
          </a:p>
          <a:p>
            <a:pPr marL="431800" algn="just">
              <a:lnSpc>
                <a:spcPts val="2160"/>
              </a:lnSpc>
            </a:pPr>
            <a:r>
              <a:rPr sz="2000" spc="-5" dirty="0">
                <a:latin typeface="Calibri"/>
                <a:cs typeface="Calibri"/>
              </a:rPr>
              <a:t>langsung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menumpu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</a:t>
            </a:r>
            <a:r>
              <a:rPr sz="2000" spc="-15" dirty="0">
                <a:latin typeface="Calibri"/>
                <a:cs typeface="Calibri"/>
              </a:rPr>
              <a:t> kolom.</a:t>
            </a:r>
            <a:endParaRPr sz="2000" dirty="0">
              <a:latin typeface="Calibri"/>
              <a:cs typeface="Calibri"/>
            </a:endParaRPr>
          </a:p>
          <a:p>
            <a:pPr marL="431800" marR="98425" indent="-342900" algn="just">
              <a:lnSpc>
                <a:spcPts val="1920"/>
              </a:lnSpc>
              <a:spcBef>
                <a:spcPts val="464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000" spc="-10" dirty="0">
                <a:latin typeface="Calibri"/>
                <a:cs typeface="Calibri"/>
              </a:rPr>
              <a:t>Sistem pelat </a:t>
            </a:r>
            <a:r>
              <a:rPr sz="2000" dirty="0">
                <a:latin typeface="Calibri"/>
                <a:cs typeface="Calibri"/>
              </a:rPr>
              <a:t>rusuk </a:t>
            </a:r>
            <a:r>
              <a:rPr sz="2000" spc="-5" dirty="0">
                <a:latin typeface="Calibri"/>
                <a:cs typeface="Calibri"/>
              </a:rPr>
              <a:t>cocok digunakan untuk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struktur </a:t>
            </a:r>
            <a:r>
              <a:rPr sz="2000" spc="-10" dirty="0">
                <a:latin typeface="Calibri"/>
                <a:cs typeface="Calibri"/>
              </a:rPr>
              <a:t>pelat </a:t>
            </a:r>
            <a:r>
              <a:rPr sz="2000" spc="-5" dirty="0">
                <a:latin typeface="Calibri"/>
                <a:cs typeface="Calibri"/>
              </a:rPr>
              <a:t>dengan </a:t>
            </a:r>
            <a:r>
              <a:rPr sz="2000" spc="-10" dirty="0">
                <a:latin typeface="Calibri"/>
                <a:cs typeface="Calibri"/>
              </a:rPr>
              <a:t>bentangan </a:t>
            </a:r>
            <a:r>
              <a:rPr sz="2000" dirty="0">
                <a:latin typeface="Calibri"/>
                <a:cs typeface="Calibri"/>
              </a:rPr>
              <a:t>6-9 m </a:t>
            </a:r>
            <a:r>
              <a:rPr sz="2000" spc="-10" dirty="0">
                <a:latin typeface="Calibri"/>
                <a:cs typeface="Calibri"/>
              </a:rPr>
              <a:t>serta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hidup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sebesar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3,5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5,5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kN/m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5770" y="1993011"/>
            <a:ext cx="280987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1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3" y="1558635"/>
            <a:ext cx="4907915" cy="479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603500" algn="just">
              <a:lnSpc>
                <a:spcPct val="110100"/>
              </a:lnSpc>
              <a:spcBef>
                <a:spcPts val="95"/>
              </a:spcBef>
            </a:pPr>
            <a:r>
              <a:rPr sz="2700" b="1" spc="-5" dirty="0">
                <a:solidFill>
                  <a:srgbClr val="FF0000"/>
                </a:solidFill>
                <a:latin typeface="Calibri"/>
                <a:cs typeface="Calibri"/>
              </a:rPr>
              <a:t>Jenis-Jenis</a:t>
            </a:r>
            <a:r>
              <a:rPr sz="27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20" dirty="0">
                <a:solidFill>
                  <a:srgbClr val="FF0000"/>
                </a:solidFill>
                <a:latin typeface="Calibri"/>
                <a:cs typeface="Calibri"/>
              </a:rPr>
              <a:t>Pelat </a:t>
            </a:r>
            <a:r>
              <a:rPr sz="2700" b="1" spc="-5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20" dirty="0">
                <a:latin typeface="Calibri"/>
                <a:cs typeface="Calibri"/>
              </a:rPr>
              <a:t>Pelat</a:t>
            </a:r>
            <a:r>
              <a:rPr sz="2700" b="1" spc="-10" dirty="0">
                <a:latin typeface="Calibri"/>
                <a:cs typeface="Calibri"/>
              </a:rPr>
              <a:t> </a:t>
            </a:r>
            <a:r>
              <a:rPr sz="2700" b="1" spc="-5" dirty="0">
                <a:latin typeface="Calibri"/>
                <a:cs typeface="Calibri"/>
              </a:rPr>
              <a:t>Dua</a:t>
            </a:r>
            <a:r>
              <a:rPr sz="2700" b="1" spc="-20" dirty="0">
                <a:latin typeface="Calibri"/>
                <a:cs typeface="Calibri"/>
              </a:rPr>
              <a:t> Arah</a:t>
            </a:r>
            <a:endParaRPr sz="2700" dirty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65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Apabila </a:t>
            </a:r>
            <a:r>
              <a:rPr sz="2700" spc="-10" dirty="0">
                <a:latin typeface="Calibri"/>
                <a:cs typeface="Calibri"/>
              </a:rPr>
              <a:t>struktur pelat </a:t>
            </a:r>
            <a:r>
              <a:rPr sz="2700" spc="-15" dirty="0">
                <a:latin typeface="Calibri"/>
                <a:cs typeface="Calibri"/>
              </a:rPr>
              <a:t>beton </a:t>
            </a:r>
            <a:r>
              <a:rPr sz="2700" spc="-10" dirty="0">
                <a:latin typeface="Calibri"/>
                <a:cs typeface="Calibri"/>
              </a:rPr>
              <a:t> ditopang </a:t>
            </a:r>
            <a:r>
              <a:rPr sz="2700" spc="-5" dirty="0">
                <a:latin typeface="Calibri"/>
                <a:cs typeface="Calibri"/>
              </a:rPr>
              <a:t>di </a:t>
            </a:r>
            <a:r>
              <a:rPr sz="2700" spc="-20" dirty="0">
                <a:latin typeface="Calibri"/>
                <a:cs typeface="Calibri"/>
              </a:rPr>
              <a:t>keempat </a:t>
            </a:r>
            <a:r>
              <a:rPr sz="2700" spc="-15" dirty="0">
                <a:latin typeface="Calibri"/>
                <a:cs typeface="Calibri"/>
              </a:rPr>
              <a:t>sisinya, </a:t>
            </a:r>
            <a:r>
              <a:rPr sz="2700" spc="-5" dirty="0">
                <a:latin typeface="Calibri"/>
                <a:cs typeface="Calibri"/>
              </a:rPr>
              <a:t>dan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rasio </a:t>
            </a:r>
            <a:r>
              <a:rPr sz="2700" spc="-25" dirty="0">
                <a:latin typeface="Calibri"/>
                <a:cs typeface="Calibri"/>
              </a:rPr>
              <a:t>antara </a:t>
            </a:r>
            <a:r>
              <a:rPr sz="2700" spc="-15" dirty="0">
                <a:latin typeface="Calibri"/>
                <a:cs typeface="Calibri"/>
              </a:rPr>
              <a:t>bentang </a:t>
            </a:r>
            <a:r>
              <a:rPr sz="2700" spc="-5" dirty="0">
                <a:latin typeface="Calibri"/>
                <a:cs typeface="Calibri"/>
              </a:rPr>
              <a:t>panjang 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terhadap </a:t>
            </a:r>
            <a:r>
              <a:rPr sz="2700" spc="-15" dirty="0">
                <a:latin typeface="Calibri"/>
                <a:cs typeface="Calibri"/>
              </a:rPr>
              <a:t>bentang pendeknya 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kurang</a:t>
            </a:r>
            <a:r>
              <a:rPr sz="2700" spc="-5" dirty="0">
                <a:latin typeface="Calibri"/>
                <a:cs typeface="Calibri"/>
              </a:rPr>
              <a:t> dari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2,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maka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pelat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tersebut </a:t>
            </a:r>
            <a:r>
              <a:rPr sz="2700" spc="-20" dirty="0">
                <a:latin typeface="Calibri"/>
                <a:cs typeface="Calibri"/>
              </a:rPr>
              <a:t>dikategorikan </a:t>
            </a:r>
            <a:r>
              <a:rPr sz="2700" spc="-10" dirty="0">
                <a:latin typeface="Calibri"/>
                <a:cs typeface="Calibri"/>
              </a:rPr>
              <a:t>sebagai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sistem </a:t>
            </a:r>
            <a:r>
              <a:rPr sz="2700" spc="-10" dirty="0">
                <a:latin typeface="Calibri"/>
                <a:cs typeface="Calibri"/>
              </a:rPr>
              <a:t>pelat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dua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arah.</a:t>
            </a:r>
            <a:endParaRPr sz="2700" dirty="0">
              <a:latin typeface="Calibri"/>
              <a:cs typeface="Calibri"/>
            </a:endParaRPr>
          </a:p>
          <a:p>
            <a:pPr marL="355600" marR="525145" indent="-342900" algn="just">
              <a:lnSpc>
                <a:spcPts val="2920"/>
              </a:lnSpc>
              <a:spcBef>
                <a:spcPts val="68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15" dirty="0">
                <a:latin typeface="Calibri"/>
                <a:cs typeface="Calibri"/>
              </a:rPr>
              <a:t>Sistem </a:t>
            </a:r>
            <a:r>
              <a:rPr sz="2700" spc="-10" dirty="0">
                <a:latin typeface="Calibri"/>
                <a:cs typeface="Calibri"/>
              </a:rPr>
              <a:t>pelat </a:t>
            </a:r>
            <a:r>
              <a:rPr sz="2700" spc="-5" dirty="0">
                <a:latin typeface="Calibri"/>
                <a:cs typeface="Calibri"/>
              </a:rPr>
              <a:t>dua </a:t>
            </a:r>
            <a:r>
              <a:rPr sz="2700" spc="-20" dirty="0">
                <a:latin typeface="Calibri"/>
                <a:cs typeface="Calibri"/>
              </a:rPr>
              <a:t>arah </a:t>
            </a:r>
            <a:r>
              <a:rPr sz="2700" spc="-5" dirty="0">
                <a:latin typeface="Calibri"/>
                <a:cs typeface="Calibri"/>
              </a:rPr>
              <a:t>sendiri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dapat dibedakan </a:t>
            </a:r>
            <a:r>
              <a:rPr sz="2700" dirty="0">
                <a:latin typeface="Calibri"/>
                <a:cs typeface="Calibri"/>
              </a:rPr>
              <a:t>menjadi </a:t>
            </a:r>
            <a:r>
              <a:rPr sz="2700" spc="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beberapa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jenis</a:t>
            </a:r>
            <a:endParaRPr sz="27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102" y="3573017"/>
            <a:ext cx="3428999" cy="213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49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6347" y="1584448"/>
            <a:ext cx="5338445" cy="41833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900" algn="just">
              <a:spcBef>
                <a:spcPts val="95"/>
              </a:spcBef>
            </a:pPr>
            <a:r>
              <a:rPr sz="2200" b="1" spc="-20" dirty="0">
                <a:solidFill>
                  <a:srgbClr val="E46C09"/>
                </a:solidFill>
                <a:latin typeface="Calibri"/>
                <a:cs typeface="Calibri"/>
              </a:rPr>
              <a:t>Pelat</a:t>
            </a:r>
            <a:r>
              <a:rPr sz="2200" b="1" spc="10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E46C09"/>
                </a:solidFill>
                <a:latin typeface="Calibri"/>
                <a:cs typeface="Calibri"/>
              </a:rPr>
              <a:t>Dua</a:t>
            </a:r>
            <a:r>
              <a:rPr sz="2200" b="1" spc="-25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E46C09"/>
                </a:solidFill>
                <a:latin typeface="Calibri"/>
                <a:cs typeface="Calibri"/>
              </a:rPr>
              <a:t>Arah</a:t>
            </a:r>
            <a:endParaRPr sz="2200" dirty="0">
              <a:latin typeface="Calibri"/>
              <a:cs typeface="Calibri"/>
            </a:endParaRPr>
          </a:p>
          <a:p>
            <a:pPr marL="88900" algn="just"/>
            <a:r>
              <a:rPr sz="2200" b="1" spc="-15" dirty="0">
                <a:latin typeface="Calibri"/>
                <a:cs typeface="Calibri"/>
              </a:rPr>
              <a:t>Sistem</a:t>
            </a:r>
            <a:r>
              <a:rPr sz="2200" b="1" spc="-5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balok-pelat</a:t>
            </a:r>
            <a:r>
              <a:rPr sz="2200" b="1" spc="1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dua</a:t>
            </a:r>
            <a:r>
              <a:rPr sz="2200" b="1" spc="-10" dirty="0">
                <a:latin typeface="Calibri"/>
                <a:cs typeface="Calibri"/>
              </a:rPr>
              <a:t> </a:t>
            </a:r>
            <a:r>
              <a:rPr sz="2200" b="1" spc="-20" dirty="0">
                <a:latin typeface="Calibri"/>
                <a:cs typeface="Calibri"/>
              </a:rPr>
              <a:t>arah</a:t>
            </a:r>
            <a:endParaRPr sz="2200" dirty="0">
              <a:latin typeface="Calibri"/>
              <a:cs typeface="Calibri"/>
            </a:endParaRPr>
          </a:p>
          <a:p>
            <a:pPr marL="431800" indent="-342900" algn="just">
              <a:lnSpc>
                <a:spcPts val="2375"/>
              </a:lnSpc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200" spc="-5" dirty="0">
                <a:latin typeface="Calibri"/>
                <a:cs typeface="Calibri"/>
              </a:rPr>
              <a:t>pada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sistem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struktur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ini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pelat </a:t>
            </a:r>
            <a:r>
              <a:rPr sz="2200" spc="-15" dirty="0">
                <a:latin typeface="Calibri"/>
                <a:cs typeface="Calibri"/>
              </a:rPr>
              <a:t>beton</a:t>
            </a:r>
            <a:endParaRPr sz="2200" dirty="0">
              <a:latin typeface="Calibri"/>
              <a:cs typeface="Calibri"/>
            </a:endParaRPr>
          </a:p>
          <a:p>
            <a:pPr marL="431800" algn="just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ditumpu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oleh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balok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</a:t>
            </a:r>
            <a:r>
              <a:rPr sz="2200" spc="-20" dirty="0">
                <a:latin typeface="Calibri"/>
                <a:cs typeface="Calibri"/>
              </a:rPr>
              <a:t> keempat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sisinya.</a:t>
            </a:r>
            <a:endParaRPr sz="2200" dirty="0">
              <a:latin typeface="Calibri"/>
              <a:cs typeface="Calibri"/>
            </a:endParaRPr>
          </a:p>
          <a:p>
            <a:pPr marL="431800" marR="508000" indent="-342900" algn="just">
              <a:lnSpc>
                <a:spcPts val="2110"/>
              </a:lnSpc>
              <a:spcBef>
                <a:spcPts val="51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200" spc="-5" dirty="0">
                <a:latin typeface="Calibri"/>
                <a:cs typeface="Calibri"/>
              </a:rPr>
              <a:t>Beban </a:t>
            </a:r>
            <a:r>
              <a:rPr sz="2200" spc="-10" dirty="0">
                <a:latin typeface="Calibri"/>
                <a:cs typeface="Calibri"/>
              </a:rPr>
              <a:t>dari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pelat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ditransfer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40" dirty="0">
                <a:latin typeface="Calibri"/>
                <a:cs typeface="Calibri"/>
              </a:rPr>
              <a:t>ke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keempat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balok</a:t>
            </a:r>
            <a:r>
              <a:rPr sz="2200" spc="-10" dirty="0">
                <a:latin typeface="Calibri"/>
                <a:cs typeface="Calibri"/>
              </a:rPr>
              <a:t> penumpu yang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selanjutnya 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mentransfer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bebannya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45" dirty="0">
                <a:latin typeface="Calibri"/>
                <a:cs typeface="Calibri"/>
              </a:rPr>
              <a:t>ke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kolom.</a:t>
            </a:r>
            <a:endParaRPr sz="2200" dirty="0">
              <a:latin typeface="Calibri"/>
              <a:cs typeface="Calibri"/>
            </a:endParaRPr>
          </a:p>
          <a:p>
            <a:pPr marL="431800" marR="218440" indent="-342900" algn="just">
              <a:lnSpc>
                <a:spcPts val="2110"/>
              </a:lnSpc>
              <a:spcBef>
                <a:spcPts val="53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200" spc="-15" dirty="0">
                <a:latin typeface="Calibri"/>
                <a:cs typeface="Calibri"/>
              </a:rPr>
              <a:t>Sistem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pelat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dua </a:t>
            </a:r>
            <a:r>
              <a:rPr sz="2200" spc="-15" dirty="0">
                <a:latin typeface="Calibri"/>
                <a:cs typeface="Calibri"/>
              </a:rPr>
              <a:t>arah dengan</a:t>
            </a:r>
            <a:r>
              <a:rPr sz="2200" spc="-5" dirty="0">
                <a:latin typeface="Calibri"/>
                <a:cs typeface="Calibri"/>
              </a:rPr>
              <a:t> balok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ini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digunakan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untuk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bentangan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6-9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45" dirty="0">
                <a:latin typeface="Calibri"/>
                <a:cs typeface="Calibri"/>
              </a:rPr>
              <a:t>meter,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beban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hidup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sebesar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2,5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–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5,5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kN/m</a:t>
            </a:r>
            <a:r>
              <a:rPr sz="2175" spc="-7" baseline="24904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.</a:t>
            </a:r>
            <a:endParaRPr sz="2200" dirty="0">
              <a:latin typeface="Calibri"/>
              <a:cs typeface="Calibri"/>
            </a:endParaRPr>
          </a:p>
          <a:p>
            <a:pPr marL="431800" marR="93980" indent="-342900" algn="just">
              <a:lnSpc>
                <a:spcPts val="2110"/>
              </a:lnSpc>
              <a:spcBef>
                <a:spcPts val="540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200" spc="-5" dirty="0">
                <a:latin typeface="Calibri"/>
                <a:cs typeface="Calibri"/>
              </a:rPr>
              <a:t>Balok </a:t>
            </a:r>
            <a:r>
              <a:rPr sz="2200" spc="-15" dirty="0">
                <a:latin typeface="Calibri"/>
                <a:cs typeface="Calibri"/>
              </a:rPr>
              <a:t>akan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meningkatkan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kekakuan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pelat,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sehingga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lendutan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terjadi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akan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relatif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kecil.</a:t>
            </a:r>
            <a:endParaRPr sz="22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69509" y="2491264"/>
            <a:ext cx="1783234" cy="234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85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04451" y="1608832"/>
            <a:ext cx="5186045" cy="4043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 algn="just">
              <a:spcBef>
                <a:spcPts val="100"/>
              </a:spcBef>
            </a:pPr>
            <a:r>
              <a:rPr sz="1500" b="1" spc="-10" dirty="0">
                <a:solidFill>
                  <a:srgbClr val="E46C09"/>
                </a:solidFill>
                <a:latin typeface="Calibri"/>
                <a:cs typeface="Calibri"/>
              </a:rPr>
              <a:t>Pelat</a:t>
            </a:r>
            <a:r>
              <a:rPr sz="1500" b="1" spc="-45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1500" b="1" spc="-5" dirty="0">
                <a:solidFill>
                  <a:srgbClr val="E46C09"/>
                </a:solidFill>
                <a:latin typeface="Calibri"/>
                <a:cs typeface="Calibri"/>
              </a:rPr>
              <a:t>Dua</a:t>
            </a:r>
            <a:r>
              <a:rPr sz="1500" b="1" spc="-30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E46C09"/>
                </a:solidFill>
                <a:latin typeface="Calibri"/>
                <a:cs typeface="Calibri"/>
              </a:rPr>
              <a:t>Arah</a:t>
            </a:r>
            <a:endParaRPr sz="1500">
              <a:latin typeface="Calibri"/>
              <a:cs typeface="Calibri"/>
            </a:endParaRPr>
          </a:p>
          <a:p>
            <a:pPr marL="50165" algn="just">
              <a:lnSpc>
                <a:spcPts val="1800"/>
              </a:lnSpc>
            </a:pPr>
            <a:r>
              <a:rPr sz="1500" b="1" spc="-10" dirty="0">
                <a:latin typeface="Calibri"/>
                <a:cs typeface="Calibri"/>
              </a:rPr>
              <a:t>Sistem</a:t>
            </a:r>
            <a:r>
              <a:rPr sz="1500" b="1" spc="-5" dirty="0">
                <a:latin typeface="Calibri"/>
                <a:cs typeface="Calibri"/>
              </a:rPr>
              <a:t> pelat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datar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(</a:t>
            </a:r>
            <a:r>
              <a:rPr sz="1500" b="1" i="1" spc="-5" dirty="0">
                <a:latin typeface="Calibri"/>
                <a:cs typeface="Calibri"/>
              </a:rPr>
              <a:t>flat</a:t>
            </a:r>
            <a:r>
              <a:rPr sz="1500" b="1" i="1" spc="-15" dirty="0">
                <a:latin typeface="Calibri"/>
                <a:cs typeface="Calibri"/>
              </a:rPr>
              <a:t> </a:t>
            </a:r>
            <a:r>
              <a:rPr sz="1500" b="1" i="1" spc="-5" dirty="0">
                <a:latin typeface="Calibri"/>
                <a:cs typeface="Calibri"/>
              </a:rPr>
              <a:t>slab</a:t>
            </a:r>
            <a:r>
              <a:rPr sz="1500" b="1" spc="-5" dirty="0">
                <a:latin typeface="Calibri"/>
                <a:cs typeface="Calibri"/>
              </a:rPr>
              <a:t>)</a:t>
            </a:r>
            <a:endParaRPr sz="1500">
              <a:latin typeface="Calibri"/>
              <a:cs typeface="Calibri"/>
            </a:endParaRPr>
          </a:p>
          <a:p>
            <a:pPr marL="393065" marR="53340" indent="-342900" algn="just">
              <a:lnSpc>
                <a:spcPct val="80000"/>
              </a:lnSpc>
              <a:spcBef>
                <a:spcPts val="380"/>
              </a:spcBef>
              <a:buFont typeface="Arial MT"/>
              <a:buChar char="•"/>
              <a:tabLst>
                <a:tab pos="393700" algn="l"/>
              </a:tabLst>
            </a:pPr>
            <a:r>
              <a:rPr sz="1600" spc="-10" dirty="0">
                <a:latin typeface="Calibri"/>
                <a:cs typeface="Calibri"/>
              </a:rPr>
              <a:t>merupakan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sistem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struktur</a:t>
            </a:r>
            <a:r>
              <a:rPr sz="1600" spc="-5" dirty="0">
                <a:latin typeface="Calibri"/>
                <a:cs typeface="Calibri"/>
              </a:rPr>
              <a:t> pelat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beton</a:t>
            </a:r>
            <a:r>
              <a:rPr sz="1600" spc="-5" dirty="0">
                <a:latin typeface="Calibri"/>
                <a:cs typeface="Calibri"/>
              </a:rPr>
              <a:t> dua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arah</a:t>
            </a:r>
            <a:r>
              <a:rPr sz="1600" spc="-10" dirty="0">
                <a:latin typeface="Calibri"/>
                <a:cs typeface="Calibri"/>
              </a:rPr>
              <a:t> yang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tidak memiliki </a:t>
            </a:r>
            <a:r>
              <a:rPr sz="1600" spc="-10" dirty="0">
                <a:latin typeface="Calibri"/>
                <a:cs typeface="Calibri"/>
              </a:rPr>
              <a:t>balok penumpu </a:t>
            </a:r>
            <a:r>
              <a:rPr sz="1600" spc="-5" dirty="0">
                <a:latin typeface="Calibri"/>
                <a:cs typeface="Calibri"/>
              </a:rPr>
              <a:t>di masing-masing </a:t>
            </a:r>
            <a:r>
              <a:rPr sz="1600" spc="-15" dirty="0">
                <a:latin typeface="Calibri"/>
                <a:cs typeface="Calibri"/>
              </a:rPr>
              <a:t>sisinya.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Beban pelat </a:t>
            </a:r>
            <a:r>
              <a:rPr sz="1600" spc="-15" dirty="0">
                <a:latin typeface="Calibri"/>
                <a:cs typeface="Calibri"/>
              </a:rPr>
              <a:t>ditransfer secara </a:t>
            </a:r>
            <a:r>
              <a:rPr sz="1600" spc="-5" dirty="0">
                <a:latin typeface="Calibri"/>
                <a:cs typeface="Calibri"/>
              </a:rPr>
              <a:t>langsung </a:t>
            </a:r>
            <a:r>
              <a:rPr sz="1600" spc="-30" dirty="0">
                <a:latin typeface="Calibri"/>
                <a:cs typeface="Calibri"/>
              </a:rPr>
              <a:t>ke </a:t>
            </a:r>
            <a:r>
              <a:rPr sz="1600" spc="-15" dirty="0">
                <a:latin typeface="Calibri"/>
                <a:cs typeface="Calibri"/>
              </a:rPr>
              <a:t>kolom. </a:t>
            </a:r>
            <a:r>
              <a:rPr sz="1600" spc="-10" dirty="0">
                <a:latin typeface="Calibri"/>
                <a:cs typeface="Calibri"/>
              </a:rPr>
              <a:t>Kolom </a:t>
            </a:r>
            <a:r>
              <a:rPr sz="1600" spc="-5" dirty="0">
                <a:latin typeface="Calibri"/>
                <a:cs typeface="Calibri"/>
              </a:rPr>
              <a:t> cenderung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akan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menimbulkan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kegagalan</a:t>
            </a:r>
            <a:r>
              <a:rPr sz="1600" spc="3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</a:t>
            </a:r>
            <a:r>
              <a:rPr sz="1600" spc="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pons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pada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pelat,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yang</a:t>
            </a:r>
            <a:r>
              <a:rPr sz="1600" spc="-10" dirty="0">
                <a:latin typeface="Calibri"/>
                <a:cs typeface="Calibri"/>
              </a:rPr>
              <a:t> dapat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dicegah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beberapa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alternatif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762635" marR="53975" lvl="1" indent="-343535" algn="just">
              <a:lnSpc>
                <a:spcPct val="80100"/>
              </a:lnSpc>
              <a:spcBef>
                <a:spcPts val="384"/>
              </a:spcBef>
              <a:buFont typeface="Arial MT"/>
              <a:buChar char="•"/>
              <a:tabLst>
                <a:tab pos="763270" algn="l"/>
              </a:tabLst>
            </a:pPr>
            <a:r>
              <a:rPr sz="1600" spc="-10" dirty="0">
                <a:latin typeface="Calibri"/>
                <a:cs typeface="Calibri"/>
              </a:rPr>
              <a:t>Memberikan </a:t>
            </a:r>
            <a:r>
              <a:rPr sz="1600" spc="-5" dirty="0">
                <a:latin typeface="Calibri"/>
                <a:cs typeface="Calibri"/>
              </a:rPr>
              <a:t>penebalan </a:t>
            </a:r>
            <a:r>
              <a:rPr sz="1600" spc="-10" dirty="0">
                <a:latin typeface="Calibri"/>
                <a:cs typeface="Calibri"/>
              </a:rPr>
              <a:t>setempat pada pelat </a:t>
            </a:r>
            <a:r>
              <a:rPr sz="1600" spc="-5" dirty="0">
                <a:latin typeface="Calibri"/>
                <a:cs typeface="Calibri"/>
              </a:rPr>
              <a:t>(</a:t>
            </a:r>
            <a:r>
              <a:rPr sz="1600" i="1" spc="-5" dirty="0">
                <a:latin typeface="Calibri"/>
                <a:cs typeface="Calibri"/>
              </a:rPr>
              <a:t>drop </a:t>
            </a:r>
            <a:r>
              <a:rPr sz="1600" i="1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panel</a:t>
            </a:r>
            <a:r>
              <a:rPr sz="1600" spc="-5" dirty="0">
                <a:latin typeface="Calibri"/>
                <a:cs typeface="Calibri"/>
              </a:rPr>
              <a:t>)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serta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menyediakan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kepala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kolom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</a:t>
            </a:r>
            <a:r>
              <a:rPr sz="1600" i="1" spc="-5" dirty="0">
                <a:latin typeface="Calibri"/>
                <a:cs typeface="Calibri"/>
              </a:rPr>
              <a:t>column </a:t>
            </a:r>
            <a:r>
              <a:rPr sz="1600" i="1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capital</a:t>
            </a:r>
            <a:r>
              <a:rPr sz="1600" spc="-10" dirty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  <a:p>
            <a:pPr marL="762635" marR="51435" lvl="1" indent="-343535" algn="just">
              <a:lnSpc>
                <a:spcPts val="1540"/>
              </a:lnSpc>
              <a:spcBef>
                <a:spcPts val="365"/>
              </a:spcBef>
              <a:buFont typeface="Arial MT"/>
              <a:buChar char="•"/>
              <a:tabLst>
                <a:tab pos="763270" algn="l"/>
              </a:tabLst>
            </a:pPr>
            <a:r>
              <a:rPr sz="1600" spc="-10" dirty="0">
                <a:latin typeface="Calibri"/>
                <a:cs typeface="Calibri"/>
              </a:rPr>
              <a:t>Menyediakan </a:t>
            </a:r>
            <a:r>
              <a:rPr sz="1600" spc="-5" dirty="0">
                <a:latin typeface="Calibri"/>
                <a:cs typeface="Calibri"/>
              </a:rPr>
              <a:t>penebalan panel </a:t>
            </a:r>
            <a:r>
              <a:rPr sz="1600" spc="-10" dirty="0">
                <a:latin typeface="Calibri"/>
                <a:cs typeface="Calibri"/>
              </a:rPr>
              <a:t>namun tanpa </a:t>
            </a:r>
            <a:r>
              <a:rPr sz="1600" spc="-15" dirty="0">
                <a:latin typeface="Calibri"/>
                <a:cs typeface="Calibri"/>
              </a:rPr>
              <a:t>kepala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kolom,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panel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sekitar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kolom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harus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cukup</a:t>
            </a:r>
            <a:r>
              <a:rPr sz="1600" spc="-5" dirty="0">
                <a:latin typeface="Calibri"/>
                <a:cs typeface="Calibri"/>
              </a:rPr>
              <a:t> tebal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untuk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memikul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terjadinya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tegangan</a:t>
            </a:r>
            <a:r>
              <a:rPr sz="1600" spc="-10" dirty="0">
                <a:latin typeface="Calibri"/>
                <a:cs typeface="Calibri"/>
              </a:rPr>
              <a:t> tarik</a:t>
            </a:r>
            <a:r>
              <a:rPr sz="1600" spc="-5" dirty="0">
                <a:latin typeface="Calibri"/>
                <a:cs typeface="Calibri"/>
              </a:rPr>
              <a:t> diagonal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muncul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akibat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pons</a:t>
            </a:r>
            <a:endParaRPr sz="1600">
              <a:latin typeface="Calibri"/>
              <a:cs typeface="Calibri"/>
            </a:endParaRPr>
          </a:p>
          <a:p>
            <a:pPr marL="762635" marR="52705" lvl="1" indent="-343535" algn="just">
              <a:lnSpc>
                <a:spcPts val="1540"/>
              </a:lnSpc>
              <a:spcBef>
                <a:spcPts val="370"/>
              </a:spcBef>
              <a:buFont typeface="Arial MT"/>
              <a:buChar char="•"/>
              <a:tabLst>
                <a:tab pos="763270" algn="l"/>
              </a:tabLst>
            </a:pPr>
            <a:r>
              <a:rPr sz="1600" spc="-5" dirty="0">
                <a:latin typeface="Calibri"/>
                <a:cs typeface="Calibri"/>
              </a:rPr>
              <a:t>Menggunakan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kepala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kolom</a:t>
            </a:r>
            <a:r>
              <a:rPr sz="1600" spc="-10" dirty="0">
                <a:latin typeface="Calibri"/>
                <a:cs typeface="Calibri"/>
              </a:rPr>
              <a:t> tanpa</a:t>
            </a:r>
            <a:r>
              <a:rPr sz="1600" spc="-5" dirty="0">
                <a:latin typeface="Calibri"/>
                <a:cs typeface="Calibri"/>
              </a:rPr>
              <a:t> ada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penebalan </a:t>
            </a:r>
            <a:r>
              <a:rPr sz="1600" spc="-5" dirty="0">
                <a:latin typeface="Calibri"/>
                <a:cs typeface="Calibri"/>
              </a:rPr>
              <a:t> panel, namun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hal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ini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jarang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diaplikasikan</a:t>
            </a:r>
            <a:endParaRPr sz="1600">
              <a:latin typeface="Calibri"/>
              <a:cs typeface="Calibri"/>
            </a:endParaRPr>
          </a:p>
          <a:p>
            <a:pPr marL="393700" marR="55880" indent="-342900" algn="just">
              <a:lnSpc>
                <a:spcPts val="1540"/>
              </a:lnSpc>
              <a:spcBef>
                <a:spcPts val="375"/>
              </a:spcBef>
              <a:buFont typeface="Arial MT"/>
              <a:buChar char="•"/>
              <a:tabLst>
                <a:tab pos="393700" algn="l"/>
              </a:tabLst>
            </a:pPr>
            <a:r>
              <a:rPr sz="1600" spc="-10" dirty="0">
                <a:latin typeface="Calibri"/>
                <a:cs typeface="Calibri"/>
              </a:rPr>
              <a:t>Sistem </a:t>
            </a:r>
            <a:r>
              <a:rPr sz="1600" spc="-5" dirty="0">
                <a:latin typeface="Calibri"/>
                <a:cs typeface="Calibri"/>
              </a:rPr>
              <a:t>pelat </a:t>
            </a:r>
            <a:r>
              <a:rPr sz="1600" spc="-15" dirty="0">
                <a:latin typeface="Calibri"/>
                <a:cs typeface="Calibri"/>
              </a:rPr>
              <a:t>datar </a:t>
            </a:r>
            <a:r>
              <a:rPr sz="1600" spc="-10" dirty="0">
                <a:latin typeface="Calibri"/>
                <a:cs typeface="Calibri"/>
              </a:rPr>
              <a:t>dapat digunakan untuk </a:t>
            </a:r>
            <a:r>
              <a:rPr sz="1600" spc="-15" dirty="0">
                <a:latin typeface="Calibri"/>
                <a:cs typeface="Calibri"/>
              </a:rPr>
              <a:t>bentangan </a:t>
            </a:r>
            <a:r>
              <a:rPr sz="1600" spc="-5" dirty="0">
                <a:latin typeface="Calibri"/>
                <a:cs typeface="Calibri"/>
              </a:rPr>
              <a:t>6-9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meter,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5" dirty="0">
                <a:latin typeface="Calibri"/>
                <a:cs typeface="Calibri"/>
              </a:rPr>
              <a:t>beban hidup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sebesar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4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7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kN/m</a:t>
            </a:r>
            <a:r>
              <a:rPr sz="1575" spc="-7" baseline="26455" dirty="0">
                <a:latin typeface="Calibri"/>
                <a:cs typeface="Calibri"/>
              </a:rPr>
              <a:t>2</a:t>
            </a:r>
            <a:endParaRPr sz="1575" baseline="26455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66492" y="1829943"/>
            <a:ext cx="1457325" cy="21145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64186" y="4149038"/>
            <a:ext cx="2843784" cy="213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5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6346" y="1584448"/>
            <a:ext cx="5788660" cy="4719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900" algn="just">
              <a:spcBef>
                <a:spcPts val="95"/>
              </a:spcBef>
            </a:pPr>
            <a:r>
              <a:rPr sz="2200" b="1" spc="-20" dirty="0">
                <a:solidFill>
                  <a:srgbClr val="E46C09"/>
                </a:solidFill>
                <a:latin typeface="Calibri"/>
                <a:cs typeface="Calibri"/>
              </a:rPr>
              <a:t>Pelat</a:t>
            </a:r>
            <a:r>
              <a:rPr sz="2200" b="1" spc="10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E46C09"/>
                </a:solidFill>
                <a:latin typeface="Calibri"/>
                <a:cs typeface="Calibri"/>
              </a:rPr>
              <a:t>Dua</a:t>
            </a:r>
            <a:r>
              <a:rPr sz="2200" b="1" spc="-25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E46C09"/>
                </a:solidFill>
                <a:latin typeface="Calibri"/>
                <a:cs typeface="Calibri"/>
              </a:rPr>
              <a:t>Arah</a:t>
            </a:r>
            <a:endParaRPr sz="2200" dirty="0">
              <a:latin typeface="Calibri"/>
              <a:cs typeface="Calibri"/>
            </a:endParaRPr>
          </a:p>
          <a:p>
            <a:pPr marL="88900" algn="just"/>
            <a:r>
              <a:rPr sz="2200" b="1" spc="-15" dirty="0">
                <a:latin typeface="Calibri"/>
                <a:cs typeface="Calibri"/>
              </a:rPr>
              <a:t>Sistem</a:t>
            </a:r>
            <a:r>
              <a:rPr sz="2200" b="1" spc="-5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lantai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20" dirty="0">
                <a:latin typeface="Calibri"/>
                <a:cs typeface="Calibri"/>
              </a:rPr>
              <a:t>datar</a:t>
            </a:r>
            <a:r>
              <a:rPr sz="2200" b="1" spc="3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(</a:t>
            </a:r>
            <a:r>
              <a:rPr sz="2200" b="1" i="1" spc="-5" dirty="0">
                <a:latin typeface="Calibri"/>
                <a:cs typeface="Calibri"/>
              </a:rPr>
              <a:t>flat plate</a:t>
            </a:r>
            <a:r>
              <a:rPr sz="2200" b="1" spc="-5" dirty="0">
                <a:latin typeface="Calibri"/>
                <a:cs typeface="Calibri"/>
              </a:rPr>
              <a:t>)</a:t>
            </a:r>
            <a:endParaRPr sz="2200" dirty="0">
              <a:latin typeface="Calibri"/>
              <a:cs typeface="Calibri"/>
            </a:endParaRPr>
          </a:p>
          <a:p>
            <a:pPr marL="431800" marR="379730" indent="-342900" algn="just">
              <a:lnSpc>
                <a:spcPts val="2110"/>
              </a:lnSpc>
              <a:spcBef>
                <a:spcPts val="51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200" spc="-10" dirty="0">
                <a:latin typeface="Calibri"/>
                <a:cs typeface="Calibri"/>
              </a:rPr>
              <a:t>terdiri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dari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pelat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yang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tertumpu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langsung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45" dirty="0">
                <a:latin typeface="Calibri"/>
                <a:cs typeface="Calibri"/>
              </a:rPr>
              <a:t>ke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kolom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tanpa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adanya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penebalan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panel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kepala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kolom.</a:t>
            </a:r>
            <a:endParaRPr sz="2200" dirty="0">
              <a:latin typeface="Calibri"/>
              <a:cs typeface="Calibri"/>
            </a:endParaRPr>
          </a:p>
          <a:p>
            <a:pPr marL="431800" marR="744855" indent="-342900" algn="just">
              <a:lnSpc>
                <a:spcPct val="80100"/>
              </a:lnSpc>
              <a:spcBef>
                <a:spcPts val="54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200" spc="-15" dirty="0">
                <a:latin typeface="Calibri"/>
                <a:cs typeface="Calibri"/>
              </a:rPr>
              <a:t>Potensi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kegagalan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struktur </a:t>
            </a:r>
            <a:r>
              <a:rPr sz="2200" spc="-5" dirty="0">
                <a:latin typeface="Calibri"/>
                <a:cs typeface="Calibri"/>
              </a:rPr>
              <a:t>terbesar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akan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timbul </a:t>
            </a:r>
            <a:r>
              <a:rPr sz="2200" spc="-10" dirty="0">
                <a:latin typeface="Calibri"/>
                <a:cs typeface="Calibri"/>
              </a:rPr>
              <a:t>akibat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geser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pons,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akan </a:t>
            </a:r>
            <a:r>
              <a:rPr sz="2200" spc="-10" dirty="0">
                <a:latin typeface="Calibri"/>
                <a:cs typeface="Calibri"/>
              </a:rPr>
              <a:t> menghasilkan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tarik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diagonal.</a:t>
            </a:r>
            <a:endParaRPr sz="2200" dirty="0">
              <a:latin typeface="Calibri"/>
              <a:cs typeface="Calibri"/>
            </a:endParaRPr>
          </a:p>
          <a:p>
            <a:pPr marL="431800" marR="93980" indent="-342900" algn="just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200" spc="-15" dirty="0">
                <a:latin typeface="Calibri"/>
                <a:cs typeface="Calibri"/>
              </a:rPr>
              <a:t>Sebagai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akibat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tidak </a:t>
            </a:r>
            <a:r>
              <a:rPr sz="2200" spc="-15" dirty="0">
                <a:latin typeface="Calibri"/>
                <a:cs typeface="Calibri"/>
              </a:rPr>
              <a:t>adanya </a:t>
            </a:r>
            <a:r>
              <a:rPr sz="2200" spc="-10" dirty="0">
                <a:latin typeface="Calibri"/>
                <a:cs typeface="Calibri"/>
              </a:rPr>
              <a:t>penebalan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panel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kepala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kolom,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maka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dibutuhkan </a:t>
            </a:r>
            <a:r>
              <a:rPr sz="2200" spc="-20" dirty="0">
                <a:latin typeface="Calibri"/>
                <a:cs typeface="Calibri"/>
              </a:rPr>
              <a:t>ketebalan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pelat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yang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lebih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besar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atau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 </a:t>
            </a:r>
            <a:r>
              <a:rPr sz="2200" spc="-10" dirty="0">
                <a:latin typeface="Calibri"/>
                <a:cs typeface="Calibri"/>
              </a:rPr>
              <a:t> memberikan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penulangan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ekstra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area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sekitar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kolom.</a:t>
            </a:r>
            <a:endParaRPr sz="2200" dirty="0">
              <a:latin typeface="Calibri"/>
              <a:cs typeface="Calibri"/>
            </a:endParaRPr>
          </a:p>
          <a:p>
            <a:pPr marL="431800" marR="525145" indent="-342900" algn="just">
              <a:lnSpc>
                <a:spcPts val="2110"/>
              </a:lnSpc>
              <a:spcBef>
                <a:spcPts val="509"/>
              </a:spcBef>
              <a:buFont typeface="Arial MT"/>
              <a:buChar char="•"/>
              <a:tabLst>
                <a:tab pos="431800" algn="l"/>
              </a:tabLst>
            </a:pPr>
            <a:r>
              <a:rPr sz="2200" spc="-15" dirty="0">
                <a:latin typeface="Calibri"/>
                <a:cs typeface="Calibri"/>
              </a:rPr>
              <a:t>Sistem lantai datar </a:t>
            </a:r>
            <a:r>
              <a:rPr sz="2200" spc="-10" dirty="0">
                <a:latin typeface="Calibri"/>
                <a:cs typeface="Calibri"/>
              </a:rPr>
              <a:t>dapat digunakan untuk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struktur pelat </a:t>
            </a:r>
            <a:r>
              <a:rPr sz="2200" spc="-15" dirty="0">
                <a:latin typeface="Calibri"/>
                <a:cs typeface="Calibri"/>
              </a:rPr>
              <a:t>dengan bentangan </a:t>
            </a:r>
            <a:r>
              <a:rPr sz="2200" spc="-5" dirty="0">
                <a:latin typeface="Calibri"/>
                <a:cs typeface="Calibri"/>
              </a:rPr>
              <a:t>6 – 7,5 m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 beban hidup </a:t>
            </a:r>
            <a:r>
              <a:rPr sz="2200" spc="-5" dirty="0">
                <a:latin typeface="Calibri"/>
                <a:cs typeface="Calibri"/>
              </a:rPr>
              <a:t>sebesar 2,5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–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4,5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kN/m</a:t>
            </a:r>
            <a:r>
              <a:rPr sz="2175" spc="-7" baseline="24904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.</a:t>
            </a:r>
            <a:endParaRPr sz="22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45033" y="2007107"/>
            <a:ext cx="1485900" cy="21145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32177" y="4509110"/>
            <a:ext cx="2400681" cy="160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6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590544"/>
            <a:ext cx="4525010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spcBef>
                <a:spcPts val="105"/>
              </a:spcBef>
            </a:pPr>
            <a:r>
              <a:rPr sz="2000" b="1" spc="-15" dirty="0">
                <a:solidFill>
                  <a:srgbClr val="E46C09"/>
                </a:solidFill>
                <a:latin typeface="Calibri"/>
                <a:cs typeface="Calibri"/>
              </a:rPr>
              <a:t>Pelat</a:t>
            </a:r>
            <a:r>
              <a:rPr sz="2000" b="1" spc="-30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E46C09"/>
                </a:solidFill>
                <a:latin typeface="Calibri"/>
                <a:cs typeface="Calibri"/>
              </a:rPr>
              <a:t>Dua</a:t>
            </a:r>
            <a:r>
              <a:rPr sz="2000" b="1" spc="-25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E46C09"/>
                </a:solidFill>
                <a:latin typeface="Calibri"/>
                <a:cs typeface="Calibri"/>
              </a:rPr>
              <a:t>Arah</a:t>
            </a:r>
            <a:endParaRPr sz="2000">
              <a:latin typeface="Calibri"/>
              <a:cs typeface="Calibri"/>
            </a:endParaRPr>
          </a:p>
          <a:p>
            <a:pPr marL="12700" algn="just"/>
            <a:r>
              <a:rPr sz="2000" b="1" spc="-15" dirty="0">
                <a:latin typeface="Calibri"/>
                <a:cs typeface="Calibri"/>
              </a:rPr>
              <a:t>Pelat </a:t>
            </a:r>
            <a:r>
              <a:rPr sz="2000" b="1" dirty="0">
                <a:latin typeface="Calibri"/>
                <a:cs typeface="Calibri"/>
              </a:rPr>
              <a:t>dua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arah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berusuk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pelat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waffle</a:t>
            </a:r>
            <a:endParaRPr sz="2000">
              <a:latin typeface="Calibri"/>
              <a:cs typeface="Calibri"/>
            </a:endParaRPr>
          </a:p>
          <a:p>
            <a:pPr marL="355600" marR="5080" indent="-342900" algn="just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merupakan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</a:t>
            </a:r>
            <a:r>
              <a:rPr sz="2000" spc="-5" dirty="0">
                <a:latin typeface="Calibri"/>
                <a:cs typeface="Calibri"/>
              </a:rPr>
              <a:t> pelat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dua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15" dirty="0">
                <a:latin typeface="Calibri"/>
                <a:cs typeface="Calibri"/>
              </a:rPr>
              <a:t>ketebalan </a:t>
            </a:r>
            <a:r>
              <a:rPr sz="2000" spc="-5" dirty="0">
                <a:latin typeface="Calibri"/>
                <a:cs typeface="Calibri"/>
              </a:rPr>
              <a:t>pelat </a:t>
            </a:r>
            <a:r>
              <a:rPr sz="2000" spc="-15" dirty="0">
                <a:latin typeface="Calibri"/>
                <a:cs typeface="Calibri"/>
              </a:rPr>
              <a:t>antara </a:t>
            </a:r>
            <a:r>
              <a:rPr sz="2000" dirty="0">
                <a:latin typeface="Calibri"/>
                <a:cs typeface="Calibri"/>
              </a:rPr>
              <a:t>50 </a:t>
            </a:r>
            <a:r>
              <a:rPr sz="2000" spc="-5" dirty="0">
                <a:latin typeface="Calibri"/>
                <a:cs typeface="Calibri"/>
              </a:rPr>
              <a:t>mm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hingga</a:t>
            </a:r>
            <a:r>
              <a:rPr sz="2000" spc="-5" dirty="0">
                <a:latin typeface="Calibri"/>
                <a:cs typeface="Calibri"/>
              </a:rPr>
              <a:t> 100</a:t>
            </a:r>
            <a:r>
              <a:rPr sz="2000" dirty="0">
                <a:latin typeface="Calibri"/>
                <a:cs typeface="Calibri"/>
              </a:rPr>
              <a:t> mm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5" dirty="0">
                <a:latin typeface="Calibri"/>
                <a:cs typeface="Calibri"/>
              </a:rPr>
              <a:t> ditumpu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</a:t>
            </a:r>
            <a:r>
              <a:rPr sz="2000" dirty="0">
                <a:latin typeface="Calibri"/>
                <a:cs typeface="Calibri"/>
              </a:rPr>
              <a:t> rusuk-rusuk dalam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arah.</a:t>
            </a:r>
            <a:endParaRPr sz="2000">
              <a:latin typeface="Calibri"/>
              <a:cs typeface="Calibri"/>
            </a:endParaRPr>
          </a:p>
          <a:p>
            <a:pPr marL="355600" indent="-342900" algn="just">
              <a:lnSpc>
                <a:spcPts val="2160"/>
              </a:lnSpc>
              <a:spcBef>
                <a:spcPts val="1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Jarak</a:t>
            </a:r>
            <a:r>
              <a:rPr sz="2000" spc="5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antar</a:t>
            </a:r>
            <a:r>
              <a:rPr sz="2000" spc="5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rusuk</a:t>
            </a:r>
            <a:r>
              <a:rPr sz="2000" spc="5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berkisar</a:t>
            </a:r>
            <a:r>
              <a:rPr sz="2000" spc="5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spc="5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500</a:t>
            </a:r>
            <a:endParaRPr sz="2000">
              <a:latin typeface="Calibri"/>
              <a:cs typeface="Calibri"/>
            </a:endParaRPr>
          </a:p>
          <a:p>
            <a:pPr marL="355600" algn="just">
              <a:lnSpc>
                <a:spcPts val="2160"/>
              </a:lnSpc>
            </a:pPr>
            <a:r>
              <a:rPr sz="2000" dirty="0">
                <a:latin typeface="Calibri"/>
                <a:cs typeface="Calibri"/>
              </a:rPr>
              <a:t>mm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hingga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750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mm.</a:t>
            </a:r>
            <a:endParaRPr sz="20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25" dirty="0">
                <a:latin typeface="Calibri"/>
                <a:cs typeface="Calibri"/>
              </a:rPr>
              <a:t>Tepi-tepi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pelat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ditopang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juga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langsung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menumpu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kolom</a:t>
            </a:r>
            <a:r>
              <a:rPr sz="2000" spc="-10" dirty="0">
                <a:latin typeface="Calibri"/>
                <a:cs typeface="Calibri"/>
              </a:rPr>
              <a:t> dengan </a:t>
            </a:r>
            <a:r>
              <a:rPr sz="2000" spc="-5" dirty="0">
                <a:latin typeface="Calibri"/>
                <a:cs typeface="Calibri"/>
              </a:rPr>
              <a:t> memberikan</a:t>
            </a:r>
            <a:r>
              <a:rPr sz="2000" dirty="0">
                <a:latin typeface="Calibri"/>
                <a:cs typeface="Calibri"/>
              </a:rPr>
              <a:t> penebalan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sekitar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kolom.</a:t>
            </a:r>
            <a:endParaRPr sz="2000">
              <a:latin typeface="Calibri"/>
              <a:cs typeface="Calibri"/>
            </a:endParaRPr>
          </a:p>
          <a:p>
            <a:pPr marL="355600" marR="5715" indent="-342900" algn="just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Sistem</a:t>
            </a:r>
            <a:r>
              <a:rPr sz="2000" spc="-5" dirty="0">
                <a:latin typeface="Calibri"/>
                <a:cs typeface="Calibri"/>
              </a:rPr>
              <a:t> pelat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5" dirty="0">
                <a:latin typeface="Calibri"/>
                <a:cs typeface="Calibri"/>
              </a:rPr>
              <a:t> disebutkan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terakhir </a:t>
            </a:r>
            <a:r>
              <a:rPr sz="2000" spc="-5" dirty="0">
                <a:latin typeface="Calibri"/>
                <a:cs typeface="Calibri"/>
              </a:rPr>
              <a:t> sering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disebut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5" dirty="0">
                <a:latin typeface="Calibri"/>
                <a:cs typeface="Calibri"/>
              </a:rPr>
              <a:t> istilah</a:t>
            </a:r>
            <a:r>
              <a:rPr sz="2000" spc="4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pelat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waffle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88083" y="1916810"/>
            <a:ext cx="3476640" cy="20764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83383" y="4158603"/>
            <a:ext cx="192405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6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53646" y="1590544"/>
            <a:ext cx="8126730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1600" algn="just"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Desain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Pelat </a:t>
            </a:r>
            <a:r>
              <a:rPr sz="2000" b="1" spc="-10" dirty="0">
                <a:latin typeface="Calibri"/>
                <a:cs typeface="Calibri"/>
              </a:rPr>
              <a:t>Satu</a:t>
            </a:r>
            <a:r>
              <a:rPr sz="2000" b="1" spc="-15" dirty="0">
                <a:latin typeface="Calibri"/>
                <a:cs typeface="Calibri"/>
              </a:rPr>
              <a:t> Arah</a:t>
            </a:r>
            <a:endParaRPr sz="2000" dirty="0">
              <a:latin typeface="Calibri"/>
              <a:cs typeface="Calibri"/>
            </a:endParaRPr>
          </a:p>
          <a:p>
            <a:pPr marL="444500" marR="127000" indent="-342900" algn="just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443865" algn="l"/>
                <a:tab pos="444500" algn="l"/>
              </a:tabLst>
            </a:pPr>
            <a:r>
              <a:rPr sz="2000" spc="-15" dirty="0">
                <a:latin typeface="Calibri"/>
                <a:cs typeface="Calibri"/>
              </a:rPr>
              <a:t>Pelat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perbandingan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panjang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bentang </a:t>
            </a:r>
            <a:r>
              <a:rPr sz="2000" spc="-5" dirty="0">
                <a:latin typeface="Calibri"/>
                <a:cs typeface="Calibri"/>
              </a:rPr>
              <a:t>panjang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bentang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pendek lebih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dikategorikan </a:t>
            </a:r>
            <a:r>
              <a:rPr sz="2000" spc="-10" dirty="0">
                <a:latin typeface="Calibri"/>
                <a:cs typeface="Calibri"/>
              </a:rPr>
              <a:t> sebagai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arah.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(L</a:t>
            </a:r>
            <a:r>
              <a:rPr sz="1950" spc="15" baseline="-21367" dirty="0">
                <a:latin typeface="Calibri"/>
                <a:cs typeface="Calibri"/>
              </a:rPr>
              <a:t>panjang</a:t>
            </a:r>
            <a:r>
              <a:rPr sz="2000" spc="10" dirty="0">
                <a:latin typeface="Calibri"/>
                <a:cs typeface="Calibri"/>
              </a:rPr>
              <a:t>/L</a:t>
            </a:r>
            <a:r>
              <a:rPr sz="1950" spc="15" baseline="-21367" dirty="0">
                <a:latin typeface="Calibri"/>
                <a:cs typeface="Calibri"/>
              </a:rPr>
              <a:t>pendek</a:t>
            </a:r>
            <a:r>
              <a:rPr sz="1300" spc="180" dirty="0">
                <a:latin typeface="Calibri"/>
                <a:cs typeface="Calibri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&gt;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2,0)</a:t>
            </a:r>
          </a:p>
          <a:p>
            <a:pPr marL="444500" marR="426720" indent="-342900" algn="just">
              <a:lnSpc>
                <a:spcPts val="1920"/>
              </a:lnSpc>
              <a:spcBef>
                <a:spcPts val="459"/>
              </a:spcBef>
              <a:buFont typeface="Arial MT"/>
              <a:buChar char="•"/>
              <a:tabLst>
                <a:tab pos="443865" algn="l"/>
                <a:tab pos="444500" algn="l"/>
              </a:tabLst>
            </a:pPr>
            <a:r>
              <a:rPr sz="2000" spc="-15" dirty="0">
                <a:latin typeface="Calibri"/>
                <a:cs typeface="Calibri"/>
              </a:rPr>
              <a:t>Pada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arah,</a:t>
            </a:r>
            <a:r>
              <a:rPr sz="2000" spc="-5" dirty="0">
                <a:latin typeface="Calibri"/>
                <a:cs typeface="Calibri"/>
              </a:rPr>
              <a:t> hampir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seluruh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beban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dilimpahkan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dalam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</a:t>
            </a:r>
            <a:r>
              <a:rPr sz="2000" spc="-5" dirty="0">
                <a:latin typeface="Calibri"/>
                <a:cs typeface="Calibri"/>
              </a:rPr>
              <a:t> pendek.</a:t>
            </a:r>
            <a:endParaRPr sz="2000" dirty="0">
              <a:latin typeface="Calibri"/>
              <a:cs typeface="Calibri"/>
            </a:endParaRPr>
          </a:p>
          <a:p>
            <a:pPr marL="444500" indent="-342900" algn="just">
              <a:lnSpc>
                <a:spcPts val="2160"/>
              </a:lnSpc>
              <a:spcBef>
                <a:spcPts val="20"/>
              </a:spcBef>
              <a:buFont typeface="Arial MT"/>
              <a:buChar char="•"/>
              <a:tabLst>
                <a:tab pos="443865" algn="l"/>
                <a:tab pos="444500" algn="l"/>
              </a:tabLst>
            </a:pPr>
            <a:r>
              <a:rPr sz="2000" spc="-5" dirty="0">
                <a:latin typeface="Calibri"/>
                <a:cs typeface="Calibri"/>
              </a:rPr>
              <a:t>Desain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umumnya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dilakukan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seperti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halnya</a:t>
            </a:r>
            <a:endParaRPr sz="2000" dirty="0">
              <a:latin typeface="Calibri"/>
              <a:cs typeface="Calibri"/>
            </a:endParaRPr>
          </a:p>
          <a:p>
            <a:pPr marL="444500" algn="just">
              <a:lnSpc>
                <a:spcPts val="2160"/>
              </a:lnSpc>
            </a:pPr>
            <a:r>
              <a:rPr sz="2000" spc="-5" dirty="0">
                <a:latin typeface="Calibri"/>
                <a:cs typeface="Calibri"/>
              </a:rPr>
              <a:t>struktur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dianggap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m.</a:t>
            </a:r>
            <a:endParaRPr sz="2000" dirty="0">
              <a:latin typeface="Calibri"/>
              <a:cs typeface="Calibri"/>
            </a:endParaRPr>
          </a:p>
          <a:p>
            <a:pPr marL="443865" marR="383540" indent="-342900" algn="just">
              <a:lnSpc>
                <a:spcPts val="1920"/>
              </a:lnSpc>
              <a:spcBef>
                <a:spcPts val="459"/>
              </a:spcBef>
              <a:buFont typeface="Arial MT"/>
              <a:buChar char="•"/>
              <a:tabLst>
                <a:tab pos="443865" algn="l"/>
                <a:tab pos="444500" algn="l"/>
              </a:tabLst>
            </a:pPr>
            <a:r>
              <a:rPr sz="2000" spc="-15" dirty="0">
                <a:latin typeface="Calibri"/>
                <a:cs typeface="Calibri"/>
              </a:rPr>
              <a:t>Jika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hanya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terdiri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bentangan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saja,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anggapan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tertumpu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sederhana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-10" dirty="0">
                <a:latin typeface="Calibri"/>
                <a:cs typeface="Calibri"/>
              </a:rPr>
              <a:t> kedua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sisinya,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dirty="0">
                <a:latin typeface="Calibri"/>
                <a:cs typeface="Calibri"/>
              </a:rPr>
              <a:t> momen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lentur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timbul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akibat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 </a:t>
            </a:r>
            <a:r>
              <a:rPr sz="2000" i="1" dirty="0">
                <a:latin typeface="Calibri"/>
                <a:cs typeface="Calibri"/>
              </a:rPr>
              <a:t>q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terdistribusi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merata,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M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qL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/8,</a:t>
            </a:r>
            <a:r>
              <a:rPr sz="2000" spc="-10" dirty="0">
                <a:latin typeface="Calibri"/>
                <a:cs typeface="Calibri"/>
              </a:rPr>
              <a:t> 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L 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 </a:t>
            </a:r>
            <a:r>
              <a:rPr sz="2000" spc="-5" dirty="0">
                <a:latin typeface="Calibri"/>
                <a:cs typeface="Calibri"/>
              </a:rPr>
              <a:t>panjang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bentang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kedua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tumpuan.</a:t>
            </a:r>
          </a:p>
          <a:p>
            <a:pPr marL="444500" marR="106680" indent="-342900" algn="just">
              <a:lnSpc>
                <a:spcPts val="1920"/>
              </a:lnSpc>
              <a:spcBef>
                <a:spcPts val="484"/>
              </a:spcBef>
              <a:buFont typeface="Arial MT"/>
              <a:buChar char="•"/>
              <a:tabLst>
                <a:tab pos="443865" algn="l"/>
                <a:tab pos="444500" algn="l"/>
              </a:tabLst>
            </a:pPr>
            <a:r>
              <a:rPr sz="2000" spc="-5" dirty="0">
                <a:latin typeface="Calibri"/>
                <a:cs typeface="Calibri"/>
              </a:rPr>
              <a:t>Bila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tertumpu</a:t>
            </a:r>
            <a:r>
              <a:rPr sz="2000" dirty="0">
                <a:latin typeface="Calibri"/>
                <a:cs typeface="Calibri"/>
              </a:rPr>
              <a:t> pada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beberapa </a:t>
            </a:r>
            <a:r>
              <a:rPr sz="2000" dirty="0">
                <a:latin typeface="Calibri"/>
                <a:cs typeface="Calibri"/>
              </a:rPr>
              <a:t>tumpuan,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akan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timbul</a:t>
            </a:r>
            <a:r>
              <a:rPr sz="2000" spc="-5" dirty="0">
                <a:latin typeface="Calibri"/>
                <a:cs typeface="Calibri"/>
              </a:rPr>
              <a:t> momen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positif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-5" dirty="0">
                <a:latin typeface="Calibri"/>
                <a:cs typeface="Calibri"/>
              </a:rPr>
              <a:t>momen </a:t>
            </a:r>
            <a:r>
              <a:rPr sz="2000" spc="-10" dirty="0">
                <a:latin typeface="Calibri"/>
                <a:cs typeface="Calibri"/>
              </a:rPr>
              <a:t>negatif</a:t>
            </a:r>
            <a:r>
              <a:rPr sz="2000" dirty="0">
                <a:latin typeface="Calibri"/>
                <a:cs typeface="Calibri"/>
              </a:rPr>
              <a:t> pada</a:t>
            </a:r>
            <a:r>
              <a:rPr sz="2000" spc="-10" dirty="0">
                <a:latin typeface="Calibri"/>
                <a:cs typeface="Calibri"/>
              </a:rPr>
              <a:t> pelat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dihitung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melalui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prosedur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analisis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struktur,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juga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menggunakan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koefisien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diberikan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dalam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SNI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2847:2013,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pasal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8.3.3.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148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5352" y="1029904"/>
            <a:ext cx="6055136" cy="505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0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1563" y="3696746"/>
            <a:ext cx="7224544" cy="244417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1562" y="1309037"/>
            <a:ext cx="6739828" cy="185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5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646932"/>
            <a:ext cx="7963534" cy="3037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81330" indent="-342900" algn="just"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Calibri"/>
                <a:cs typeface="Calibri"/>
              </a:rPr>
              <a:t>Selimut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beton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untuk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struktur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pelat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tidak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boleh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kurang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dari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20</a:t>
            </a:r>
            <a:r>
              <a:rPr sz="1900" spc="-10" dirty="0">
                <a:latin typeface="Calibri"/>
                <a:cs typeface="Calibri"/>
              </a:rPr>
              <a:t> mm,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untuk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pelat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</a:t>
            </a:r>
            <a:r>
              <a:rPr sz="1900" spc="-5" dirty="0">
                <a:latin typeface="Calibri"/>
                <a:cs typeface="Calibri"/>
              </a:rPr>
              <a:t> tidak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berhubungan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langsung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dengan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cuaca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dan</a:t>
            </a:r>
            <a:r>
              <a:rPr sz="1900" spc="-5" dirty="0">
                <a:latin typeface="Calibri"/>
                <a:cs typeface="Calibri"/>
              </a:rPr>
              <a:t> tanah</a:t>
            </a:r>
            <a:endParaRPr sz="1900" dirty="0">
              <a:latin typeface="Calibri"/>
              <a:cs typeface="Calibri"/>
            </a:endParaRPr>
          </a:p>
          <a:p>
            <a:pPr marL="355600" marR="5080" indent="-342900">
              <a:spcBef>
                <a:spcPts val="459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Calibri"/>
                <a:cs typeface="Calibri"/>
              </a:rPr>
              <a:t>Struktur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pelat</a:t>
            </a:r>
            <a:r>
              <a:rPr sz="1900" spc="-5" dirty="0">
                <a:latin typeface="Calibri"/>
                <a:cs typeface="Calibri"/>
              </a:rPr>
              <a:t> satu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arah,</a:t>
            </a:r>
            <a:r>
              <a:rPr sz="1900" spc="-5" dirty="0">
                <a:latin typeface="Calibri"/>
                <a:cs typeface="Calibri"/>
              </a:rPr>
              <a:t> harus </a:t>
            </a:r>
            <a:r>
              <a:rPr sz="1900" spc="-10" dirty="0">
                <a:latin typeface="Calibri"/>
                <a:cs typeface="Calibri"/>
              </a:rPr>
              <a:t>disediakan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susut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dan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suhu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 </a:t>
            </a:r>
            <a:r>
              <a:rPr sz="1900" spc="-5" dirty="0">
                <a:latin typeface="Calibri"/>
                <a:cs typeface="Calibri"/>
              </a:rPr>
              <a:t> memiliki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arah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tegak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lurus </a:t>
            </a:r>
            <a:r>
              <a:rPr sz="1900" spc="-10" dirty="0">
                <a:latin typeface="Calibri"/>
                <a:cs typeface="Calibri"/>
              </a:rPr>
              <a:t>terhadap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35" dirty="0">
                <a:latin typeface="Calibri"/>
                <a:cs typeface="Calibri"/>
              </a:rPr>
              <a:t>lentur.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Persyaratan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ini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diatur 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dalam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SNI 2847:2013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pasal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7.12.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Tulangan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susut</a:t>
            </a:r>
            <a:r>
              <a:rPr sz="1900" spc="-10" dirty="0">
                <a:latin typeface="Calibri"/>
                <a:cs typeface="Calibri"/>
              </a:rPr>
              <a:t> dan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suhu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harus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paling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sedikit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memiliki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rasio</a:t>
            </a:r>
            <a:r>
              <a:rPr sz="1900" spc="-5" dirty="0">
                <a:latin typeface="Calibri"/>
                <a:cs typeface="Calibri"/>
              </a:rPr>
              <a:t> luas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terhadap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luas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bruto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penampang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beton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seperti 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ditunjukkan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dalam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30" dirty="0">
                <a:latin typeface="Calibri"/>
                <a:cs typeface="Calibri"/>
              </a:rPr>
              <a:t>Tabel</a:t>
            </a:r>
            <a:r>
              <a:rPr sz="1900" spc="-5" dirty="0">
                <a:latin typeface="Calibri"/>
                <a:cs typeface="Calibri"/>
              </a:rPr>
              <a:t> 12.3</a:t>
            </a:r>
            <a:r>
              <a:rPr sz="1900" spc="-10" dirty="0">
                <a:latin typeface="Calibri"/>
                <a:cs typeface="Calibri"/>
              </a:rPr>
              <a:t> berikut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ini,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namun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tidak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kurang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dari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0,0014</a:t>
            </a:r>
            <a:endParaRPr sz="1900" dirty="0">
              <a:latin typeface="Calibri"/>
              <a:cs typeface="Calibri"/>
            </a:endParaRPr>
          </a:p>
          <a:p>
            <a:pPr marL="355600" marR="159385" indent="-342900">
              <a:spcBef>
                <a:spcPts val="45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900" spc="-10" dirty="0">
                <a:latin typeface="Calibri"/>
                <a:cs typeface="Calibri"/>
              </a:rPr>
              <a:t>Kecuali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untuk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pelat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rusuk,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maka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jarak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antar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utama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pada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pelat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tidak </a:t>
            </a:r>
            <a:r>
              <a:rPr sz="1900" spc="-409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boleh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lebih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dari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3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kali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ketebalan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pelat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atau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tidak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lebih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dari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450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mm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(SNI 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2847:2013,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pasal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7.6.5)</a:t>
            </a:r>
            <a:endParaRPr sz="19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8963" y="5050247"/>
            <a:ext cx="6884279" cy="10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0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6741" y="1703672"/>
            <a:ext cx="6699645" cy="397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22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104446" y="955548"/>
            <a:ext cx="8377466" cy="1690206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420"/>
              </a:spcBef>
              <a:buNone/>
            </a:pPr>
            <a:r>
              <a:rPr b="1" spc="-10" dirty="0" err="1"/>
              <a:t>Contoh</a:t>
            </a:r>
            <a:r>
              <a:rPr b="1" spc="-55" dirty="0"/>
              <a:t> </a:t>
            </a:r>
            <a:r>
              <a:rPr b="1" dirty="0" smtClean="0"/>
              <a:t>1</a:t>
            </a:r>
            <a:endParaRPr b="1" dirty="0"/>
          </a:p>
          <a:p>
            <a:pPr marL="12700" marR="5080" indent="0" algn="just">
              <a:lnSpc>
                <a:spcPts val="2920"/>
              </a:lnSpc>
              <a:spcBef>
                <a:spcPts val="690"/>
              </a:spcBef>
              <a:buNone/>
              <a:tabLst>
                <a:tab pos="354965" algn="l"/>
                <a:tab pos="355600" algn="l"/>
              </a:tabLst>
            </a:pPr>
            <a:r>
              <a:rPr spc="-5" dirty="0">
                <a:latin typeface="Calibri"/>
                <a:cs typeface="Calibri"/>
              </a:rPr>
              <a:t>Hitunglah </a:t>
            </a:r>
            <a:r>
              <a:rPr spc="-20" dirty="0">
                <a:latin typeface="Calibri"/>
                <a:cs typeface="Calibri"/>
              </a:rPr>
              <a:t>kuat </a:t>
            </a:r>
            <a:r>
              <a:rPr b="0" dirty="0">
                <a:latin typeface="Calibri"/>
                <a:cs typeface="Calibri"/>
              </a:rPr>
              <a:t>momen </a:t>
            </a:r>
            <a:r>
              <a:rPr spc="-15" dirty="0">
                <a:latin typeface="Calibri"/>
                <a:cs typeface="Calibri"/>
              </a:rPr>
              <a:t>rencana </a:t>
            </a:r>
            <a:r>
              <a:rPr spc="-5" dirty="0">
                <a:latin typeface="Calibri"/>
                <a:cs typeface="Calibri"/>
              </a:rPr>
              <a:t>dari </a:t>
            </a:r>
            <a:r>
              <a:rPr spc="-15" dirty="0">
                <a:latin typeface="Calibri"/>
                <a:cs typeface="Calibri"/>
              </a:rPr>
              <a:t>sistem </a:t>
            </a:r>
            <a:r>
              <a:rPr spc="-10" dirty="0">
                <a:latin typeface="Calibri"/>
                <a:cs typeface="Calibri"/>
              </a:rPr>
              <a:t>pelat satu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arah </a:t>
            </a:r>
            <a:r>
              <a:rPr spc="-10" dirty="0">
                <a:latin typeface="Calibri"/>
                <a:cs typeface="Calibri"/>
              </a:rPr>
              <a:t>yang </a:t>
            </a:r>
            <a:r>
              <a:rPr b="0" dirty="0">
                <a:latin typeface="Calibri"/>
                <a:cs typeface="Calibri"/>
              </a:rPr>
              <a:t>memiliki </a:t>
            </a:r>
            <a:r>
              <a:rPr spc="-5" dirty="0">
                <a:latin typeface="Calibri"/>
                <a:cs typeface="Calibri"/>
              </a:rPr>
              <a:t>tebal, </a:t>
            </a:r>
            <a:r>
              <a:rPr b="0" i="1" dirty="0">
                <a:latin typeface="Calibri"/>
                <a:cs typeface="Calibri"/>
              </a:rPr>
              <a:t>h </a:t>
            </a:r>
            <a:r>
              <a:rPr b="0" dirty="0">
                <a:latin typeface="Calibri"/>
                <a:cs typeface="Calibri"/>
              </a:rPr>
              <a:t>= 150 mm </a:t>
            </a:r>
            <a:r>
              <a:rPr spc="-15" dirty="0">
                <a:latin typeface="Calibri"/>
                <a:cs typeface="Calibri"/>
              </a:rPr>
              <a:t>dengan </a:t>
            </a:r>
            <a:r>
              <a:rPr spc="-10" dirty="0">
                <a:latin typeface="Calibri"/>
                <a:cs typeface="Calibri"/>
              </a:rPr>
              <a:t> penulangan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D19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jarak</a:t>
            </a:r>
            <a:r>
              <a:rPr b="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tulangan,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b="0" i="1" dirty="0">
                <a:latin typeface="Calibri"/>
                <a:cs typeface="Calibri"/>
              </a:rPr>
              <a:t>s</a:t>
            </a:r>
            <a:r>
              <a:rPr i="1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b="0" dirty="0" smtClean="0">
                <a:latin typeface="Calibri"/>
                <a:cs typeface="Calibri"/>
              </a:rPr>
              <a:t>17</a:t>
            </a:r>
            <a:r>
              <a:rPr lang="en-US" b="0" dirty="0" smtClean="0">
                <a:latin typeface="Calibri"/>
                <a:cs typeface="Calibri"/>
              </a:rPr>
              <a:t>5mm.</a:t>
            </a:r>
            <a:endParaRPr b="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4446" y="2645754"/>
            <a:ext cx="565023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1787525" algn="l"/>
                <a:tab pos="4053204" algn="l"/>
              </a:tabLst>
            </a:pPr>
            <a:r>
              <a:rPr sz="2700" spc="-10" dirty="0" err="1">
                <a:latin typeface="Calibri"/>
                <a:cs typeface="Calibri"/>
              </a:rPr>
              <a:t>Gunakan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i="1" dirty="0" err="1" smtClean="0">
                <a:latin typeface="Calibri"/>
                <a:cs typeface="Calibri"/>
              </a:rPr>
              <a:t>f</a:t>
            </a:r>
            <a:r>
              <a:rPr lang="en-US" sz="2700" i="1" dirty="0" err="1" smtClean="0">
                <a:latin typeface="Calibri"/>
                <a:cs typeface="Calibri"/>
              </a:rPr>
              <a:t>'</a:t>
            </a:r>
            <a:r>
              <a:rPr lang="en-US" sz="2700" i="1" spc="-5" dirty="0" err="1" smtClean="0">
                <a:latin typeface="Calibri"/>
                <a:cs typeface="Calibri"/>
              </a:rPr>
              <a:t>c</a:t>
            </a:r>
            <a:r>
              <a:rPr sz="2700" baseline="24691" dirty="0">
                <a:latin typeface="Times New Roman"/>
                <a:cs typeface="Times New Roman"/>
              </a:rPr>
              <a:t>	</a:t>
            </a:r>
            <a:r>
              <a:rPr sz="2700" dirty="0">
                <a:latin typeface="Calibri"/>
                <a:cs typeface="Calibri"/>
              </a:rPr>
              <a:t>=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20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MPa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-5" dirty="0" err="1">
                <a:latin typeface="Calibri"/>
                <a:cs typeface="Calibri"/>
              </a:rPr>
              <a:t>dan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i="1" dirty="0" err="1" smtClean="0">
                <a:latin typeface="Calibri"/>
                <a:cs typeface="Calibri"/>
              </a:rPr>
              <a:t>f</a:t>
            </a:r>
            <a:r>
              <a:rPr lang="en-US" sz="2700" i="1" dirty="0" err="1" smtClean="0">
                <a:latin typeface="Calibri"/>
                <a:cs typeface="Calibri"/>
              </a:rPr>
              <a:t>y</a:t>
            </a:r>
            <a:r>
              <a:rPr sz="2700" dirty="0">
                <a:latin typeface="Times New Roman"/>
                <a:cs typeface="Times New Roman"/>
              </a:rPr>
              <a:t>	</a:t>
            </a:r>
            <a:r>
              <a:rPr sz="2700" dirty="0">
                <a:latin typeface="Calibri"/>
                <a:cs typeface="Calibri"/>
              </a:rPr>
              <a:t>=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400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MPa.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04446" y="3940904"/>
            <a:ext cx="8377466" cy="241300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0800" algn="just">
              <a:spcBef>
                <a:spcPts val="425"/>
              </a:spcBef>
            </a:pPr>
            <a:r>
              <a:rPr sz="2700" b="1" spc="-15" dirty="0" err="1">
                <a:latin typeface="Calibri"/>
                <a:cs typeface="Calibri"/>
              </a:rPr>
              <a:t>Contoh</a:t>
            </a:r>
            <a:r>
              <a:rPr sz="2700" b="1" spc="-40" dirty="0">
                <a:latin typeface="Calibri"/>
                <a:cs typeface="Calibri"/>
              </a:rPr>
              <a:t> </a:t>
            </a:r>
            <a:r>
              <a:rPr sz="2700" b="1" dirty="0" smtClean="0">
                <a:latin typeface="Calibri"/>
                <a:cs typeface="Calibri"/>
              </a:rPr>
              <a:t>2</a:t>
            </a:r>
            <a:endParaRPr sz="2700" dirty="0">
              <a:latin typeface="Calibri"/>
              <a:cs typeface="Calibri"/>
            </a:endParaRPr>
          </a:p>
          <a:p>
            <a:pPr marL="50800" marR="55880" algn="just">
              <a:lnSpc>
                <a:spcPct val="90000"/>
              </a:lnSpc>
              <a:spcBef>
                <a:spcPts val="650"/>
              </a:spcBef>
              <a:tabLst>
                <a:tab pos="393065" algn="l"/>
                <a:tab pos="393700" algn="l"/>
              </a:tabLst>
            </a:pPr>
            <a:r>
              <a:rPr sz="2700" spc="-45" dirty="0">
                <a:latin typeface="Calibri"/>
                <a:cs typeface="Calibri"/>
              </a:rPr>
              <a:t>Tentukan </a:t>
            </a:r>
            <a:r>
              <a:rPr sz="2700" spc="-15" dirty="0">
                <a:latin typeface="Calibri"/>
                <a:cs typeface="Calibri"/>
              </a:rPr>
              <a:t>besarnya </a:t>
            </a:r>
            <a:r>
              <a:rPr sz="2700" spc="-5" dirty="0">
                <a:latin typeface="Calibri"/>
                <a:cs typeface="Calibri"/>
              </a:rPr>
              <a:t>beban hidup </a:t>
            </a:r>
            <a:r>
              <a:rPr sz="2700" spc="-25" dirty="0">
                <a:latin typeface="Calibri"/>
                <a:cs typeface="Calibri"/>
              </a:rPr>
              <a:t>merata </a:t>
            </a:r>
            <a:r>
              <a:rPr sz="2700" spc="-15" dirty="0">
                <a:latin typeface="Calibri"/>
                <a:cs typeface="Calibri"/>
              </a:rPr>
              <a:t>yang </a:t>
            </a:r>
            <a:r>
              <a:rPr sz="2700" spc="-10" dirty="0">
                <a:latin typeface="Calibri"/>
                <a:cs typeface="Calibri"/>
              </a:rPr>
              <a:t> diperbolehkan </a:t>
            </a:r>
            <a:r>
              <a:rPr sz="2700" spc="-15" dirty="0">
                <a:latin typeface="Calibri"/>
                <a:cs typeface="Calibri"/>
              </a:rPr>
              <a:t>bekerja </a:t>
            </a:r>
            <a:r>
              <a:rPr sz="2700" spc="-5" dirty="0">
                <a:latin typeface="Calibri"/>
                <a:cs typeface="Calibri"/>
              </a:rPr>
              <a:t>pada </a:t>
            </a:r>
            <a:r>
              <a:rPr sz="2700" spc="-10" dirty="0">
                <a:latin typeface="Calibri"/>
                <a:cs typeface="Calibri"/>
              </a:rPr>
              <a:t>struktur pelat satu </a:t>
            </a:r>
            <a:r>
              <a:rPr sz="2700" spc="-20" dirty="0">
                <a:latin typeface="Calibri"/>
                <a:cs typeface="Calibri"/>
              </a:rPr>
              <a:t>arah 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pada </a:t>
            </a:r>
            <a:r>
              <a:rPr sz="2700" spc="-15" dirty="0" err="1">
                <a:latin typeface="Calibri"/>
                <a:cs typeface="Calibri"/>
              </a:rPr>
              <a:t>Contoh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 smtClean="0">
                <a:latin typeface="Calibri"/>
                <a:cs typeface="Calibri"/>
              </a:rPr>
              <a:t>1 </a:t>
            </a:r>
            <a:r>
              <a:rPr sz="2700" dirty="0">
                <a:latin typeface="Calibri"/>
                <a:cs typeface="Calibri"/>
              </a:rPr>
              <a:t>apabila </a:t>
            </a:r>
            <a:r>
              <a:rPr sz="2700" spc="-5" dirty="0">
                <a:latin typeface="Calibri"/>
                <a:cs typeface="Calibri"/>
              </a:rPr>
              <a:t>panjang </a:t>
            </a:r>
            <a:r>
              <a:rPr sz="2700" spc="-15" dirty="0">
                <a:latin typeface="Calibri"/>
                <a:cs typeface="Calibri"/>
              </a:rPr>
              <a:t>bentang </a:t>
            </a:r>
            <a:r>
              <a:rPr sz="2700" spc="-10" dirty="0">
                <a:latin typeface="Calibri"/>
                <a:cs typeface="Calibri"/>
              </a:rPr>
              <a:t>pelat </a:t>
            </a:r>
            <a:r>
              <a:rPr sz="2700" spc="-5" dirty="0">
                <a:latin typeface="Calibri"/>
                <a:cs typeface="Calibri"/>
              </a:rPr>
              <a:t>di 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antara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dua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tumpuan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adalah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sebesar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4,85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m,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dan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pelat </a:t>
            </a:r>
            <a:r>
              <a:rPr sz="2700" spc="-59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memikul</a:t>
            </a:r>
            <a:r>
              <a:rPr sz="2700" spc="-5" dirty="0">
                <a:latin typeface="Calibri"/>
                <a:cs typeface="Calibri"/>
              </a:rPr>
              <a:t> beban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mati</a:t>
            </a:r>
            <a:r>
              <a:rPr sz="2700" spc="-10" dirty="0">
                <a:latin typeface="Calibri"/>
                <a:cs typeface="Calibri"/>
              </a:rPr>
              <a:t> tambahan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sebesar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4,8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kN/m</a:t>
            </a:r>
            <a:r>
              <a:rPr sz="2700" baseline="24691" dirty="0">
                <a:latin typeface="Calibri"/>
                <a:cs typeface="Calibri"/>
              </a:rPr>
              <a:t>2</a:t>
            </a:r>
            <a:r>
              <a:rPr sz="2700" dirty="0"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27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27183" y="1539465"/>
            <a:ext cx="8364354" cy="290143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8100" algn="just">
              <a:spcBef>
                <a:spcPts val="865"/>
              </a:spcBef>
            </a:pPr>
            <a:r>
              <a:rPr sz="2800" b="1" spc="-15" dirty="0" err="1">
                <a:latin typeface="Calibri"/>
                <a:cs typeface="Calibri"/>
              </a:rPr>
              <a:t>Contoh</a:t>
            </a:r>
            <a:r>
              <a:rPr sz="2800" b="1" spc="-30" dirty="0">
                <a:latin typeface="Calibri"/>
                <a:cs typeface="Calibri"/>
              </a:rPr>
              <a:t> </a:t>
            </a:r>
            <a:r>
              <a:rPr sz="2800" b="1" spc="-5" dirty="0" smtClean="0">
                <a:latin typeface="Calibri"/>
                <a:cs typeface="Calibri"/>
              </a:rPr>
              <a:t>3</a:t>
            </a:r>
            <a:endParaRPr sz="2800" dirty="0">
              <a:latin typeface="Calibri"/>
              <a:cs typeface="Calibri"/>
            </a:endParaRPr>
          </a:p>
          <a:p>
            <a:pPr marL="38100" marR="30480" algn="just">
              <a:spcBef>
                <a:spcPts val="770"/>
              </a:spcBef>
              <a:tabLst>
                <a:tab pos="380365" algn="l"/>
                <a:tab pos="381000" algn="l"/>
              </a:tabLst>
            </a:pPr>
            <a:r>
              <a:rPr sz="2800" spc="-5" dirty="0">
                <a:latin typeface="Calibri"/>
                <a:cs typeface="Calibri"/>
              </a:rPr>
              <a:t>Desainlah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sebuah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pelat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tertumpu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sederhana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dengan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bentang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3,5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m, </a:t>
            </a:r>
            <a:r>
              <a:rPr sz="2800" spc="-10" dirty="0">
                <a:latin typeface="Calibri"/>
                <a:cs typeface="Calibri"/>
              </a:rPr>
              <a:t>yang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memikul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beban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mati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merata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(di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luar </a:t>
            </a:r>
            <a:r>
              <a:rPr sz="2800" spc="-20" dirty="0">
                <a:latin typeface="Calibri"/>
                <a:cs typeface="Calibri"/>
              </a:rPr>
              <a:t>berat</a:t>
            </a:r>
            <a:r>
              <a:rPr sz="2800" spc="-5" dirty="0">
                <a:latin typeface="Calibri"/>
                <a:cs typeface="Calibri"/>
              </a:rPr>
              <a:t> sendiri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pelat) </a:t>
            </a:r>
            <a:r>
              <a:rPr sz="2800" spc="-5" dirty="0">
                <a:latin typeface="Calibri"/>
                <a:cs typeface="Calibri"/>
              </a:rPr>
              <a:t> sebesar </a:t>
            </a:r>
            <a:r>
              <a:rPr sz="2800" dirty="0">
                <a:latin typeface="Calibri"/>
                <a:cs typeface="Calibri"/>
              </a:rPr>
              <a:t>5,8 kN/m</a:t>
            </a:r>
            <a:r>
              <a:rPr sz="2800" baseline="25132" dirty="0">
                <a:latin typeface="Calibri"/>
                <a:cs typeface="Calibri"/>
              </a:rPr>
              <a:t>2</a:t>
            </a:r>
            <a:r>
              <a:rPr sz="2800" spc="7" baseline="25132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dan beban hidup </a:t>
            </a:r>
            <a:r>
              <a:rPr sz="2800" spc="-25" dirty="0">
                <a:latin typeface="Calibri"/>
                <a:cs typeface="Calibri"/>
              </a:rPr>
              <a:t>merata 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sebesar </a:t>
            </a:r>
            <a:r>
              <a:rPr sz="2800" dirty="0">
                <a:latin typeface="Calibri"/>
                <a:cs typeface="Calibri"/>
              </a:rPr>
              <a:t>4,8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kN/m</a:t>
            </a:r>
            <a:r>
              <a:rPr sz="2800" baseline="25132" dirty="0">
                <a:latin typeface="Calibri"/>
                <a:cs typeface="Calibri"/>
              </a:rPr>
              <a:t>2</a:t>
            </a:r>
            <a:r>
              <a:rPr sz="2800" dirty="0">
                <a:latin typeface="Calibri"/>
                <a:cs typeface="Calibri"/>
              </a:rPr>
              <a:t>.</a:t>
            </a:r>
            <a:r>
              <a:rPr sz="2800" spc="5" dirty="0">
                <a:latin typeface="Calibri"/>
                <a:cs typeface="Calibri"/>
              </a:rPr>
              <a:t> </a:t>
            </a:r>
            <a:endParaRPr lang="en-US" sz="2800" spc="5" dirty="0" smtClean="0">
              <a:latin typeface="Calibri"/>
              <a:cs typeface="Calibri"/>
            </a:endParaRPr>
          </a:p>
          <a:p>
            <a:pPr marL="38100" marR="30480" algn="just">
              <a:spcBef>
                <a:spcPts val="770"/>
              </a:spcBef>
              <a:tabLst>
                <a:tab pos="380365" algn="l"/>
                <a:tab pos="381000" algn="l"/>
              </a:tabLst>
            </a:pPr>
            <a:r>
              <a:rPr sz="2800" spc="-10" dirty="0" err="1" smtClean="0">
                <a:latin typeface="Calibri"/>
                <a:cs typeface="Calibri"/>
              </a:rPr>
              <a:t>Gunakan</a:t>
            </a:r>
            <a:r>
              <a:rPr sz="2800" spc="30" dirty="0" smtClean="0">
                <a:latin typeface="Calibri"/>
                <a:cs typeface="Calibri"/>
              </a:rPr>
              <a:t> </a:t>
            </a:r>
            <a:r>
              <a:rPr lang="en-US" sz="2800" i="1" dirty="0" err="1">
                <a:cs typeface="Calibri"/>
              </a:rPr>
              <a:t>f'</a:t>
            </a:r>
            <a:r>
              <a:rPr lang="en-US" sz="2800" i="1" spc="-5" dirty="0" err="1">
                <a:cs typeface="Calibri"/>
              </a:rPr>
              <a:t>c</a:t>
            </a:r>
            <a:r>
              <a:rPr lang="en-US" sz="2800" baseline="24691" dirty="0" smtClean="0">
                <a:latin typeface="Times New Roman"/>
                <a:cs typeface="Times New Roman"/>
              </a:rPr>
              <a:t>	</a:t>
            </a:r>
            <a:r>
              <a:rPr lang="en-US" sz="2800" dirty="0">
                <a:cs typeface="Calibri"/>
              </a:rPr>
              <a:t>=</a:t>
            </a:r>
            <a:r>
              <a:rPr lang="en-US" sz="2800" spc="-5" dirty="0">
                <a:cs typeface="Calibri"/>
              </a:rPr>
              <a:t> </a:t>
            </a:r>
            <a:r>
              <a:rPr lang="en-US" sz="2800" dirty="0">
                <a:cs typeface="Calibri"/>
              </a:rPr>
              <a:t>20</a:t>
            </a:r>
            <a:r>
              <a:rPr lang="en-US" sz="2800" spc="-10" dirty="0">
                <a:cs typeface="Calibri"/>
              </a:rPr>
              <a:t> </a:t>
            </a:r>
            <a:r>
              <a:rPr lang="en-US" sz="2800" spc="-25" dirty="0">
                <a:cs typeface="Calibri"/>
              </a:rPr>
              <a:t>MPa</a:t>
            </a:r>
            <a:r>
              <a:rPr lang="en-US" sz="2800" spc="10" dirty="0">
                <a:cs typeface="Calibri"/>
              </a:rPr>
              <a:t> </a:t>
            </a:r>
            <a:r>
              <a:rPr lang="en-US" sz="2800" spc="-5" dirty="0" err="1">
                <a:cs typeface="Calibri"/>
              </a:rPr>
              <a:t>dan</a:t>
            </a:r>
            <a:r>
              <a:rPr lang="en-US" sz="2800" dirty="0">
                <a:cs typeface="Calibri"/>
              </a:rPr>
              <a:t> </a:t>
            </a:r>
            <a:r>
              <a:rPr lang="en-US" sz="2800" i="1" dirty="0" err="1" smtClean="0">
                <a:cs typeface="Calibri"/>
              </a:rPr>
              <a:t>fy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smtClean="0">
                <a:cs typeface="Calibri"/>
              </a:rPr>
              <a:t>=</a:t>
            </a:r>
            <a:r>
              <a:rPr lang="en-US" sz="2800" spc="-45" dirty="0" smtClean="0">
                <a:cs typeface="Calibri"/>
              </a:rPr>
              <a:t> </a:t>
            </a:r>
            <a:r>
              <a:rPr lang="en-US" sz="2800" dirty="0">
                <a:cs typeface="Calibri"/>
              </a:rPr>
              <a:t>400</a:t>
            </a:r>
            <a:r>
              <a:rPr lang="en-US" sz="2800" spc="-45" dirty="0">
                <a:cs typeface="Calibri"/>
              </a:rPr>
              <a:t> </a:t>
            </a:r>
            <a:r>
              <a:rPr lang="en-US" sz="2800" spc="-20" dirty="0" smtClean="0">
                <a:cs typeface="Calibri"/>
              </a:rPr>
              <a:t>MPa</a:t>
            </a:r>
            <a:r>
              <a:rPr sz="2800" spc="-20" dirty="0" smtClean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683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17819" y="824661"/>
            <a:ext cx="8425592" cy="31572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50165" algn="just">
              <a:spcBef>
                <a:spcPts val="580"/>
              </a:spcBef>
            </a:pPr>
            <a:r>
              <a:rPr sz="2400" b="1" spc="-10" dirty="0" err="1">
                <a:latin typeface="Calibri"/>
                <a:cs typeface="Calibri"/>
              </a:rPr>
              <a:t>Contoh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 smtClean="0">
                <a:latin typeface="Calibri"/>
                <a:cs typeface="Calibri"/>
              </a:rPr>
              <a:t>4</a:t>
            </a:r>
            <a:endParaRPr sz="2400" dirty="0" smtClean="0">
              <a:latin typeface="Calibri"/>
              <a:cs typeface="Calibri"/>
            </a:endParaRPr>
          </a:p>
          <a:p>
            <a:pPr marL="50165" marR="55880" algn="just">
              <a:spcBef>
                <a:spcPts val="480"/>
              </a:spcBef>
              <a:tabLst>
                <a:tab pos="393065" algn="l"/>
                <a:tab pos="393700" algn="l"/>
              </a:tabLst>
            </a:pPr>
            <a:r>
              <a:rPr sz="2400" spc="-5" dirty="0" err="1" smtClean="0">
                <a:latin typeface="Calibri"/>
                <a:cs typeface="Calibri"/>
              </a:rPr>
              <a:t>Penampang</a:t>
            </a:r>
            <a:r>
              <a:rPr sz="2400" spc="-15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melintang</a:t>
            </a:r>
            <a:r>
              <a:rPr sz="2400" spc="20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dari</a:t>
            </a:r>
            <a:r>
              <a:rPr sz="2400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sebuah</a:t>
            </a:r>
            <a:r>
              <a:rPr sz="2400" spc="5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pelat</a:t>
            </a:r>
            <a:r>
              <a:rPr sz="2400" spc="15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satu</a:t>
            </a:r>
            <a:r>
              <a:rPr sz="2400" spc="5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arah</a:t>
            </a:r>
            <a:r>
              <a:rPr sz="2400" spc="10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ditunjukkan</a:t>
            </a:r>
            <a:r>
              <a:rPr sz="2400" spc="-30" dirty="0" smtClean="0">
                <a:latin typeface="Calibri"/>
                <a:cs typeface="Calibri"/>
              </a:rPr>
              <a:t> </a:t>
            </a:r>
            <a:r>
              <a:rPr sz="2400" dirty="0" err="1" smtClean="0">
                <a:latin typeface="Calibri"/>
                <a:cs typeface="Calibri"/>
              </a:rPr>
              <a:t>dalam</a:t>
            </a:r>
            <a:r>
              <a:rPr sz="2400" dirty="0" smtClean="0">
                <a:latin typeface="Calibri"/>
                <a:cs typeface="Calibri"/>
              </a:rPr>
              <a:t> </a:t>
            </a:r>
            <a:r>
              <a:rPr sz="2400" spc="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Gambar</a:t>
            </a:r>
            <a:r>
              <a:rPr sz="2400" dirty="0" smtClean="0">
                <a:latin typeface="Calibri"/>
                <a:cs typeface="Calibri"/>
              </a:rPr>
              <a:t> C.12.4.</a:t>
            </a:r>
            <a:r>
              <a:rPr sz="2400" spc="-45" dirty="0" smtClean="0">
                <a:latin typeface="Calibri"/>
                <a:cs typeface="Calibri"/>
              </a:rPr>
              <a:t> </a:t>
            </a:r>
            <a:r>
              <a:rPr sz="2400" spc="-15" dirty="0" err="1" smtClean="0">
                <a:latin typeface="Calibri"/>
                <a:cs typeface="Calibri"/>
              </a:rPr>
              <a:t>Pelat</a:t>
            </a:r>
            <a:r>
              <a:rPr sz="2400" spc="25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tersebut</a:t>
            </a:r>
            <a:r>
              <a:rPr sz="2400" spc="1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tertumpu</a:t>
            </a:r>
            <a:r>
              <a:rPr sz="2400" spc="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sederhana</a:t>
            </a:r>
            <a:r>
              <a:rPr sz="2400" spc="5" dirty="0" smtClean="0">
                <a:latin typeface="Calibri"/>
                <a:cs typeface="Calibri"/>
              </a:rPr>
              <a:t> </a:t>
            </a:r>
            <a:r>
              <a:rPr sz="2400" dirty="0" err="1" smtClean="0">
                <a:latin typeface="Calibri"/>
                <a:cs typeface="Calibri"/>
              </a:rPr>
              <a:t>pada</a:t>
            </a:r>
            <a:r>
              <a:rPr sz="2400" spc="-10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balok</a:t>
            </a:r>
            <a:r>
              <a:rPr sz="2400" spc="-5" dirty="0" smtClean="0">
                <a:latin typeface="Calibri"/>
                <a:cs typeface="Calibri"/>
              </a:rPr>
              <a:t>,</a:t>
            </a:r>
            <a:r>
              <a:rPr sz="2400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dengan</a:t>
            </a:r>
            <a:r>
              <a:rPr sz="2400" spc="-10" dirty="0" smtClean="0">
                <a:latin typeface="Calibri"/>
                <a:cs typeface="Calibri"/>
              </a:rPr>
              <a:t> 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jarak</a:t>
            </a:r>
            <a:r>
              <a:rPr sz="2400" spc="-10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antar</a:t>
            </a:r>
            <a:r>
              <a:rPr sz="2400" spc="15" dirty="0" smtClean="0">
                <a:latin typeface="Calibri"/>
                <a:cs typeface="Calibri"/>
              </a:rPr>
              <a:t> </a:t>
            </a:r>
            <a:r>
              <a:rPr sz="2400" dirty="0" err="1" smtClean="0">
                <a:latin typeface="Calibri"/>
                <a:cs typeface="Calibri"/>
              </a:rPr>
              <a:t>tumpuan</a:t>
            </a:r>
            <a:r>
              <a:rPr sz="2400" spc="-10" dirty="0" smtClean="0">
                <a:latin typeface="Calibri"/>
                <a:cs typeface="Calibri"/>
              </a:rPr>
              <a:t> </a:t>
            </a:r>
            <a:r>
              <a:rPr sz="2400" dirty="0" smtClean="0">
                <a:latin typeface="Calibri"/>
                <a:cs typeface="Calibri"/>
              </a:rPr>
              <a:t>3,6</a:t>
            </a:r>
            <a:r>
              <a:rPr sz="2400" spc="-15" dirty="0" smtClean="0">
                <a:latin typeface="Calibri"/>
                <a:cs typeface="Calibri"/>
              </a:rPr>
              <a:t> </a:t>
            </a:r>
            <a:r>
              <a:rPr sz="2400" dirty="0" smtClean="0">
                <a:latin typeface="Calibri"/>
                <a:cs typeface="Calibri"/>
              </a:rPr>
              <a:t>m. </a:t>
            </a:r>
            <a:r>
              <a:rPr sz="2400" spc="-15" dirty="0" err="1" smtClean="0">
                <a:latin typeface="Calibri"/>
                <a:cs typeface="Calibri"/>
              </a:rPr>
              <a:t>Pelat</a:t>
            </a:r>
            <a:r>
              <a:rPr sz="2400" spc="20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memikul</a:t>
            </a:r>
            <a:r>
              <a:rPr sz="2400" spc="20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beban</a:t>
            </a:r>
            <a:r>
              <a:rPr sz="2400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mati</a:t>
            </a:r>
            <a:r>
              <a:rPr sz="2400" spc="15" dirty="0" smtClean="0">
                <a:latin typeface="Calibri"/>
                <a:cs typeface="Calibri"/>
              </a:rPr>
              <a:t> </a:t>
            </a:r>
            <a:r>
              <a:rPr sz="2400" spc="-15" dirty="0" err="1" smtClean="0">
                <a:latin typeface="Calibri"/>
                <a:cs typeface="Calibri"/>
              </a:rPr>
              <a:t>merata</a:t>
            </a:r>
            <a:r>
              <a:rPr sz="2400" spc="20" dirty="0" smtClean="0">
                <a:latin typeface="Calibri"/>
                <a:cs typeface="Calibri"/>
              </a:rPr>
              <a:t> </a:t>
            </a:r>
            <a:r>
              <a:rPr sz="2400" spc="-5" dirty="0" smtClean="0">
                <a:latin typeface="Calibri"/>
                <a:cs typeface="Calibri"/>
              </a:rPr>
              <a:t>(</a:t>
            </a:r>
            <a:r>
              <a:rPr sz="2400" spc="-5" dirty="0" err="1" smtClean="0">
                <a:latin typeface="Calibri"/>
                <a:cs typeface="Calibri"/>
              </a:rPr>
              <a:t>termasuk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440" dirty="0" smtClean="0">
                <a:latin typeface="Calibri"/>
                <a:cs typeface="Calibri"/>
              </a:rPr>
              <a:t> </a:t>
            </a:r>
            <a:r>
              <a:rPr sz="2400" spc="-15" dirty="0" err="1" smtClean="0">
                <a:latin typeface="Calibri"/>
                <a:cs typeface="Calibri"/>
              </a:rPr>
              <a:t>berat</a:t>
            </a:r>
            <a:r>
              <a:rPr sz="2400" spc="-1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sendiri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pelat</a:t>
            </a:r>
            <a:r>
              <a:rPr sz="2400" spc="-10" dirty="0" smtClean="0">
                <a:latin typeface="Calibri"/>
                <a:cs typeface="Calibri"/>
              </a:rPr>
              <a:t>) </a:t>
            </a:r>
            <a:r>
              <a:rPr sz="2400" spc="-5" dirty="0" err="1" smtClean="0">
                <a:latin typeface="Calibri"/>
                <a:cs typeface="Calibri"/>
              </a:rPr>
              <a:t>sebesar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dirty="0" smtClean="0">
                <a:latin typeface="Calibri"/>
                <a:cs typeface="Calibri"/>
              </a:rPr>
              <a:t>3,6 </a:t>
            </a:r>
            <a:r>
              <a:rPr sz="2400" spc="5" dirty="0" err="1" smtClean="0">
                <a:latin typeface="Calibri"/>
                <a:cs typeface="Calibri"/>
              </a:rPr>
              <a:t>kN</a:t>
            </a:r>
            <a:r>
              <a:rPr sz="2400" spc="5" dirty="0" smtClean="0">
                <a:latin typeface="Calibri"/>
                <a:cs typeface="Calibri"/>
              </a:rPr>
              <a:t>/m</a:t>
            </a:r>
            <a:r>
              <a:rPr sz="2400" spc="7" baseline="25641" dirty="0" smtClean="0">
                <a:latin typeface="Calibri"/>
                <a:cs typeface="Calibri"/>
              </a:rPr>
              <a:t>2</a:t>
            </a:r>
            <a:r>
              <a:rPr sz="2400" spc="15" baseline="25641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dan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beban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hidup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15" dirty="0" err="1" smtClean="0">
                <a:latin typeface="Calibri"/>
                <a:cs typeface="Calibri"/>
              </a:rPr>
              <a:t>merata</a:t>
            </a:r>
            <a:r>
              <a:rPr sz="2400" spc="-1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sebesar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dirty="0" smtClean="0">
                <a:latin typeface="Calibri"/>
                <a:cs typeface="Calibri"/>
              </a:rPr>
              <a:t> 10 </a:t>
            </a:r>
            <a:r>
              <a:rPr sz="2400" dirty="0" err="1" smtClean="0">
                <a:latin typeface="Calibri"/>
                <a:cs typeface="Calibri"/>
              </a:rPr>
              <a:t>kN</a:t>
            </a:r>
            <a:r>
              <a:rPr sz="2400" dirty="0" smtClean="0">
                <a:latin typeface="Calibri"/>
                <a:cs typeface="Calibri"/>
              </a:rPr>
              <a:t>/m</a:t>
            </a:r>
            <a:r>
              <a:rPr sz="2400" baseline="25641" dirty="0" smtClean="0">
                <a:latin typeface="Calibri"/>
                <a:cs typeface="Calibri"/>
              </a:rPr>
              <a:t>2</a:t>
            </a:r>
            <a:r>
              <a:rPr sz="2400" dirty="0" smtClean="0">
                <a:latin typeface="Calibri"/>
                <a:cs typeface="Calibri"/>
              </a:rPr>
              <a:t>. </a:t>
            </a:r>
            <a:endParaRPr lang="en-US" sz="2400" dirty="0" smtClean="0">
              <a:latin typeface="Calibri"/>
              <a:cs typeface="Calibri"/>
            </a:endParaRPr>
          </a:p>
          <a:p>
            <a:pPr marL="50165" marR="55880" algn="just">
              <a:spcBef>
                <a:spcPts val="480"/>
              </a:spcBef>
              <a:tabLst>
                <a:tab pos="393065" algn="l"/>
                <a:tab pos="393700" algn="l"/>
              </a:tabLst>
            </a:pPr>
            <a:r>
              <a:rPr sz="2400" spc="-5" dirty="0" err="1" smtClean="0">
                <a:latin typeface="Calibri"/>
                <a:cs typeface="Calibri"/>
              </a:rPr>
              <a:t>Desainlah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tulangan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lentur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10" dirty="0" smtClean="0">
                <a:latin typeface="Calibri"/>
                <a:cs typeface="Calibri"/>
              </a:rPr>
              <a:t>yang </a:t>
            </a:r>
            <a:r>
              <a:rPr sz="2400" spc="-10" dirty="0" err="1" smtClean="0">
                <a:latin typeface="Calibri"/>
                <a:cs typeface="Calibri"/>
              </a:rPr>
              <a:t>diperlukan</a:t>
            </a:r>
            <a:r>
              <a:rPr sz="2400" spc="-10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dengan</a:t>
            </a:r>
            <a:r>
              <a:rPr sz="2400" spc="-10" dirty="0" smtClean="0">
                <a:latin typeface="Calibri"/>
                <a:cs typeface="Calibri"/>
              </a:rPr>
              <a:t> 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dirty="0" err="1" smtClean="0">
                <a:latin typeface="Calibri"/>
                <a:cs typeface="Calibri"/>
              </a:rPr>
              <a:t>menggunakan</a:t>
            </a:r>
            <a:r>
              <a:rPr sz="2400" spc="-30" dirty="0" smtClean="0">
                <a:latin typeface="Calibri"/>
                <a:cs typeface="Calibri"/>
              </a:rPr>
              <a:t> </a:t>
            </a:r>
            <a:r>
              <a:rPr lang="en-US" sz="2400" i="1" dirty="0" err="1">
                <a:cs typeface="Calibri"/>
              </a:rPr>
              <a:t>f'</a:t>
            </a:r>
            <a:r>
              <a:rPr lang="en-US" sz="2400" i="1" spc="-5" dirty="0" err="1">
                <a:cs typeface="Calibri"/>
              </a:rPr>
              <a:t>c</a:t>
            </a:r>
            <a:r>
              <a:rPr lang="en-US" sz="2400" baseline="24691" dirty="0" smtClean="0">
                <a:latin typeface="Times New Roman"/>
                <a:cs typeface="Times New Roman"/>
              </a:rPr>
              <a:t>	</a:t>
            </a:r>
            <a:r>
              <a:rPr lang="en-US" sz="2400" dirty="0">
                <a:cs typeface="Calibri"/>
              </a:rPr>
              <a:t>=</a:t>
            </a:r>
            <a:r>
              <a:rPr lang="en-US" sz="2400" spc="-5" dirty="0">
                <a:cs typeface="Calibri"/>
              </a:rPr>
              <a:t> </a:t>
            </a:r>
            <a:r>
              <a:rPr lang="en-US" sz="2400" dirty="0">
                <a:cs typeface="Calibri"/>
              </a:rPr>
              <a:t>20</a:t>
            </a:r>
            <a:r>
              <a:rPr lang="en-US" sz="2400" spc="-10" dirty="0">
                <a:cs typeface="Calibri"/>
              </a:rPr>
              <a:t> </a:t>
            </a:r>
            <a:r>
              <a:rPr lang="en-US" sz="2400" spc="-25" dirty="0">
                <a:cs typeface="Calibri"/>
              </a:rPr>
              <a:t>MPa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-5" dirty="0" err="1">
                <a:cs typeface="Calibri"/>
              </a:rPr>
              <a:t>dan</a:t>
            </a:r>
            <a:r>
              <a:rPr lang="en-US" sz="2400" dirty="0">
                <a:cs typeface="Calibri"/>
              </a:rPr>
              <a:t> </a:t>
            </a:r>
            <a:r>
              <a:rPr lang="en-US" sz="2400" i="1" dirty="0" err="1" smtClean="0">
                <a:cs typeface="Calibri"/>
              </a:rPr>
              <a:t>fy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cs typeface="Calibri"/>
              </a:rPr>
              <a:t>=</a:t>
            </a:r>
            <a:r>
              <a:rPr lang="en-US" sz="2400" spc="-45" dirty="0" smtClean="0">
                <a:cs typeface="Calibri"/>
              </a:rPr>
              <a:t> </a:t>
            </a:r>
            <a:r>
              <a:rPr lang="en-US" sz="2400" dirty="0">
                <a:cs typeface="Calibri"/>
              </a:rPr>
              <a:t>400</a:t>
            </a:r>
            <a:r>
              <a:rPr lang="en-US" sz="2400" spc="-45" dirty="0">
                <a:cs typeface="Calibri"/>
              </a:rPr>
              <a:t> </a:t>
            </a:r>
            <a:r>
              <a:rPr lang="en-US" sz="2400" spc="-20" dirty="0" smtClean="0">
                <a:cs typeface="Calibri"/>
              </a:rPr>
              <a:t>MPa</a:t>
            </a:r>
            <a:r>
              <a:rPr sz="2400" spc="-15" dirty="0" smtClean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9010" y="4706139"/>
            <a:ext cx="6411873" cy="136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3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3499</TotalTime>
  <Words>1170</Words>
  <Application>Microsoft Office PowerPoint</Application>
  <PresentationFormat>Widescreen</PresentationFormat>
  <Paragraphs>79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 MT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7</cp:revision>
  <dcterms:created xsi:type="dcterms:W3CDTF">2021-09-07T14:33:51Z</dcterms:created>
  <dcterms:modified xsi:type="dcterms:W3CDTF">2022-03-04T11:56:29Z</dcterms:modified>
</cp:coreProperties>
</file>