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323" r:id="rId3"/>
    <p:sldId id="324" r:id="rId4"/>
    <p:sldId id="325" r:id="rId5"/>
    <p:sldId id="322" r:id="rId6"/>
    <p:sldId id="326" r:id="rId7"/>
    <p:sldId id="327" r:id="rId8"/>
    <p:sldId id="328" r:id="rId9"/>
    <p:sldId id="320" r:id="rId10"/>
    <p:sldId id="321" r:id="rId11"/>
    <p:sldId id="330" r:id="rId12"/>
    <p:sldId id="332" r:id="rId13"/>
    <p:sldId id="333" r:id="rId14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8EBAEC3-E248-4B00-9BC2-4A6A390C5A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EAFBD5-3BF2-4817-82E5-67D09BE89B0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77F395-E37F-4B6A-9FB0-5F633C8CC740}" type="datetimeFigureOut">
              <a:rPr lang="en-US"/>
              <a:pPr>
                <a:defRPr/>
              </a:pPr>
              <a:t>5/3/2021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AFDDFED-93A4-4044-8936-E5D8A14375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F5EC475-23C0-44FF-86DB-BD8B8AC8B4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DF1BC-BF34-4214-B87D-1630B3F7975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A9BB2F-E975-47EC-86FD-4979B8058F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F6287D40-A2B8-433E-8546-9E8CFA506C5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2CDF217-0F4D-4C36-92FD-5937A5B20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F953F4B4-992A-4435-8CFF-307ED9DC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EFABF364-65C5-4984-9558-5CD9A216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1C1075F-D2E7-4AC5-B1F8-3C3AF6D564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8037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51326DFD-5016-40CB-AA97-4727540A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D67AA293-59BF-4913-A2DB-04DD81973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3DE91503-6FCB-4C7A-9BC2-B059690DE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8CF5B-CD3E-40E7-8CF1-43B7AA0027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055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23ED4-3073-481C-88C5-AE5DECD3E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15A38-5313-4292-8497-CAEBD98CC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A095C-EFCB-4C5A-B1AF-21D98E8DF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6C1E8FA0-734A-4E8F-94EC-E0774BAF4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98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D5FB553F-414E-41EE-B9F5-1B637F9B4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3CA05-90BA-41B9-B95F-267E01552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0BB77CA9-DA79-4F94-A6C7-26965A48E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C2459-EC8F-4385-B20B-81F1659004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92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63161603-5284-4878-8AB5-33BCCACBA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BFAB34BB-A097-4DB4-913C-C4043EE16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0CA3769E-F97A-47E3-9DDD-5B34BB85E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297D99-0E8A-46E8-BC0C-9C0788D359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2556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2D375BA2-679E-4D74-84C2-C9DA85AB3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834AEBEA-64B5-4157-A940-6E0A2D7C4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4009F530-11DE-44C9-AF66-E5BA329E2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513749-1EC7-473A-865C-975C2E6725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57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F4275A28-CC3A-4702-A530-9B7F14528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A02E342E-0F15-4306-B525-67875C474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27ED7898-7289-47C1-B45A-142E4F2B4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3DB55-652C-498E-97B8-E58DED0C4B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0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0A376716-0C93-4556-85A3-3234AC7A2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3307927-6410-4FD6-B1CE-899A5D81F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36C28F2D-3951-479C-8615-8F2A8773A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EF9BD-A051-4B75-AD0A-E31B95440A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353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B7EF6650-6836-44F8-A1C0-BB7B56E50923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34EAF132-1047-42A6-A87A-A4D8083D9187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62CB29DF-5388-45D9-9AEC-BE8654E73974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924314A-FEE6-4AA9-9B01-E303F6D32E88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6A6C300D-D12C-414D-B338-E030255C9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0A49C7B-4297-4823-83BB-802BDC1C1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C2775CF1-AFDA-47C1-B17A-C6046007E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67646991-69C8-4C93-ACD9-4B273D17F3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869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FD6AE3DB-09C2-45BE-8AB6-565FFCCAB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A59F9BC2-F219-4E48-8F92-F3C52F2DE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3DCA05C7-3B34-4433-A69B-09EB759BA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7043E-58A1-401E-8FAD-BE8510C2D2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23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23987BBE-95AD-40E8-BABE-84AC6FB7E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6D3F8A42-4D3D-4540-A41C-273AD1F2C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774C61E7-9E5B-4ABA-9D12-2786C251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47E50-ACB5-487F-8161-37CDFCBD61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974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7CC63A41-7A98-44E1-8F43-63F13B92064C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C46FA23-ABC2-4B35-8BA7-86A79DC8DC82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35FC0797-F738-4678-BE5E-A9DE550D1DE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56DF6EE0-C149-4596-A828-BCF2E980827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C621B81-383E-4D03-80AC-5830307662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AFB6CEC7-C9BB-4D48-9C9F-9B37D2C55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DDF3D00-26A7-467A-8C9A-CDDDD5393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7E18E570-5ECA-47B2-A9D2-98D83003C210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7F1F8099-0DAF-4801-97D6-4672BBF15E33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2B00D073-3453-4B5F-AB1A-6724E2BD82FF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5727B02-4FBE-47D1-B8F2-B167C8FBD88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37" r:id="rId2"/>
    <p:sldLayoutId id="2147484146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7" r:id="rId9"/>
    <p:sldLayoutId id="2147484143" r:id="rId10"/>
    <p:sldLayoutId id="214748414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01FDB20-CB9F-4E0A-BFD3-43888CFC93A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2195" y="404664"/>
            <a:ext cx="7851648" cy="1828800"/>
          </a:xfrm>
          <a:ln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/>
              <a:t>ANALISA STRUKTUR LANJUTAN</a:t>
            </a:r>
            <a:endParaRPr lang="en-US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9C3B233-E68C-4FC3-BEA8-CE06050E5CF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44525" y="2253074"/>
            <a:ext cx="7854950" cy="560388"/>
          </a:xfrm>
        </p:spPr>
        <p:txBody>
          <a:bodyPr/>
          <a:lstStyle/>
          <a:p>
            <a:pPr marR="0" eaLnBrk="1" hangingPunct="1"/>
            <a:r>
              <a:rPr lang="id-ID" altLang="en-US" dirty="0"/>
              <a:t>AGUNG KRISTIAWAN, S.T., M.T.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9703F944-CE53-4C21-A242-1C7FD2AA4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3572257"/>
            <a:ext cx="63627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DA723A-79C4-4A50-9FBF-CC6E615F7521}"/>
              </a:ext>
            </a:extLst>
          </p:cNvPr>
          <p:cNvSpPr txBox="1">
            <a:spLocks/>
          </p:cNvSpPr>
          <p:nvPr/>
        </p:nvSpPr>
        <p:spPr bwMode="auto">
          <a:xfrm>
            <a:off x="532195" y="5261778"/>
            <a:ext cx="8305800" cy="86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18288" bIns="0" numCol="1" anchor="b" anchorCtr="0" compatLnSpc="1">
            <a:prstTxWarp prst="textNoShape">
              <a:avLst/>
            </a:prstTxWarp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sz="2800" dirty="0">
                <a:solidFill>
                  <a:schemeClr val="bg1"/>
                </a:solidFill>
              </a:rPr>
              <a:t>Po</a:t>
            </a:r>
            <a:r>
              <a:rPr lang="id-ID" sz="2800" dirty="0" err="1">
                <a:solidFill>
                  <a:schemeClr val="bg1"/>
                </a:solidFill>
              </a:rPr>
              <a:t>rtal</a:t>
            </a:r>
            <a:r>
              <a:rPr lang="id-ID" sz="2800" dirty="0">
                <a:solidFill>
                  <a:schemeClr val="bg1"/>
                </a:solidFill>
              </a:rPr>
              <a:t> Bergoyang Tingkat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EE864B02-4F25-4350-8134-79ABE8AF6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1342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>
            <a:extLst>
              <a:ext uri="{FF2B5EF4-FFF2-40B4-BE49-F238E27FC236}">
                <a16:creationId xmlns:a16="http://schemas.microsoft.com/office/drawing/2014/main" id="{AF666286-58C0-4B86-B499-27624F38D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1099990"/>
            <a:ext cx="10081120" cy="4200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E089F0AB-FD8A-42EA-8B1D-9BA526DA2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521325"/>
            <a:ext cx="6507881" cy="107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F0150729-BE17-4EA9-919D-BA3EBB924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792288"/>
            <a:ext cx="3600450" cy="199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>
            <a:extLst>
              <a:ext uri="{FF2B5EF4-FFF2-40B4-BE49-F238E27FC236}">
                <a16:creationId xmlns:a16="http://schemas.microsoft.com/office/drawing/2014/main" id="{96A7ADE1-E6D8-4F01-8D49-A0C7DABF7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92288"/>
            <a:ext cx="3384550" cy="199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8056DDDA-5684-4258-A66F-09296547F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813" y="4292600"/>
            <a:ext cx="3295650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>
            <a:extLst>
              <a:ext uri="{FF2B5EF4-FFF2-40B4-BE49-F238E27FC236}">
                <a16:creationId xmlns:a16="http://schemas.microsoft.com/office/drawing/2014/main" id="{DE850440-225F-4ADD-BEA6-F34DEC089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8" y="4365625"/>
            <a:ext cx="3300412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8" name="Rectangle 1">
            <a:extLst>
              <a:ext uri="{FF2B5EF4-FFF2-40B4-BE49-F238E27FC236}">
                <a16:creationId xmlns:a16="http://schemas.microsoft.com/office/drawing/2014/main" id="{FCD857C1-7890-4CF5-AA3C-409B20A70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325" y="1114425"/>
            <a:ext cx="4305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b="1"/>
              <a:t>Momen Akibat Goyangan ke Samping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-2196752" y="2348880"/>
            <a:ext cx="0" cy="30963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1116632" y="2348880"/>
            <a:ext cx="0" cy="30963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-180528" y="2348880"/>
            <a:ext cx="0" cy="30963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-2412776" y="544522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-1296652" y="544522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-362722" y="544522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-2700808" y="4292600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-2700808" y="3429000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-2700808" y="2348880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-2202873" y="4308764"/>
            <a:ext cx="193964" cy="1122218"/>
          </a:xfrm>
          <a:custGeom>
            <a:avLst/>
            <a:gdLst>
              <a:gd name="connsiteX0" fmla="*/ 0 w 193964"/>
              <a:gd name="connsiteY0" fmla="*/ 1122218 h 1122218"/>
              <a:gd name="connsiteX1" fmla="*/ 41564 w 193964"/>
              <a:gd name="connsiteY1" fmla="*/ 665018 h 1122218"/>
              <a:gd name="connsiteX2" fmla="*/ 69273 w 193964"/>
              <a:gd name="connsiteY2" fmla="*/ 568036 h 1122218"/>
              <a:gd name="connsiteX3" fmla="*/ 124691 w 193964"/>
              <a:gd name="connsiteY3" fmla="*/ 471054 h 1122218"/>
              <a:gd name="connsiteX4" fmla="*/ 152400 w 193964"/>
              <a:gd name="connsiteY4" fmla="*/ 360218 h 1122218"/>
              <a:gd name="connsiteX5" fmla="*/ 166255 w 193964"/>
              <a:gd name="connsiteY5" fmla="*/ 304800 h 1122218"/>
              <a:gd name="connsiteX6" fmla="*/ 193964 w 193964"/>
              <a:gd name="connsiteY6" fmla="*/ 221672 h 1122218"/>
              <a:gd name="connsiteX7" fmla="*/ 193964 w 193964"/>
              <a:gd name="connsiteY7" fmla="*/ 0 h 11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964" h="1122218">
                <a:moveTo>
                  <a:pt x="0" y="1122218"/>
                </a:moveTo>
                <a:cubicBezTo>
                  <a:pt x="10132" y="889195"/>
                  <a:pt x="-4440" y="849042"/>
                  <a:pt x="41564" y="665018"/>
                </a:cubicBezTo>
                <a:cubicBezTo>
                  <a:pt x="46004" y="647257"/>
                  <a:pt x="59333" y="587915"/>
                  <a:pt x="69273" y="568036"/>
                </a:cubicBezTo>
                <a:cubicBezTo>
                  <a:pt x="138847" y="428887"/>
                  <a:pt x="51818" y="641088"/>
                  <a:pt x="124691" y="471054"/>
                </a:cubicBezTo>
                <a:cubicBezTo>
                  <a:pt x="141833" y="431056"/>
                  <a:pt x="142390" y="405265"/>
                  <a:pt x="152400" y="360218"/>
                </a:cubicBezTo>
                <a:cubicBezTo>
                  <a:pt x="156531" y="341630"/>
                  <a:pt x="160784" y="323038"/>
                  <a:pt x="166255" y="304800"/>
                </a:cubicBezTo>
                <a:cubicBezTo>
                  <a:pt x="174648" y="276824"/>
                  <a:pt x="193964" y="250880"/>
                  <a:pt x="193964" y="221672"/>
                </a:cubicBezTo>
                <a:lnTo>
                  <a:pt x="193964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Freeform 19"/>
          <p:cNvSpPr/>
          <p:nvPr/>
        </p:nvSpPr>
        <p:spPr>
          <a:xfrm>
            <a:off x="-1108045" y="4335702"/>
            <a:ext cx="193964" cy="1122218"/>
          </a:xfrm>
          <a:custGeom>
            <a:avLst/>
            <a:gdLst>
              <a:gd name="connsiteX0" fmla="*/ 0 w 193964"/>
              <a:gd name="connsiteY0" fmla="*/ 1122218 h 1122218"/>
              <a:gd name="connsiteX1" fmla="*/ 41564 w 193964"/>
              <a:gd name="connsiteY1" fmla="*/ 665018 h 1122218"/>
              <a:gd name="connsiteX2" fmla="*/ 69273 w 193964"/>
              <a:gd name="connsiteY2" fmla="*/ 568036 h 1122218"/>
              <a:gd name="connsiteX3" fmla="*/ 124691 w 193964"/>
              <a:gd name="connsiteY3" fmla="*/ 471054 h 1122218"/>
              <a:gd name="connsiteX4" fmla="*/ 152400 w 193964"/>
              <a:gd name="connsiteY4" fmla="*/ 360218 h 1122218"/>
              <a:gd name="connsiteX5" fmla="*/ 166255 w 193964"/>
              <a:gd name="connsiteY5" fmla="*/ 304800 h 1122218"/>
              <a:gd name="connsiteX6" fmla="*/ 193964 w 193964"/>
              <a:gd name="connsiteY6" fmla="*/ 221672 h 1122218"/>
              <a:gd name="connsiteX7" fmla="*/ 193964 w 193964"/>
              <a:gd name="connsiteY7" fmla="*/ 0 h 11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964" h="1122218">
                <a:moveTo>
                  <a:pt x="0" y="1122218"/>
                </a:moveTo>
                <a:cubicBezTo>
                  <a:pt x="10132" y="889195"/>
                  <a:pt x="-4440" y="849042"/>
                  <a:pt x="41564" y="665018"/>
                </a:cubicBezTo>
                <a:cubicBezTo>
                  <a:pt x="46004" y="647257"/>
                  <a:pt x="59333" y="587915"/>
                  <a:pt x="69273" y="568036"/>
                </a:cubicBezTo>
                <a:cubicBezTo>
                  <a:pt x="138847" y="428887"/>
                  <a:pt x="51818" y="641088"/>
                  <a:pt x="124691" y="471054"/>
                </a:cubicBezTo>
                <a:cubicBezTo>
                  <a:pt x="141833" y="431056"/>
                  <a:pt x="142390" y="405265"/>
                  <a:pt x="152400" y="360218"/>
                </a:cubicBezTo>
                <a:cubicBezTo>
                  <a:pt x="156531" y="341630"/>
                  <a:pt x="160784" y="323038"/>
                  <a:pt x="166255" y="304800"/>
                </a:cubicBezTo>
                <a:cubicBezTo>
                  <a:pt x="174648" y="276824"/>
                  <a:pt x="193964" y="250880"/>
                  <a:pt x="193964" y="221672"/>
                </a:cubicBezTo>
                <a:lnTo>
                  <a:pt x="193964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Freeform 20"/>
          <p:cNvSpPr/>
          <p:nvPr/>
        </p:nvSpPr>
        <p:spPr>
          <a:xfrm>
            <a:off x="-165618" y="4308764"/>
            <a:ext cx="193964" cy="1122218"/>
          </a:xfrm>
          <a:custGeom>
            <a:avLst/>
            <a:gdLst>
              <a:gd name="connsiteX0" fmla="*/ 0 w 193964"/>
              <a:gd name="connsiteY0" fmla="*/ 1122218 h 1122218"/>
              <a:gd name="connsiteX1" fmla="*/ 41564 w 193964"/>
              <a:gd name="connsiteY1" fmla="*/ 665018 h 1122218"/>
              <a:gd name="connsiteX2" fmla="*/ 69273 w 193964"/>
              <a:gd name="connsiteY2" fmla="*/ 568036 h 1122218"/>
              <a:gd name="connsiteX3" fmla="*/ 124691 w 193964"/>
              <a:gd name="connsiteY3" fmla="*/ 471054 h 1122218"/>
              <a:gd name="connsiteX4" fmla="*/ 152400 w 193964"/>
              <a:gd name="connsiteY4" fmla="*/ 360218 h 1122218"/>
              <a:gd name="connsiteX5" fmla="*/ 166255 w 193964"/>
              <a:gd name="connsiteY5" fmla="*/ 304800 h 1122218"/>
              <a:gd name="connsiteX6" fmla="*/ 193964 w 193964"/>
              <a:gd name="connsiteY6" fmla="*/ 221672 h 1122218"/>
              <a:gd name="connsiteX7" fmla="*/ 193964 w 193964"/>
              <a:gd name="connsiteY7" fmla="*/ 0 h 11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964" h="1122218">
                <a:moveTo>
                  <a:pt x="0" y="1122218"/>
                </a:moveTo>
                <a:cubicBezTo>
                  <a:pt x="10132" y="889195"/>
                  <a:pt x="-4440" y="849042"/>
                  <a:pt x="41564" y="665018"/>
                </a:cubicBezTo>
                <a:cubicBezTo>
                  <a:pt x="46004" y="647257"/>
                  <a:pt x="59333" y="587915"/>
                  <a:pt x="69273" y="568036"/>
                </a:cubicBezTo>
                <a:cubicBezTo>
                  <a:pt x="138847" y="428887"/>
                  <a:pt x="51818" y="641088"/>
                  <a:pt x="124691" y="471054"/>
                </a:cubicBezTo>
                <a:cubicBezTo>
                  <a:pt x="141833" y="431056"/>
                  <a:pt x="142390" y="405265"/>
                  <a:pt x="152400" y="360218"/>
                </a:cubicBezTo>
                <a:cubicBezTo>
                  <a:pt x="156531" y="341630"/>
                  <a:pt x="160784" y="323038"/>
                  <a:pt x="166255" y="304800"/>
                </a:cubicBezTo>
                <a:cubicBezTo>
                  <a:pt x="174648" y="276824"/>
                  <a:pt x="193964" y="250880"/>
                  <a:pt x="193964" y="221672"/>
                </a:cubicBezTo>
                <a:lnTo>
                  <a:pt x="193964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2" name="Straight Connector 11"/>
          <p:cNvCxnSpPr/>
          <p:nvPr/>
        </p:nvCxnSpPr>
        <p:spPr>
          <a:xfrm>
            <a:off x="-2052736" y="3429000"/>
            <a:ext cx="0" cy="8636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14"/>
          <p:cNvSpPr/>
          <p:nvPr/>
        </p:nvSpPr>
        <p:spPr>
          <a:xfrm>
            <a:off x="-2022764" y="3422073"/>
            <a:ext cx="180109" cy="900545"/>
          </a:xfrm>
          <a:custGeom>
            <a:avLst/>
            <a:gdLst>
              <a:gd name="connsiteX0" fmla="*/ 0 w 180109"/>
              <a:gd name="connsiteY0" fmla="*/ 900545 h 900545"/>
              <a:gd name="connsiteX1" fmla="*/ 13855 w 180109"/>
              <a:gd name="connsiteY1" fmla="*/ 512618 h 900545"/>
              <a:gd name="connsiteX2" fmla="*/ 41564 w 180109"/>
              <a:gd name="connsiteY2" fmla="*/ 401782 h 900545"/>
              <a:gd name="connsiteX3" fmla="*/ 69273 w 180109"/>
              <a:gd name="connsiteY3" fmla="*/ 374072 h 900545"/>
              <a:gd name="connsiteX4" fmla="*/ 138546 w 180109"/>
              <a:gd name="connsiteY4" fmla="*/ 304800 h 900545"/>
              <a:gd name="connsiteX5" fmla="*/ 166255 w 180109"/>
              <a:gd name="connsiteY5" fmla="*/ 166254 h 900545"/>
              <a:gd name="connsiteX6" fmla="*/ 180109 w 180109"/>
              <a:gd name="connsiteY6" fmla="*/ 0 h 90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0109" h="900545">
                <a:moveTo>
                  <a:pt x="0" y="900545"/>
                </a:moveTo>
                <a:cubicBezTo>
                  <a:pt x="4618" y="771236"/>
                  <a:pt x="6027" y="641772"/>
                  <a:pt x="13855" y="512618"/>
                </a:cubicBezTo>
                <a:cubicBezTo>
                  <a:pt x="14525" y="501565"/>
                  <a:pt x="30215" y="420698"/>
                  <a:pt x="41564" y="401782"/>
                </a:cubicBezTo>
                <a:cubicBezTo>
                  <a:pt x="48285" y="390581"/>
                  <a:pt x="61113" y="384272"/>
                  <a:pt x="69273" y="374072"/>
                </a:cubicBezTo>
                <a:cubicBezTo>
                  <a:pt x="122050" y="308100"/>
                  <a:pt x="67296" y="352300"/>
                  <a:pt x="138546" y="304800"/>
                </a:cubicBezTo>
                <a:cubicBezTo>
                  <a:pt x="152305" y="249764"/>
                  <a:pt x="159462" y="227394"/>
                  <a:pt x="166255" y="166254"/>
                </a:cubicBezTo>
                <a:cubicBezTo>
                  <a:pt x="172396" y="110984"/>
                  <a:pt x="180109" y="0"/>
                  <a:pt x="180109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5" name="Straight Connector 24"/>
          <p:cNvCxnSpPr/>
          <p:nvPr/>
        </p:nvCxnSpPr>
        <p:spPr>
          <a:xfrm>
            <a:off x="-936612" y="3459018"/>
            <a:ext cx="0" cy="86360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29FA9225-5E9D-4CF8-BF65-D7D9FE2E7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341438"/>
            <a:ext cx="5191125" cy="259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>
            <a:extLst>
              <a:ext uri="{FF2B5EF4-FFF2-40B4-BE49-F238E27FC236}">
                <a16:creationId xmlns:a16="http://schemas.microsoft.com/office/drawing/2014/main" id="{A9E5766C-3C24-4BC4-ABEB-D72C1298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4041775"/>
            <a:ext cx="26670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59FF3504-FC25-4C6C-B64E-7F679C893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544" y="4563483"/>
            <a:ext cx="41719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7668344" y="3501008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7668344" y="19168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68344" y="263691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CD</a:t>
            </a:r>
            <a:r>
              <a:rPr lang="id-ID" dirty="0" smtClean="0"/>
              <a:t>/L</a:t>
            </a:r>
            <a:endParaRPr lang="id-ID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8423920" y="19168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8571155" y="3501008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571155" y="2605189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200" dirty="0" smtClean="0"/>
              <a:t>DC</a:t>
            </a:r>
            <a:r>
              <a:rPr lang="id-ID" dirty="0" smtClean="0"/>
              <a:t>/L</a:t>
            </a:r>
            <a:endParaRPr lang="id-ID" dirty="0"/>
          </a:p>
        </p:txBody>
      </p:sp>
      <p:sp>
        <p:nvSpPr>
          <p:cNvPr id="8" name="Oval 7"/>
          <p:cNvSpPr/>
          <p:nvPr/>
        </p:nvSpPr>
        <p:spPr>
          <a:xfrm>
            <a:off x="4788024" y="4779665"/>
            <a:ext cx="1440508" cy="14401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-78109" y="37170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-78109" y="2132856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-78109" y="2852936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BA</a:t>
            </a:r>
            <a:r>
              <a:rPr lang="id-ID" dirty="0" smtClean="0"/>
              <a:t>/L</a:t>
            </a:r>
            <a:endParaRPr lang="id-ID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77467" y="2132856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824702" y="37170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24702" y="2821213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AB</a:t>
            </a:r>
            <a:r>
              <a:rPr lang="id-ID" dirty="0" smtClean="0"/>
              <a:t>/L</a:t>
            </a:r>
            <a:endParaRPr lang="id-ID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-1044624" y="2132856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-972616" y="37170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-1332656" y="1484784"/>
            <a:ext cx="69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P.a/L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-1188640" y="3253625"/>
            <a:ext cx="69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P.b/L</a:t>
            </a:r>
            <a:endParaRPr lang="id-ID" dirty="0"/>
          </a:p>
        </p:txBody>
      </p:sp>
      <p:sp>
        <p:nvSpPr>
          <p:cNvPr id="23" name="Oval 22"/>
          <p:cNvSpPr/>
          <p:nvPr/>
        </p:nvSpPr>
        <p:spPr>
          <a:xfrm>
            <a:off x="1933260" y="4869160"/>
            <a:ext cx="2736304" cy="151216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731728" y="4203700"/>
            <a:ext cx="1025635" cy="1125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-1286788" y="3337692"/>
            <a:ext cx="2982739" cy="7881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Oval 27"/>
          <p:cNvSpPr/>
          <p:nvPr/>
        </p:nvSpPr>
        <p:spPr>
          <a:xfrm>
            <a:off x="7071312" y="3318909"/>
            <a:ext cx="2685264" cy="39812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5963026" y="4041775"/>
            <a:ext cx="1614643" cy="1729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68A8EF3B-22E6-47F7-9DFD-960B7DA3F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-11151"/>
            <a:ext cx="3095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b="1" dirty="0"/>
              <a:t>Contoh Soal :</a:t>
            </a:r>
          </a:p>
          <a:p>
            <a:pPr eaLnBrk="1" hangingPunct="1"/>
            <a:r>
              <a:rPr lang="id-ID" altLang="en-US" b="1" dirty="0"/>
              <a:t>Portal bergoyang derajat 1</a:t>
            </a:r>
          </a:p>
        </p:txBody>
      </p:sp>
      <p:pic>
        <p:nvPicPr>
          <p:cNvPr id="10243" name="Picture 4">
            <a:extLst>
              <a:ext uri="{FF2B5EF4-FFF2-40B4-BE49-F238E27FC236}">
                <a16:creationId xmlns:a16="http://schemas.microsoft.com/office/drawing/2014/main" id="{B541425B-C788-4576-AC3D-73AB0EB03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624" y="634961"/>
            <a:ext cx="10729191" cy="365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5">
            <a:extLst>
              <a:ext uri="{FF2B5EF4-FFF2-40B4-BE49-F238E27FC236}">
                <a16:creationId xmlns:a16="http://schemas.microsoft.com/office/drawing/2014/main" id="{1ACD8099-CAC3-4638-A60E-F2DFAF5DB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5625"/>
            <a:ext cx="9540551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urved Right Arrow 1"/>
          <p:cNvSpPr/>
          <p:nvPr/>
        </p:nvSpPr>
        <p:spPr>
          <a:xfrm rot="16200000">
            <a:off x="596053" y="2863726"/>
            <a:ext cx="354880" cy="78228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" name="Curved Left Arrow 2"/>
          <p:cNvSpPr/>
          <p:nvPr/>
        </p:nvSpPr>
        <p:spPr>
          <a:xfrm rot="16036607">
            <a:off x="505496" y="2032623"/>
            <a:ext cx="373226" cy="576064"/>
          </a:xfrm>
          <a:prstGeom prst="curvedLeftArrow">
            <a:avLst>
              <a:gd name="adj1" fmla="val 25000"/>
              <a:gd name="adj2" fmla="val 50000"/>
              <a:gd name="adj3" fmla="val 398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" name="Curved Right Arrow 3"/>
          <p:cNvSpPr/>
          <p:nvPr/>
        </p:nvSpPr>
        <p:spPr>
          <a:xfrm>
            <a:off x="899592" y="1412776"/>
            <a:ext cx="265044" cy="70779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5" name="Curved Left Arrow 4"/>
          <p:cNvSpPr/>
          <p:nvPr/>
        </p:nvSpPr>
        <p:spPr>
          <a:xfrm>
            <a:off x="3275856" y="1412776"/>
            <a:ext cx="215305" cy="69710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>
            <a:extLst>
              <a:ext uri="{FF2B5EF4-FFF2-40B4-BE49-F238E27FC236}">
                <a16:creationId xmlns:a16="http://schemas.microsoft.com/office/drawing/2014/main" id="{63880BD3-9F8C-4E2F-8DCF-43D6C5CE0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136904" cy="3383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5">
            <a:extLst>
              <a:ext uri="{FF2B5EF4-FFF2-40B4-BE49-F238E27FC236}">
                <a16:creationId xmlns:a16="http://schemas.microsoft.com/office/drawing/2014/main" id="{6DDE9725-9186-4F04-824D-6C302EEDD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05262"/>
            <a:ext cx="8964487" cy="285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2700808" y="5733256"/>
            <a:ext cx="2307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FD ab = 0</a:t>
            </a:r>
          </a:p>
          <a:p>
            <a:r>
              <a:rPr lang="id-ID" dirty="0" smtClean="0"/>
              <a:t>FD dc = 0 ujung jepit</a:t>
            </a:r>
            <a:endParaRPr lang="id-ID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>
            <a:extLst>
              <a:ext uri="{FF2B5EF4-FFF2-40B4-BE49-F238E27FC236}">
                <a16:creationId xmlns:a16="http://schemas.microsoft.com/office/drawing/2014/main" id="{DDBA2C05-22FD-4175-9AB4-850FEE004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3313113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4">
            <a:extLst>
              <a:ext uri="{FF2B5EF4-FFF2-40B4-BE49-F238E27FC236}">
                <a16:creationId xmlns:a16="http://schemas.microsoft.com/office/drawing/2014/main" id="{5AD5EE6C-228A-48B4-BFE9-751509A72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" y="693018"/>
            <a:ext cx="9865096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>
            <a:extLst>
              <a:ext uri="{FF2B5EF4-FFF2-40B4-BE49-F238E27FC236}">
                <a16:creationId xmlns:a16="http://schemas.microsoft.com/office/drawing/2014/main" id="{6B883C81-B228-4870-975F-7C006EEAB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8856984" cy="357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5">
            <a:extLst>
              <a:ext uri="{FF2B5EF4-FFF2-40B4-BE49-F238E27FC236}">
                <a16:creationId xmlns:a16="http://schemas.microsoft.com/office/drawing/2014/main" id="{EE753339-61FD-43B6-A69A-AA78275A8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81413"/>
            <a:ext cx="4320108" cy="395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6">
            <a:extLst>
              <a:ext uri="{FF2B5EF4-FFF2-40B4-BE49-F238E27FC236}">
                <a16:creationId xmlns:a16="http://schemas.microsoft.com/office/drawing/2014/main" id="{84FDDED0-6CD9-4C94-AE24-1F8786805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4191000"/>
            <a:ext cx="9649072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>
            <a:extLst>
              <a:ext uri="{FF2B5EF4-FFF2-40B4-BE49-F238E27FC236}">
                <a16:creationId xmlns:a16="http://schemas.microsoft.com/office/drawing/2014/main" id="{CFEF21CA-9F58-457B-A80B-B34176114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88" y="1340768"/>
            <a:ext cx="7415213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3347864" y="4293096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3635896" y="2348880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139952" y="4293096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278415" y="2348879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53516" y="2041102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71,26/5</a:t>
            </a:r>
            <a:endParaRPr lang="id-ID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4012604" y="4293094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71,26/5</a:t>
            </a:r>
            <a:endParaRPr lang="id-ID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331007" y="4293096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6,36/5</a:t>
            </a:r>
            <a:endParaRPr lang="id-ID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525149" y="2041103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6,36/5</a:t>
            </a:r>
            <a:endParaRPr lang="id-ID" sz="14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843808" y="2286744"/>
            <a:ext cx="4871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736598" y="4293840"/>
            <a:ext cx="4871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746481" y="1978966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50.3/5</a:t>
            </a:r>
            <a:endParaRPr lang="id-ID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2666267" y="4258992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50.2/5</a:t>
            </a:r>
            <a:endParaRPr lang="id-ID" sz="14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034499" y="2294205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926487" y="1931755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0,19EId/5</a:t>
            </a:r>
            <a:endParaRPr lang="id-ID" sz="1400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4793587" y="429309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774692" y="4293094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0,19EId/5</a:t>
            </a:r>
            <a:endParaRPr lang="id-ID" sz="1400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725593" y="2246992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5689589" y="4446982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757077" y="1845957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0,22EId/5</a:t>
            </a:r>
            <a:endParaRPr lang="id-ID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5632607" y="4447725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0,22EId/5</a:t>
            </a:r>
            <a:endParaRPr lang="id-ID" sz="1400" dirty="0"/>
          </a:p>
        </p:txBody>
      </p:sp>
      <p:sp>
        <p:nvSpPr>
          <p:cNvPr id="15" name="Oval 14"/>
          <p:cNvSpPr/>
          <p:nvPr/>
        </p:nvSpPr>
        <p:spPr>
          <a:xfrm>
            <a:off x="827584" y="4755502"/>
            <a:ext cx="3774867" cy="8337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>
            <a:extLst>
              <a:ext uri="{FF2B5EF4-FFF2-40B4-BE49-F238E27FC236}">
                <a16:creationId xmlns:a16="http://schemas.microsoft.com/office/drawing/2014/main" id="{5B52C2A8-0FA9-45D2-9844-7D177FF2A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484313"/>
            <a:ext cx="2879725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4">
            <a:extLst>
              <a:ext uri="{FF2B5EF4-FFF2-40B4-BE49-F238E27FC236}">
                <a16:creationId xmlns:a16="http://schemas.microsoft.com/office/drawing/2014/main" id="{66FD3EC9-0C3A-4230-9EF3-AC1C09DD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47850"/>
            <a:ext cx="6624638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5">
            <a:extLst>
              <a:ext uri="{FF2B5EF4-FFF2-40B4-BE49-F238E27FC236}">
                <a16:creationId xmlns:a16="http://schemas.microsoft.com/office/drawing/2014/main" id="{26D12BA4-B79C-4AE1-9538-8AEAA08A2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789488"/>
            <a:ext cx="397033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5" name="Rectangle 1">
            <a:extLst>
              <a:ext uri="{FF2B5EF4-FFF2-40B4-BE49-F238E27FC236}">
                <a16:creationId xmlns:a16="http://schemas.microsoft.com/office/drawing/2014/main" id="{A4A60AEF-DB20-439B-9911-2D2DC4DE4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5375275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b="1"/>
              <a:t>Free body akhir</a:t>
            </a:r>
          </a:p>
          <a:p>
            <a:pPr eaLnBrk="1" hangingPunct="1"/>
            <a:endParaRPr lang="id-ID" altLang="en-US" b="1"/>
          </a:p>
        </p:txBody>
      </p:sp>
      <p:sp>
        <p:nvSpPr>
          <p:cNvPr id="2" name="TextBox 1"/>
          <p:cNvSpPr txBox="1"/>
          <p:nvPr/>
        </p:nvSpPr>
        <p:spPr>
          <a:xfrm>
            <a:off x="-254898" y="3214687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Akibat beban</a:t>
            </a:r>
            <a:endParaRPr lang="id-ID" dirty="0"/>
          </a:p>
        </p:txBody>
      </p:sp>
      <p:sp>
        <p:nvSpPr>
          <p:cNvPr id="7" name="TextBox 6"/>
          <p:cNvSpPr txBox="1"/>
          <p:nvPr/>
        </p:nvSpPr>
        <p:spPr>
          <a:xfrm>
            <a:off x="-468560" y="3621419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Akibat goyangan</a:t>
            </a:r>
            <a:endParaRPr lang="id-ID" dirty="0"/>
          </a:p>
        </p:txBody>
      </p:sp>
      <p:sp>
        <p:nvSpPr>
          <p:cNvPr id="8" name="TextBox 7"/>
          <p:cNvSpPr txBox="1"/>
          <p:nvPr/>
        </p:nvSpPr>
        <p:spPr>
          <a:xfrm>
            <a:off x="-715635" y="4131509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Gabungan</a:t>
            </a:r>
            <a:endParaRPr lang="id-ID" dirty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-468560" y="1484313"/>
            <a:ext cx="2304256" cy="23047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-2124744" y="1484313"/>
            <a:ext cx="23968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MAB = -0,22EID </a:t>
            </a:r>
          </a:p>
          <a:p>
            <a:r>
              <a:rPr lang="id-ID" dirty="0" smtClean="0"/>
              <a:t>Dimana EID = 183,48</a:t>
            </a:r>
          </a:p>
          <a:p>
            <a:r>
              <a:rPr lang="id-ID" dirty="0" smtClean="0"/>
              <a:t>MAB = -40,37</a:t>
            </a:r>
            <a:endParaRPr lang="id-ID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Placeholder 5">
            <a:extLst>
              <a:ext uri="{FF2B5EF4-FFF2-40B4-BE49-F238E27FC236}">
                <a16:creationId xmlns:a16="http://schemas.microsoft.com/office/drawing/2014/main" id="{5B1AB6C6-3453-4C21-ACEC-F9928D3D85B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" r="5942"/>
          <a:stretch>
            <a:fillRect/>
          </a:stretch>
        </p:blipFill>
        <p:spPr>
          <a:xfrm>
            <a:off x="-1044624" y="0"/>
            <a:ext cx="12889432" cy="7101408"/>
          </a:xfrm>
          <a:ln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Placeholder 4">
            <a:extLst>
              <a:ext uri="{FF2B5EF4-FFF2-40B4-BE49-F238E27FC236}">
                <a16:creationId xmlns:a16="http://schemas.microsoft.com/office/drawing/2014/main" id="{30ED8CF6-64DF-40FD-8654-552E92615D0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" b="1274"/>
          <a:stretch>
            <a:fillRect/>
          </a:stretch>
        </p:blipFill>
        <p:spPr>
          <a:xfrm>
            <a:off x="-180528" y="188641"/>
            <a:ext cx="9324528" cy="6480448"/>
          </a:xfrm>
          <a:ln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Placeholder 4">
            <a:extLst>
              <a:ext uri="{FF2B5EF4-FFF2-40B4-BE49-F238E27FC236}">
                <a16:creationId xmlns:a16="http://schemas.microsoft.com/office/drawing/2014/main" id="{F2F8196E-562C-4B90-936C-CB46F6F6948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" b="237"/>
          <a:stretch>
            <a:fillRect/>
          </a:stretch>
        </p:blipFill>
        <p:spPr>
          <a:xfrm>
            <a:off x="1258888" y="1412875"/>
            <a:ext cx="6626225" cy="4824413"/>
          </a:xfrm>
          <a:ln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2199</TotalTime>
  <Words>73</Words>
  <Application>Microsoft Office PowerPoint</Application>
  <PresentationFormat>On-screen Show (4:3)</PresentationFormat>
  <Paragraphs>31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Constantia</vt:lpstr>
      <vt:lpstr>Wingdings 2</vt:lpstr>
      <vt:lpstr>Flow</vt:lpstr>
      <vt:lpstr>ANALISA STRUKTUR LANJUTAN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Agung Kristiawan</cp:lastModifiedBy>
  <cp:revision>171</cp:revision>
  <cp:lastPrinted>2018-02-14T04:45:55Z</cp:lastPrinted>
  <dcterms:created xsi:type="dcterms:W3CDTF">2010-08-20T01:33:42Z</dcterms:created>
  <dcterms:modified xsi:type="dcterms:W3CDTF">2021-05-03T12:48:11Z</dcterms:modified>
</cp:coreProperties>
</file>