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5533-10F2-4B37-A8AA-322A811B6952}" type="datetimeFigureOut">
              <a:rPr lang="id-ID" smtClean="0"/>
              <a:t>19/04/2021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BF41-DEC8-423D-8EFB-C63303DAFE3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19759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5533-10F2-4B37-A8AA-322A811B6952}" type="datetimeFigureOut">
              <a:rPr lang="id-ID" smtClean="0"/>
              <a:t>19/04/2021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BF41-DEC8-423D-8EFB-C63303DAFE3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66530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5533-10F2-4B37-A8AA-322A811B6952}" type="datetimeFigureOut">
              <a:rPr lang="id-ID" smtClean="0"/>
              <a:t>19/04/2021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BF41-DEC8-423D-8EFB-C63303DAFE3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14239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5533-10F2-4B37-A8AA-322A811B6952}" type="datetimeFigureOut">
              <a:rPr lang="id-ID" smtClean="0"/>
              <a:t>19/04/2021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BF41-DEC8-423D-8EFB-C63303DAFE3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245523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5533-10F2-4B37-A8AA-322A811B6952}" type="datetimeFigureOut">
              <a:rPr lang="id-ID" smtClean="0"/>
              <a:t>19/04/2021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BF41-DEC8-423D-8EFB-C63303DAFE3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5184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5533-10F2-4B37-A8AA-322A811B6952}" type="datetimeFigureOut">
              <a:rPr lang="id-ID" smtClean="0"/>
              <a:t>19/04/2021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BF41-DEC8-423D-8EFB-C63303DAFE3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04448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5533-10F2-4B37-A8AA-322A811B6952}" type="datetimeFigureOut">
              <a:rPr lang="id-ID" smtClean="0"/>
              <a:t>19/04/2021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BF41-DEC8-423D-8EFB-C63303DAFE3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9664320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5533-10F2-4B37-A8AA-322A811B6952}" type="datetimeFigureOut">
              <a:rPr lang="id-ID" smtClean="0"/>
              <a:t>19/04/2021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BF41-DEC8-423D-8EFB-C63303DAFE3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42954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5533-10F2-4B37-A8AA-322A811B6952}" type="datetimeFigureOut">
              <a:rPr lang="id-ID" smtClean="0"/>
              <a:t>19/04/2021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BF41-DEC8-423D-8EFB-C63303DAFE3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353372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5533-10F2-4B37-A8AA-322A811B6952}" type="datetimeFigureOut">
              <a:rPr lang="id-ID" smtClean="0"/>
              <a:t>19/04/2021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BF41-DEC8-423D-8EFB-C63303DAFE3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31406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25533-10F2-4B37-A8AA-322A811B6952}" type="datetimeFigureOut">
              <a:rPr lang="id-ID" smtClean="0"/>
              <a:t>19/04/2021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8BF41-DEC8-423D-8EFB-C63303DAFE3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00556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C25533-10F2-4B37-A8AA-322A811B6952}" type="datetimeFigureOut">
              <a:rPr lang="id-ID" smtClean="0"/>
              <a:t>19/04/2021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E8BF41-DEC8-423D-8EFB-C63303DAFE30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35158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/>
          <p:cNvPicPr>
            <a:picLocks noChangeAspect="1"/>
          </p:cNvPicPr>
          <p:nvPr/>
        </p:nvPicPr>
        <p:blipFill rotWithShape="1">
          <a:blip r:embed="rId2"/>
          <a:srcRect l="23729" t="14374" r="21453" b="24732"/>
          <a:stretch/>
        </p:blipFill>
        <p:spPr>
          <a:xfrm>
            <a:off x="1293222" y="1240971"/>
            <a:ext cx="9300755" cy="5081452"/>
          </a:xfrm>
          <a:prstGeom prst="rect">
            <a:avLst/>
          </a:prstGeom>
        </p:spPr>
      </p:pic>
      <p:sp>
        <p:nvSpPr>
          <p:cNvPr id="60" name="TextBox 59"/>
          <p:cNvSpPr txBox="1"/>
          <p:nvPr/>
        </p:nvSpPr>
        <p:spPr>
          <a:xfrm>
            <a:off x="587828" y="561702"/>
            <a:ext cx="46233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b="1" u="sng" dirty="0" smtClean="0"/>
              <a:t>JAWABAN SOAL UTS SMSTR GENAP 2020-2021</a:t>
            </a:r>
            <a:endParaRPr lang="id-ID" b="1" u="sng" dirty="0"/>
          </a:p>
        </p:txBody>
      </p:sp>
    </p:spTree>
    <p:extLst>
      <p:ext uri="{BB962C8B-B14F-4D97-AF65-F5344CB8AC3E}">
        <p14:creationId xmlns:p14="http://schemas.microsoft.com/office/powerpoint/2010/main" val="712494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695" y="316581"/>
            <a:ext cx="421888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id-ID" dirty="0" smtClean="0"/>
              <a:t>Mencari </a:t>
            </a:r>
            <a:r>
              <a:rPr lang="id-ID" dirty="0" smtClean="0"/>
              <a:t>Titik Berat </a:t>
            </a:r>
            <a:r>
              <a:rPr lang="id-ID" dirty="0" smtClean="0"/>
              <a:t>Penampang</a:t>
            </a:r>
          </a:p>
          <a:p>
            <a:endParaRPr lang="id-ID" dirty="0"/>
          </a:p>
          <a:p>
            <a:r>
              <a:rPr lang="id-ID" dirty="0" smtClean="0"/>
              <a:t>A1 = 50 x 15 = 750 cm2</a:t>
            </a:r>
          </a:p>
          <a:p>
            <a:r>
              <a:rPr lang="id-ID" dirty="0" smtClean="0"/>
              <a:t>A2 = 20 x 60 = 1200 cm2</a:t>
            </a:r>
          </a:p>
          <a:p>
            <a:r>
              <a:rPr lang="id-ID" dirty="0" smtClean="0"/>
              <a:t>A3 = 35 x 15 = 525 cm2</a:t>
            </a:r>
          </a:p>
          <a:p>
            <a:r>
              <a:rPr lang="id-ID" dirty="0"/>
              <a:t> </a:t>
            </a:r>
            <a:r>
              <a:rPr lang="id-ID" dirty="0" smtClean="0"/>
              <a:t>       Atot = 2475 cm2</a:t>
            </a:r>
          </a:p>
          <a:p>
            <a:r>
              <a:rPr lang="id-ID" dirty="0"/>
              <a:t> </a:t>
            </a:r>
            <a:r>
              <a:rPr lang="id-ID" dirty="0" smtClean="0"/>
              <a:t>       </a:t>
            </a:r>
          </a:p>
          <a:p>
            <a:r>
              <a:rPr lang="id-ID" dirty="0" smtClean="0"/>
              <a:t>Y1 = (0,75+ 75) = 75,75 cm</a:t>
            </a:r>
          </a:p>
          <a:p>
            <a:r>
              <a:rPr lang="id-ID" dirty="0" smtClean="0"/>
              <a:t>Y2 = (30 + 15) =  45 cm</a:t>
            </a:r>
          </a:p>
          <a:p>
            <a:r>
              <a:rPr lang="id-ID" dirty="0" smtClean="0"/>
              <a:t>Y3 = 0,75  cm</a:t>
            </a:r>
          </a:p>
          <a:p>
            <a:endParaRPr lang="id-ID" dirty="0"/>
          </a:p>
          <a:p>
            <a:r>
              <a:rPr lang="id-ID" dirty="0" smtClean="0"/>
              <a:t>Y = (A1.y1 +A2.y2 +A3.y3)/Atot</a:t>
            </a:r>
          </a:p>
          <a:p>
            <a:r>
              <a:rPr lang="id-ID" dirty="0"/>
              <a:t> </a:t>
            </a:r>
            <a:r>
              <a:rPr lang="id-ID" dirty="0" smtClean="0"/>
              <a:t>   =  (56812,5 + 54000 + 393,75)/2475</a:t>
            </a:r>
          </a:p>
          <a:p>
            <a:r>
              <a:rPr lang="id-ID" dirty="0" smtClean="0"/>
              <a:t>    = 44,93 cm</a:t>
            </a:r>
            <a:endParaRPr lang="id-ID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58826" t="22385" r="25719" b="50543"/>
          <a:stretch/>
        </p:blipFill>
        <p:spPr>
          <a:xfrm>
            <a:off x="7078147" y="850872"/>
            <a:ext cx="2622176" cy="22591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50327" y="113646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1</a:t>
            </a:r>
            <a:endParaRPr lang="id-ID" sz="1200" dirty="0"/>
          </a:p>
        </p:txBody>
      </p:sp>
      <p:sp>
        <p:nvSpPr>
          <p:cNvPr id="7" name="Oval 6"/>
          <p:cNvSpPr/>
          <p:nvPr/>
        </p:nvSpPr>
        <p:spPr>
          <a:xfrm>
            <a:off x="7524207" y="1136467"/>
            <a:ext cx="236105" cy="27699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TextBox 7"/>
          <p:cNvSpPr txBox="1"/>
          <p:nvPr/>
        </p:nvSpPr>
        <p:spPr>
          <a:xfrm>
            <a:off x="7813541" y="202474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2</a:t>
            </a:r>
            <a:endParaRPr lang="id-ID" sz="1200" dirty="0"/>
          </a:p>
        </p:txBody>
      </p:sp>
      <p:sp>
        <p:nvSpPr>
          <p:cNvPr id="9" name="Oval 8"/>
          <p:cNvSpPr/>
          <p:nvPr/>
        </p:nvSpPr>
        <p:spPr>
          <a:xfrm>
            <a:off x="7814510" y="2005655"/>
            <a:ext cx="236105" cy="27699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TextBox 9"/>
          <p:cNvSpPr txBox="1"/>
          <p:nvPr/>
        </p:nvSpPr>
        <p:spPr>
          <a:xfrm>
            <a:off x="8647610" y="2468878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3</a:t>
            </a:r>
            <a:endParaRPr lang="id-ID" sz="1200" dirty="0"/>
          </a:p>
        </p:txBody>
      </p:sp>
      <p:sp>
        <p:nvSpPr>
          <p:cNvPr id="11" name="Oval 10"/>
          <p:cNvSpPr/>
          <p:nvPr/>
        </p:nvSpPr>
        <p:spPr>
          <a:xfrm>
            <a:off x="8646183" y="2471563"/>
            <a:ext cx="236105" cy="27699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3" name="Straight Connector 12"/>
          <p:cNvCxnSpPr/>
          <p:nvPr/>
        </p:nvCxnSpPr>
        <p:spPr>
          <a:xfrm>
            <a:off x="8076755" y="1478781"/>
            <a:ext cx="401039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8072399" y="2401889"/>
            <a:ext cx="401039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7760312" y="2693625"/>
            <a:ext cx="3682751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721123" y="1175656"/>
            <a:ext cx="1096306" cy="34231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7760312" y="1136467"/>
            <a:ext cx="1121976" cy="34231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8072399" y="1478781"/>
            <a:ext cx="401039" cy="92310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8072399" y="1478781"/>
            <a:ext cx="401039" cy="94175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Connector 22"/>
          <p:cNvCxnSpPr>
            <a:endCxn id="11" idx="3"/>
          </p:cNvCxnSpPr>
          <p:nvPr/>
        </p:nvCxnSpPr>
        <p:spPr>
          <a:xfrm>
            <a:off x="7813541" y="2420532"/>
            <a:ext cx="867219" cy="28746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7813541" y="2420532"/>
            <a:ext cx="832642" cy="27309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1162594" y="1763485"/>
            <a:ext cx="225987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7158446" y="2057066"/>
            <a:ext cx="3657600" cy="1908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10724606" y="666206"/>
            <a:ext cx="13063" cy="21945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10241281" y="1214845"/>
            <a:ext cx="112340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0180206" y="1459039"/>
            <a:ext cx="17342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Ya =(90-44,93)=45,07</a:t>
            </a:r>
            <a:endParaRPr lang="id-ID" sz="1400" dirty="0"/>
          </a:p>
        </p:txBody>
      </p:sp>
      <p:sp>
        <p:nvSpPr>
          <p:cNvPr id="36" name="TextBox 35"/>
          <p:cNvSpPr txBox="1"/>
          <p:nvPr/>
        </p:nvSpPr>
        <p:spPr>
          <a:xfrm>
            <a:off x="10668046" y="2285936"/>
            <a:ext cx="11592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Y = yb= 44,93</a:t>
            </a:r>
            <a:endParaRPr lang="id-ID" sz="1400" dirty="0"/>
          </a:p>
        </p:txBody>
      </p:sp>
      <p:sp>
        <p:nvSpPr>
          <p:cNvPr id="37" name="TextBox 36"/>
          <p:cNvSpPr txBox="1"/>
          <p:nvPr/>
        </p:nvSpPr>
        <p:spPr>
          <a:xfrm>
            <a:off x="5773367" y="3455696"/>
            <a:ext cx="497283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2. Momen Inersia Ix</a:t>
            </a:r>
          </a:p>
          <a:p>
            <a:r>
              <a:rPr lang="id-ID" dirty="0" smtClean="0"/>
              <a:t>Ix = ∑(Ix⁰ + An.yn^2)</a:t>
            </a:r>
          </a:p>
          <a:p>
            <a:r>
              <a:rPr lang="id-ID" dirty="0"/>
              <a:t> </a:t>
            </a:r>
            <a:r>
              <a:rPr lang="id-ID" dirty="0" smtClean="0"/>
              <a:t>   </a:t>
            </a:r>
          </a:p>
          <a:p>
            <a:r>
              <a:rPr lang="id-ID" dirty="0" smtClean="0"/>
              <a:t>Ix1 = (14062,5 + (750. 44,32^2) = 14,9 . 10^5  cm^4</a:t>
            </a:r>
          </a:p>
          <a:p>
            <a:r>
              <a:rPr lang="id-ID" dirty="0" smtClean="0"/>
              <a:t>Ix2 = (360000 + (1200 . 0,07^2) =   3,6 . 10^5  cm^4</a:t>
            </a:r>
          </a:p>
          <a:p>
            <a:r>
              <a:rPr lang="id-ID" dirty="0" smtClean="0"/>
              <a:t>Ix3 = (9843,75 + (525 . 44,18^2) =  10,3.10^5  cm^4</a:t>
            </a:r>
          </a:p>
          <a:p>
            <a:r>
              <a:rPr lang="id-ID" dirty="0"/>
              <a:t> </a:t>
            </a:r>
            <a:r>
              <a:rPr lang="id-ID" dirty="0" smtClean="0"/>
              <a:t>                                      Ix total =   28,8.10^5  cm^4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7695" y="4286899"/>
            <a:ext cx="438912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dirty="0" smtClean="0"/>
              <a:t>Ix1⁰ = 1/12 b1.h1^3 = 14062,5 cm4</a:t>
            </a:r>
          </a:p>
          <a:p>
            <a:r>
              <a:rPr lang="id-ID" dirty="0" smtClean="0"/>
              <a:t>Ix2⁰ </a:t>
            </a:r>
            <a:r>
              <a:rPr lang="id-ID" dirty="0"/>
              <a:t>= 1/12 </a:t>
            </a:r>
            <a:r>
              <a:rPr lang="id-ID" dirty="0" smtClean="0"/>
              <a:t>b2.h2^3 </a:t>
            </a:r>
            <a:r>
              <a:rPr lang="id-ID" dirty="0"/>
              <a:t>= </a:t>
            </a:r>
            <a:r>
              <a:rPr lang="id-ID" dirty="0" smtClean="0"/>
              <a:t>360000 cm4</a:t>
            </a:r>
            <a:endParaRPr lang="id-ID" dirty="0"/>
          </a:p>
          <a:p>
            <a:r>
              <a:rPr lang="id-ID" dirty="0" smtClean="0"/>
              <a:t>Ix3⁰ </a:t>
            </a:r>
            <a:r>
              <a:rPr lang="id-ID" dirty="0"/>
              <a:t>= 1/12 </a:t>
            </a:r>
            <a:r>
              <a:rPr lang="id-ID" dirty="0" smtClean="0"/>
              <a:t>b3.h3^3 </a:t>
            </a:r>
            <a:r>
              <a:rPr lang="id-ID" dirty="0"/>
              <a:t>= </a:t>
            </a:r>
            <a:r>
              <a:rPr lang="id-ID" dirty="0" smtClean="0"/>
              <a:t>9843,75 cm4</a:t>
            </a:r>
            <a:endParaRPr lang="id-ID" dirty="0"/>
          </a:p>
          <a:p>
            <a:r>
              <a:rPr lang="id-ID" dirty="0" smtClean="0"/>
              <a:t>Y1 = (45,07 -0,75) = 44,32 cm</a:t>
            </a:r>
          </a:p>
          <a:p>
            <a:r>
              <a:rPr lang="id-ID" dirty="0" smtClean="0"/>
              <a:t>Y2= (45,07-15-30) = 0,07 cm</a:t>
            </a:r>
          </a:p>
          <a:p>
            <a:r>
              <a:rPr lang="id-ID" dirty="0" smtClean="0"/>
              <a:t>Y3= (44,93 -0,75) = 44,18 cm</a:t>
            </a:r>
            <a:endParaRPr lang="id-ID" dirty="0"/>
          </a:p>
        </p:txBody>
      </p:sp>
      <p:cxnSp>
        <p:nvCxnSpPr>
          <p:cNvPr id="41" name="Straight Connector 40"/>
          <p:cNvCxnSpPr/>
          <p:nvPr/>
        </p:nvCxnSpPr>
        <p:spPr>
          <a:xfrm>
            <a:off x="7813541" y="5146766"/>
            <a:ext cx="2427740" cy="1306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9838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64" b="48487"/>
          <a:stretch/>
        </p:blipFill>
        <p:spPr bwMode="auto">
          <a:xfrm>
            <a:off x="382380" y="4292337"/>
            <a:ext cx="8179798" cy="993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58826" t="22385" r="25719" b="50543"/>
          <a:stretch/>
        </p:blipFill>
        <p:spPr>
          <a:xfrm>
            <a:off x="428625" y="988602"/>
            <a:ext cx="2622176" cy="225910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00805" y="1274197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1</a:t>
            </a:r>
            <a:endParaRPr lang="id-ID" sz="1200" dirty="0"/>
          </a:p>
        </p:txBody>
      </p:sp>
      <p:sp>
        <p:nvSpPr>
          <p:cNvPr id="7" name="Oval 6"/>
          <p:cNvSpPr/>
          <p:nvPr/>
        </p:nvSpPr>
        <p:spPr>
          <a:xfrm>
            <a:off x="874685" y="1274197"/>
            <a:ext cx="236105" cy="27699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TextBox 7"/>
          <p:cNvSpPr txBox="1"/>
          <p:nvPr/>
        </p:nvSpPr>
        <p:spPr>
          <a:xfrm>
            <a:off x="1164019" y="2162471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2</a:t>
            </a:r>
            <a:endParaRPr lang="id-ID" sz="1200" dirty="0"/>
          </a:p>
        </p:txBody>
      </p:sp>
      <p:sp>
        <p:nvSpPr>
          <p:cNvPr id="9" name="Oval 8"/>
          <p:cNvSpPr/>
          <p:nvPr/>
        </p:nvSpPr>
        <p:spPr>
          <a:xfrm>
            <a:off x="1164988" y="2143385"/>
            <a:ext cx="236105" cy="27699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TextBox 9"/>
          <p:cNvSpPr txBox="1"/>
          <p:nvPr/>
        </p:nvSpPr>
        <p:spPr>
          <a:xfrm>
            <a:off x="1998088" y="2606608"/>
            <a:ext cx="26321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200" dirty="0" smtClean="0"/>
              <a:t>3</a:t>
            </a:r>
            <a:endParaRPr lang="id-ID" sz="1200" dirty="0"/>
          </a:p>
        </p:txBody>
      </p:sp>
      <p:sp>
        <p:nvSpPr>
          <p:cNvPr id="11" name="Oval 10"/>
          <p:cNvSpPr/>
          <p:nvPr/>
        </p:nvSpPr>
        <p:spPr>
          <a:xfrm>
            <a:off x="1996661" y="2609293"/>
            <a:ext cx="236105" cy="276999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2" name="Straight Connector 11"/>
          <p:cNvCxnSpPr/>
          <p:nvPr/>
        </p:nvCxnSpPr>
        <p:spPr>
          <a:xfrm>
            <a:off x="1427233" y="1616511"/>
            <a:ext cx="401039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422877" y="2539619"/>
            <a:ext cx="401039" cy="0"/>
          </a:xfrm>
          <a:prstGeom prst="line">
            <a:avLst/>
          </a:prstGeom>
          <a:ln w="28575">
            <a:prstDash val="dash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1110790" y="2831355"/>
            <a:ext cx="368275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071601" y="1313386"/>
            <a:ext cx="1096306" cy="34231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1110790" y="1274197"/>
            <a:ext cx="1121976" cy="34231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422877" y="1616511"/>
            <a:ext cx="401039" cy="92310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1422877" y="1616511"/>
            <a:ext cx="401039" cy="94175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endCxn id="11" idx="3"/>
          </p:cNvCxnSpPr>
          <p:nvPr/>
        </p:nvCxnSpPr>
        <p:spPr>
          <a:xfrm>
            <a:off x="1164019" y="2558262"/>
            <a:ext cx="867219" cy="28746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1164019" y="2558262"/>
            <a:ext cx="832642" cy="27309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626489" y="2143385"/>
            <a:ext cx="3657600" cy="19086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H="1">
            <a:off x="3397823" y="896411"/>
            <a:ext cx="13063" cy="21945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2804011" y="1367545"/>
            <a:ext cx="112340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3097870" y="2417851"/>
            <a:ext cx="9476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Yb = 44,93</a:t>
            </a:r>
            <a:endParaRPr lang="id-ID"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2844263" y="1563593"/>
            <a:ext cx="8878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400" dirty="0" smtClean="0"/>
              <a:t>Ya =45,07</a:t>
            </a:r>
            <a:endParaRPr lang="id-ID" sz="1400" dirty="0"/>
          </a:p>
        </p:txBody>
      </p:sp>
      <p:pic>
        <p:nvPicPr>
          <p:cNvPr id="2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38"/>
          <a:stretch/>
        </p:blipFill>
        <p:spPr bwMode="auto">
          <a:xfrm>
            <a:off x="4632812" y="1097280"/>
            <a:ext cx="2215379" cy="2954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8191" y="401761"/>
            <a:ext cx="5038725" cy="3798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9" name="Straight Connector 28"/>
          <p:cNvCxnSpPr/>
          <p:nvPr/>
        </p:nvCxnSpPr>
        <p:spPr>
          <a:xfrm>
            <a:off x="691804" y="1871370"/>
            <a:ext cx="0" cy="8542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28625" y="2606608"/>
            <a:ext cx="32902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72932" y="2196710"/>
            <a:ext cx="10454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36,93 cm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289029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4766" y="457200"/>
            <a:ext cx="35373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Mencari Momen akibat beban (Mu)</a:t>
            </a:r>
          </a:p>
          <a:p>
            <a:endParaRPr lang="id-ID" dirty="0"/>
          </a:p>
        </p:txBody>
      </p:sp>
      <p:sp>
        <p:nvSpPr>
          <p:cNvPr id="6" name="TextBox 5"/>
          <p:cNvSpPr txBox="1"/>
          <p:nvPr/>
        </p:nvSpPr>
        <p:spPr>
          <a:xfrm>
            <a:off x="992777" y="1103531"/>
            <a:ext cx="6439648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Beban mati :</a:t>
            </a:r>
          </a:p>
          <a:p>
            <a:r>
              <a:rPr lang="id-ID" dirty="0" smtClean="0"/>
              <a:t>WD = Atot . Bj beton = 2475 . 10^-4 m^2 . 2400 kg/m3 = 594 kg/m’</a:t>
            </a:r>
          </a:p>
          <a:p>
            <a:r>
              <a:rPr lang="id-ID" dirty="0" smtClean="0"/>
              <a:t>WL =  1500 kg/m’</a:t>
            </a:r>
          </a:p>
          <a:p>
            <a:r>
              <a:rPr lang="id-ID" dirty="0" smtClean="0"/>
              <a:t>Wu = 1,2.WD + 1,6.WL = 3112,8  kg/m’</a:t>
            </a:r>
          </a:p>
          <a:p>
            <a:r>
              <a:rPr lang="id-ID" dirty="0" smtClean="0"/>
              <a:t>L bentangan = 12 m</a:t>
            </a:r>
            <a:endParaRPr lang="id-ID" dirty="0"/>
          </a:p>
          <a:p>
            <a:r>
              <a:rPr lang="id-ID" dirty="0" smtClean="0"/>
              <a:t>Mu = 1/8. Wu.L^2 = 56030,4 kg.m</a:t>
            </a:r>
          </a:p>
          <a:p>
            <a:endParaRPr lang="id-ID" dirty="0"/>
          </a:p>
          <a:p>
            <a:r>
              <a:rPr lang="id-ID" dirty="0" smtClean="0"/>
              <a:t>Mn= Mu/</a:t>
            </a:r>
            <a:r>
              <a:rPr lang="el-GR" dirty="0" smtClean="0"/>
              <a:t>Φ</a:t>
            </a:r>
            <a:r>
              <a:rPr lang="id-ID" dirty="0" smtClean="0"/>
              <a:t> = 56030,4/0,65 = 86200,6 kg.m = 8,62.10^6 kg.cm</a:t>
            </a:r>
          </a:p>
          <a:p>
            <a:r>
              <a:rPr lang="id-ID" dirty="0" smtClean="0"/>
              <a:t>Me = Pe. 36,93 (kg.cm)</a:t>
            </a:r>
          </a:p>
          <a:p>
            <a:endParaRPr lang="id-ID" dirty="0" smtClean="0"/>
          </a:p>
          <a:p>
            <a:endParaRPr lang="id-ID" dirty="0"/>
          </a:p>
        </p:txBody>
      </p:sp>
      <p:pic>
        <p:nvPicPr>
          <p:cNvPr id="7" name="Picture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38" b="48487"/>
          <a:stretch/>
        </p:blipFill>
        <p:spPr bwMode="auto">
          <a:xfrm>
            <a:off x="992777" y="3746055"/>
            <a:ext cx="3528788" cy="993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47971" y="4665392"/>
            <a:ext cx="721261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Serat bawah = 0</a:t>
            </a:r>
          </a:p>
          <a:p>
            <a:r>
              <a:rPr lang="id-ID" dirty="0" smtClean="0"/>
              <a:t>Pe/(</a:t>
            </a:r>
            <a:r>
              <a:rPr lang="id-ID" dirty="0" smtClean="0">
                <a:solidFill>
                  <a:srgbClr val="FF0000"/>
                </a:solidFill>
              </a:rPr>
              <a:t>2475)</a:t>
            </a:r>
            <a:r>
              <a:rPr lang="id-ID" dirty="0" smtClean="0"/>
              <a:t> + (36,93.Pe). 44,93 /28,8.10^5  - 8,62.10^6 . 44,93/28,8.10^5 = 0</a:t>
            </a:r>
          </a:p>
          <a:p>
            <a:r>
              <a:rPr lang="id-ID" dirty="0" smtClean="0"/>
              <a:t>40,4.10^-5. Pe + 57,6.10^-5. Pe= 134,5 </a:t>
            </a:r>
          </a:p>
          <a:p>
            <a:r>
              <a:rPr lang="id-ID" dirty="0" smtClean="0"/>
              <a:t> 98. 10^-5 . Pe  = 134,5</a:t>
            </a:r>
          </a:p>
          <a:p>
            <a:r>
              <a:rPr lang="id-ID" dirty="0" smtClean="0"/>
              <a:t>Pe = 1,372.10^5 kg</a:t>
            </a:r>
          </a:p>
        </p:txBody>
      </p:sp>
      <p:pic>
        <p:nvPicPr>
          <p:cNvPr id="9" name="Picture 6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96" b="84441"/>
          <a:stretch/>
        </p:blipFill>
        <p:spPr bwMode="auto">
          <a:xfrm>
            <a:off x="9095590" y="3746055"/>
            <a:ext cx="1567259" cy="591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8674402" y="5042263"/>
            <a:ext cx="252986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Me= 36,93.Pe</a:t>
            </a:r>
          </a:p>
          <a:p>
            <a:r>
              <a:rPr lang="id-ID" dirty="0"/>
              <a:t> </a:t>
            </a:r>
            <a:r>
              <a:rPr lang="id-ID" dirty="0" smtClean="0"/>
              <a:t>     = 36,93 x 1,372.10^5</a:t>
            </a:r>
          </a:p>
          <a:p>
            <a:r>
              <a:rPr lang="id-ID" dirty="0"/>
              <a:t> </a:t>
            </a:r>
            <a:r>
              <a:rPr lang="id-ID" dirty="0" smtClean="0"/>
              <a:t>     = 50,668.10^5 kg.cm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68957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1886" y="539035"/>
            <a:ext cx="3345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Serat atas tegangan yang terjadi =</a:t>
            </a:r>
            <a:endParaRPr lang="id-ID" dirty="0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96" b="84441"/>
          <a:stretch/>
        </p:blipFill>
        <p:spPr bwMode="auto">
          <a:xfrm>
            <a:off x="3570001" y="428193"/>
            <a:ext cx="1567259" cy="591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506" b="-5150"/>
          <a:stretch/>
        </p:blipFill>
        <p:spPr bwMode="auto">
          <a:xfrm>
            <a:off x="277364" y="3064958"/>
            <a:ext cx="3066727" cy="370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91886" y="1149531"/>
            <a:ext cx="5408023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1600" dirty="0" smtClean="0"/>
              <a:t>Pe/Ac =  (</a:t>
            </a:r>
            <a:r>
              <a:rPr lang="id-ID" sz="1600" dirty="0"/>
              <a:t>1,372.10^5 </a:t>
            </a:r>
            <a:r>
              <a:rPr lang="id-ID" sz="1600" dirty="0" smtClean="0"/>
              <a:t>/ 2475) = 55,434 kg/cm^2</a:t>
            </a:r>
          </a:p>
          <a:p>
            <a:r>
              <a:rPr lang="id-ID" sz="1600" dirty="0" smtClean="0"/>
              <a:t>Me.ya/Ix = </a:t>
            </a:r>
            <a:r>
              <a:rPr lang="id-ID" sz="1600" dirty="0"/>
              <a:t>50,668.10^5 </a:t>
            </a:r>
            <a:r>
              <a:rPr lang="id-ID" sz="1600" dirty="0" smtClean="0"/>
              <a:t>.  45,07 / 28,8.10^5  = 79,292 kg/cm^2</a:t>
            </a:r>
          </a:p>
          <a:p>
            <a:r>
              <a:rPr lang="id-ID" sz="1600" dirty="0" smtClean="0"/>
              <a:t>Mn.ya/Ix =</a:t>
            </a:r>
            <a:r>
              <a:rPr lang="id-ID" sz="1600" dirty="0"/>
              <a:t> </a:t>
            </a:r>
            <a:r>
              <a:rPr lang="id-ID" sz="1600" dirty="0" smtClean="0"/>
              <a:t>8,62.10^6 . 45,07 / 28,8. 10^5 = 134,9 kg/cm^2</a:t>
            </a:r>
          </a:p>
          <a:p>
            <a:endParaRPr lang="id-ID" sz="1400" dirty="0"/>
          </a:p>
          <a:p>
            <a:r>
              <a:rPr lang="id-ID" sz="1600" dirty="0"/>
              <a:t>f</a:t>
            </a:r>
            <a:r>
              <a:rPr lang="id-ID" sz="1600" dirty="0" smtClean="0"/>
              <a:t>ca’ = Pe/Ac – Me.ya/Ix + Mn.ya/Ix</a:t>
            </a:r>
          </a:p>
          <a:p>
            <a:r>
              <a:rPr lang="id-ID" sz="1600" dirty="0"/>
              <a:t> </a:t>
            </a:r>
            <a:r>
              <a:rPr lang="id-ID" sz="1600" dirty="0" smtClean="0"/>
              <a:t>      = 55,434 – 79,292 + 134,9</a:t>
            </a:r>
          </a:p>
          <a:p>
            <a:r>
              <a:rPr lang="id-ID" sz="1600" dirty="0"/>
              <a:t> </a:t>
            </a:r>
            <a:r>
              <a:rPr lang="id-ID" sz="1600" dirty="0" smtClean="0"/>
              <a:t>      = 111,042 kg/cm^2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37269" y="1907177"/>
            <a:ext cx="38630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Mutu beton fc’ = 50 Mpa = 50 N/mm^2</a:t>
            </a:r>
          </a:p>
          <a:p>
            <a:r>
              <a:rPr lang="id-ID" dirty="0"/>
              <a:t> </a:t>
            </a:r>
            <a:r>
              <a:rPr lang="id-ID" dirty="0" smtClean="0"/>
              <a:t>                          = 500 kg/cm^2</a:t>
            </a:r>
            <a:endParaRPr lang="id-ID" dirty="0"/>
          </a:p>
        </p:txBody>
      </p:sp>
      <p:sp>
        <p:nvSpPr>
          <p:cNvPr id="10" name="TextBox 9"/>
          <p:cNvSpPr txBox="1"/>
          <p:nvPr/>
        </p:nvSpPr>
        <p:spPr>
          <a:xfrm>
            <a:off x="7981406" y="1463040"/>
            <a:ext cx="1225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1 kg = 10 N</a:t>
            </a:r>
            <a:endParaRPr lang="id-ID" dirty="0"/>
          </a:p>
        </p:txBody>
      </p:sp>
      <p:sp>
        <p:nvSpPr>
          <p:cNvPr id="11" name="TextBox 10"/>
          <p:cNvSpPr txBox="1"/>
          <p:nvPr/>
        </p:nvSpPr>
        <p:spPr>
          <a:xfrm>
            <a:off x="391886" y="3565854"/>
            <a:ext cx="4034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/>
              <a:t>f</a:t>
            </a:r>
            <a:r>
              <a:rPr lang="id-ID" dirty="0" smtClean="0"/>
              <a:t>cu’ = 0,60 x 500 kg/cm^2 = 300 kg/cm^2</a:t>
            </a:r>
            <a:endParaRPr lang="id-ID" dirty="0"/>
          </a:p>
        </p:txBody>
      </p:sp>
      <p:sp>
        <p:nvSpPr>
          <p:cNvPr id="12" name="TextBox 11"/>
          <p:cNvSpPr txBox="1"/>
          <p:nvPr/>
        </p:nvSpPr>
        <p:spPr>
          <a:xfrm>
            <a:off x="391886" y="3935186"/>
            <a:ext cx="54423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Kontrol :</a:t>
            </a:r>
          </a:p>
          <a:p>
            <a:r>
              <a:rPr lang="id-ID" dirty="0" smtClean="0"/>
              <a:t>fca’ &lt; fcu’   </a:t>
            </a:r>
            <a:r>
              <a:rPr lang="id-ID" dirty="0" smtClean="0">
                <a:sym typeface="Wingdings" panose="05000000000000000000" pitchFamily="2" charset="2"/>
              </a:rPr>
              <a:t>   111,042 kg/cm^2 &lt; 300 kg/cm^2    (oke) </a:t>
            </a:r>
            <a:endParaRPr lang="id-ID" dirty="0"/>
          </a:p>
        </p:txBody>
      </p:sp>
      <p:sp>
        <p:nvSpPr>
          <p:cNvPr id="14" name="TextBox 13"/>
          <p:cNvSpPr txBox="1"/>
          <p:nvPr/>
        </p:nvSpPr>
        <p:spPr>
          <a:xfrm>
            <a:off x="535577" y="5003074"/>
            <a:ext cx="105462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dirty="0" smtClean="0"/>
              <a:t>Kesimpulan :</a:t>
            </a:r>
          </a:p>
          <a:p>
            <a:r>
              <a:rPr lang="id-ID" dirty="0" smtClean="0"/>
              <a:t>Jadi Gaya prategang efektif yang harus diberikan agar mampu menahan beban hidup WL = 1500 kg/m’ sebesar</a:t>
            </a:r>
          </a:p>
          <a:p>
            <a:r>
              <a:rPr lang="id-ID" dirty="0" smtClean="0"/>
              <a:t>Pe = </a:t>
            </a:r>
            <a:r>
              <a:rPr lang="id-ID" dirty="0"/>
              <a:t>1,372.10^5 </a:t>
            </a:r>
            <a:r>
              <a:rPr lang="id-ID" dirty="0" smtClean="0"/>
              <a:t>kg atau 137,2 ton</a:t>
            </a:r>
            <a:endParaRPr lang="id-ID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53802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494</Words>
  <Application>Microsoft Office PowerPoint</Application>
  <PresentationFormat>Widescreen</PresentationFormat>
  <Paragraphs>74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Agung Kristiawan</dc:creator>
  <cp:lastModifiedBy>Agung Kristiawan</cp:lastModifiedBy>
  <cp:revision>23</cp:revision>
  <dcterms:created xsi:type="dcterms:W3CDTF">2021-04-19T05:09:39Z</dcterms:created>
  <dcterms:modified xsi:type="dcterms:W3CDTF">2021-04-19T15:37:40Z</dcterms:modified>
</cp:coreProperties>
</file>