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jpg"/>
  <Override PartName="/ppt/media/image3.jpg" ContentType="image/jpg"/>
  <Override PartName="/ppt/media/image4.jpg" ContentType="image/jpg"/>
  <Override PartName="/ppt/media/image5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2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1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51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3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0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2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2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2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A7058-CD3C-4AFC-8E3E-A33B48AA889B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4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090736" y="3118585"/>
            <a:ext cx="3514799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sz="4400" b="1" i="1" spc="185" dirty="0" err="1" smtClean="0">
                <a:solidFill>
                  <a:srgbClr val="17375E"/>
                </a:solidFill>
                <a:latin typeface="Arial"/>
                <a:cs typeface="Arial"/>
              </a:rPr>
              <a:t>Bantalan</a:t>
            </a:r>
            <a:endParaRPr sz="4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464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0620" y="1816839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b="1" i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b="1" i="1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60620" y="2606401"/>
            <a:ext cx="719138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Mahasiswa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menjelaskan fungsi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5" dirty="0">
                <a:latin typeface="Calibri"/>
                <a:cs typeface="Calibri"/>
              </a:rPr>
              <a:t>konstruksi </a:t>
            </a:r>
            <a:r>
              <a:rPr sz="2000" spc="-3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-10" dirty="0">
                <a:latin typeface="Calibri"/>
                <a:cs typeface="Calibri"/>
              </a:rPr>
              <a:t> rel</a:t>
            </a:r>
            <a:endParaRPr sz="2000" dirty="0">
              <a:latin typeface="Calibri"/>
              <a:cs typeface="Calibri"/>
            </a:endParaRPr>
          </a:p>
          <a:p>
            <a:pPr marL="299085" marR="243204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Mahasiswa </a:t>
            </a:r>
            <a:r>
              <a:rPr sz="2000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menjelaskan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perbedaan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tipe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 </a:t>
            </a:r>
            <a:r>
              <a:rPr sz="2000" spc="-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penggunaan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sesuai</a:t>
            </a:r>
            <a:r>
              <a:rPr sz="2000" spc="-10" dirty="0">
                <a:latin typeface="Calibri"/>
                <a:cs typeface="Calibri"/>
              </a:rPr>
              <a:t> peruntukkannya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36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8353" y="1556957"/>
            <a:ext cx="129794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125" dirty="0">
                <a:solidFill>
                  <a:srgbClr val="0D0D0D"/>
                </a:solidFill>
                <a:latin typeface="Arial"/>
                <a:cs typeface="Arial"/>
              </a:rPr>
              <a:t>OUTLINE</a:t>
            </a:r>
            <a:endParaRPr sz="2100"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8353" y="2267378"/>
            <a:ext cx="464185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Fungsi</a:t>
            </a:r>
            <a:r>
              <a:rPr sz="2000" b="1" spc="-5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bantalan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Pemilihan</a:t>
            </a:r>
            <a:r>
              <a:rPr sz="2000" b="1" spc="-4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jenis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 bantalan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Tipe</a:t>
            </a: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Bantalan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dan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persyaratan</a:t>
            </a:r>
            <a:r>
              <a:rPr sz="2000" b="1" spc="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teknisnya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26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1653" y="280492"/>
            <a:ext cx="5394325" cy="112395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 indent="3810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Apa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fungsi </a:t>
            </a:r>
            <a:r>
              <a:rPr sz="3600" b="1" spc="-10" dirty="0">
                <a:solidFill>
                  <a:srgbClr val="FF0000"/>
                </a:solidFill>
                <a:latin typeface="Calibri"/>
                <a:cs typeface="Calibri"/>
              </a:rPr>
              <a:t>bantalan 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rel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sz="3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khususnya</a:t>
            </a:r>
            <a:r>
              <a:rPr sz="3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di</a:t>
            </a:r>
            <a:r>
              <a:rPr sz="36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Indonesia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????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4721" y="2034539"/>
            <a:ext cx="2043683" cy="143256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696712" y="2505456"/>
            <a:ext cx="840105" cy="398145"/>
            <a:chOff x="4172711" y="2505455"/>
            <a:chExt cx="840105" cy="398145"/>
          </a:xfrm>
        </p:grpSpPr>
        <p:sp>
          <p:nvSpPr>
            <p:cNvPr id="5" name="object 5"/>
            <p:cNvSpPr/>
            <p:nvPr/>
          </p:nvSpPr>
          <p:spPr>
            <a:xfrm>
              <a:off x="4185665" y="2518409"/>
              <a:ext cx="814069" cy="372110"/>
            </a:xfrm>
            <a:custGeom>
              <a:avLst/>
              <a:gdLst/>
              <a:ahLst/>
              <a:cxnLst/>
              <a:rect l="l" t="t" r="r" b="b"/>
              <a:pathLst>
                <a:path w="814070" h="372110">
                  <a:moveTo>
                    <a:pt x="627888" y="0"/>
                  </a:moveTo>
                  <a:lnTo>
                    <a:pt x="627888" y="92963"/>
                  </a:lnTo>
                  <a:lnTo>
                    <a:pt x="0" y="92963"/>
                  </a:lnTo>
                  <a:lnTo>
                    <a:pt x="0" y="278891"/>
                  </a:lnTo>
                  <a:lnTo>
                    <a:pt x="627888" y="278891"/>
                  </a:lnTo>
                  <a:lnTo>
                    <a:pt x="627888" y="371855"/>
                  </a:lnTo>
                  <a:lnTo>
                    <a:pt x="813816" y="185927"/>
                  </a:lnTo>
                  <a:lnTo>
                    <a:pt x="62788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85665" y="2518409"/>
              <a:ext cx="814069" cy="372110"/>
            </a:xfrm>
            <a:custGeom>
              <a:avLst/>
              <a:gdLst/>
              <a:ahLst/>
              <a:cxnLst/>
              <a:rect l="l" t="t" r="r" b="b"/>
              <a:pathLst>
                <a:path w="814070" h="372110">
                  <a:moveTo>
                    <a:pt x="0" y="92963"/>
                  </a:moveTo>
                  <a:lnTo>
                    <a:pt x="627888" y="92963"/>
                  </a:lnTo>
                  <a:lnTo>
                    <a:pt x="627888" y="0"/>
                  </a:lnTo>
                  <a:lnTo>
                    <a:pt x="813816" y="185927"/>
                  </a:lnTo>
                  <a:lnTo>
                    <a:pt x="627888" y="371855"/>
                  </a:lnTo>
                  <a:lnTo>
                    <a:pt x="627888" y="278891"/>
                  </a:lnTo>
                  <a:lnTo>
                    <a:pt x="0" y="278891"/>
                  </a:lnTo>
                  <a:lnTo>
                    <a:pt x="0" y="9296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883276" y="3688207"/>
            <a:ext cx="608965" cy="579120"/>
            <a:chOff x="4359275" y="3688207"/>
            <a:chExt cx="608965" cy="579120"/>
          </a:xfrm>
        </p:grpSpPr>
        <p:sp>
          <p:nvSpPr>
            <p:cNvPr id="8" name="object 8"/>
            <p:cNvSpPr/>
            <p:nvPr/>
          </p:nvSpPr>
          <p:spPr>
            <a:xfrm>
              <a:off x="4371975" y="3700907"/>
              <a:ext cx="583565" cy="553720"/>
            </a:xfrm>
            <a:custGeom>
              <a:avLst/>
              <a:gdLst/>
              <a:ahLst/>
              <a:cxnLst/>
              <a:rect l="l" t="t" r="r" b="b"/>
              <a:pathLst>
                <a:path w="583564" h="553720">
                  <a:moveTo>
                    <a:pt x="458470" y="0"/>
                  </a:moveTo>
                  <a:lnTo>
                    <a:pt x="75437" y="346583"/>
                  </a:lnTo>
                  <a:lnTo>
                    <a:pt x="13080" y="277749"/>
                  </a:lnTo>
                  <a:lnTo>
                    <a:pt x="0" y="540258"/>
                  </a:lnTo>
                  <a:lnTo>
                    <a:pt x="262636" y="553339"/>
                  </a:lnTo>
                  <a:lnTo>
                    <a:pt x="200278" y="484505"/>
                  </a:lnTo>
                  <a:lnTo>
                    <a:pt x="583184" y="137795"/>
                  </a:lnTo>
                  <a:lnTo>
                    <a:pt x="4584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71975" y="3700907"/>
              <a:ext cx="583565" cy="553720"/>
            </a:xfrm>
            <a:custGeom>
              <a:avLst/>
              <a:gdLst/>
              <a:ahLst/>
              <a:cxnLst/>
              <a:rect l="l" t="t" r="r" b="b"/>
              <a:pathLst>
                <a:path w="583564" h="553720">
                  <a:moveTo>
                    <a:pt x="13080" y="277749"/>
                  </a:moveTo>
                  <a:lnTo>
                    <a:pt x="75437" y="346583"/>
                  </a:lnTo>
                  <a:lnTo>
                    <a:pt x="458470" y="0"/>
                  </a:lnTo>
                  <a:lnTo>
                    <a:pt x="583184" y="137795"/>
                  </a:lnTo>
                  <a:lnTo>
                    <a:pt x="200278" y="484505"/>
                  </a:lnTo>
                  <a:lnTo>
                    <a:pt x="262636" y="553339"/>
                  </a:lnTo>
                  <a:lnTo>
                    <a:pt x="0" y="540258"/>
                  </a:lnTo>
                  <a:lnTo>
                    <a:pt x="13080" y="27774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3839" y="4005072"/>
            <a:ext cx="1655064" cy="2142743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6667501" y="1767839"/>
            <a:ext cx="2571115" cy="4495800"/>
            <a:chOff x="5143500" y="1767839"/>
            <a:chExt cx="2571115" cy="44958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3500" y="1767839"/>
              <a:ext cx="2570988" cy="18714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101333" y="3665982"/>
              <a:ext cx="327660" cy="681355"/>
            </a:xfrm>
            <a:custGeom>
              <a:avLst/>
              <a:gdLst/>
              <a:ahLst/>
              <a:cxnLst/>
              <a:rect l="l" t="t" r="r" b="b"/>
              <a:pathLst>
                <a:path w="327660" h="681354">
                  <a:moveTo>
                    <a:pt x="245744" y="0"/>
                  </a:moveTo>
                  <a:lnTo>
                    <a:pt x="81914" y="0"/>
                  </a:lnTo>
                  <a:lnTo>
                    <a:pt x="81914" y="517398"/>
                  </a:lnTo>
                  <a:lnTo>
                    <a:pt x="0" y="517398"/>
                  </a:lnTo>
                  <a:lnTo>
                    <a:pt x="163829" y="681228"/>
                  </a:lnTo>
                  <a:lnTo>
                    <a:pt x="327660" y="517398"/>
                  </a:lnTo>
                  <a:lnTo>
                    <a:pt x="245744" y="517398"/>
                  </a:lnTo>
                  <a:lnTo>
                    <a:pt x="24574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01333" y="3665982"/>
              <a:ext cx="327660" cy="681355"/>
            </a:xfrm>
            <a:custGeom>
              <a:avLst/>
              <a:gdLst/>
              <a:ahLst/>
              <a:cxnLst/>
              <a:rect l="l" t="t" r="r" b="b"/>
              <a:pathLst>
                <a:path w="327660" h="681354">
                  <a:moveTo>
                    <a:pt x="0" y="517398"/>
                  </a:moveTo>
                  <a:lnTo>
                    <a:pt x="81914" y="517398"/>
                  </a:lnTo>
                  <a:lnTo>
                    <a:pt x="81914" y="0"/>
                  </a:lnTo>
                  <a:lnTo>
                    <a:pt x="245744" y="0"/>
                  </a:lnTo>
                  <a:lnTo>
                    <a:pt x="245744" y="517398"/>
                  </a:lnTo>
                  <a:lnTo>
                    <a:pt x="327660" y="517398"/>
                  </a:lnTo>
                  <a:lnTo>
                    <a:pt x="163829" y="681228"/>
                  </a:lnTo>
                  <a:lnTo>
                    <a:pt x="0" y="51739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7216" y="4395216"/>
              <a:ext cx="2491740" cy="1868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789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8327" y="423646"/>
              <a:ext cx="2391155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55334" y="492709"/>
            <a:ext cx="20320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dirty="0">
                <a:latin typeface="Calibri"/>
                <a:cs typeface="Calibri"/>
              </a:rPr>
              <a:t>FUNGSI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BANTALAN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88683" y="1670005"/>
            <a:ext cx="7915616" cy="11208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1.</a:t>
            </a:r>
            <a:r>
              <a:rPr sz="2400" dirty="0"/>
              <a:t> </a:t>
            </a:r>
            <a:r>
              <a:rPr sz="2400" spc="-5" dirty="0"/>
              <a:t>Mendukung </a:t>
            </a:r>
            <a:r>
              <a:rPr sz="2400" spc="-15" dirty="0"/>
              <a:t>rel </a:t>
            </a:r>
            <a:r>
              <a:rPr sz="2400" spc="-5" dirty="0"/>
              <a:t>dan meneruskan beban dari </a:t>
            </a:r>
            <a:r>
              <a:rPr sz="2400" spc="-15" dirty="0"/>
              <a:t>rel </a:t>
            </a:r>
            <a:r>
              <a:rPr sz="2400" spc="-75" dirty="0"/>
              <a:t>ke </a:t>
            </a:r>
            <a:r>
              <a:rPr sz="2400" spc="-530" dirty="0"/>
              <a:t> </a:t>
            </a:r>
            <a:r>
              <a:rPr sz="2400" spc="-5" dirty="0"/>
              <a:t>balas </a:t>
            </a:r>
            <a:r>
              <a:rPr sz="2400" spc="-15" dirty="0"/>
              <a:t>dengan</a:t>
            </a:r>
            <a:r>
              <a:rPr sz="2400" spc="-5" dirty="0"/>
              <a:t> bidang </a:t>
            </a:r>
            <a:r>
              <a:rPr sz="2400" spc="-10" dirty="0"/>
              <a:t>sebaran</a:t>
            </a:r>
            <a:r>
              <a:rPr sz="2400" spc="-15" dirty="0"/>
              <a:t> </a:t>
            </a:r>
            <a:r>
              <a:rPr sz="2400" spc="-5" dirty="0"/>
              <a:t>beban</a:t>
            </a:r>
            <a:r>
              <a:rPr sz="2400" spc="10" dirty="0"/>
              <a:t> </a:t>
            </a:r>
            <a:r>
              <a:rPr sz="2400" dirty="0"/>
              <a:t>lebih</a:t>
            </a:r>
            <a:r>
              <a:rPr sz="2400" spc="-10" dirty="0"/>
              <a:t> </a:t>
            </a:r>
            <a:r>
              <a:rPr sz="2400" dirty="0"/>
              <a:t>luas </a:t>
            </a:r>
            <a:r>
              <a:rPr sz="2400" spc="5" dirty="0"/>
              <a:t> </a:t>
            </a:r>
            <a:r>
              <a:rPr sz="2400" spc="-10" dirty="0"/>
              <a:t>sehingga memperkecil tekanan yang </a:t>
            </a:r>
            <a:r>
              <a:rPr sz="2400" spc="-5" dirty="0"/>
              <a:t>diterima oleh </a:t>
            </a:r>
            <a:r>
              <a:rPr sz="2400" spc="-530" dirty="0"/>
              <a:t> </a:t>
            </a:r>
            <a:r>
              <a:rPr sz="2400" spc="-5" dirty="0"/>
              <a:t>balas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88683" y="2889885"/>
            <a:ext cx="7915616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spcBef>
                <a:spcPts val="100"/>
              </a:spcBef>
              <a:buAutoNum type="arabicPeriod" startAt="2"/>
              <a:tabLst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Mengikat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spc="-10" dirty="0">
                <a:latin typeface="Calibri"/>
                <a:cs typeface="Calibri"/>
              </a:rPr>
              <a:t>(dengan </a:t>
            </a:r>
            <a:r>
              <a:rPr sz="2400" spc="-5" dirty="0">
                <a:latin typeface="Calibri"/>
                <a:cs typeface="Calibri"/>
              </a:rPr>
              <a:t>penambat) </a:t>
            </a:r>
            <a:r>
              <a:rPr sz="2400" spc="-10" dirty="0">
                <a:latin typeface="Calibri"/>
                <a:cs typeface="Calibri"/>
              </a:rPr>
              <a:t>sehingga </a:t>
            </a:r>
            <a:r>
              <a:rPr sz="2400" spc="-15" dirty="0">
                <a:latin typeface="Calibri"/>
                <a:cs typeface="Calibri"/>
              </a:rPr>
              <a:t>gerakan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horizontal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tegak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sumbu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10" dirty="0">
                <a:latin typeface="Calibri"/>
                <a:cs typeface="Calibri"/>
              </a:rPr>
              <a:t> 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serah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sumbu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ditahan</a:t>
            </a:r>
            <a:endParaRPr sz="2400" dirty="0">
              <a:latin typeface="Calibri"/>
              <a:cs typeface="Calibri"/>
            </a:endParaRPr>
          </a:p>
          <a:p>
            <a:pPr marL="355600" indent="-343535">
              <a:buAutoNum type="arabicPeriod" startAt="2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Memberikan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stabilitas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kedudukan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 dalam</a:t>
            </a:r>
            <a:endParaRPr sz="2400" dirty="0">
              <a:latin typeface="Calibri"/>
              <a:cs typeface="Calibri"/>
            </a:endParaRPr>
          </a:p>
          <a:p>
            <a:pPr marL="355600"/>
            <a:r>
              <a:rPr sz="2400" spc="-5" dirty="0">
                <a:latin typeface="Calibri"/>
                <a:cs typeface="Calibri"/>
              </a:rPr>
              <a:t>balas</a:t>
            </a:r>
            <a:endParaRPr sz="2400" dirty="0">
              <a:latin typeface="Calibri"/>
              <a:cs typeface="Calibri"/>
            </a:endParaRPr>
          </a:p>
          <a:p>
            <a:pPr marL="355600" marR="9525" indent="-343535">
              <a:buAutoNum type="arabicPeriod" startAt="4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Menghindarkan </a:t>
            </a:r>
            <a:r>
              <a:rPr sz="2400" spc="-25" dirty="0">
                <a:latin typeface="Calibri"/>
                <a:cs typeface="Calibri"/>
              </a:rPr>
              <a:t>kontak </a:t>
            </a:r>
            <a:r>
              <a:rPr sz="2400" dirty="0">
                <a:latin typeface="Calibri"/>
                <a:cs typeface="Calibri"/>
              </a:rPr>
              <a:t>langsung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5" dirty="0">
                <a:latin typeface="Calibri"/>
                <a:cs typeface="Calibri"/>
              </a:rPr>
              <a:t>rel dengan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371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3216" y="423646"/>
              <a:ext cx="3419855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40223" y="492709"/>
            <a:ext cx="305879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Calibri"/>
                <a:cs typeface="Calibri"/>
              </a:rPr>
              <a:t>PEMILIHAN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JENIS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BANTALAN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6642" y="994410"/>
            <a:ext cx="62306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Pemilihan </a:t>
            </a:r>
            <a:r>
              <a:rPr sz="2400" spc="-5" dirty="0">
                <a:latin typeface="Calibri"/>
                <a:cs typeface="Calibri"/>
              </a:rPr>
              <a:t>jenis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sangat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oleh</a:t>
            </a:r>
            <a:r>
              <a:rPr sz="2400" dirty="0">
                <a:latin typeface="Calibri"/>
                <a:cs typeface="Calibri"/>
              </a:rPr>
              <a:t> :</a:t>
            </a:r>
            <a:endParaRPr sz="2400">
              <a:latin typeface="Calibri"/>
              <a:cs typeface="Calibri"/>
            </a:endParaRPr>
          </a:p>
          <a:p>
            <a:pPr marL="355600" marR="14414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Kelas </a:t>
            </a:r>
            <a:r>
              <a:rPr sz="2400" spc="-5" dirty="0">
                <a:latin typeface="Calibri"/>
                <a:cs typeface="Calibri"/>
              </a:rPr>
              <a:t>jalan menurut </a:t>
            </a:r>
            <a:r>
              <a:rPr sz="2400" spc="-15" dirty="0">
                <a:latin typeface="Calibri"/>
                <a:cs typeface="Calibri"/>
              </a:rPr>
              <a:t>peraturan </a:t>
            </a: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berlaku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Penggunaan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jembatan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2383" y="2401664"/>
            <a:ext cx="7380732" cy="370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31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78928"/>
            <a:ext cx="3823335" cy="993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Kayu</a:t>
            </a:r>
            <a:endParaRPr sz="2100">
              <a:latin typeface="Arial"/>
              <a:cs typeface="Arial"/>
            </a:endParaRPr>
          </a:p>
          <a:p>
            <a:pPr marL="156210">
              <a:spcBef>
                <a:spcPts val="2680"/>
              </a:spcBef>
            </a:pP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Persyaratan</a:t>
            </a:r>
            <a:r>
              <a:rPr sz="20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umum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bantalan 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kayu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3" y="1445718"/>
            <a:ext cx="698754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Mudah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dibentuk dan mudah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didapat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(khususnya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 </a:t>
            </a:r>
            <a:r>
              <a:rPr sz="2000" dirty="0">
                <a:latin typeface="Calibri"/>
                <a:cs typeface="Calibri"/>
              </a:rPr>
              <a:t>Indonesia)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spcBef>
                <a:spcPts val="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20" dirty="0">
                <a:latin typeface="Calibri"/>
                <a:cs typeface="Calibri"/>
              </a:rPr>
              <a:t>keras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mampu </a:t>
            </a:r>
            <a:r>
              <a:rPr sz="2000" dirty="0">
                <a:latin typeface="Calibri"/>
                <a:cs typeface="Calibri"/>
              </a:rPr>
              <a:t>menahan </a:t>
            </a:r>
            <a:r>
              <a:rPr sz="2000" spc="-10" dirty="0">
                <a:latin typeface="Calibri"/>
                <a:cs typeface="Calibri"/>
              </a:rPr>
              <a:t>tekanan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penambat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 mudah</a:t>
            </a:r>
            <a:r>
              <a:rPr sz="2000" spc="-5" dirty="0">
                <a:latin typeface="Calibri"/>
                <a:cs typeface="Calibri"/>
              </a:rPr>
              <a:t> lepas</a:t>
            </a:r>
            <a:endParaRPr sz="20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Utuh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padat</a:t>
            </a:r>
            <a:endParaRPr sz="20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Tidak </a:t>
            </a:r>
            <a:r>
              <a:rPr sz="2000" spc="-10" dirty="0">
                <a:latin typeface="Calibri"/>
                <a:cs typeface="Calibri"/>
              </a:rPr>
              <a:t>terdapat </a:t>
            </a:r>
            <a:r>
              <a:rPr sz="2000" spc="-15" dirty="0">
                <a:latin typeface="Calibri"/>
                <a:cs typeface="Calibri"/>
              </a:rPr>
              <a:t>mata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endParaRPr sz="2000">
              <a:latin typeface="Calibri"/>
              <a:cs typeface="Calibri"/>
            </a:endParaRPr>
          </a:p>
          <a:p>
            <a:pPr marL="469900" marR="77851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mengandung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unsur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kimia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berpengaruh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lubang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binatang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lain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0420" y="4264152"/>
            <a:ext cx="2656332" cy="17236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08576" y="3493642"/>
            <a:ext cx="991235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800" b="1" dirty="0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endParaRPr sz="13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0612" y="4309871"/>
            <a:ext cx="3419855" cy="16779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43265" y="3355976"/>
            <a:ext cx="991235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800" b="1" dirty="0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endParaRPr sz="13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38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66161" y="1892808"/>
            <a:ext cx="6122035" cy="3682365"/>
            <a:chOff x="2042160" y="1892807"/>
            <a:chExt cx="6122035" cy="3682365"/>
          </a:xfrm>
        </p:grpSpPr>
        <p:sp>
          <p:nvSpPr>
            <p:cNvPr id="3" name="object 3"/>
            <p:cNvSpPr/>
            <p:nvPr/>
          </p:nvSpPr>
          <p:spPr>
            <a:xfrm>
              <a:off x="2055114" y="1905761"/>
              <a:ext cx="6096000" cy="692150"/>
            </a:xfrm>
            <a:custGeom>
              <a:avLst/>
              <a:gdLst/>
              <a:ahLst/>
              <a:cxnLst/>
              <a:rect l="l" t="t" r="r" b="b"/>
              <a:pathLst>
                <a:path w="6096000" h="692150">
                  <a:moveTo>
                    <a:pt x="6095999" y="0"/>
                  </a:moveTo>
                  <a:lnTo>
                    <a:pt x="0" y="0"/>
                  </a:lnTo>
                  <a:lnTo>
                    <a:pt x="0" y="691896"/>
                  </a:lnTo>
                  <a:lnTo>
                    <a:pt x="6095999" y="691896"/>
                  </a:lnTo>
                  <a:lnTo>
                    <a:pt x="6095999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55114" y="1905761"/>
              <a:ext cx="6096000" cy="692150"/>
            </a:xfrm>
            <a:custGeom>
              <a:avLst/>
              <a:gdLst/>
              <a:ahLst/>
              <a:cxnLst/>
              <a:rect l="l" t="t" r="r" b="b"/>
              <a:pathLst>
                <a:path w="6096000" h="692150">
                  <a:moveTo>
                    <a:pt x="0" y="691896"/>
                  </a:moveTo>
                  <a:lnTo>
                    <a:pt x="6095999" y="691896"/>
                  </a:lnTo>
                  <a:lnTo>
                    <a:pt x="6095999" y="0"/>
                  </a:lnTo>
                  <a:lnTo>
                    <a:pt x="0" y="0"/>
                  </a:lnTo>
                  <a:lnTo>
                    <a:pt x="0" y="691896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55114" y="2597657"/>
              <a:ext cx="6096000" cy="2964180"/>
            </a:xfrm>
            <a:custGeom>
              <a:avLst/>
              <a:gdLst/>
              <a:ahLst/>
              <a:cxnLst/>
              <a:rect l="l" t="t" r="r" b="b"/>
              <a:pathLst>
                <a:path w="6096000" h="2964179">
                  <a:moveTo>
                    <a:pt x="6095999" y="0"/>
                  </a:moveTo>
                  <a:lnTo>
                    <a:pt x="0" y="0"/>
                  </a:lnTo>
                  <a:lnTo>
                    <a:pt x="0" y="2964180"/>
                  </a:lnTo>
                  <a:lnTo>
                    <a:pt x="6095999" y="2964180"/>
                  </a:lnTo>
                  <a:lnTo>
                    <a:pt x="6095999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5114" y="2597657"/>
              <a:ext cx="6096000" cy="2964180"/>
            </a:xfrm>
            <a:custGeom>
              <a:avLst/>
              <a:gdLst/>
              <a:ahLst/>
              <a:cxnLst/>
              <a:rect l="l" t="t" r="r" b="b"/>
              <a:pathLst>
                <a:path w="6096000" h="2964179">
                  <a:moveTo>
                    <a:pt x="0" y="2964180"/>
                  </a:moveTo>
                  <a:lnTo>
                    <a:pt x="6095999" y="2964180"/>
                  </a:lnTo>
                  <a:lnTo>
                    <a:pt x="6095999" y="0"/>
                  </a:lnTo>
                  <a:lnTo>
                    <a:pt x="0" y="0"/>
                  </a:lnTo>
                  <a:lnTo>
                    <a:pt x="0" y="2964180"/>
                  </a:lnTo>
                  <a:close/>
                </a:path>
              </a:pathLst>
            </a:custGeom>
            <a:ln w="25908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22751" y="338708"/>
            <a:ext cx="6673850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>
              <a:spcBef>
                <a:spcPts val="100"/>
              </a:spcBef>
            </a:pPr>
            <a:r>
              <a:rPr sz="2000" b="1" u="heavy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SYARAT</a:t>
            </a:r>
            <a:r>
              <a:rPr sz="2000" b="1" u="heavy" spc="-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TEKNIS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2250">
              <a:latin typeface="Calibri"/>
              <a:cs typeface="Calibri"/>
            </a:endParaRPr>
          </a:p>
          <a:p>
            <a:pPr marL="355600" marR="5080" indent="-342900"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15" dirty="0">
                <a:latin typeface="Calibri"/>
                <a:cs typeface="Calibri"/>
              </a:rPr>
              <a:t>kelas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5" dirty="0">
                <a:latin typeface="Calibri"/>
                <a:cs typeface="Calibri"/>
              </a:rPr>
              <a:t>kelas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awet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5"/>
              </a:spcBef>
              <a:buFont typeface="Calibri"/>
              <a:buAutoNum type="arabicPeriod"/>
            </a:pPr>
            <a:endParaRPr sz="2400">
              <a:latin typeface="Calibri"/>
              <a:cs typeface="Calibri"/>
            </a:endParaRPr>
          </a:p>
          <a:p>
            <a:pPr marL="135890" algn="ctr">
              <a:spcBef>
                <a:spcPts val="5"/>
              </a:spcBef>
            </a:pP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Kayu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Mutu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  <a:p>
            <a:pPr marL="712470" lvl="1" indent="-229235">
              <a:spcBef>
                <a:spcPts val="1970"/>
              </a:spcBef>
              <a:buChar char="•"/>
              <a:tabLst>
                <a:tab pos="713105" algn="l"/>
              </a:tabLst>
            </a:pPr>
            <a:r>
              <a:rPr sz="2400" spc="-25" dirty="0">
                <a:latin typeface="Calibri"/>
                <a:cs typeface="Calibri"/>
              </a:rPr>
              <a:t>Kayu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 </a:t>
            </a:r>
            <a:r>
              <a:rPr sz="2400" spc="-15" dirty="0">
                <a:latin typeface="Calibri"/>
                <a:cs typeface="Calibri"/>
              </a:rPr>
              <a:t>kering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udara</a:t>
            </a:r>
            <a:endParaRPr sz="2400">
              <a:latin typeface="Calibri"/>
              <a:cs typeface="Calibri"/>
            </a:endParaRPr>
          </a:p>
          <a:p>
            <a:pPr marL="712470" marR="410209" lvl="1" indent="-228600">
              <a:lnSpc>
                <a:spcPts val="2640"/>
              </a:lnSpc>
              <a:spcBef>
                <a:spcPts val="480"/>
              </a:spcBef>
              <a:buChar char="•"/>
              <a:tabLst>
                <a:tab pos="713105" algn="l"/>
              </a:tabLst>
            </a:pPr>
            <a:r>
              <a:rPr sz="2400" spc="-5" dirty="0">
                <a:latin typeface="Calibri"/>
                <a:cs typeface="Calibri"/>
              </a:rPr>
              <a:t>Besar </a:t>
            </a:r>
            <a:r>
              <a:rPr sz="2400" spc="-15" dirty="0">
                <a:latin typeface="Calibri"/>
                <a:cs typeface="Calibri"/>
              </a:rPr>
              <a:t>mata </a:t>
            </a:r>
            <a:r>
              <a:rPr sz="2400" spc="-25" dirty="0">
                <a:latin typeface="Calibri"/>
                <a:cs typeface="Calibri"/>
              </a:rPr>
              <a:t>kayu </a:t>
            </a:r>
            <a:r>
              <a:rPr sz="2400" dirty="0">
                <a:latin typeface="Calibri"/>
                <a:cs typeface="Calibri"/>
              </a:rPr>
              <a:t>tidak melebihi </a:t>
            </a:r>
            <a:r>
              <a:rPr sz="2400" spc="-5" dirty="0">
                <a:latin typeface="Calibri"/>
                <a:cs typeface="Calibri"/>
              </a:rPr>
              <a:t>1/6 darilebar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bantalanm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tidak lebih</a:t>
            </a:r>
            <a:r>
              <a:rPr sz="2400" spc="-5" dirty="0">
                <a:latin typeface="Calibri"/>
                <a:cs typeface="Calibri"/>
              </a:rPr>
              <a:t> dari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3.5 </a:t>
            </a:r>
            <a:r>
              <a:rPr sz="2400" dirty="0">
                <a:latin typeface="Calibri"/>
                <a:cs typeface="Calibri"/>
              </a:rPr>
              <a:t>cm</a:t>
            </a:r>
            <a:endParaRPr sz="2400">
              <a:latin typeface="Calibri"/>
              <a:cs typeface="Calibri"/>
            </a:endParaRPr>
          </a:p>
          <a:p>
            <a:pPr marL="712470" marR="879475" lvl="1" indent="-228600">
              <a:lnSpc>
                <a:spcPts val="2640"/>
              </a:lnSpc>
              <a:spcBef>
                <a:spcPts val="434"/>
              </a:spcBef>
              <a:buChar char="•"/>
              <a:tabLst>
                <a:tab pos="713105" algn="l"/>
              </a:tabLst>
            </a:pPr>
            <a:r>
              <a:rPr sz="2400" spc="-5" dirty="0">
                <a:latin typeface="Calibri"/>
                <a:cs typeface="Calibri"/>
              </a:rPr>
              <a:t>Tidak boleh mengandung </a:t>
            </a:r>
            <a:r>
              <a:rPr sz="2400" spc="-15" dirty="0">
                <a:latin typeface="Calibri"/>
                <a:cs typeface="Calibri"/>
              </a:rPr>
              <a:t>wanylak </a:t>
            </a:r>
            <a:r>
              <a:rPr sz="2400" dirty="0">
                <a:latin typeface="Calibri"/>
                <a:cs typeface="Calibri"/>
              </a:rPr>
              <a:t>&gt; </a:t>
            </a:r>
            <a:r>
              <a:rPr sz="2400" spc="-5" dirty="0">
                <a:latin typeface="Calibri"/>
                <a:cs typeface="Calibri"/>
              </a:rPr>
              <a:t>1/10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tinggi</a:t>
            </a:r>
            <a:r>
              <a:rPr sz="2400" spc="-10" dirty="0">
                <a:latin typeface="Calibri"/>
                <a:cs typeface="Calibri"/>
              </a:rPr>
              <a:t> bantalan</a:t>
            </a:r>
            <a:endParaRPr sz="2400">
              <a:latin typeface="Calibri"/>
              <a:cs typeface="Calibri"/>
            </a:endParaRPr>
          </a:p>
          <a:p>
            <a:pPr marL="712470" lvl="1" indent="-229235">
              <a:spcBef>
                <a:spcPts val="265"/>
              </a:spcBef>
              <a:buChar char="•"/>
              <a:tabLst>
                <a:tab pos="713105" algn="l"/>
              </a:tabLst>
            </a:pPr>
            <a:r>
              <a:rPr sz="2400" dirty="0">
                <a:latin typeface="Calibri"/>
                <a:cs typeface="Calibri"/>
              </a:rPr>
              <a:t>Miring</a:t>
            </a:r>
            <a:r>
              <a:rPr sz="2400" spc="-15" dirty="0">
                <a:latin typeface="Calibri"/>
                <a:cs typeface="Calibri"/>
              </a:rPr>
              <a:t> arah</a:t>
            </a:r>
            <a:r>
              <a:rPr sz="2400" spc="-20" dirty="0">
                <a:latin typeface="Calibri"/>
                <a:cs typeface="Calibri"/>
              </a:rPr>
              <a:t> serat</a:t>
            </a:r>
            <a:r>
              <a:rPr sz="2400" spc="-5" dirty="0">
                <a:latin typeface="Calibri"/>
                <a:cs typeface="Calibri"/>
              </a:rPr>
              <a:t> (tg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Symbol"/>
                <a:cs typeface="Symbol"/>
              </a:rPr>
              <a:t>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&lt; </a:t>
            </a:r>
            <a:r>
              <a:rPr sz="2400" spc="-5" dirty="0">
                <a:latin typeface="Calibri"/>
                <a:cs typeface="Calibri"/>
              </a:rPr>
              <a:t>1/10</a:t>
            </a:r>
            <a:endParaRPr sz="2400">
              <a:latin typeface="Calibri"/>
              <a:cs typeface="Calibri"/>
            </a:endParaRPr>
          </a:p>
          <a:p>
            <a:pPr marL="712470" lvl="1" indent="-229235">
              <a:spcBef>
                <a:spcPts val="215"/>
              </a:spcBef>
              <a:buChar char="•"/>
              <a:tabLst>
                <a:tab pos="713105" algn="l"/>
              </a:tabLst>
            </a:pPr>
            <a:r>
              <a:rPr sz="2400" spc="-15" dirty="0">
                <a:latin typeface="Calibri"/>
                <a:cs typeface="Calibri"/>
              </a:rPr>
              <a:t>Retak2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radial </a:t>
            </a:r>
            <a:r>
              <a:rPr sz="2400" dirty="0">
                <a:latin typeface="Calibri"/>
                <a:cs typeface="Calibri"/>
              </a:rPr>
              <a:t>&lt;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1/5</a:t>
            </a:r>
            <a:r>
              <a:rPr sz="2400" spc="-5" dirty="0">
                <a:latin typeface="Calibri"/>
                <a:cs typeface="Calibri"/>
              </a:rPr>
              <a:t> tebal </a:t>
            </a:r>
            <a:r>
              <a:rPr sz="2400" spc="-10" dirty="0">
                <a:latin typeface="Calibri"/>
                <a:cs typeface="Calibri"/>
              </a:rPr>
              <a:t>bantalan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23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0742" y="707993"/>
            <a:ext cx="8517502" cy="75148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2. </a:t>
            </a:r>
            <a:r>
              <a:rPr sz="2400" spc="-40" dirty="0"/>
              <a:t>Tegangan </a:t>
            </a:r>
            <a:r>
              <a:rPr sz="2400" spc="-10" dirty="0"/>
              <a:t>yang </a:t>
            </a:r>
            <a:r>
              <a:rPr sz="2400" spc="-15" dirty="0"/>
              <a:t>diperkenankan </a:t>
            </a:r>
            <a:r>
              <a:rPr sz="2400" spc="-10" dirty="0"/>
              <a:t>untuk </a:t>
            </a:r>
            <a:r>
              <a:rPr sz="2400" spc="-25" dirty="0"/>
              <a:t>kayu </a:t>
            </a:r>
            <a:r>
              <a:rPr sz="2400" dirty="0"/>
              <a:t>mutu </a:t>
            </a:r>
            <a:r>
              <a:rPr sz="2400" spc="-530" dirty="0"/>
              <a:t> </a:t>
            </a:r>
            <a:r>
              <a:rPr sz="2400" dirty="0"/>
              <a:t>A </a:t>
            </a:r>
            <a:r>
              <a:rPr sz="2400" spc="-5" dirty="0"/>
              <a:t>pada </a:t>
            </a:r>
            <a:r>
              <a:rPr sz="2400" spc="-20" dirty="0"/>
              <a:t>konstruksi </a:t>
            </a:r>
            <a:r>
              <a:rPr sz="2400" dirty="0"/>
              <a:t>tidak </a:t>
            </a:r>
            <a:r>
              <a:rPr sz="2400" spc="-5" dirty="0"/>
              <a:t>terlindung, </a:t>
            </a:r>
            <a:r>
              <a:rPr sz="2400" spc="-10" dirty="0"/>
              <a:t>tetapi dapat </a:t>
            </a:r>
            <a:r>
              <a:rPr sz="2400" spc="-530" dirty="0"/>
              <a:t> </a:t>
            </a:r>
            <a:r>
              <a:rPr sz="2400" spc="-5" dirty="0"/>
              <a:t>mengering</a:t>
            </a:r>
            <a:r>
              <a:rPr sz="2400" spc="-20" dirty="0"/>
              <a:t> </a:t>
            </a:r>
            <a:r>
              <a:rPr sz="2400" spc="-15" dirty="0"/>
              <a:t>dengan</a:t>
            </a:r>
            <a:r>
              <a:rPr sz="2400" spc="5" dirty="0"/>
              <a:t> </a:t>
            </a:r>
            <a:r>
              <a:rPr sz="2400" spc="-5" dirty="0"/>
              <a:t>cepat</a:t>
            </a:r>
            <a:r>
              <a:rPr sz="2400" spc="-15" dirty="0"/>
              <a:t> </a:t>
            </a:r>
            <a:r>
              <a:rPr sz="2400" dirty="0"/>
              <a:t>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743" y="1777362"/>
            <a:ext cx="6256470" cy="29988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742" y="4808546"/>
            <a:ext cx="5293944" cy="174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92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0393" y="710508"/>
            <a:ext cx="635698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spc="-5" dirty="0"/>
              <a:t>3.	</a:t>
            </a:r>
            <a:r>
              <a:rPr sz="2400" spc="-15" dirty="0"/>
              <a:t>Keawetan</a:t>
            </a:r>
            <a:r>
              <a:rPr sz="2400" spc="-25" dirty="0"/>
              <a:t> </a:t>
            </a:r>
            <a:r>
              <a:rPr sz="2400" dirty="0"/>
              <a:t>alamiah</a:t>
            </a:r>
            <a:r>
              <a:rPr sz="2400" spc="-25" dirty="0"/>
              <a:t> </a:t>
            </a:r>
            <a:r>
              <a:rPr sz="2400" spc="-5" dirty="0"/>
              <a:t>dari</a:t>
            </a:r>
            <a:r>
              <a:rPr sz="2400" dirty="0"/>
              <a:t> </a:t>
            </a:r>
            <a:r>
              <a:rPr sz="2400" spc="-25" dirty="0"/>
              <a:t>kayu </a:t>
            </a:r>
            <a:r>
              <a:rPr sz="2400" spc="-15" dirty="0"/>
              <a:t>kelas</a:t>
            </a:r>
            <a:r>
              <a:rPr sz="2400" spc="-20" dirty="0"/>
              <a:t> </a:t>
            </a:r>
            <a:r>
              <a:rPr sz="2400" spc="-15" dirty="0"/>
              <a:t>awet</a:t>
            </a:r>
            <a:r>
              <a:rPr sz="2400" spc="-30" dirty="0"/>
              <a:t> </a:t>
            </a:r>
            <a:r>
              <a:rPr sz="2400" dirty="0"/>
              <a:t>I</a:t>
            </a:r>
            <a:r>
              <a:rPr sz="2400" spc="-15" dirty="0"/>
              <a:t> </a:t>
            </a:r>
            <a:r>
              <a:rPr sz="2400" spc="-5" dirty="0"/>
              <a:t>dan </a:t>
            </a:r>
            <a:r>
              <a:rPr sz="2400" dirty="0"/>
              <a:t>II</a:t>
            </a:r>
            <a:r>
              <a:rPr sz="2400" spc="-15" dirty="0"/>
              <a:t> </a:t>
            </a:r>
            <a:r>
              <a:rPr sz="2400" dirty="0"/>
              <a:t>: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69335" y="1412747"/>
          <a:ext cx="6095364" cy="271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05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9278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Kelas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Awet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R="9969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I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R="9842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II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91440" marR="3282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Selalu berhubungan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dengan </a:t>
                      </a:r>
                      <a:r>
                        <a:rPr sz="2000" spc="-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tanah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lembab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C0504D"/>
                      </a:solidFill>
                      <a:prstDash val="solid"/>
                    </a:lnL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tahun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90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tahun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Serangan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oleh 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rayap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R="996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Jarang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91440" marR="50800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Serangan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oleh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bubuk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kayu </a:t>
                      </a:r>
                      <a:r>
                        <a:rPr sz="2000" spc="-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kering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96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61397" y="4926901"/>
          <a:ext cx="5999479" cy="1208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0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974">
                <a:tc>
                  <a:txBody>
                    <a:bodyPr/>
                    <a:lstStyle/>
                    <a:p>
                      <a:pPr marL="7321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spc="-5" dirty="0">
                          <a:latin typeface="Palatino Linotype"/>
                          <a:cs typeface="Palatino Linotype"/>
                        </a:rPr>
                        <a:t>Kelas</a:t>
                      </a:r>
                      <a:r>
                        <a:rPr sz="1700" spc="-35" dirty="0"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sz="1700" spc="-5" dirty="0">
                          <a:latin typeface="Palatino Linotype"/>
                          <a:cs typeface="Palatino Linotype"/>
                        </a:rPr>
                        <a:t>Kayu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Momen</a:t>
                      </a:r>
                      <a:r>
                        <a:rPr sz="1700" spc="-45" dirty="0"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sz="1700" dirty="0">
                          <a:latin typeface="Palatino Linotype"/>
                          <a:cs typeface="Palatino Linotype"/>
                        </a:rPr>
                        <a:t>Maksimum</a:t>
                      </a:r>
                      <a:r>
                        <a:rPr sz="1700" spc="-20" dirty="0"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sz="1700" dirty="0">
                          <a:latin typeface="Palatino Linotype"/>
                          <a:cs typeface="Palatino Linotype"/>
                        </a:rPr>
                        <a:t>(kg.m)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I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II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spc="-5" dirty="0">
                          <a:latin typeface="Palatino Linotype"/>
                          <a:cs typeface="Palatino Linotype"/>
                        </a:rPr>
                        <a:t>800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530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341877" y="4316730"/>
            <a:ext cx="779455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2400" spc="-5" dirty="0">
                <a:latin typeface="Calibri"/>
                <a:cs typeface="Calibri"/>
              </a:rPr>
              <a:t>4.	</a:t>
            </a:r>
            <a:r>
              <a:rPr sz="2400" dirty="0">
                <a:latin typeface="Calibri"/>
                <a:cs typeface="Calibri"/>
              </a:rPr>
              <a:t>Nilai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momen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maksimum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sebagai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berikut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: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975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5821" y="338709"/>
            <a:ext cx="2787015" cy="33083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DIMENSI</a:t>
            </a:r>
            <a:r>
              <a:rPr sz="2000" b="1" u="heavy" spc="-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BANTALAN</a:t>
            </a:r>
            <a:r>
              <a:rPr sz="2000" b="1" u="heavy" spc="-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KAYU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920998" y="3572510"/>
          <a:ext cx="5913118" cy="1920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5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95605" marR="266700" indent="-1206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anjang  (mm)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51790" marR="335280" indent="-63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ebar  (mm)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53695" marR="320040" indent="-2603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Tin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5429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Bantalan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di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jembatan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1800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(+40.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-20)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220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(+20.-10)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(+10,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5435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Bantalan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jalan lurus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(+40.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-20)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220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(+20.-10)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130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(+10,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905755" y="2933700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9620" y="2218945"/>
            <a:ext cx="76200" cy="448945"/>
          </a:xfrm>
          <a:custGeom>
            <a:avLst/>
            <a:gdLst/>
            <a:ahLst/>
            <a:cxnLst/>
            <a:rect l="l" t="t" r="r" b="b"/>
            <a:pathLst>
              <a:path w="76200" h="448944">
                <a:moveTo>
                  <a:pt x="31750" y="372617"/>
                </a:moveTo>
                <a:lnTo>
                  <a:pt x="0" y="372617"/>
                </a:lnTo>
                <a:lnTo>
                  <a:pt x="38100" y="448817"/>
                </a:lnTo>
                <a:lnTo>
                  <a:pt x="69850" y="385317"/>
                </a:lnTo>
                <a:lnTo>
                  <a:pt x="31750" y="385317"/>
                </a:lnTo>
                <a:lnTo>
                  <a:pt x="31750" y="372617"/>
                </a:lnTo>
                <a:close/>
              </a:path>
              <a:path w="76200" h="448944">
                <a:moveTo>
                  <a:pt x="44450" y="63500"/>
                </a:moveTo>
                <a:lnTo>
                  <a:pt x="31750" y="63500"/>
                </a:lnTo>
                <a:lnTo>
                  <a:pt x="31750" y="385317"/>
                </a:lnTo>
                <a:lnTo>
                  <a:pt x="44450" y="385317"/>
                </a:lnTo>
                <a:lnTo>
                  <a:pt x="44450" y="63500"/>
                </a:lnTo>
                <a:close/>
              </a:path>
              <a:path w="76200" h="448944">
                <a:moveTo>
                  <a:pt x="76200" y="372617"/>
                </a:moveTo>
                <a:lnTo>
                  <a:pt x="44450" y="372617"/>
                </a:lnTo>
                <a:lnTo>
                  <a:pt x="44450" y="385317"/>
                </a:lnTo>
                <a:lnTo>
                  <a:pt x="69850" y="385317"/>
                </a:lnTo>
                <a:lnTo>
                  <a:pt x="76200" y="372617"/>
                </a:lnTo>
                <a:close/>
              </a:path>
              <a:path w="76200" h="44894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44894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689348" y="1009015"/>
            <a:ext cx="4693920" cy="1671955"/>
            <a:chOff x="3165348" y="1009014"/>
            <a:chExt cx="4693920" cy="1671955"/>
          </a:xfrm>
        </p:grpSpPr>
        <p:sp>
          <p:nvSpPr>
            <p:cNvPr id="7" name="object 7"/>
            <p:cNvSpPr/>
            <p:nvPr/>
          </p:nvSpPr>
          <p:spPr>
            <a:xfrm>
              <a:off x="3382518" y="1192529"/>
              <a:ext cx="4465320" cy="1477010"/>
            </a:xfrm>
            <a:custGeom>
              <a:avLst/>
              <a:gdLst/>
              <a:ahLst/>
              <a:cxnLst/>
              <a:rect l="l" t="t" r="r" b="b"/>
              <a:pathLst>
                <a:path w="4465320" h="1477010">
                  <a:moveTo>
                    <a:pt x="0" y="1037844"/>
                  </a:moveTo>
                  <a:lnTo>
                    <a:pt x="0" y="1475613"/>
                  </a:lnTo>
                </a:path>
                <a:path w="4465320" h="1477010">
                  <a:moveTo>
                    <a:pt x="0" y="1476756"/>
                  </a:moveTo>
                  <a:lnTo>
                    <a:pt x="576072" y="1476756"/>
                  </a:lnTo>
                </a:path>
                <a:path w="4465320" h="1477010">
                  <a:moveTo>
                    <a:pt x="576072" y="1475613"/>
                  </a:moveTo>
                  <a:lnTo>
                    <a:pt x="576072" y="1037844"/>
                  </a:lnTo>
                </a:path>
                <a:path w="4465320" h="1477010">
                  <a:moveTo>
                    <a:pt x="576072" y="1037844"/>
                  </a:moveTo>
                  <a:lnTo>
                    <a:pt x="0" y="1037844"/>
                  </a:lnTo>
                </a:path>
                <a:path w="4465320" h="1477010">
                  <a:moveTo>
                    <a:pt x="0" y="1026668"/>
                  </a:moveTo>
                  <a:lnTo>
                    <a:pt x="3888486" y="0"/>
                  </a:lnTo>
                </a:path>
                <a:path w="4465320" h="1477010">
                  <a:moveTo>
                    <a:pt x="576072" y="1038860"/>
                  </a:moveTo>
                  <a:lnTo>
                    <a:pt x="4464558" y="12192"/>
                  </a:lnTo>
                </a:path>
                <a:path w="4465320" h="1477010">
                  <a:moveTo>
                    <a:pt x="3889248" y="11049"/>
                  </a:moveTo>
                  <a:lnTo>
                    <a:pt x="4465320" y="0"/>
                  </a:lnTo>
                </a:path>
                <a:path w="4465320" h="1477010">
                  <a:moveTo>
                    <a:pt x="576072" y="1476248"/>
                  </a:moveTo>
                  <a:lnTo>
                    <a:pt x="4464558" y="449580"/>
                  </a:lnTo>
                </a:path>
                <a:path w="4465320" h="1477010">
                  <a:moveTo>
                    <a:pt x="4465320" y="0"/>
                  </a:moveTo>
                  <a:lnTo>
                    <a:pt x="4465320" y="448818"/>
                  </a:lnTo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65348" y="1009014"/>
              <a:ext cx="3672840" cy="972819"/>
            </a:xfrm>
            <a:custGeom>
              <a:avLst/>
              <a:gdLst/>
              <a:ahLst/>
              <a:cxnLst/>
              <a:rect l="l" t="t" r="r" b="b"/>
              <a:pathLst>
                <a:path w="3672840" h="972819">
                  <a:moveTo>
                    <a:pt x="64388" y="898525"/>
                  </a:moveTo>
                  <a:lnTo>
                    <a:pt x="0" y="954277"/>
                  </a:lnTo>
                  <a:lnTo>
                    <a:pt x="83312" y="972312"/>
                  </a:lnTo>
                  <a:lnTo>
                    <a:pt x="76244" y="944752"/>
                  </a:lnTo>
                  <a:lnTo>
                    <a:pt x="63118" y="944752"/>
                  </a:lnTo>
                  <a:lnTo>
                    <a:pt x="59943" y="932434"/>
                  </a:lnTo>
                  <a:lnTo>
                    <a:pt x="72278" y="929289"/>
                  </a:lnTo>
                  <a:lnTo>
                    <a:pt x="64388" y="898525"/>
                  </a:lnTo>
                  <a:close/>
                </a:path>
                <a:path w="3672840" h="972819">
                  <a:moveTo>
                    <a:pt x="72278" y="929289"/>
                  </a:moveTo>
                  <a:lnTo>
                    <a:pt x="59943" y="932434"/>
                  </a:lnTo>
                  <a:lnTo>
                    <a:pt x="63118" y="944752"/>
                  </a:lnTo>
                  <a:lnTo>
                    <a:pt x="75438" y="941612"/>
                  </a:lnTo>
                  <a:lnTo>
                    <a:pt x="72278" y="929289"/>
                  </a:lnTo>
                  <a:close/>
                </a:path>
                <a:path w="3672840" h="972819">
                  <a:moveTo>
                    <a:pt x="75438" y="941612"/>
                  </a:moveTo>
                  <a:lnTo>
                    <a:pt x="63118" y="944752"/>
                  </a:lnTo>
                  <a:lnTo>
                    <a:pt x="76244" y="944752"/>
                  </a:lnTo>
                  <a:lnTo>
                    <a:pt x="75438" y="941612"/>
                  </a:lnTo>
                  <a:close/>
                </a:path>
                <a:path w="3672840" h="972819">
                  <a:moveTo>
                    <a:pt x="3596988" y="30834"/>
                  </a:moveTo>
                  <a:lnTo>
                    <a:pt x="72278" y="929289"/>
                  </a:lnTo>
                  <a:lnTo>
                    <a:pt x="75438" y="941612"/>
                  </a:lnTo>
                  <a:lnTo>
                    <a:pt x="3600115" y="43133"/>
                  </a:lnTo>
                  <a:lnTo>
                    <a:pt x="3596988" y="30834"/>
                  </a:lnTo>
                  <a:close/>
                </a:path>
                <a:path w="3672840" h="972819">
                  <a:moveTo>
                    <a:pt x="3661436" y="27686"/>
                  </a:moveTo>
                  <a:lnTo>
                    <a:pt x="3609340" y="27686"/>
                  </a:lnTo>
                  <a:lnTo>
                    <a:pt x="3612387" y="40005"/>
                  </a:lnTo>
                  <a:lnTo>
                    <a:pt x="3600115" y="43133"/>
                  </a:lnTo>
                  <a:lnTo>
                    <a:pt x="3607943" y="73913"/>
                  </a:lnTo>
                  <a:lnTo>
                    <a:pt x="3661436" y="27686"/>
                  </a:lnTo>
                  <a:close/>
                </a:path>
                <a:path w="3672840" h="972819">
                  <a:moveTo>
                    <a:pt x="3609340" y="27686"/>
                  </a:moveTo>
                  <a:lnTo>
                    <a:pt x="3596988" y="30834"/>
                  </a:lnTo>
                  <a:lnTo>
                    <a:pt x="3600115" y="43133"/>
                  </a:lnTo>
                  <a:lnTo>
                    <a:pt x="3612387" y="40005"/>
                  </a:lnTo>
                  <a:lnTo>
                    <a:pt x="3609340" y="27686"/>
                  </a:lnTo>
                  <a:close/>
                </a:path>
                <a:path w="3672840" h="972819">
                  <a:moveTo>
                    <a:pt x="3589147" y="0"/>
                  </a:moveTo>
                  <a:lnTo>
                    <a:pt x="3596988" y="30834"/>
                  </a:lnTo>
                  <a:lnTo>
                    <a:pt x="3609340" y="27686"/>
                  </a:lnTo>
                  <a:lnTo>
                    <a:pt x="3661436" y="27686"/>
                  </a:lnTo>
                  <a:lnTo>
                    <a:pt x="3672458" y="18161"/>
                  </a:lnTo>
                  <a:lnTo>
                    <a:pt x="3589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1942" y="1122298"/>
              <a:ext cx="749146" cy="24904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942969" y="2252218"/>
            <a:ext cx="1526540" cy="1005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Tinggi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>
              <a:latin typeface="Calibri"/>
              <a:cs typeface="Calibri"/>
            </a:endParaRPr>
          </a:p>
          <a:p>
            <a:pPr marL="984250">
              <a:spcBef>
                <a:spcPts val="1195"/>
              </a:spcBef>
            </a:pPr>
            <a:r>
              <a:rPr b="1" spc="-10" dirty="0">
                <a:latin typeface="Calibri"/>
                <a:cs typeface="Calibri"/>
              </a:rPr>
              <a:t>L</a:t>
            </a:r>
            <a:r>
              <a:rPr b="1" dirty="0">
                <a:latin typeface="Calibri"/>
                <a:cs typeface="Calibri"/>
              </a:rPr>
              <a:t>ebar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7536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1484" y="824484"/>
            <a:ext cx="6122035" cy="673735"/>
            <a:chOff x="1967483" y="824483"/>
            <a:chExt cx="6122035" cy="673735"/>
          </a:xfrm>
        </p:grpSpPr>
        <p:sp>
          <p:nvSpPr>
            <p:cNvPr id="3" name="object 3"/>
            <p:cNvSpPr/>
            <p:nvPr/>
          </p:nvSpPr>
          <p:spPr>
            <a:xfrm>
              <a:off x="1980437" y="837437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5988050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5988050" y="647700"/>
                  </a:lnTo>
                  <a:lnTo>
                    <a:pt x="6030045" y="639208"/>
                  </a:lnTo>
                  <a:lnTo>
                    <a:pt x="6064361" y="616061"/>
                  </a:lnTo>
                  <a:lnTo>
                    <a:pt x="6087508" y="581745"/>
                  </a:lnTo>
                  <a:lnTo>
                    <a:pt x="6096000" y="539750"/>
                  </a:lnTo>
                  <a:lnTo>
                    <a:pt x="6096000" y="107950"/>
                  </a:lnTo>
                  <a:lnTo>
                    <a:pt x="6087508" y="65954"/>
                  </a:lnTo>
                  <a:lnTo>
                    <a:pt x="6064361" y="31638"/>
                  </a:lnTo>
                  <a:lnTo>
                    <a:pt x="6030045" y="8491"/>
                  </a:lnTo>
                  <a:lnTo>
                    <a:pt x="5988050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80437" y="837437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5988050" y="0"/>
                  </a:lnTo>
                  <a:lnTo>
                    <a:pt x="6030045" y="8491"/>
                  </a:lnTo>
                  <a:lnTo>
                    <a:pt x="6064361" y="31638"/>
                  </a:lnTo>
                  <a:lnTo>
                    <a:pt x="6087508" y="65954"/>
                  </a:lnTo>
                  <a:lnTo>
                    <a:pt x="6096000" y="107950"/>
                  </a:lnTo>
                  <a:lnTo>
                    <a:pt x="6096000" y="539750"/>
                  </a:lnTo>
                  <a:lnTo>
                    <a:pt x="6087508" y="581745"/>
                  </a:lnTo>
                  <a:lnTo>
                    <a:pt x="6064361" y="616061"/>
                  </a:lnTo>
                  <a:lnTo>
                    <a:pt x="6030045" y="639208"/>
                  </a:lnTo>
                  <a:lnTo>
                    <a:pt x="5988050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25723" y="901396"/>
            <a:ext cx="1404620" cy="4375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45" dirty="0">
                <a:solidFill>
                  <a:srgbClr val="FFFFFF"/>
                </a:solidFill>
              </a:rPr>
              <a:t>K</a:t>
            </a:r>
            <a:r>
              <a:rPr sz="2700" dirty="0">
                <a:solidFill>
                  <a:srgbClr val="FFFFFF"/>
                </a:solidFill>
              </a:rPr>
              <a:t>elebih</a:t>
            </a:r>
            <a:r>
              <a:rPr sz="2700" spc="5" dirty="0">
                <a:solidFill>
                  <a:srgbClr val="FFFFFF"/>
                </a:solidFill>
              </a:rPr>
              <a:t>a</a:t>
            </a:r>
            <a:r>
              <a:rPr sz="2700" dirty="0">
                <a:solidFill>
                  <a:srgbClr val="FFFFFF"/>
                </a:solidFill>
              </a:rPr>
              <a:t>n</a:t>
            </a:r>
            <a:endParaRPr sz="2700"/>
          </a:p>
        </p:txBody>
      </p:sp>
      <p:grpSp>
        <p:nvGrpSpPr>
          <p:cNvPr id="6" name="object 6"/>
          <p:cNvGrpSpPr/>
          <p:nvPr/>
        </p:nvGrpSpPr>
        <p:grpSpPr>
          <a:xfrm>
            <a:off x="3491484" y="3177540"/>
            <a:ext cx="6122035" cy="673735"/>
            <a:chOff x="1967483" y="3177539"/>
            <a:chExt cx="6122035" cy="673735"/>
          </a:xfrm>
        </p:grpSpPr>
        <p:sp>
          <p:nvSpPr>
            <p:cNvPr id="7" name="object 7"/>
            <p:cNvSpPr/>
            <p:nvPr/>
          </p:nvSpPr>
          <p:spPr>
            <a:xfrm>
              <a:off x="1980437" y="3190493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5988050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49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699"/>
                  </a:lnTo>
                  <a:lnTo>
                    <a:pt x="5988050" y="647699"/>
                  </a:lnTo>
                  <a:lnTo>
                    <a:pt x="6030045" y="639208"/>
                  </a:lnTo>
                  <a:lnTo>
                    <a:pt x="6064361" y="616061"/>
                  </a:lnTo>
                  <a:lnTo>
                    <a:pt x="6087508" y="581745"/>
                  </a:lnTo>
                  <a:lnTo>
                    <a:pt x="6096000" y="539749"/>
                  </a:lnTo>
                  <a:lnTo>
                    <a:pt x="6096000" y="107950"/>
                  </a:lnTo>
                  <a:lnTo>
                    <a:pt x="6087508" y="65954"/>
                  </a:lnTo>
                  <a:lnTo>
                    <a:pt x="6064361" y="31638"/>
                  </a:lnTo>
                  <a:lnTo>
                    <a:pt x="6030045" y="8491"/>
                  </a:lnTo>
                  <a:lnTo>
                    <a:pt x="598805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80437" y="3190493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5988050" y="0"/>
                  </a:lnTo>
                  <a:lnTo>
                    <a:pt x="6030045" y="8491"/>
                  </a:lnTo>
                  <a:lnTo>
                    <a:pt x="6064361" y="31638"/>
                  </a:lnTo>
                  <a:lnTo>
                    <a:pt x="6087508" y="65954"/>
                  </a:lnTo>
                  <a:lnTo>
                    <a:pt x="6096000" y="107950"/>
                  </a:lnTo>
                  <a:lnTo>
                    <a:pt x="6096000" y="539749"/>
                  </a:lnTo>
                  <a:lnTo>
                    <a:pt x="6087508" y="581745"/>
                  </a:lnTo>
                  <a:lnTo>
                    <a:pt x="6064361" y="616061"/>
                  </a:lnTo>
                  <a:lnTo>
                    <a:pt x="6030045" y="639208"/>
                  </a:lnTo>
                  <a:lnTo>
                    <a:pt x="5988050" y="647699"/>
                  </a:lnTo>
                  <a:lnTo>
                    <a:pt x="107950" y="647699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49"/>
                  </a:lnTo>
                  <a:lnTo>
                    <a:pt x="0" y="1079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66642" y="1489710"/>
            <a:ext cx="6416040" cy="46259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58800" marR="1260475" indent="-228600">
              <a:lnSpc>
                <a:spcPts val="2320"/>
              </a:lnSpc>
              <a:spcBef>
                <a:spcPts val="340"/>
              </a:spcBef>
              <a:buChar char="•"/>
              <a:tabLst>
                <a:tab pos="559435" algn="l"/>
              </a:tabLst>
            </a:pPr>
            <a:r>
              <a:rPr sz="2100" spc="-10" dirty="0">
                <a:latin typeface="Calibri"/>
                <a:cs typeface="Calibri"/>
              </a:rPr>
              <a:t>Elastisitas </a:t>
            </a:r>
            <a:r>
              <a:rPr sz="2100" spc="-5" dirty="0">
                <a:latin typeface="Calibri"/>
                <a:cs typeface="Calibri"/>
              </a:rPr>
              <a:t>baik, </a:t>
            </a:r>
            <a:r>
              <a:rPr sz="2100" dirty="0">
                <a:latin typeface="Calibri"/>
                <a:cs typeface="Calibri"/>
              </a:rPr>
              <a:t>mampu </a:t>
            </a:r>
            <a:r>
              <a:rPr sz="2100" spc="-5" dirty="0">
                <a:latin typeface="Calibri"/>
                <a:cs typeface="Calibri"/>
              </a:rPr>
              <a:t>meredam </a:t>
            </a:r>
            <a:r>
              <a:rPr sz="2100" spc="-15" dirty="0">
                <a:latin typeface="Calibri"/>
                <a:cs typeface="Calibri"/>
              </a:rPr>
              <a:t>getaran,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sentakan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kebisingan</a:t>
            </a:r>
            <a:endParaRPr sz="2100">
              <a:latin typeface="Calibri"/>
              <a:cs typeface="Calibri"/>
            </a:endParaRPr>
          </a:p>
          <a:p>
            <a:pPr marL="559435" indent="-229235">
              <a:lnSpc>
                <a:spcPts val="2420"/>
              </a:lnSpc>
              <a:spcBef>
                <a:spcPts val="244"/>
              </a:spcBef>
              <a:buChar char="•"/>
              <a:tabLst>
                <a:tab pos="559435" algn="l"/>
              </a:tabLst>
            </a:pPr>
            <a:r>
              <a:rPr sz="2100" spc="-10" dirty="0">
                <a:latin typeface="Calibri"/>
                <a:cs typeface="Calibri"/>
              </a:rPr>
              <a:t>Ringan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dan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mudah</a:t>
            </a:r>
            <a:r>
              <a:rPr sz="2100" spc="-10" dirty="0">
                <a:latin typeface="Calibri"/>
                <a:cs typeface="Calibri"/>
              </a:rPr>
              <a:t> dibentuk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sesuai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ukuran </a:t>
            </a:r>
            <a:r>
              <a:rPr sz="2100" spc="-10" dirty="0">
                <a:latin typeface="Calibri"/>
                <a:cs typeface="Calibri"/>
              </a:rPr>
              <a:t>yang</a:t>
            </a:r>
            <a:endParaRPr sz="2100">
              <a:latin typeface="Calibri"/>
              <a:cs typeface="Calibri"/>
            </a:endParaRPr>
          </a:p>
          <a:p>
            <a:pPr marL="558800">
              <a:lnSpc>
                <a:spcPts val="2420"/>
              </a:lnSpc>
            </a:pPr>
            <a:r>
              <a:rPr sz="2100" spc="-10" dirty="0">
                <a:latin typeface="Calibri"/>
                <a:cs typeface="Calibri"/>
              </a:rPr>
              <a:t>dikehendaki</a:t>
            </a:r>
            <a:endParaRPr sz="2100">
              <a:latin typeface="Calibri"/>
              <a:cs typeface="Calibri"/>
            </a:endParaRPr>
          </a:p>
          <a:p>
            <a:pPr marL="559435" indent="-229235">
              <a:spcBef>
                <a:spcPts val="300"/>
              </a:spcBef>
              <a:buChar char="•"/>
              <a:tabLst>
                <a:tab pos="559435" algn="l"/>
              </a:tabLst>
            </a:pPr>
            <a:r>
              <a:rPr sz="2100" spc="-10" dirty="0">
                <a:latin typeface="Calibri"/>
                <a:cs typeface="Calibri"/>
              </a:rPr>
              <a:t>Penggantian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bantalan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mudah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dilakukan</a:t>
            </a:r>
            <a:endParaRPr sz="2100">
              <a:latin typeface="Calibri"/>
              <a:cs typeface="Calibri"/>
            </a:endParaRPr>
          </a:p>
          <a:p>
            <a:pPr marL="271780">
              <a:spcBef>
                <a:spcPts val="1120"/>
              </a:spcBef>
            </a:pPr>
            <a:r>
              <a:rPr sz="2700" spc="-20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2700">
              <a:latin typeface="Calibri"/>
              <a:cs typeface="Calibri"/>
            </a:endParaRPr>
          </a:p>
          <a:p>
            <a:pPr marL="559435" indent="-229235">
              <a:lnSpc>
                <a:spcPts val="2420"/>
              </a:lnSpc>
              <a:spcBef>
                <a:spcPts val="1160"/>
              </a:spcBef>
              <a:buChar char="•"/>
              <a:tabLst>
                <a:tab pos="559435" algn="l"/>
              </a:tabLst>
            </a:pPr>
            <a:r>
              <a:rPr sz="2100" spc="-5" dirty="0">
                <a:latin typeface="Calibri"/>
                <a:cs typeface="Calibri"/>
              </a:rPr>
              <a:t>Akibat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dari pelapukandan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serangan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rayap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maka</a:t>
            </a:r>
            <a:endParaRPr sz="2100">
              <a:latin typeface="Calibri"/>
              <a:cs typeface="Calibri"/>
            </a:endParaRPr>
          </a:p>
          <a:p>
            <a:pPr marL="558800">
              <a:lnSpc>
                <a:spcPts val="2420"/>
              </a:lnSpc>
            </a:pPr>
            <a:r>
              <a:rPr sz="2100" dirty="0">
                <a:latin typeface="Calibri"/>
                <a:cs typeface="Calibri"/>
              </a:rPr>
              <a:t>umur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bantalan </a:t>
            </a:r>
            <a:r>
              <a:rPr sz="2100" dirty="0">
                <a:latin typeface="Calibri"/>
                <a:cs typeface="Calibri"/>
              </a:rPr>
              <a:t>menjadi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berkurang</a:t>
            </a:r>
            <a:endParaRPr sz="2100">
              <a:latin typeface="Calibri"/>
              <a:cs typeface="Calibri"/>
            </a:endParaRPr>
          </a:p>
          <a:p>
            <a:pPr marL="559435" indent="-229235">
              <a:spcBef>
                <a:spcPts val="290"/>
              </a:spcBef>
              <a:buChar char="•"/>
              <a:tabLst>
                <a:tab pos="559435" algn="l"/>
              </a:tabLst>
            </a:pPr>
            <a:r>
              <a:rPr sz="2100" dirty="0">
                <a:latin typeface="Calibri"/>
                <a:cs typeface="Calibri"/>
              </a:rPr>
              <a:t>Bahan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mudah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terbakar</a:t>
            </a:r>
            <a:endParaRPr sz="2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500">
              <a:latin typeface="Calibri"/>
              <a:cs typeface="Calibri"/>
            </a:endParaRPr>
          </a:p>
          <a:p>
            <a:pPr marL="12700" marR="5080"/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menambah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keawetan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kayu,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dianjurkan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pelat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landas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</a:t>
            </a:r>
            <a:r>
              <a:rPr sz="2000" spc="-5" dirty="0">
                <a:latin typeface="Calibri"/>
                <a:cs typeface="Calibri"/>
              </a:rPr>
              <a:t>mengurangi </a:t>
            </a:r>
            <a:r>
              <a:rPr sz="2000" spc="-10" dirty="0">
                <a:latin typeface="Calibri"/>
                <a:cs typeface="Calibri"/>
              </a:rPr>
              <a:t>kerusakan </a:t>
            </a:r>
            <a:r>
              <a:rPr sz="2000" spc="-5" dirty="0">
                <a:latin typeface="Calibri"/>
                <a:cs typeface="Calibri"/>
              </a:rPr>
              <a:t>akibat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dinamis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888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259588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50" dirty="0">
                <a:solidFill>
                  <a:srgbClr val="FF0000"/>
                </a:solidFill>
                <a:latin typeface="Arial"/>
                <a:cs typeface="Arial"/>
              </a:rPr>
              <a:t>besi/baja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68218" y="1212926"/>
            <a:ext cx="689419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0" dirty="0">
                <a:latin typeface="Calibri"/>
                <a:cs typeface="Calibri"/>
              </a:rPr>
              <a:t>melintang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kait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5" dirty="0">
                <a:latin typeface="Calibri"/>
                <a:cs typeface="Calibri"/>
              </a:rPr>
              <a:t>luar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ujung </a:t>
            </a:r>
            <a:r>
              <a:rPr sz="2000" spc="-15" dirty="0">
                <a:latin typeface="Calibri"/>
                <a:cs typeface="Calibri"/>
              </a:rPr>
              <a:t>bawahnya </a:t>
            </a:r>
            <a:r>
              <a:rPr sz="2000" spc="-5" dirty="0">
                <a:latin typeface="Calibri"/>
                <a:cs typeface="Calibri"/>
              </a:rPr>
              <a:t>dan bentuk penampang </a:t>
            </a:r>
            <a:r>
              <a:rPr sz="2000" dirty="0">
                <a:latin typeface="Calibri"/>
                <a:cs typeface="Calibri"/>
              </a:rPr>
              <a:t> memanjang</a:t>
            </a:r>
            <a:r>
              <a:rPr sz="2000" spc="-5" dirty="0">
                <a:latin typeface="Calibri"/>
                <a:cs typeface="Calibri"/>
              </a:rPr>
              <a:t> harus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kait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10" dirty="0">
                <a:latin typeface="Calibri"/>
                <a:cs typeface="Calibri"/>
              </a:rPr>
              <a:t> arah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ujung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bawahnya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2223" y="2997707"/>
            <a:ext cx="4948791" cy="264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89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0858" y="338708"/>
            <a:ext cx="6736715" cy="2065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2000" b="1" u="heavy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SYARAT</a:t>
            </a:r>
            <a:r>
              <a:rPr sz="2000" b="1" u="heavy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KEKUATAN</a:t>
            </a:r>
            <a:r>
              <a:rPr sz="2000" b="1" u="heavy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BANTALAN</a:t>
            </a:r>
            <a:r>
              <a:rPr sz="2000" b="1" u="heavy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406400" marR="68580" indent="-342900">
              <a:spcBef>
                <a:spcPts val="1655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spc="-5" dirty="0">
                <a:latin typeface="Calibri"/>
                <a:cs typeface="Calibri"/>
              </a:rPr>
              <a:t>Bantalan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minimal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menahan momen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650 kgm, </a:t>
            </a:r>
            <a:r>
              <a:rPr sz="2000" spc="-5" dirty="0">
                <a:latin typeface="Calibri"/>
                <a:cs typeface="Calibri"/>
              </a:rPr>
              <a:t>baik </a:t>
            </a:r>
            <a:r>
              <a:rPr sz="2000" dirty="0">
                <a:latin typeface="Calibri"/>
                <a:cs typeface="Calibri"/>
              </a:rPr>
              <a:t>pada bagian </a:t>
            </a:r>
            <a:r>
              <a:rPr sz="2000" spc="-10" dirty="0">
                <a:latin typeface="Calibri"/>
                <a:cs typeface="Calibri"/>
              </a:rPr>
              <a:t>tengah bantalan </a:t>
            </a:r>
            <a:r>
              <a:rPr sz="2000" dirty="0">
                <a:latin typeface="Calibri"/>
                <a:cs typeface="Calibri"/>
              </a:rPr>
              <a:t>maupun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bagian</a:t>
            </a:r>
            <a:r>
              <a:rPr sz="2000" spc="-10" dirty="0">
                <a:latin typeface="Calibri"/>
                <a:cs typeface="Calibri"/>
              </a:rPr>
              <a:t> bawah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spc="-30" dirty="0">
                <a:latin typeface="Calibri"/>
                <a:cs typeface="Calibri"/>
              </a:rPr>
              <a:t>Tegangan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ijin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1600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kg/cm</a:t>
            </a:r>
            <a:r>
              <a:rPr sz="1950" spc="15" baseline="25641" dirty="0">
                <a:latin typeface="Calibri"/>
                <a:cs typeface="Calibri"/>
              </a:rPr>
              <a:t>2</a:t>
            </a:r>
            <a:endParaRPr sz="1950" baseline="25641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tahanan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40.6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cm</a:t>
            </a:r>
            <a:r>
              <a:rPr sz="1950" spc="15" baseline="25641" dirty="0">
                <a:latin typeface="Calibri"/>
                <a:cs typeface="Calibri"/>
              </a:rPr>
              <a:t>3</a:t>
            </a:r>
            <a:endParaRPr sz="1950" baseline="2564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8120" y="2493265"/>
            <a:ext cx="5292852" cy="338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27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1483" y="536448"/>
            <a:ext cx="6650990" cy="698500"/>
            <a:chOff x="1967483" y="536448"/>
            <a:chExt cx="6650990" cy="698500"/>
          </a:xfrm>
        </p:grpSpPr>
        <p:sp>
          <p:nvSpPr>
            <p:cNvPr id="3" name="object 3"/>
            <p:cNvSpPr/>
            <p:nvPr/>
          </p:nvSpPr>
          <p:spPr>
            <a:xfrm>
              <a:off x="1980437" y="549402"/>
              <a:ext cx="6624955" cy="672465"/>
            </a:xfrm>
            <a:custGeom>
              <a:avLst/>
              <a:gdLst/>
              <a:ahLst/>
              <a:cxnLst/>
              <a:rect l="l" t="t" r="r" b="b"/>
              <a:pathLst>
                <a:path w="6624955" h="672465">
                  <a:moveTo>
                    <a:pt x="6512813" y="0"/>
                  </a:moveTo>
                  <a:lnTo>
                    <a:pt x="112013" y="0"/>
                  </a:lnTo>
                  <a:lnTo>
                    <a:pt x="68419" y="8804"/>
                  </a:lnTo>
                  <a:lnTo>
                    <a:pt x="32813" y="32813"/>
                  </a:lnTo>
                  <a:lnTo>
                    <a:pt x="8804" y="68419"/>
                  </a:lnTo>
                  <a:lnTo>
                    <a:pt x="0" y="112013"/>
                  </a:lnTo>
                  <a:lnTo>
                    <a:pt x="0" y="560070"/>
                  </a:lnTo>
                  <a:lnTo>
                    <a:pt x="8804" y="603664"/>
                  </a:lnTo>
                  <a:lnTo>
                    <a:pt x="32813" y="639270"/>
                  </a:lnTo>
                  <a:lnTo>
                    <a:pt x="68419" y="663279"/>
                  </a:lnTo>
                  <a:lnTo>
                    <a:pt x="112013" y="672084"/>
                  </a:lnTo>
                  <a:lnTo>
                    <a:pt x="6512813" y="672084"/>
                  </a:lnTo>
                  <a:lnTo>
                    <a:pt x="6556408" y="663279"/>
                  </a:lnTo>
                  <a:lnTo>
                    <a:pt x="6592014" y="639270"/>
                  </a:lnTo>
                  <a:lnTo>
                    <a:pt x="6616023" y="603664"/>
                  </a:lnTo>
                  <a:lnTo>
                    <a:pt x="6624828" y="560070"/>
                  </a:lnTo>
                  <a:lnTo>
                    <a:pt x="6624828" y="112013"/>
                  </a:lnTo>
                  <a:lnTo>
                    <a:pt x="6616023" y="68419"/>
                  </a:lnTo>
                  <a:lnTo>
                    <a:pt x="6592014" y="32813"/>
                  </a:lnTo>
                  <a:lnTo>
                    <a:pt x="6556408" y="8804"/>
                  </a:lnTo>
                  <a:lnTo>
                    <a:pt x="6512813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80437" y="549402"/>
              <a:ext cx="6624955" cy="672465"/>
            </a:xfrm>
            <a:custGeom>
              <a:avLst/>
              <a:gdLst/>
              <a:ahLst/>
              <a:cxnLst/>
              <a:rect l="l" t="t" r="r" b="b"/>
              <a:pathLst>
                <a:path w="6624955" h="672465">
                  <a:moveTo>
                    <a:pt x="0" y="112013"/>
                  </a:moveTo>
                  <a:lnTo>
                    <a:pt x="8804" y="68419"/>
                  </a:lnTo>
                  <a:lnTo>
                    <a:pt x="32813" y="32813"/>
                  </a:lnTo>
                  <a:lnTo>
                    <a:pt x="68419" y="8804"/>
                  </a:lnTo>
                  <a:lnTo>
                    <a:pt x="112013" y="0"/>
                  </a:lnTo>
                  <a:lnTo>
                    <a:pt x="6512813" y="0"/>
                  </a:lnTo>
                  <a:lnTo>
                    <a:pt x="6556408" y="8804"/>
                  </a:lnTo>
                  <a:lnTo>
                    <a:pt x="6592014" y="32813"/>
                  </a:lnTo>
                  <a:lnTo>
                    <a:pt x="6616023" y="68419"/>
                  </a:lnTo>
                  <a:lnTo>
                    <a:pt x="6624828" y="112013"/>
                  </a:lnTo>
                  <a:lnTo>
                    <a:pt x="6624828" y="560070"/>
                  </a:lnTo>
                  <a:lnTo>
                    <a:pt x="6616023" y="603664"/>
                  </a:lnTo>
                  <a:lnTo>
                    <a:pt x="6592014" y="639270"/>
                  </a:lnTo>
                  <a:lnTo>
                    <a:pt x="6556408" y="663279"/>
                  </a:lnTo>
                  <a:lnTo>
                    <a:pt x="6512813" y="672084"/>
                  </a:lnTo>
                  <a:lnTo>
                    <a:pt x="112013" y="672084"/>
                  </a:lnTo>
                  <a:lnTo>
                    <a:pt x="68419" y="663279"/>
                  </a:lnTo>
                  <a:lnTo>
                    <a:pt x="32813" y="639270"/>
                  </a:lnTo>
                  <a:lnTo>
                    <a:pt x="8804" y="603664"/>
                  </a:lnTo>
                  <a:lnTo>
                    <a:pt x="0" y="560070"/>
                  </a:lnTo>
                  <a:lnTo>
                    <a:pt x="0" y="11201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30930" y="617347"/>
            <a:ext cx="144843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5" dirty="0">
                <a:solidFill>
                  <a:srgbClr val="FFFFFF"/>
                </a:solidFill>
              </a:rPr>
              <a:t>K</a:t>
            </a:r>
            <a:r>
              <a:rPr sz="2800" spc="-5" dirty="0">
                <a:solidFill>
                  <a:srgbClr val="FFFFFF"/>
                </a:solidFill>
              </a:rPr>
              <a:t>ele</a:t>
            </a:r>
            <a:r>
              <a:rPr sz="2800" spc="-15" dirty="0">
                <a:solidFill>
                  <a:srgbClr val="FFFFFF"/>
                </a:solidFill>
              </a:rPr>
              <a:t>b</a:t>
            </a:r>
            <a:r>
              <a:rPr sz="2800" spc="-5" dirty="0">
                <a:solidFill>
                  <a:srgbClr val="FFFFFF"/>
                </a:solidFill>
              </a:rPr>
              <a:t>i</a:t>
            </a:r>
            <a:r>
              <a:rPr sz="2800" spc="-15" dirty="0">
                <a:solidFill>
                  <a:srgbClr val="FFFFFF"/>
                </a:solidFill>
              </a:rPr>
              <a:t>h</a:t>
            </a:r>
            <a:r>
              <a:rPr sz="2800" spc="-5" dirty="0">
                <a:solidFill>
                  <a:srgbClr val="FFFFFF"/>
                </a:solidFill>
              </a:rPr>
              <a:t>an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3491483" y="3781045"/>
            <a:ext cx="6650990" cy="696595"/>
            <a:chOff x="1967483" y="3781044"/>
            <a:chExt cx="6650990" cy="696595"/>
          </a:xfrm>
        </p:grpSpPr>
        <p:sp>
          <p:nvSpPr>
            <p:cNvPr id="7" name="object 7"/>
            <p:cNvSpPr/>
            <p:nvPr/>
          </p:nvSpPr>
          <p:spPr>
            <a:xfrm>
              <a:off x="1980437" y="3793998"/>
              <a:ext cx="6624955" cy="670560"/>
            </a:xfrm>
            <a:custGeom>
              <a:avLst/>
              <a:gdLst/>
              <a:ahLst/>
              <a:cxnLst/>
              <a:rect l="l" t="t" r="r" b="b"/>
              <a:pathLst>
                <a:path w="6624955" h="670560">
                  <a:moveTo>
                    <a:pt x="6513067" y="0"/>
                  </a:moveTo>
                  <a:lnTo>
                    <a:pt x="111760" y="0"/>
                  </a:lnTo>
                  <a:lnTo>
                    <a:pt x="68258" y="8782"/>
                  </a:lnTo>
                  <a:lnTo>
                    <a:pt x="32734" y="32734"/>
                  </a:lnTo>
                  <a:lnTo>
                    <a:pt x="8782" y="68258"/>
                  </a:lnTo>
                  <a:lnTo>
                    <a:pt x="0" y="111759"/>
                  </a:lnTo>
                  <a:lnTo>
                    <a:pt x="0" y="558800"/>
                  </a:lnTo>
                  <a:lnTo>
                    <a:pt x="8782" y="602301"/>
                  </a:lnTo>
                  <a:lnTo>
                    <a:pt x="32734" y="637825"/>
                  </a:lnTo>
                  <a:lnTo>
                    <a:pt x="68258" y="661777"/>
                  </a:lnTo>
                  <a:lnTo>
                    <a:pt x="111760" y="670559"/>
                  </a:lnTo>
                  <a:lnTo>
                    <a:pt x="6513067" y="670559"/>
                  </a:lnTo>
                  <a:lnTo>
                    <a:pt x="6556569" y="661777"/>
                  </a:lnTo>
                  <a:lnTo>
                    <a:pt x="6592093" y="637825"/>
                  </a:lnTo>
                  <a:lnTo>
                    <a:pt x="6616045" y="602301"/>
                  </a:lnTo>
                  <a:lnTo>
                    <a:pt x="6624828" y="558800"/>
                  </a:lnTo>
                  <a:lnTo>
                    <a:pt x="6624828" y="111759"/>
                  </a:lnTo>
                  <a:lnTo>
                    <a:pt x="6616045" y="68258"/>
                  </a:lnTo>
                  <a:lnTo>
                    <a:pt x="6592093" y="32734"/>
                  </a:lnTo>
                  <a:lnTo>
                    <a:pt x="6556569" y="8782"/>
                  </a:lnTo>
                  <a:lnTo>
                    <a:pt x="6513067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80437" y="3793998"/>
              <a:ext cx="6624955" cy="670560"/>
            </a:xfrm>
            <a:custGeom>
              <a:avLst/>
              <a:gdLst/>
              <a:ahLst/>
              <a:cxnLst/>
              <a:rect l="l" t="t" r="r" b="b"/>
              <a:pathLst>
                <a:path w="6624955" h="670560">
                  <a:moveTo>
                    <a:pt x="0" y="111759"/>
                  </a:moveTo>
                  <a:lnTo>
                    <a:pt x="8782" y="68258"/>
                  </a:lnTo>
                  <a:lnTo>
                    <a:pt x="32734" y="32734"/>
                  </a:lnTo>
                  <a:lnTo>
                    <a:pt x="68258" y="8782"/>
                  </a:lnTo>
                  <a:lnTo>
                    <a:pt x="111760" y="0"/>
                  </a:lnTo>
                  <a:lnTo>
                    <a:pt x="6513067" y="0"/>
                  </a:lnTo>
                  <a:lnTo>
                    <a:pt x="6556569" y="8782"/>
                  </a:lnTo>
                  <a:lnTo>
                    <a:pt x="6592093" y="32734"/>
                  </a:lnTo>
                  <a:lnTo>
                    <a:pt x="6616045" y="68258"/>
                  </a:lnTo>
                  <a:lnTo>
                    <a:pt x="6624828" y="111759"/>
                  </a:lnTo>
                  <a:lnTo>
                    <a:pt x="6624828" y="558800"/>
                  </a:lnTo>
                  <a:lnTo>
                    <a:pt x="6616045" y="602301"/>
                  </a:lnTo>
                  <a:lnTo>
                    <a:pt x="6592093" y="637825"/>
                  </a:lnTo>
                  <a:lnTo>
                    <a:pt x="6556569" y="661777"/>
                  </a:lnTo>
                  <a:lnTo>
                    <a:pt x="6513067" y="670559"/>
                  </a:lnTo>
                  <a:lnTo>
                    <a:pt x="111760" y="670559"/>
                  </a:lnTo>
                  <a:lnTo>
                    <a:pt x="68258" y="661777"/>
                  </a:lnTo>
                  <a:lnTo>
                    <a:pt x="32734" y="637825"/>
                  </a:lnTo>
                  <a:lnTo>
                    <a:pt x="8782" y="602301"/>
                  </a:lnTo>
                  <a:lnTo>
                    <a:pt x="0" y="558800"/>
                  </a:lnTo>
                  <a:lnTo>
                    <a:pt x="0" y="111759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30930" y="1178205"/>
            <a:ext cx="6094095" cy="46120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11785" indent="-229235">
              <a:spcBef>
                <a:spcPts val="409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Ringan, </a:t>
            </a:r>
            <a:r>
              <a:rPr sz="2200" spc="-5" dirty="0">
                <a:latin typeface="Calibri"/>
                <a:cs typeface="Calibri"/>
              </a:rPr>
              <a:t>mudah</a:t>
            </a:r>
            <a:r>
              <a:rPr sz="2200" spc="-10" dirty="0">
                <a:latin typeface="Calibri"/>
                <a:cs typeface="Calibri"/>
              </a:rPr>
              <a:t> diangkut</a:t>
            </a:r>
            <a:endParaRPr sz="2200">
              <a:latin typeface="Calibri"/>
              <a:cs typeface="Calibri"/>
            </a:endParaRPr>
          </a:p>
          <a:p>
            <a:pPr marL="311785" indent="-229235">
              <a:spcBef>
                <a:spcPts val="315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Tidak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mudah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lapuk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bebas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serangan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rayap</a:t>
            </a:r>
            <a:endParaRPr sz="2200">
              <a:latin typeface="Calibri"/>
              <a:cs typeface="Calibri"/>
            </a:endParaRPr>
          </a:p>
          <a:p>
            <a:pPr marL="311785" marR="80645" indent="-229235">
              <a:lnSpc>
                <a:spcPts val="2410"/>
              </a:lnSpc>
              <a:spcBef>
                <a:spcPts val="595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Elastisitas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besar,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retak-retak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seperti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kayu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dihuindarkan</a:t>
            </a:r>
            <a:endParaRPr sz="2200">
              <a:latin typeface="Calibri"/>
              <a:cs typeface="Calibri"/>
            </a:endParaRPr>
          </a:p>
          <a:p>
            <a:pPr marL="311785" marR="5080" indent="-229235">
              <a:lnSpc>
                <a:spcPts val="2420"/>
              </a:lnSpc>
              <a:spcBef>
                <a:spcPts val="535"/>
              </a:spcBef>
              <a:buChar char="•"/>
              <a:tabLst>
                <a:tab pos="312420" algn="l"/>
              </a:tabLst>
            </a:pPr>
            <a:r>
              <a:rPr sz="2200" spc="-15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balas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baik,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umur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layanan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mencapi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30-40</a:t>
            </a:r>
            <a:r>
              <a:rPr sz="2200" spc="-10" dirty="0">
                <a:latin typeface="Calibri"/>
                <a:cs typeface="Calibri"/>
              </a:rPr>
              <a:t> tahun</a:t>
            </a:r>
            <a:endParaRPr sz="2200">
              <a:latin typeface="Calibri"/>
              <a:cs typeface="Calibri"/>
            </a:endParaRPr>
          </a:p>
          <a:p>
            <a:pPr marL="311785" indent="-229235">
              <a:spcBef>
                <a:spcPts val="275"/>
              </a:spcBef>
              <a:buChar char="•"/>
              <a:tabLst>
                <a:tab pos="312420" algn="l"/>
              </a:tabLst>
            </a:pPr>
            <a:r>
              <a:rPr sz="2200" spc="-20" dirty="0">
                <a:latin typeface="Calibri"/>
                <a:cs typeface="Calibri"/>
              </a:rPr>
              <a:t>Harga </a:t>
            </a:r>
            <a:r>
              <a:rPr sz="2200" spc="-15" dirty="0">
                <a:latin typeface="Calibri"/>
                <a:cs typeface="Calibri"/>
              </a:rPr>
              <a:t>relative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murah</a:t>
            </a:r>
            <a:endParaRPr sz="2200">
              <a:latin typeface="Calibri"/>
              <a:cs typeface="Calibri"/>
            </a:endParaRPr>
          </a:p>
          <a:p>
            <a:pPr marL="12700">
              <a:spcBef>
                <a:spcPts val="1515"/>
              </a:spcBef>
            </a:pP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2800">
              <a:latin typeface="Calibri"/>
              <a:cs typeface="Calibri"/>
            </a:endParaRPr>
          </a:p>
          <a:p>
            <a:pPr marL="311785" indent="-229235">
              <a:lnSpc>
                <a:spcPts val="2535"/>
              </a:lnSpc>
              <a:spcBef>
                <a:spcPts val="1200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korosi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berkarat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(dan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bila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hal ini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terjadi</a:t>
            </a:r>
            <a:endParaRPr sz="2200">
              <a:latin typeface="Calibri"/>
              <a:cs typeface="Calibri"/>
            </a:endParaRPr>
          </a:p>
          <a:p>
            <a:pPr marL="311785">
              <a:lnSpc>
                <a:spcPts val="2535"/>
              </a:lnSpc>
            </a:pP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5" dirty="0">
                <a:latin typeface="Calibri"/>
                <a:cs typeface="Calibri"/>
              </a:rPr>
              <a:t>mudah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retak)</a:t>
            </a:r>
            <a:endParaRPr sz="2200">
              <a:latin typeface="Calibri"/>
              <a:cs typeface="Calibri"/>
            </a:endParaRPr>
          </a:p>
          <a:p>
            <a:pPr marL="311785" marR="327025" indent="-229235">
              <a:lnSpc>
                <a:spcPts val="2410"/>
              </a:lnSpc>
              <a:spcBef>
                <a:spcPts val="580"/>
              </a:spcBef>
              <a:buChar char="•"/>
              <a:tabLst>
                <a:tab pos="312420" algn="l"/>
              </a:tabLst>
            </a:pPr>
            <a:r>
              <a:rPr sz="2200" spc="-15" dirty="0">
                <a:latin typeface="Calibri"/>
                <a:cs typeface="Calibri"/>
              </a:rPr>
              <a:t>Konduktor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listrik,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spc="-5" dirty="0">
                <a:latin typeface="Calibri"/>
                <a:cs typeface="Calibri"/>
              </a:rPr>
              <a:t> tidak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cocok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digunkan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kereta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listrik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262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314452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70" dirty="0">
                <a:solidFill>
                  <a:srgbClr val="FF0000"/>
                </a:solidFill>
                <a:latin typeface="Arial"/>
                <a:cs typeface="Arial"/>
              </a:rPr>
              <a:t>Dimensi</a:t>
            </a:r>
            <a:r>
              <a:rPr sz="2100" i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75" dirty="0">
                <a:solidFill>
                  <a:srgbClr val="FF0000"/>
                </a:solidFill>
                <a:latin typeface="Arial"/>
                <a:cs typeface="Arial"/>
              </a:rPr>
              <a:t>baja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676" y="981455"/>
            <a:ext cx="6088380" cy="410413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66643" y="5208271"/>
            <a:ext cx="23501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Panjang </a:t>
            </a:r>
            <a:r>
              <a:rPr dirty="0">
                <a:latin typeface="Calibri"/>
                <a:cs typeface="Calibri"/>
              </a:rPr>
              <a:t>= 2.000 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144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bawah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232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Tebal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minimal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7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1699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233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6642" y="1173303"/>
            <a:ext cx="3431540" cy="514794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622300" marR="5080" indent="-610235">
              <a:lnSpc>
                <a:spcPct val="90000"/>
              </a:lnSpc>
              <a:spcBef>
                <a:spcPts val="390"/>
              </a:spcBef>
              <a:buFont typeface="Arial MT"/>
              <a:buChar char="•"/>
              <a:tabLst>
                <a:tab pos="622300" algn="l"/>
                <a:tab pos="622935" algn="l"/>
              </a:tabLst>
            </a:pPr>
            <a:r>
              <a:rPr sz="2400" spc="-10" dirty="0">
                <a:latin typeface="Calibri"/>
                <a:cs typeface="Calibri"/>
              </a:rPr>
              <a:t>Bantalan beton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memiliki </a:t>
            </a:r>
            <a:r>
              <a:rPr sz="2400" spc="-10" dirty="0">
                <a:latin typeface="Calibri"/>
                <a:cs typeface="Calibri"/>
              </a:rPr>
              <a:t>stabilitas </a:t>
            </a:r>
            <a:r>
              <a:rPr sz="2400" spc="-5" dirty="0">
                <a:latin typeface="Calibri"/>
                <a:cs typeface="Calibri"/>
              </a:rPr>
              <a:t> baik,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umur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lama,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biaya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pemeliharan rendah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5" dirty="0">
                <a:latin typeface="Calibri"/>
                <a:cs typeface="Calibri"/>
              </a:rPr>
              <a:t>komponen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sedikit.</a:t>
            </a:r>
            <a:endParaRPr sz="2400">
              <a:latin typeface="Calibri"/>
              <a:cs typeface="Calibri"/>
            </a:endParaRPr>
          </a:p>
          <a:p>
            <a:pPr marL="622300" marR="17145" indent="-610235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622300" algn="l"/>
                <a:tab pos="622935" algn="l"/>
              </a:tabLst>
            </a:pPr>
            <a:r>
              <a:rPr sz="2400" spc="-15" dirty="0">
                <a:latin typeface="Calibri"/>
                <a:cs typeface="Calibri"/>
              </a:rPr>
              <a:t>Berat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spc="-5" dirty="0">
                <a:latin typeface="Calibri"/>
                <a:cs typeface="Calibri"/>
              </a:rPr>
              <a:t>160-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200 </a:t>
            </a:r>
            <a:r>
              <a:rPr sz="2400" spc="5" dirty="0">
                <a:latin typeface="Calibri"/>
                <a:cs typeface="Calibri"/>
              </a:rPr>
              <a:t>kg/buah </a:t>
            </a:r>
            <a:r>
              <a:rPr sz="2400" spc="-10" dirty="0">
                <a:latin typeface="Calibri"/>
                <a:cs typeface="Calibri"/>
              </a:rPr>
              <a:t>sehingga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memiliki </a:t>
            </a:r>
            <a:r>
              <a:rPr sz="2400" spc="-5" dirty="0">
                <a:latin typeface="Calibri"/>
                <a:cs typeface="Calibri"/>
              </a:rPr>
              <a:t>tahanan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vertikal, </a:t>
            </a:r>
            <a:r>
              <a:rPr sz="2400" spc="-15" dirty="0">
                <a:latin typeface="Calibri"/>
                <a:cs typeface="Calibri"/>
              </a:rPr>
              <a:t>lateral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longitudinal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baik.</a:t>
            </a:r>
            <a:endParaRPr sz="2400">
              <a:latin typeface="Calibri"/>
              <a:cs typeface="Calibri"/>
            </a:endParaRPr>
          </a:p>
          <a:p>
            <a:pPr marL="622300" marR="299085" indent="-610235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622300" algn="l"/>
                <a:tab pos="622935" algn="l"/>
              </a:tabLst>
            </a:pPr>
            <a:r>
              <a:rPr sz="2400" spc="-10" dirty="0">
                <a:latin typeface="Calibri"/>
                <a:cs typeface="Calibri"/>
              </a:rPr>
              <a:t>Pemakaian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beton digalakkan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mengingat bantalan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kayu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semakin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sulit.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8480" y="1053083"/>
            <a:ext cx="3649979" cy="50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77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6328" y="981456"/>
            <a:ext cx="5460491" cy="291168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233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1295" y="3976497"/>
            <a:ext cx="6511925" cy="21897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287655">
              <a:spcBef>
                <a:spcPts val="95"/>
              </a:spcBef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600" b="1" spc="-5" dirty="0">
                <a:latin typeface="Arial"/>
                <a:cs typeface="Arial"/>
              </a:rPr>
              <a:t>Bantalan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Pratekan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adalah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merupakan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satu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blok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yang</a:t>
            </a:r>
            <a:endParaRPr sz="1600">
              <a:latin typeface="Arial"/>
              <a:cs typeface="Arial"/>
            </a:endParaRPr>
          </a:p>
          <a:p>
            <a:pPr marL="324485"/>
            <a:r>
              <a:rPr sz="1600" b="1" spc="-5" dirty="0">
                <a:latin typeface="Arial"/>
                <a:cs typeface="Arial"/>
              </a:rPr>
              <a:t>diperkuat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secara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khusus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dengan</a:t>
            </a:r>
            <a:r>
              <a:rPr sz="1600" b="1" spc="5" dirty="0">
                <a:latin typeface="Arial"/>
                <a:cs typeface="Arial"/>
              </a:rPr>
              <a:t> kawat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baja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tegangan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tinggi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400">
              <a:latin typeface="Arial"/>
              <a:cs typeface="Arial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latin typeface="Arial"/>
                <a:cs typeface="Arial"/>
              </a:rPr>
              <a:t>Bantalan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Pratekan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memberikan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keelastisan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yang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baik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dan</a:t>
            </a:r>
            <a:endParaRPr sz="1600">
              <a:latin typeface="Arial"/>
              <a:cs typeface="Arial"/>
            </a:endParaRPr>
          </a:p>
          <a:p>
            <a:pPr marL="299085">
              <a:spcBef>
                <a:spcPts val="5"/>
              </a:spcBef>
            </a:pPr>
            <a:r>
              <a:rPr sz="1600" b="1" spc="-15" dirty="0">
                <a:latin typeface="Arial"/>
                <a:cs typeface="Arial"/>
              </a:rPr>
              <a:t>daya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tekan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yang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baik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terhadap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terjadinya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retakkan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324485" marR="995044" indent="-287020"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600" b="1" spc="5" dirty="0">
                <a:latin typeface="Arial"/>
                <a:cs typeface="Arial"/>
              </a:rPr>
              <a:t>Kawat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ditegangkan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sebelum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pembetonan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dimulai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dan </a:t>
            </a:r>
            <a:r>
              <a:rPr sz="1600" b="1" spc="-4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dipertahankan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selama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pembekuan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56675" y="1493266"/>
            <a:ext cx="14909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Bantalan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 </a:t>
            </a:r>
            <a:r>
              <a:rPr sz="1600" b="1" spc="-4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Pratekan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di </a:t>
            </a:r>
            <a:r>
              <a:rPr sz="1600" b="1" spc="-5" dirty="0">
                <a:latin typeface="Arial"/>
                <a:cs typeface="Arial"/>
              </a:rPr>
              <a:t> Sumatera</a:t>
            </a:r>
            <a:endParaRPr sz="1600">
              <a:latin typeface="Arial"/>
              <a:cs typeface="Arial"/>
            </a:endParaRPr>
          </a:p>
          <a:p>
            <a:pPr marL="12700" marR="216535">
              <a:spcBef>
                <a:spcPts val="5"/>
              </a:spcBef>
            </a:pPr>
            <a:r>
              <a:rPr sz="1600" b="1" spc="-5" dirty="0">
                <a:latin typeface="Arial"/>
                <a:cs typeface="Arial"/>
              </a:rPr>
              <a:t>(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Proyek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KP3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BAKA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4564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7817" y="1711452"/>
            <a:ext cx="7370182" cy="43228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63185" y="1070864"/>
            <a:ext cx="367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BANTALAN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 BETON</a:t>
            </a: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PRATEKAN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40" dirty="0">
                <a:solidFill>
                  <a:srgbClr val="006FC0"/>
                </a:solidFill>
                <a:latin typeface="Calibri"/>
                <a:cs typeface="Calibri"/>
              </a:rPr>
              <a:t>PT.WIKA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1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78928"/>
            <a:ext cx="6616065" cy="31381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  <a:p>
            <a:pPr marL="499109" marR="5080" indent="-342900">
              <a:spcBef>
                <a:spcPts val="1805"/>
              </a:spcBef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400" dirty="0">
                <a:latin typeface="Calibri"/>
                <a:cs typeface="Calibri"/>
              </a:rPr>
              <a:t>Menurut </a:t>
            </a:r>
            <a:r>
              <a:rPr sz="2400" spc="-5" dirty="0">
                <a:latin typeface="Calibri"/>
                <a:cs typeface="Calibri"/>
              </a:rPr>
              <a:t>bentuk </a:t>
            </a:r>
            <a:r>
              <a:rPr sz="2400" spc="-10" dirty="0">
                <a:latin typeface="Calibri"/>
                <a:cs typeface="Calibri"/>
              </a:rPr>
              <a:t>geometriknya, </a:t>
            </a:r>
            <a:r>
              <a:rPr sz="2400" spc="-15" dirty="0">
                <a:latin typeface="Calibri"/>
                <a:cs typeface="Calibri"/>
              </a:rPr>
              <a:t>terdapat </a:t>
            </a:r>
            <a:r>
              <a:rPr sz="2400" spc="-5" dirty="0">
                <a:latin typeface="Calibri"/>
                <a:cs typeface="Calibri"/>
              </a:rPr>
              <a:t>dua </a:t>
            </a:r>
            <a:r>
              <a:rPr sz="2400" dirty="0">
                <a:latin typeface="Calibri"/>
                <a:cs typeface="Calibri"/>
              </a:rPr>
              <a:t>tipe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 beton 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10" dirty="0">
                <a:latin typeface="Calibri"/>
                <a:cs typeface="Calibri"/>
              </a:rPr>
              <a:t>yaitu bantalan beton </a:t>
            </a:r>
            <a:r>
              <a:rPr sz="2400" spc="-5" dirty="0">
                <a:latin typeface="Calibri"/>
                <a:cs typeface="Calibri"/>
              </a:rPr>
              <a:t>blok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tunggal dan blok </a:t>
            </a:r>
            <a:r>
              <a:rPr sz="2400" spc="-10" dirty="0">
                <a:latin typeface="Calibri"/>
                <a:cs typeface="Calibri"/>
              </a:rPr>
              <a:t>ganda. </a:t>
            </a:r>
            <a:r>
              <a:rPr sz="2400" dirty="0">
                <a:latin typeface="Calibri"/>
                <a:cs typeface="Calibri"/>
              </a:rPr>
              <a:t>Namun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umum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digunakan </a:t>
            </a:r>
            <a:r>
              <a:rPr sz="2400" spc="-5" dirty="0">
                <a:latin typeface="Calibri"/>
                <a:cs typeface="Calibri"/>
              </a:rPr>
              <a:t>di Indonesia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10" dirty="0">
                <a:latin typeface="Calibri"/>
                <a:cs typeface="Calibri"/>
              </a:rPr>
              <a:t>bantalan beton </a:t>
            </a:r>
            <a:r>
              <a:rPr sz="2400" spc="-5" dirty="0">
                <a:latin typeface="Calibri"/>
                <a:cs typeface="Calibri"/>
              </a:rPr>
              <a:t> blok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tunggal</a:t>
            </a:r>
            <a:endParaRPr sz="2400">
              <a:latin typeface="Calibri"/>
              <a:cs typeface="Calibri"/>
            </a:endParaRPr>
          </a:p>
          <a:p>
            <a:pPr marL="499109" marR="84455" indent="-342900">
              <a:spcBef>
                <a:spcPts val="5"/>
              </a:spcBef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400" spc="-10" dirty="0">
                <a:latin typeface="Calibri"/>
                <a:cs typeface="Calibri"/>
              </a:rPr>
              <a:t>Sedangkan bantalan beton </a:t>
            </a:r>
            <a:r>
              <a:rPr sz="2400" spc="-5" dirty="0">
                <a:latin typeface="Calibri"/>
                <a:cs typeface="Calibri"/>
              </a:rPr>
              <a:t>blok tunggal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dibedakan </a:t>
            </a:r>
            <a:r>
              <a:rPr sz="2400" dirty="0">
                <a:latin typeface="Calibri"/>
                <a:cs typeface="Calibri"/>
              </a:rPr>
              <a:t>menjadi </a:t>
            </a:r>
            <a:r>
              <a:rPr sz="2400" b="1" spc="-10" dirty="0">
                <a:latin typeface="Calibri"/>
                <a:cs typeface="Calibri"/>
              </a:rPr>
              <a:t>post tension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b="1" spc="-20" dirty="0">
                <a:latin typeface="Calibri"/>
                <a:cs typeface="Calibri"/>
              </a:rPr>
              <a:t>pra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tension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43072" y="3765803"/>
            <a:ext cx="7152640" cy="2550160"/>
            <a:chOff x="1719072" y="3765803"/>
            <a:chExt cx="7152640" cy="25501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5080" y="3816072"/>
              <a:ext cx="7056127" cy="2380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9072" y="3765803"/>
              <a:ext cx="7114032" cy="25496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184" y="3834383"/>
              <a:ext cx="6984492" cy="23088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377183" y="3834384"/>
            <a:ext cx="6985000" cy="230886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 marR="437515">
              <a:spcBef>
                <a:spcPts val="210"/>
              </a:spcBef>
            </a:pP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Ide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pembuatan</a:t>
            </a:r>
            <a:r>
              <a:rPr sz="24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beton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pratekan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bermula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dari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usaha </a:t>
            </a:r>
            <a:r>
              <a:rPr sz="2400" b="1" spc="-5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mengurangi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retak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pada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bagaian yang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mengalami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tegangan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006FC0"/>
                </a:solidFill>
                <a:latin typeface="Calibri"/>
                <a:cs typeface="Calibri"/>
              </a:rPr>
              <a:t>Tarik.</a:t>
            </a:r>
            <a:endParaRPr sz="2400">
              <a:latin typeface="Calibri"/>
              <a:cs typeface="Calibri"/>
            </a:endParaRPr>
          </a:p>
          <a:p>
            <a:pPr marL="92075" marR="285115" algn="just">
              <a:spcBef>
                <a:spcPts val="5"/>
              </a:spcBef>
            </a:pP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Pada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bantalan beton 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pratekan,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setelah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beban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lewat, </a:t>
            </a:r>
            <a:r>
              <a:rPr sz="2400" b="1" spc="-5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retakan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itu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relative merapat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kembali karena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adanya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006FC0"/>
                </a:solidFill>
                <a:latin typeface="Calibri"/>
                <a:cs typeface="Calibri"/>
              </a:rPr>
              <a:t>gaya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tekan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dari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kabel-kabel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6FC0"/>
                </a:solidFill>
                <a:latin typeface="Calibri"/>
                <a:cs typeface="Calibri"/>
              </a:rPr>
              <a:t>pratekannya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1874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3710940"/>
            <a:ext cx="3456432" cy="24688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5639" y="665987"/>
            <a:ext cx="3445764" cy="18989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97267" y="665988"/>
            <a:ext cx="3147060" cy="20863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6515" y="3915155"/>
            <a:ext cx="3063240" cy="206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3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1324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972185" algn="l"/>
              </a:tabLst>
            </a:pPr>
            <a:r>
              <a:rPr sz="2100" i="1" spc="210" dirty="0">
                <a:solidFill>
                  <a:srgbClr val="FF0000"/>
                </a:solidFill>
                <a:latin typeface="Arial"/>
                <a:cs typeface="Arial"/>
              </a:rPr>
              <a:t>Jarak	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3" y="1030046"/>
            <a:ext cx="6323330" cy="394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Jarak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oleh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hal-hal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sebagai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400" spc="-10" dirty="0">
                <a:latin typeface="Calibri"/>
                <a:cs typeface="Calibri"/>
              </a:rPr>
              <a:t>berikut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Tipe </a:t>
            </a:r>
            <a:r>
              <a:rPr sz="2400" spc="-10" dirty="0">
                <a:latin typeface="Calibri"/>
                <a:cs typeface="Calibri"/>
              </a:rPr>
              <a:t>,potongan, </a:t>
            </a:r>
            <a:r>
              <a:rPr sz="2400" spc="-5" dirty="0">
                <a:latin typeface="Calibri"/>
                <a:cs typeface="Calibri"/>
              </a:rPr>
              <a:t>melintang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kekuatan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Jenis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kekautan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latin typeface="Calibri"/>
                <a:cs typeface="Calibri"/>
              </a:rPr>
              <a:t>Balas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tempat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diletakkan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gandar,volume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kecepatan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  <a:p>
            <a:pPr marL="12700" marR="1002665">
              <a:spcBef>
                <a:spcPts val="2070"/>
              </a:spcBef>
            </a:pPr>
            <a:r>
              <a:rPr sz="2400" spc="-15" dirty="0">
                <a:latin typeface="Calibri"/>
                <a:cs typeface="Calibri"/>
              </a:rPr>
              <a:t>Secara </a:t>
            </a:r>
            <a:r>
              <a:rPr sz="2400" spc="-10" dirty="0">
                <a:latin typeface="Calibri"/>
                <a:cs typeface="Calibri"/>
              </a:rPr>
              <a:t>praktis </a:t>
            </a:r>
            <a:r>
              <a:rPr sz="2400" spc="-5" dirty="0">
                <a:latin typeface="Calibri"/>
                <a:cs typeface="Calibri"/>
              </a:rPr>
              <a:t>di Indonesia </a:t>
            </a:r>
            <a:r>
              <a:rPr sz="2400" spc="-10" dirty="0">
                <a:latin typeface="Calibri"/>
                <a:cs typeface="Calibri"/>
              </a:rPr>
              <a:t>digunakan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sebagai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berikut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Pada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lintas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60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cm</a:t>
            </a:r>
            <a:endParaRPr sz="24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lengkung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60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(diukur</a:t>
            </a:r>
            <a:r>
              <a:rPr sz="2400" spc="-5" dirty="0">
                <a:latin typeface="Calibri"/>
                <a:cs typeface="Calibri"/>
              </a:rPr>
              <a:t> dari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terluar)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5389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86791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65" dirty="0">
                <a:solidFill>
                  <a:srgbClr val="FF0000"/>
                </a:solidFill>
                <a:latin typeface="Arial"/>
                <a:cs typeface="Arial"/>
              </a:rPr>
              <a:t>Persyaratan</a:t>
            </a:r>
            <a:r>
              <a:rPr sz="2100" i="1" spc="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60" dirty="0">
                <a:solidFill>
                  <a:srgbClr val="FF0000"/>
                </a:solidFill>
                <a:latin typeface="Arial"/>
                <a:cs typeface="Arial"/>
              </a:rPr>
              <a:t>bahan</a:t>
            </a:r>
            <a:r>
              <a:rPr sz="2100" i="1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4" y="1033095"/>
            <a:ext cx="6106795" cy="2372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 500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kg/cm2</a:t>
            </a:r>
            <a:endParaRPr sz="22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  <a:tab pos="3380104" algn="l"/>
              </a:tabLst>
            </a:pPr>
            <a:r>
              <a:rPr sz="2200" spc="-10" dirty="0">
                <a:latin typeface="Calibri"/>
                <a:cs typeface="Calibri"/>
              </a:rPr>
              <a:t>Mutu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baja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geser	</a:t>
            </a:r>
            <a:r>
              <a:rPr sz="2200" spc="-5" dirty="0">
                <a:latin typeface="Calibri"/>
                <a:cs typeface="Calibri"/>
              </a:rPr>
              <a:t>&gt;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U-24</a:t>
            </a:r>
            <a:endParaRPr sz="2200">
              <a:latin typeface="Calibri"/>
              <a:cs typeface="Calibri"/>
            </a:endParaRPr>
          </a:p>
          <a:p>
            <a:pPr marL="355600" marR="52705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Mutu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baja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partegang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memiliki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putus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minimum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17000kg/cm2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Memiliki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160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200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kg</a:t>
            </a:r>
            <a:endParaRPr sz="2200">
              <a:latin typeface="Calibri"/>
              <a:cs typeface="Calibri"/>
            </a:endParaRPr>
          </a:p>
          <a:p>
            <a:pPr marL="355600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pratekan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pretesnsion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pratekan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 dapat memikul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momen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7969" y="3652756"/>
            <a:ext cx="4888424" cy="25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00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75077" y="369289"/>
            <a:ext cx="7084059" cy="600710"/>
            <a:chOff x="1751076" y="176784"/>
            <a:chExt cx="7084059" cy="600710"/>
          </a:xfrm>
        </p:grpSpPr>
        <p:sp>
          <p:nvSpPr>
            <p:cNvPr id="3" name="object 3"/>
            <p:cNvSpPr/>
            <p:nvPr/>
          </p:nvSpPr>
          <p:spPr>
            <a:xfrm>
              <a:off x="1764030" y="189738"/>
              <a:ext cx="7058025" cy="574675"/>
            </a:xfrm>
            <a:custGeom>
              <a:avLst/>
              <a:gdLst/>
              <a:ahLst/>
              <a:cxnLst/>
              <a:rect l="l" t="t" r="r" b="b"/>
              <a:pathLst>
                <a:path w="7058025" h="574675">
                  <a:moveTo>
                    <a:pt x="6961886" y="0"/>
                  </a:moveTo>
                  <a:lnTo>
                    <a:pt x="95757" y="0"/>
                  </a:lnTo>
                  <a:lnTo>
                    <a:pt x="58507" y="7532"/>
                  </a:lnTo>
                  <a:lnTo>
                    <a:pt x="28066" y="28066"/>
                  </a:lnTo>
                  <a:lnTo>
                    <a:pt x="7532" y="58507"/>
                  </a:lnTo>
                  <a:lnTo>
                    <a:pt x="0" y="95757"/>
                  </a:lnTo>
                  <a:lnTo>
                    <a:pt x="0" y="478789"/>
                  </a:lnTo>
                  <a:lnTo>
                    <a:pt x="7532" y="516040"/>
                  </a:lnTo>
                  <a:lnTo>
                    <a:pt x="28067" y="546480"/>
                  </a:lnTo>
                  <a:lnTo>
                    <a:pt x="58507" y="567015"/>
                  </a:lnTo>
                  <a:lnTo>
                    <a:pt x="95757" y="574547"/>
                  </a:lnTo>
                  <a:lnTo>
                    <a:pt x="6961886" y="574547"/>
                  </a:lnTo>
                  <a:lnTo>
                    <a:pt x="6999136" y="567015"/>
                  </a:lnTo>
                  <a:lnTo>
                    <a:pt x="7029577" y="546480"/>
                  </a:lnTo>
                  <a:lnTo>
                    <a:pt x="7050111" y="516040"/>
                  </a:lnTo>
                  <a:lnTo>
                    <a:pt x="7057644" y="478789"/>
                  </a:lnTo>
                  <a:lnTo>
                    <a:pt x="7057644" y="95757"/>
                  </a:lnTo>
                  <a:lnTo>
                    <a:pt x="7050111" y="58507"/>
                  </a:lnTo>
                  <a:lnTo>
                    <a:pt x="7029577" y="28067"/>
                  </a:lnTo>
                  <a:lnTo>
                    <a:pt x="6999136" y="7532"/>
                  </a:lnTo>
                  <a:lnTo>
                    <a:pt x="6961886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64030" y="189738"/>
              <a:ext cx="7058025" cy="574675"/>
            </a:xfrm>
            <a:custGeom>
              <a:avLst/>
              <a:gdLst/>
              <a:ahLst/>
              <a:cxnLst/>
              <a:rect l="l" t="t" r="r" b="b"/>
              <a:pathLst>
                <a:path w="7058025" h="574675">
                  <a:moveTo>
                    <a:pt x="0" y="95757"/>
                  </a:moveTo>
                  <a:lnTo>
                    <a:pt x="7532" y="58507"/>
                  </a:lnTo>
                  <a:lnTo>
                    <a:pt x="28066" y="28066"/>
                  </a:lnTo>
                  <a:lnTo>
                    <a:pt x="58507" y="7532"/>
                  </a:lnTo>
                  <a:lnTo>
                    <a:pt x="95757" y="0"/>
                  </a:lnTo>
                  <a:lnTo>
                    <a:pt x="6961886" y="0"/>
                  </a:lnTo>
                  <a:lnTo>
                    <a:pt x="6999136" y="7532"/>
                  </a:lnTo>
                  <a:lnTo>
                    <a:pt x="7029577" y="28067"/>
                  </a:lnTo>
                  <a:lnTo>
                    <a:pt x="7050111" y="58507"/>
                  </a:lnTo>
                  <a:lnTo>
                    <a:pt x="7057644" y="95757"/>
                  </a:lnTo>
                  <a:lnTo>
                    <a:pt x="7057644" y="478789"/>
                  </a:lnTo>
                  <a:lnTo>
                    <a:pt x="7050111" y="516040"/>
                  </a:lnTo>
                  <a:lnTo>
                    <a:pt x="7029577" y="546480"/>
                  </a:lnTo>
                  <a:lnTo>
                    <a:pt x="6999136" y="567015"/>
                  </a:lnTo>
                  <a:lnTo>
                    <a:pt x="6961886" y="574547"/>
                  </a:lnTo>
                  <a:lnTo>
                    <a:pt x="95757" y="574547"/>
                  </a:lnTo>
                  <a:lnTo>
                    <a:pt x="58507" y="567015"/>
                  </a:lnTo>
                  <a:lnTo>
                    <a:pt x="28067" y="546480"/>
                  </a:lnTo>
                  <a:lnTo>
                    <a:pt x="7532" y="516040"/>
                  </a:lnTo>
                  <a:lnTo>
                    <a:pt x="0" y="478789"/>
                  </a:lnTo>
                  <a:lnTo>
                    <a:pt x="0" y="9575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94965" y="441621"/>
            <a:ext cx="125031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FFFFFF"/>
                </a:solidFill>
              </a:rPr>
              <a:t>K</a:t>
            </a:r>
            <a:r>
              <a:rPr sz="2400" dirty="0">
                <a:solidFill>
                  <a:srgbClr val="FFFFFF"/>
                </a:solidFill>
              </a:rPr>
              <a:t>elebihan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275077" y="3580357"/>
            <a:ext cx="7084059" cy="601980"/>
            <a:chOff x="1751076" y="3387852"/>
            <a:chExt cx="7084059" cy="601980"/>
          </a:xfrm>
        </p:grpSpPr>
        <p:sp>
          <p:nvSpPr>
            <p:cNvPr id="7" name="object 7"/>
            <p:cNvSpPr/>
            <p:nvPr/>
          </p:nvSpPr>
          <p:spPr>
            <a:xfrm>
              <a:off x="1764030" y="3400806"/>
              <a:ext cx="7058025" cy="576580"/>
            </a:xfrm>
            <a:custGeom>
              <a:avLst/>
              <a:gdLst/>
              <a:ahLst/>
              <a:cxnLst/>
              <a:rect l="l" t="t" r="r" b="b"/>
              <a:pathLst>
                <a:path w="7058025" h="576579">
                  <a:moveTo>
                    <a:pt x="696163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6961632" y="576072"/>
                  </a:lnTo>
                  <a:lnTo>
                    <a:pt x="6999029" y="568535"/>
                  </a:lnTo>
                  <a:lnTo>
                    <a:pt x="7029545" y="547973"/>
                  </a:lnTo>
                  <a:lnTo>
                    <a:pt x="7050107" y="517457"/>
                  </a:lnTo>
                  <a:lnTo>
                    <a:pt x="7057644" y="480060"/>
                  </a:lnTo>
                  <a:lnTo>
                    <a:pt x="7057644" y="96012"/>
                  </a:lnTo>
                  <a:lnTo>
                    <a:pt x="7050107" y="58614"/>
                  </a:lnTo>
                  <a:lnTo>
                    <a:pt x="7029545" y="28098"/>
                  </a:lnTo>
                  <a:lnTo>
                    <a:pt x="6999029" y="7536"/>
                  </a:lnTo>
                  <a:lnTo>
                    <a:pt x="6961632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4030" y="3400806"/>
              <a:ext cx="7058025" cy="576580"/>
            </a:xfrm>
            <a:custGeom>
              <a:avLst/>
              <a:gdLst/>
              <a:ahLst/>
              <a:cxnLst/>
              <a:rect l="l" t="t" r="r" b="b"/>
              <a:pathLst>
                <a:path w="7058025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961632" y="0"/>
                  </a:lnTo>
                  <a:lnTo>
                    <a:pt x="6999029" y="7536"/>
                  </a:lnTo>
                  <a:lnTo>
                    <a:pt x="7029545" y="28098"/>
                  </a:lnTo>
                  <a:lnTo>
                    <a:pt x="7050107" y="58614"/>
                  </a:lnTo>
                  <a:lnTo>
                    <a:pt x="7057644" y="96012"/>
                  </a:lnTo>
                  <a:lnTo>
                    <a:pt x="7057644" y="480060"/>
                  </a:lnTo>
                  <a:lnTo>
                    <a:pt x="7050107" y="517457"/>
                  </a:lnTo>
                  <a:lnTo>
                    <a:pt x="7029545" y="547973"/>
                  </a:lnTo>
                  <a:lnTo>
                    <a:pt x="6999029" y="568535"/>
                  </a:lnTo>
                  <a:lnTo>
                    <a:pt x="6961632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94964" y="901316"/>
            <a:ext cx="6758940" cy="545469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88925" indent="-172720">
              <a:spcBef>
                <a:spcPts val="3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Stabilitas baik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Cocok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kecepatan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frekuensi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kereta</a:t>
            </a:r>
            <a:r>
              <a:rPr sz="1900" spc="-5" dirty="0">
                <a:latin typeface="Calibri"/>
                <a:cs typeface="Calibri"/>
              </a:rPr>
              <a:t> api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tinggi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Umur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konstruksi</a:t>
            </a:r>
            <a:r>
              <a:rPr sz="1900" spc="-5" dirty="0">
                <a:latin typeface="Calibri"/>
                <a:cs typeface="Calibri"/>
              </a:rPr>
              <a:t> lebih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panjang.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0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Biaya </a:t>
            </a:r>
            <a:r>
              <a:rPr sz="1900" spc="-10" dirty="0">
                <a:latin typeface="Calibri"/>
                <a:cs typeface="Calibri"/>
              </a:rPr>
              <a:t>pemeliharaan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rendah.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Pengendalian</a:t>
            </a:r>
            <a:r>
              <a:rPr sz="1900" spc="-5" dirty="0">
                <a:latin typeface="Calibri"/>
                <a:cs typeface="Calibri"/>
              </a:rPr>
              <a:t> mutu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bahan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 mudah.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proses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pembuatannya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relatif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mudah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pembuatannya.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65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Komponen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sedikit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dibandingkan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jenis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lainnya.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•"/>
            </a:pPr>
            <a:endParaRPr sz="1900">
              <a:latin typeface="Calibri"/>
              <a:cs typeface="Calibri"/>
            </a:endParaRPr>
          </a:p>
          <a:p>
            <a:pPr marL="12700">
              <a:spcBef>
                <a:spcPts val="1450"/>
              </a:spcBef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2400">
              <a:latin typeface="Calibri"/>
              <a:cs typeface="Calibri"/>
            </a:endParaRPr>
          </a:p>
          <a:p>
            <a:pPr marL="288925" indent="-172720">
              <a:spcBef>
                <a:spcPts val="1025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-5" dirty="0">
                <a:latin typeface="Calibri"/>
                <a:cs typeface="Calibri"/>
              </a:rPr>
              <a:t> memiliki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sifat</a:t>
            </a:r>
            <a:r>
              <a:rPr sz="1900" spc="-5" dirty="0">
                <a:latin typeface="Calibri"/>
                <a:cs typeface="Calibri"/>
              </a:rPr>
              <a:t> elastik </a:t>
            </a:r>
            <a:r>
              <a:rPr sz="1900" spc="-10" dirty="0">
                <a:latin typeface="Calibri"/>
                <a:cs typeface="Calibri"/>
              </a:rPr>
              <a:t>dibandingkan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bantalan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kayu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-5" dirty="0">
                <a:latin typeface="Calibri"/>
                <a:cs typeface="Calibri"/>
              </a:rPr>
              <a:t> besi.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80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Pemasangan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secara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manual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sukar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karena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beratnya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bantalan.</a:t>
            </a:r>
            <a:endParaRPr sz="1900">
              <a:latin typeface="Calibri"/>
              <a:cs typeface="Calibri"/>
            </a:endParaRPr>
          </a:p>
          <a:p>
            <a:pPr marL="288925" marR="83185" indent="-172720">
              <a:lnSpc>
                <a:spcPts val="2090"/>
              </a:lnSpc>
              <a:spcBef>
                <a:spcPts val="505"/>
              </a:spcBef>
              <a:buFont typeface="Calibri"/>
              <a:buChar char="•"/>
              <a:tabLst>
                <a:tab pos="344805" algn="l"/>
              </a:tabLst>
            </a:pPr>
            <a:r>
              <a:rPr dirty="0"/>
              <a:t>	</a:t>
            </a:r>
            <a:r>
              <a:rPr sz="1900" spc="-10" dirty="0">
                <a:latin typeface="Calibri"/>
                <a:cs typeface="Calibri"/>
              </a:rPr>
              <a:t>Kemungkinan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terjadinya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kerusakan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pada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saat mobilisasi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35" dirty="0">
                <a:latin typeface="Calibri"/>
                <a:cs typeface="Calibri"/>
              </a:rPr>
              <a:t>ke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lokasi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 pabrik.</a:t>
            </a:r>
            <a:endParaRPr sz="1900">
              <a:latin typeface="Calibri"/>
              <a:cs typeface="Calibri"/>
            </a:endParaRPr>
          </a:p>
          <a:p>
            <a:pPr marL="288925" indent="-172720">
              <a:lnSpc>
                <a:spcPts val="2185"/>
              </a:lnSpc>
              <a:spcBef>
                <a:spcPts val="220"/>
              </a:spcBef>
              <a:buChar char="•"/>
              <a:tabLst>
                <a:tab pos="289560" algn="l"/>
              </a:tabLst>
            </a:pPr>
            <a:r>
              <a:rPr sz="1900" spc="-5" dirty="0">
                <a:latin typeface="Calibri"/>
                <a:cs typeface="Calibri"/>
              </a:rPr>
              <a:t>Memiliki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masalah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kebisingan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getaran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karena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sifatnya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endParaRPr sz="1900">
              <a:latin typeface="Calibri"/>
              <a:cs typeface="Calibri"/>
            </a:endParaRPr>
          </a:p>
          <a:p>
            <a:pPr marL="288925">
              <a:lnSpc>
                <a:spcPts val="2185"/>
              </a:lnSpc>
            </a:pP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mampu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menahan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getaran.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80"/>
              </a:spcBef>
              <a:buChar char="•"/>
              <a:tabLst>
                <a:tab pos="289560" algn="l"/>
              </a:tabLst>
            </a:pPr>
            <a:r>
              <a:rPr sz="1900" spc="-5" dirty="0">
                <a:latin typeface="Calibri"/>
                <a:cs typeface="Calibri"/>
              </a:rPr>
              <a:t>Nilai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sisa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konstruksi</a:t>
            </a:r>
            <a:r>
              <a:rPr sz="1900" spc="-10" dirty="0">
                <a:latin typeface="Calibri"/>
                <a:cs typeface="Calibri"/>
              </a:rPr>
              <a:t> kemungkinan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negatif.</a:t>
            </a:r>
            <a:endParaRPr sz="19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8228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78928"/>
            <a:ext cx="6447790" cy="393319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65" dirty="0">
                <a:solidFill>
                  <a:srgbClr val="FF0000"/>
                </a:solidFill>
                <a:latin typeface="Arial"/>
                <a:cs typeface="Arial"/>
              </a:rPr>
              <a:t>Persyaratan</a:t>
            </a:r>
            <a:r>
              <a:rPr sz="2100" i="1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60" dirty="0">
                <a:solidFill>
                  <a:srgbClr val="FF0000"/>
                </a:solidFill>
                <a:latin typeface="Arial"/>
                <a:cs typeface="Arial"/>
              </a:rPr>
              <a:t>bahan</a:t>
            </a:r>
            <a:r>
              <a:rPr sz="2100" i="1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  <a:p>
            <a:pPr marL="499109" marR="258445" indent="-342900">
              <a:spcBef>
                <a:spcPts val="1825"/>
              </a:spcBef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200" spc="-10" dirty="0">
                <a:latin typeface="Calibri"/>
                <a:cs typeface="Calibri"/>
              </a:rPr>
              <a:t>Bentuk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penampanng </a:t>
            </a: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-15" dirty="0">
                <a:latin typeface="Calibri"/>
                <a:cs typeface="Calibri"/>
              </a:rPr>
              <a:t> 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menyerupai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trapezium,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luas penampang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bagian </a:t>
            </a:r>
            <a:r>
              <a:rPr sz="2200" spc="-15" dirty="0">
                <a:latin typeface="Calibri"/>
                <a:cs typeface="Calibri"/>
              </a:rPr>
              <a:t>tengah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tidak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kurang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85% luas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bagian </a:t>
            </a:r>
            <a:r>
              <a:rPr sz="2200" spc="-15" dirty="0">
                <a:latin typeface="Calibri"/>
                <a:cs typeface="Calibri"/>
              </a:rPr>
              <a:t>bawah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rel</a:t>
            </a:r>
            <a:endParaRPr sz="2200">
              <a:latin typeface="Calibri"/>
              <a:cs typeface="Calibri"/>
            </a:endParaRPr>
          </a:p>
          <a:p>
            <a:pPr marL="499109" indent="-343535"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200" spc="-5" dirty="0">
                <a:latin typeface="Calibri"/>
                <a:cs typeface="Calibri"/>
              </a:rPr>
              <a:t>Pusat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berat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baja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prategang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diusahakan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sedekat</a:t>
            </a:r>
            <a:endParaRPr sz="2200">
              <a:latin typeface="Calibri"/>
              <a:cs typeface="Calibri"/>
            </a:endParaRPr>
          </a:p>
          <a:p>
            <a:pPr marL="499109"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mungkin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pusat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endParaRPr sz="2200">
              <a:latin typeface="Calibri"/>
              <a:cs typeface="Calibri"/>
            </a:endParaRPr>
          </a:p>
          <a:p>
            <a:pPr marL="499109" marR="5080" indent="-342900"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200" spc="-15" dirty="0">
                <a:latin typeface="Calibri"/>
                <a:cs typeface="Calibri"/>
              </a:rPr>
              <a:t>Perhitungan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kehilangan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awal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30" dirty="0">
                <a:latin typeface="Calibri"/>
                <a:cs typeface="Calibri"/>
              </a:rPr>
              <a:t>gaya 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prategang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cukup diambil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25% </a:t>
            </a:r>
            <a:r>
              <a:rPr sz="2200" spc="-30" dirty="0">
                <a:latin typeface="Calibri"/>
                <a:cs typeface="Calibri"/>
              </a:rPr>
              <a:t>gaya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prategang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awal</a:t>
            </a:r>
            <a:r>
              <a:rPr sz="2200" spc="-5" dirty="0">
                <a:latin typeface="Calibri"/>
                <a:cs typeface="Calibri"/>
              </a:rPr>
              <a:t> ,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kecuali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jika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ada </a:t>
            </a:r>
            <a:r>
              <a:rPr sz="2200" spc="-15" dirty="0">
                <a:latin typeface="Calibri"/>
                <a:cs typeface="Calibri"/>
              </a:rPr>
              <a:t>hitungan </a:t>
            </a:r>
            <a:r>
              <a:rPr sz="2200" spc="-5" dirty="0">
                <a:latin typeface="Calibri"/>
                <a:cs typeface="Calibri"/>
              </a:rPr>
              <a:t>teoritis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5" dirty="0">
                <a:latin typeface="Calibri"/>
                <a:cs typeface="Calibri"/>
              </a:rPr>
              <a:t>diambil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selain 25%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6209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4120" y="620576"/>
            <a:ext cx="709231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PRETENSIONED: </a:t>
            </a:r>
            <a:r>
              <a:rPr sz="2400" spc="-5" dirty="0">
                <a:latin typeface="Calibri"/>
                <a:cs typeface="Calibri"/>
              </a:rPr>
              <a:t>tendon dari </a:t>
            </a:r>
            <a:r>
              <a:rPr sz="2400" spc="-15" dirty="0">
                <a:latin typeface="Calibri"/>
                <a:cs typeface="Calibri"/>
              </a:rPr>
              <a:t>komponen </a:t>
            </a:r>
            <a:r>
              <a:rPr sz="2400" spc="-5" dirty="0">
                <a:latin typeface="Calibri"/>
                <a:cs typeface="Calibri"/>
              </a:rPr>
              <a:t>struktur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akan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diprategangkan,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ditegangkan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pertolongan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alat </a:t>
            </a:r>
            <a:r>
              <a:rPr sz="2400" spc="-10" dirty="0">
                <a:latin typeface="Calibri"/>
                <a:cs typeface="Calibri"/>
              </a:rPr>
              <a:t>bantu </a:t>
            </a:r>
            <a:r>
              <a:rPr sz="2400" spc="-5" dirty="0">
                <a:latin typeface="Calibri"/>
                <a:cs typeface="Calibri"/>
              </a:rPr>
              <a:t>sebelum </a:t>
            </a:r>
            <a:r>
              <a:rPr sz="2400" spc="-10" dirty="0">
                <a:latin typeface="Calibri"/>
                <a:cs typeface="Calibri"/>
              </a:rPr>
              <a:t>beton dicor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5" dirty="0">
                <a:latin typeface="Calibri"/>
                <a:cs typeface="Calibri"/>
              </a:rPr>
              <a:t>sebelum </a:t>
            </a:r>
            <a:r>
              <a:rPr sz="2400" spc="-10" dirty="0">
                <a:latin typeface="Calibri"/>
                <a:cs typeface="Calibri"/>
              </a:rPr>
              <a:t>beton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mengeras </a:t>
            </a:r>
            <a:r>
              <a:rPr sz="2400" spc="-5" dirty="0">
                <a:latin typeface="Calibri"/>
                <a:cs typeface="Calibri"/>
              </a:rPr>
              <a:t>sampai </a:t>
            </a:r>
            <a:r>
              <a:rPr sz="2400" spc="-15" dirty="0">
                <a:latin typeface="Calibri"/>
                <a:cs typeface="Calibri"/>
              </a:rPr>
              <a:t>tegangan </a:t>
            </a:r>
            <a:r>
              <a:rPr sz="2400" spc="-10" dirty="0">
                <a:latin typeface="Calibri"/>
                <a:cs typeface="Calibri"/>
              </a:rPr>
              <a:t>yang diinginkan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35" dirty="0">
                <a:latin typeface="Calibri"/>
                <a:cs typeface="Calibri"/>
              </a:rPr>
              <a:t>gaya 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prategang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dipertahankan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sampai</a:t>
            </a:r>
            <a:r>
              <a:rPr sz="2400" spc="-10" dirty="0">
                <a:latin typeface="Calibri"/>
                <a:cs typeface="Calibri"/>
              </a:rPr>
              <a:t> beton cukup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keras</a:t>
            </a:r>
            <a:endParaRPr sz="2400" dirty="0">
              <a:latin typeface="Calibri"/>
              <a:cs typeface="Calibri"/>
            </a:endParaRPr>
          </a:p>
          <a:p>
            <a:pPr marL="299085" marR="46164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20" dirty="0">
                <a:latin typeface="Calibri"/>
                <a:cs typeface="Calibri"/>
              </a:rPr>
              <a:t>Contohnya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dirty="0">
                <a:latin typeface="Calibri"/>
                <a:cs typeface="Calibri"/>
              </a:rPr>
              <a:t>WIKA , Adhi </a:t>
            </a:r>
            <a:r>
              <a:rPr sz="2400" spc="-10" dirty="0">
                <a:latin typeface="Calibri"/>
                <a:cs typeface="Calibri"/>
              </a:rPr>
              <a:t>Karya, </a:t>
            </a:r>
            <a:r>
              <a:rPr sz="2400" dirty="0">
                <a:latin typeface="Calibri"/>
                <a:cs typeface="Calibri"/>
              </a:rPr>
              <a:t>BSD , </a:t>
            </a:r>
            <a:r>
              <a:rPr sz="2400" spc="-10" dirty="0">
                <a:latin typeface="Calibri"/>
                <a:cs typeface="Calibri"/>
              </a:rPr>
              <a:t>Bv-53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(Jerman)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0" dirty="0">
                <a:latin typeface="Calibri"/>
                <a:cs typeface="Calibri"/>
              </a:rPr>
              <a:t>Dow</a:t>
            </a:r>
            <a:r>
              <a:rPr sz="2400" dirty="0">
                <a:latin typeface="Calibri"/>
                <a:cs typeface="Calibri"/>
              </a:rPr>
              <a:t> Mac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(Inggris)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1415" y="3415846"/>
            <a:ext cx="6630203" cy="30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28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80745" y="572450"/>
            <a:ext cx="699135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POST </a:t>
            </a:r>
            <a:r>
              <a:rPr sz="2400" b="1" spc="-5" dirty="0">
                <a:latin typeface="Calibri"/>
                <a:cs typeface="Calibri"/>
              </a:rPr>
              <a:t>TENSIONED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400" spc="-15" dirty="0">
                <a:latin typeface="Calibri"/>
                <a:cs typeface="Calibri"/>
              </a:rPr>
              <a:t>komponen </a:t>
            </a:r>
            <a:r>
              <a:rPr sz="2400" spc="-5" dirty="0">
                <a:latin typeface="Calibri"/>
                <a:cs typeface="Calibri"/>
              </a:rPr>
              <a:t>struktur </a:t>
            </a:r>
            <a:r>
              <a:rPr sz="2400" spc="-10" dirty="0">
                <a:latin typeface="Calibri"/>
                <a:cs typeface="Calibri"/>
              </a:rPr>
              <a:t>beton dicetak </a:t>
            </a:r>
            <a:r>
              <a:rPr sz="2400" spc="-5" dirty="0">
                <a:latin typeface="Calibri"/>
                <a:cs typeface="Calibri"/>
              </a:rPr>
              <a:t> dahulu </a:t>
            </a:r>
            <a:r>
              <a:rPr sz="2400" spc="-15" dirty="0">
                <a:latin typeface="Calibri"/>
                <a:cs typeface="Calibri"/>
              </a:rPr>
              <a:t>dengan </a:t>
            </a:r>
            <a:r>
              <a:rPr sz="2400" spc="-5" dirty="0">
                <a:latin typeface="Calibri"/>
                <a:cs typeface="Calibri"/>
              </a:rPr>
              <a:t>menempatkan </a:t>
            </a:r>
            <a:r>
              <a:rPr sz="2400" spc="-10" dirty="0">
                <a:latin typeface="Calibri"/>
                <a:cs typeface="Calibri"/>
              </a:rPr>
              <a:t>saluran </a:t>
            </a:r>
            <a:r>
              <a:rPr sz="2400" spc="-5" dirty="0">
                <a:latin typeface="Calibri"/>
                <a:cs typeface="Calibri"/>
              </a:rPr>
              <a:t>tendon, setelah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beton cukup </a:t>
            </a:r>
            <a:r>
              <a:rPr sz="2400" spc="-20" dirty="0">
                <a:latin typeface="Calibri"/>
                <a:cs typeface="Calibri"/>
              </a:rPr>
              <a:t>keras, </a:t>
            </a:r>
            <a:r>
              <a:rPr sz="2400" spc="-5" dirty="0">
                <a:latin typeface="Calibri"/>
                <a:cs typeface="Calibri"/>
              </a:rPr>
              <a:t>tendon ditarik samapi </a:t>
            </a:r>
            <a:r>
              <a:rPr sz="2400" spc="-15" dirty="0">
                <a:latin typeface="Calibri"/>
                <a:cs typeface="Calibri"/>
              </a:rPr>
              <a:t>tegangan </a:t>
            </a:r>
            <a:r>
              <a:rPr sz="2400" spc="-10" dirty="0">
                <a:latin typeface="Calibri"/>
                <a:cs typeface="Calibri"/>
              </a:rPr>
              <a:t> tang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dikehendaki</a:t>
            </a:r>
            <a:endParaRPr sz="24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20" dirty="0">
                <a:latin typeface="Calibri"/>
                <a:cs typeface="Calibri"/>
              </a:rPr>
              <a:t>Contohnya</a:t>
            </a:r>
            <a:r>
              <a:rPr sz="2400" spc="-10" dirty="0">
                <a:latin typeface="Calibri"/>
                <a:cs typeface="Calibri"/>
              </a:rPr>
              <a:t> bantalan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B-55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(Jerman)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2161" y="2465231"/>
            <a:ext cx="5360940" cy="39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35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78929"/>
            <a:ext cx="6282690" cy="19208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60" dirty="0">
                <a:solidFill>
                  <a:srgbClr val="FF0000"/>
                </a:solidFill>
                <a:latin typeface="Arial"/>
                <a:cs typeface="Arial"/>
              </a:rPr>
              <a:t>Perencanaan</a:t>
            </a:r>
            <a:r>
              <a:rPr sz="2100" i="1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  <a:p>
            <a:pPr marL="613410" indent="-457834">
              <a:spcBef>
                <a:spcPts val="1825"/>
              </a:spcBef>
              <a:buFont typeface="Arial MT"/>
              <a:buChar char="•"/>
              <a:tabLst>
                <a:tab pos="613410" algn="l"/>
                <a:tab pos="614045" algn="l"/>
              </a:tabLst>
            </a:pPr>
            <a:r>
              <a:rPr sz="2200" spc="-10" dirty="0">
                <a:latin typeface="Calibri"/>
                <a:cs typeface="Calibri"/>
              </a:rPr>
              <a:t>Momen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terjadi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pada</a:t>
            </a:r>
            <a:r>
              <a:rPr sz="2200" spc="-10" dirty="0">
                <a:latin typeface="Calibri"/>
                <a:cs typeface="Calibri"/>
              </a:rPr>
              <a:t> bantalan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endParaRPr sz="2200">
              <a:latin typeface="Calibri"/>
              <a:cs typeface="Calibri"/>
            </a:endParaRPr>
          </a:p>
          <a:p>
            <a:pPr marL="613410"/>
            <a:r>
              <a:rPr sz="2200" spc="-15" dirty="0">
                <a:latin typeface="Calibri"/>
                <a:cs typeface="Calibri"/>
              </a:rPr>
              <a:t>menyebabkan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terjadinya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tarik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endParaRPr sz="2200">
              <a:latin typeface="Calibri"/>
              <a:cs typeface="Calibri"/>
            </a:endParaRPr>
          </a:p>
          <a:p>
            <a:pPr marL="613410" marR="315595" indent="-457200">
              <a:buFont typeface="Arial MT"/>
              <a:buChar char="•"/>
              <a:tabLst>
                <a:tab pos="613410" algn="l"/>
                <a:tab pos="614045" algn="l"/>
              </a:tabLst>
            </a:pPr>
            <a:r>
              <a:rPr sz="2200" spc="-15" dirty="0">
                <a:latin typeface="Calibri"/>
                <a:cs typeface="Calibri"/>
              </a:rPr>
              <a:t>Karena</a:t>
            </a:r>
            <a:r>
              <a:rPr sz="2200" spc="-20" dirty="0">
                <a:latin typeface="Calibri"/>
                <a:cs typeface="Calibri"/>
              </a:rPr>
              <a:t> 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tarik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ijin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sangat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rendah,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0" dirty="0">
                <a:latin typeface="Calibri"/>
                <a:cs typeface="Calibri"/>
              </a:rPr>
              <a:t>diberi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gaya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0476" y="2794761"/>
            <a:ext cx="19742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Persamaannya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718030" y="2859019"/>
            <a:ext cx="2299970" cy="812800"/>
            <a:chOff x="4194030" y="2859019"/>
            <a:chExt cx="2299970" cy="8128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4030" y="2859019"/>
              <a:ext cx="2299752" cy="8031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1104" y="2930626"/>
              <a:ext cx="2133600" cy="7406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2148" y="2877312"/>
              <a:ext cx="2228088" cy="7315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32148" y="2877312"/>
              <a:ext cx="2228215" cy="731520"/>
            </a:xfrm>
            <a:custGeom>
              <a:avLst/>
              <a:gdLst/>
              <a:ahLst/>
              <a:cxnLst/>
              <a:rect l="l" t="t" r="r" b="b"/>
              <a:pathLst>
                <a:path w="2228215" h="731520">
                  <a:moveTo>
                    <a:pt x="0" y="731519"/>
                  </a:moveTo>
                  <a:lnTo>
                    <a:pt x="2228088" y="731519"/>
                  </a:lnTo>
                  <a:lnTo>
                    <a:pt x="2228088" y="0"/>
                  </a:lnTo>
                  <a:lnTo>
                    <a:pt x="0" y="0"/>
                  </a:lnTo>
                  <a:lnTo>
                    <a:pt x="0" y="73151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92192" y="3276727"/>
              <a:ext cx="193675" cy="17145"/>
            </a:xfrm>
            <a:custGeom>
              <a:avLst/>
              <a:gdLst/>
              <a:ahLst/>
              <a:cxnLst/>
              <a:rect l="l" t="t" r="r" b="b"/>
              <a:pathLst>
                <a:path w="193675" h="17145">
                  <a:moveTo>
                    <a:pt x="193548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93548" y="16763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629146" y="3261741"/>
            <a:ext cx="181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𝑨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1529" y="3091053"/>
            <a:ext cx="1178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  <a:tabLst>
                <a:tab pos="974725" algn="l"/>
              </a:tabLst>
            </a:pPr>
            <a:r>
              <a:rPr sz="2000" dirty="0">
                <a:latin typeface="Cambria Math"/>
                <a:cs typeface="Cambria Math"/>
              </a:rPr>
              <a:t>𝝈</a:t>
            </a:r>
            <a:r>
              <a:rPr sz="2000" spc="12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−	±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13015" y="3276728"/>
            <a:ext cx="678180" cy="17145"/>
          </a:xfrm>
          <a:custGeom>
            <a:avLst/>
            <a:gdLst/>
            <a:ahLst/>
            <a:cxnLst/>
            <a:rect l="l" t="t" r="r" b="b"/>
            <a:pathLst>
              <a:path w="678179" h="17145">
                <a:moveTo>
                  <a:pt x="678180" y="0"/>
                </a:moveTo>
                <a:lnTo>
                  <a:pt x="0" y="0"/>
                </a:lnTo>
                <a:lnTo>
                  <a:pt x="0" y="16763"/>
                </a:lnTo>
                <a:lnTo>
                  <a:pt x="678180" y="16763"/>
                </a:lnTo>
                <a:lnTo>
                  <a:pt x="678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616954" y="2841727"/>
            <a:ext cx="1188085" cy="75120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>
              <a:spcBef>
                <a:spcPts val="555"/>
              </a:spcBef>
              <a:tabLst>
                <a:tab pos="496570" algn="l"/>
              </a:tabLst>
            </a:pPr>
            <a:r>
              <a:rPr sz="2000" dirty="0">
                <a:latin typeface="Cambria Math"/>
                <a:cs typeface="Cambria Math"/>
              </a:rPr>
              <a:t>𝑵	𝑴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×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𝒚</a:t>
            </a:r>
            <a:endParaRPr sz="2000">
              <a:latin typeface="Cambria Math"/>
              <a:cs typeface="Cambria Math"/>
            </a:endParaRPr>
          </a:p>
          <a:p>
            <a:pPr marL="780415">
              <a:spcBef>
                <a:spcPts val="455"/>
              </a:spcBef>
            </a:pPr>
            <a:r>
              <a:rPr sz="2000" dirty="0">
                <a:latin typeface="Cambria Math"/>
                <a:cs typeface="Cambria Math"/>
              </a:rPr>
              <a:t>𝑰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112008" y="4239767"/>
            <a:ext cx="6833870" cy="1833880"/>
            <a:chOff x="1588008" y="4239767"/>
            <a:chExt cx="6833870" cy="183388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3529" y="4274792"/>
              <a:ext cx="6768104" cy="17023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8008" y="4239767"/>
              <a:ext cx="6675120" cy="18333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1640" y="4293107"/>
              <a:ext cx="6696456" cy="163068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215640" y="4293108"/>
            <a:ext cx="6696709" cy="163068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1440" marR="306705">
              <a:spcBef>
                <a:spcPts val="235"/>
              </a:spcBef>
            </a:pPr>
            <a:r>
              <a:rPr sz="2000" b="1" spc="-25" dirty="0">
                <a:latin typeface="Calibri"/>
                <a:cs typeface="Calibri"/>
              </a:rPr>
              <a:t>Gaya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tekan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dihasilkan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oleh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kabel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ditarik</a:t>
            </a:r>
            <a:r>
              <a:rPr sz="2000" b="1" spc="-10" dirty="0">
                <a:latin typeface="Calibri"/>
                <a:cs typeface="Calibri"/>
              </a:rPr>
              <a:t> terlebih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dahulu </a:t>
            </a:r>
            <a:r>
              <a:rPr sz="2000" b="1" spc="-5" dirty="0">
                <a:latin typeface="Calibri"/>
                <a:cs typeface="Calibri"/>
              </a:rPr>
              <a:t>sehingga kabel bertambah </a:t>
            </a:r>
            <a:r>
              <a:rPr sz="2000" b="1" dirty="0">
                <a:latin typeface="Calibri"/>
                <a:cs typeface="Calibri"/>
              </a:rPr>
              <a:t>panjang dan apabila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dilepas </a:t>
            </a:r>
            <a:r>
              <a:rPr sz="2000" b="1" spc="-10" dirty="0">
                <a:latin typeface="Calibri"/>
                <a:cs typeface="Calibri"/>
              </a:rPr>
              <a:t>akan </a:t>
            </a:r>
            <a:r>
              <a:rPr sz="2000" b="1" dirty="0">
                <a:latin typeface="Calibri"/>
                <a:cs typeface="Calibri"/>
              </a:rPr>
              <a:t>berusaha memendek </a:t>
            </a:r>
            <a:r>
              <a:rPr sz="2000" b="1" spc="-10" dirty="0">
                <a:latin typeface="Calibri"/>
                <a:cs typeface="Calibri"/>
              </a:rPr>
              <a:t>yang </a:t>
            </a:r>
            <a:r>
              <a:rPr sz="2000" b="1" spc="-5" dirty="0">
                <a:latin typeface="Calibri"/>
                <a:cs typeface="Calibri"/>
              </a:rPr>
              <a:t>diitahan </a:t>
            </a:r>
            <a:r>
              <a:rPr sz="2000" b="1" dirty="0">
                <a:latin typeface="Calibri"/>
                <a:cs typeface="Calibri"/>
              </a:rPr>
              <a:t>oleh </a:t>
            </a:r>
            <a:r>
              <a:rPr sz="2000" b="1" spc="-5" dirty="0">
                <a:latin typeface="Calibri"/>
                <a:cs typeface="Calibri"/>
              </a:rPr>
              <a:t>beton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sedangkan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M </a:t>
            </a:r>
            <a:r>
              <a:rPr sz="2000" b="1" dirty="0">
                <a:latin typeface="Calibri"/>
                <a:cs typeface="Calibri"/>
              </a:rPr>
              <a:t>dihitung </a:t>
            </a:r>
            <a:r>
              <a:rPr sz="2000" b="1" spc="-5" dirty="0">
                <a:latin typeface="Calibri"/>
                <a:cs typeface="Calibri"/>
              </a:rPr>
              <a:t>berdasarkan </a:t>
            </a:r>
            <a:r>
              <a:rPr sz="2000" b="1" spc="-10" dirty="0">
                <a:latin typeface="Calibri"/>
                <a:cs typeface="Calibri"/>
              </a:rPr>
              <a:t>teori </a:t>
            </a:r>
            <a:r>
              <a:rPr sz="2000" b="1" dirty="0">
                <a:latin typeface="Calibri"/>
                <a:cs typeface="Calibri"/>
              </a:rPr>
              <a:t>balok di </a:t>
            </a:r>
            <a:r>
              <a:rPr sz="2000" b="1" spc="-15" dirty="0">
                <a:latin typeface="Calibri"/>
                <a:cs typeface="Calibri"/>
              </a:rPr>
              <a:t>atas 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tumpuan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elastis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5225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41344" y="1478408"/>
          <a:ext cx="6096000" cy="15257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8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Mutu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beton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55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Tegangan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ijin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tekan </a:t>
                      </a:r>
                      <a:r>
                        <a:rPr sz="1800" b="1" spc="-3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(kg/cm2)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30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Tegangan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ijin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Tarik </a:t>
                      </a:r>
                      <a:r>
                        <a:rPr sz="1800" b="1" spc="-3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(kg/cm2)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448"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17.5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48"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35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4043" y="853187"/>
            <a:ext cx="2465705" cy="3308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TEGANGAN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IJIN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026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1147</Words>
  <Application>Microsoft Office PowerPoint</Application>
  <PresentationFormat>Widescreen</PresentationFormat>
  <Paragraphs>191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MT</vt:lpstr>
      <vt:lpstr>Calibri</vt:lpstr>
      <vt:lpstr>Calibri Light</vt:lpstr>
      <vt:lpstr>Cambria Math</vt:lpstr>
      <vt:lpstr>Palatino Linotype</vt:lpstr>
      <vt:lpstr>Symbol</vt:lpstr>
      <vt:lpstr>Times New Roman</vt:lpstr>
      <vt:lpstr>Office Theme</vt:lpstr>
      <vt:lpstr>PowerPoint Presentation</vt:lpstr>
      <vt:lpstr>OUTPUT :</vt:lpstr>
      <vt:lpstr>OUTLINE</vt:lpstr>
      <vt:lpstr>Apa fungsi bantalan rel ,  khususnya di Indonesia ????</vt:lpstr>
      <vt:lpstr>1. Mendukung rel dan meneruskan beban dari rel ke  balas dengan bidang sebaran beban lebih luas  sehingga memperkecil tekanan yang diterima oleh  balas</vt:lpstr>
      <vt:lpstr>PEMILIHAN JENIS BANTALAN</vt:lpstr>
      <vt:lpstr>PowerPoint Presentation</vt:lpstr>
      <vt:lpstr>PowerPoint Presentation</vt:lpstr>
      <vt:lpstr>2. Tegangan yang diperkenankan untuk kayu mutu  A pada konstruksi tidak terlindung, tetapi dapat  mengering dengan cepat :</vt:lpstr>
      <vt:lpstr>3. Keawetan alamiah dari kayu kelas awet I dan II :</vt:lpstr>
      <vt:lpstr>DIMENSI BANTALAN KAYU</vt:lpstr>
      <vt:lpstr>Kelebihan</vt:lpstr>
      <vt:lpstr>Bantalan besi/baja</vt:lpstr>
      <vt:lpstr>PowerPoint Presentation</vt:lpstr>
      <vt:lpstr>Kelebihan</vt:lpstr>
      <vt:lpstr>Dimensi Bantalan baja</vt:lpstr>
      <vt:lpstr>Bantalan Beton</vt:lpstr>
      <vt:lpstr>Bantalan Beton</vt:lpstr>
      <vt:lpstr>PowerPoint Presentation</vt:lpstr>
      <vt:lpstr>PowerPoint Presentation</vt:lpstr>
      <vt:lpstr>PowerPoint Presentation</vt:lpstr>
      <vt:lpstr>Jarak Bantalan Beton</vt:lpstr>
      <vt:lpstr>Persyaratan bahan Bantalan Beton</vt:lpstr>
      <vt:lpstr>Kelebihan</vt:lpstr>
      <vt:lpstr>PowerPoint Presentation</vt:lpstr>
      <vt:lpstr>PowerPoint Presentation</vt:lpstr>
      <vt:lpstr>PowerPoint Presentation</vt:lpstr>
      <vt:lpstr>PowerPoint Presentation</vt:lpstr>
      <vt:lpstr>TEGANGAN IJIN BETON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REKAYASA JALAN REL</dc:title>
  <dc:creator>Mr.Luqman</dc:creator>
  <cp:lastModifiedBy>Mr.Luqman</cp:lastModifiedBy>
  <cp:revision>7</cp:revision>
  <dcterms:created xsi:type="dcterms:W3CDTF">2021-03-22T14:26:42Z</dcterms:created>
  <dcterms:modified xsi:type="dcterms:W3CDTF">2023-03-08T10:57:27Z</dcterms:modified>
</cp:coreProperties>
</file>