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m4a" ContentType="audio/mp4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08/06/2021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44913"/>
            <a:ext cx="9144000" cy="916953"/>
          </a:xfrm>
        </p:spPr>
        <p:txBody>
          <a:bodyPr>
            <a:normAutofit/>
          </a:bodyPr>
          <a:lstStyle/>
          <a:p>
            <a:r>
              <a:rPr lang="en-US" dirty="0"/>
              <a:t>PERHITUNGAN BALOK KONSOL</a:t>
            </a:r>
          </a:p>
          <a:p>
            <a:r>
              <a:rPr lang="en-US" dirty="0"/>
              <a:t> DENGAN BEBAN MERATA DAN TERPUSAT</a:t>
            </a:r>
            <a:endParaRPr lang="en-ID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5414AC1-04BB-42E4-ABC8-11D9C8A39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45218"/>
              </p:ext>
            </p:extLst>
          </p:nvPr>
        </p:nvGraphicFramePr>
        <p:xfrm>
          <a:off x="1364974" y="5796133"/>
          <a:ext cx="3865492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219">
                  <a:extLst>
                    <a:ext uri="{9D8B030D-6E8A-4147-A177-3AD203B41FA5}">
                      <a16:colId xmlns:a16="http://schemas.microsoft.com/office/drawing/2014/main" val="2799504885"/>
                    </a:ext>
                  </a:extLst>
                </a:gridCol>
                <a:gridCol w="2259054">
                  <a:extLst>
                    <a:ext uri="{9D8B030D-6E8A-4147-A177-3AD203B41FA5}">
                      <a16:colId xmlns:a16="http://schemas.microsoft.com/office/drawing/2014/main" val="1344033773"/>
                    </a:ext>
                  </a:extLst>
                </a:gridCol>
                <a:gridCol w="803219">
                  <a:extLst>
                    <a:ext uri="{9D8B030D-6E8A-4147-A177-3AD203B41FA5}">
                      <a16:colId xmlns:a16="http://schemas.microsoft.com/office/drawing/2014/main" val="33386627"/>
                    </a:ext>
                  </a:extLst>
                </a:gridCol>
              </a:tblGrid>
              <a:tr h="222285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Hitung :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1. Momen ultimite max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629074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2. </a:t>
                      </a:r>
                      <a:r>
                        <a:rPr lang="en-ID" sz="1600" u="none" strike="noStrike" dirty="0" err="1">
                          <a:effectLst/>
                        </a:rPr>
                        <a:t>Dimensi</a:t>
                      </a:r>
                      <a:r>
                        <a:rPr lang="en-ID" sz="1600" u="none" strike="noStrike" dirty="0">
                          <a:effectLst/>
                        </a:rPr>
                        <a:t> dan </a:t>
                      </a:r>
                      <a:r>
                        <a:rPr lang="en-ID" sz="1600" u="none" strike="noStrike" dirty="0" err="1">
                          <a:effectLst/>
                        </a:rPr>
                        <a:t>Penulangan</a:t>
                      </a:r>
                      <a:r>
                        <a:rPr lang="en-ID" sz="1600" u="none" strike="noStrike" dirty="0">
                          <a:effectLst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</a:rPr>
                        <a:t>balok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1047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3. Gambar penulangan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2467227"/>
                  </a:ext>
                </a:extLst>
              </a:tr>
            </a:tbl>
          </a:graphicData>
        </a:graphic>
      </p:graphicFrame>
      <p:pic>
        <p:nvPicPr>
          <p:cNvPr id="8" name="Gambar 7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D8D1A499-326F-4367-B7E6-FD3686028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74" y="1061867"/>
            <a:ext cx="9699266" cy="462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883829"/>
              </p:ext>
            </p:extLst>
          </p:nvPr>
        </p:nvGraphicFramePr>
        <p:xfrm>
          <a:off x="874645" y="864704"/>
          <a:ext cx="89584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1/8 x 1,50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˜ 0,25 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0,25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0,20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</a:t>
                      </a:r>
                      <a:r>
                        <a:rPr lang="en-ID" sz="2000" u="none" strike="noStrike" dirty="0" smtClean="0">
                          <a:effectLst/>
                        </a:rPr>
                        <a:t>0,2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x0,2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</a:t>
                      </a:r>
                      <a:r>
                        <a:rPr lang="en-ID" sz="2000" u="none" strike="noStrike" dirty="0" smtClean="0">
                          <a:effectLst/>
                        </a:rPr>
                        <a:t>2400</a:t>
                      </a:r>
                      <a:r>
                        <a:rPr lang="id-ID" sz="2000" u="none" strike="noStrike" dirty="0" smtClean="0">
                          <a:effectLst/>
                        </a:rPr>
                        <a:t> </a:t>
                      </a:r>
                      <a:r>
                        <a:rPr lang="en-ID" sz="2000" u="none" strike="noStrike" dirty="0" smtClean="0">
                          <a:effectLst/>
                        </a:rPr>
                        <a:t>=  </a:t>
                      </a:r>
                      <a:r>
                        <a:rPr lang="en-ID" sz="2000" u="none" strike="noStrike" dirty="0">
                          <a:effectLst/>
                        </a:rPr>
                        <a:t>96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kg/m'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1,2 Wd + 1,6 Wl + 1,2 Wbs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835,2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kg/m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1,2 </a:t>
                      </a:r>
                      <a:r>
                        <a:rPr lang="en-ID" sz="2000" u="none" strike="noStrike" dirty="0" smtClean="0">
                          <a:effectLst/>
                        </a:rPr>
                        <a:t>P</a:t>
                      </a:r>
                      <a:r>
                        <a:rPr lang="id-ID" sz="2000" u="none" strike="noStrike" dirty="0" smtClean="0">
                          <a:effectLst/>
                        </a:rPr>
                        <a:t>d</a:t>
                      </a:r>
                      <a:r>
                        <a:rPr lang="en-ID" sz="2000" u="none" strike="noStrike" dirty="0" smtClean="0">
                          <a:effectLst/>
                        </a:rPr>
                        <a:t>= </a:t>
                      </a:r>
                      <a:r>
                        <a:rPr lang="en-ID" sz="2000" u="none" strike="noStrike" dirty="0">
                          <a:effectLst/>
                        </a:rPr>
                        <a:t>120 kg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860125" y="182881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h</a:t>
            </a:r>
            <a:r>
              <a:rPr lang="id-ID" dirty="0" smtClean="0"/>
              <a:t> min = 200 - 250 mm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6079454" y="680038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min = 150 mm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0FD4C6FD-2C50-49C2-B953-923972D55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882196"/>
              </p:ext>
            </p:extLst>
          </p:nvPr>
        </p:nvGraphicFramePr>
        <p:xfrm>
          <a:off x="437322" y="1975192"/>
          <a:ext cx="6028699" cy="356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35">
                  <a:extLst>
                    <a:ext uri="{9D8B030D-6E8A-4147-A177-3AD203B41FA5}">
                      <a16:colId xmlns:a16="http://schemas.microsoft.com/office/drawing/2014/main" val="4208896976"/>
                    </a:ext>
                  </a:extLst>
                </a:gridCol>
                <a:gridCol w="1102421">
                  <a:extLst>
                    <a:ext uri="{9D8B030D-6E8A-4147-A177-3AD203B41FA5}">
                      <a16:colId xmlns:a16="http://schemas.microsoft.com/office/drawing/2014/main" val="3302777831"/>
                    </a:ext>
                  </a:extLst>
                </a:gridCol>
                <a:gridCol w="1773461">
                  <a:extLst>
                    <a:ext uri="{9D8B030D-6E8A-4147-A177-3AD203B41FA5}">
                      <a16:colId xmlns:a16="http://schemas.microsoft.com/office/drawing/2014/main" val="2421283418"/>
                    </a:ext>
                  </a:extLst>
                </a:gridCol>
                <a:gridCol w="1022535">
                  <a:extLst>
                    <a:ext uri="{9D8B030D-6E8A-4147-A177-3AD203B41FA5}">
                      <a16:colId xmlns:a16="http://schemas.microsoft.com/office/drawing/2014/main" val="2377056746"/>
                    </a:ext>
                  </a:extLst>
                </a:gridCol>
                <a:gridCol w="1107747">
                  <a:extLst>
                    <a:ext uri="{9D8B030D-6E8A-4147-A177-3AD203B41FA5}">
                      <a16:colId xmlns:a16="http://schemas.microsoft.com/office/drawing/2014/main" val="3831432909"/>
                    </a:ext>
                  </a:extLst>
                </a:gridCol>
              </a:tblGrid>
              <a:tr h="2491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3. </a:t>
                      </a:r>
                      <a:r>
                        <a:rPr lang="en-ID" sz="1800" u="none" strike="noStrike" dirty="0" err="1">
                          <a:effectLst/>
                        </a:rPr>
                        <a:t>Reaksi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Tumpuan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5819341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619979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Karena Konsol dimana satu tumpuan jd reaksi di A saja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74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463760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451894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 dirty="0">
                          <a:effectLst/>
                        </a:rPr>
                        <a:t>Σ </a:t>
                      </a:r>
                      <a:r>
                        <a:rPr lang="en-US" sz="1800" u="none" strike="noStrike" dirty="0">
                          <a:effectLst/>
                        </a:rPr>
                        <a:t>V</a:t>
                      </a:r>
                      <a:r>
                        <a:rPr lang="en-ID" sz="1800" u="none" strike="noStrike" dirty="0">
                          <a:effectLst/>
                        </a:rPr>
                        <a:t> = 0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3423403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Av = (Wu x L) + Pu = (835,2 x 1,5) + 120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7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Av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1372,8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734659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32822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4549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4908200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898907"/>
                  </a:ext>
                </a:extLst>
              </a:tr>
            </a:tbl>
          </a:graphicData>
        </a:graphic>
      </p:graphicFrame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662245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835,2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kg/m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120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pic>
        <p:nvPicPr>
          <p:cNvPr id="14" name="Gambar 13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39D54820-FA1A-4CF2-9F99-0C96C20A91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" t="15717" r="54204" b="43360"/>
          <a:stretch/>
        </p:blipFill>
        <p:spPr>
          <a:xfrm>
            <a:off x="7259771" y="464707"/>
            <a:ext cx="3673271" cy="1735417"/>
          </a:xfrm>
          <a:prstGeom prst="rect">
            <a:avLst/>
          </a:prstGeom>
        </p:spPr>
      </p:pic>
      <p:cxnSp>
        <p:nvCxnSpPr>
          <p:cNvPr id="8" name="Konektor Panah Lurus 7">
            <a:extLst>
              <a:ext uri="{FF2B5EF4-FFF2-40B4-BE49-F238E27FC236}">
                <a16:creationId xmlns:a16="http://schemas.microsoft.com/office/drawing/2014/main" id="{633D8120-C0E9-4CDF-B00B-63812DB13B73}"/>
              </a:ext>
            </a:extLst>
          </p:cNvPr>
          <p:cNvCxnSpPr/>
          <p:nvPr/>
        </p:nvCxnSpPr>
        <p:spPr>
          <a:xfrm flipV="1">
            <a:off x="7845659" y="1454506"/>
            <a:ext cx="0" cy="63933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Kotak Teks 8">
            <a:extLst>
              <a:ext uri="{FF2B5EF4-FFF2-40B4-BE49-F238E27FC236}">
                <a16:creationId xmlns:a16="http://schemas.microsoft.com/office/drawing/2014/main" id="{82F1FB96-CA71-4AD9-BD55-05E3E21187EB}"/>
              </a:ext>
            </a:extLst>
          </p:cNvPr>
          <p:cNvSpPr txBox="1"/>
          <p:nvPr/>
        </p:nvSpPr>
        <p:spPr>
          <a:xfrm>
            <a:off x="9215847" y="627974"/>
            <a:ext cx="57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Wu</a:t>
            </a: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10" name="Bentuk Bebas: Bentuk 9">
            <a:extLst>
              <a:ext uri="{FF2B5EF4-FFF2-40B4-BE49-F238E27FC236}">
                <a16:creationId xmlns:a16="http://schemas.microsoft.com/office/drawing/2014/main" id="{14BDC4B3-0957-4AF0-AE3F-FD0B0FBBEBC5}"/>
              </a:ext>
            </a:extLst>
          </p:cNvPr>
          <p:cNvSpPr/>
          <p:nvPr/>
        </p:nvSpPr>
        <p:spPr>
          <a:xfrm>
            <a:off x="8123583" y="821164"/>
            <a:ext cx="1060174" cy="292019"/>
          </a:xfrm>
          <a:custGeom>
            <a:avLst/>
            <a:gdLst>
              <a:gd name="connsiteX0" fmla="*/ 0 w 1060174"/>
              <a:gd name="connsiteY0" fmla="*/ 292019 h 292019"/>
              <a:gd name="connsiteX1" fmla="*/ 39756 w 1060174"/>
              <a:gd name="connsiteY1" fmla="*/ 225758 h 292019"/>
              <a:gd name="connsiteX2" fmla="*/ 53008 w 1060174"/>
              <a:gd name="connsiteY2" fmla="*/ 186001 h 292019"/>
              <a:gd name="connsiteX3" fmla="*/ 159026 w 1060174"/>
              <a:gd name="connsiteY3" fmla="*/ 93236 h 292019"/>
              <a:gd name="connsiteX4" fmla="*/ 225287 w 1060174"/>
              <a:gd name="connsiteY4" fmla="*/ 13723 h 292019"/>
              <a:gd name="connsiteX5" fmla="*/ 265043 w 1060174"/>
              <a:gd name="connsiteY5" fmla="*/ 471 h 292019"/>
              <a:gd name="connsiteX6" fmla="*/ 516834 w 1060174"/>
              <a:gd name="connsiteY6" fmla="*/ 40227 h 292019"/>
              <a:gd name="connsiteX7" fmla="*/ 556591 w 1060174"/>
              <a:gd name="connsiteY7" fmla="*/ 53479 h 292019"/>
              <a:gd name="connsiteX8" fmla="*/ 596347 w 1060174"/>
              <a:gd name="connsiteY8" fmla="*/ 66732 h 292019"/>
              <a:gd name="connsiteX9" fmla="*/ 755374 w 1060174"/>
              <a:gd name="connsiteY9" fmla="*/ 40227 h 292019"/>
              <a:gd name="connsiteX10" fmla="*/ 808382 w 1060174"/>
              <a:gd name="connsiteY10" fmla="*/ 26975 h 292019"/>
              <a:gd name="connsiteX11" fmla="*/ 927652 w 1060174"/>
              <a:gd name="connsiteY11" fmla="*/ 13723 h 292019"/>
              <a:gd name="connsiteX12" fmla="*/ 1060174 w 1060174"/>
              <a:gd name="connsiteY12" fmla="*/ 471 h 292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0174" h="292019">
                <a:moveTo>
                  <a:pt x="0" y="292019"/>
                </a:moveTo>
                <a:cubicBezTo>
                  <a:pt x="13252" y="269932"/>
                  <a:pt x="28237" y="248796"/>
                  <a:pt x="39756" y="225758"/>
                </a:cubicBezTo>
                <a:cubicBezTo>
                  <a:pt x="46003" y="213264"/>
                  <a:pt x="44627" y="197176"/>
                  <a:pt x="53008" y="186001"/>
                </a:cubicBezTo>
                <a:cubicBezTo>
                  <a:pt x="91770" y="134318"/>
                  <a:pt x="113044" y="123890"/>
                  <a:pt x="159026" y="93236"/>
                </a:cubicBezTo>
                <a:cubicBezTo>
                  <a:pt x="178584" y="63898"/>
                  <a:pt x="194673" y="34132"/>
                  <a:pt x="225287" y="13723"/>
                </a:cubicBezTo>
                <a:cubicBezTo>
                  <a:pt x="236910" y="5975"/>
                  <a:pt x="251791" y="4888"/>
                  <a:pt x="265043" y="471"/>
                </a:cubicBezTo>
                <a:cubicBezTo>
                  <a:pt x="465178" y="15866"/>
                  <a:pt x="382680" y="-4490"/>
                  <a:pt x="516834" y="40227"/>
                </a:cubicBezTo>
                <a:lnTo>
                  <a:pt x="556591" y="53479"/>
                </a:lnTo>
                <a:lnTo>
                  <a:pt x="596347" y="66732"/>
                </a:lnTo>
                <a:cubicBezTo>
                  <a:pt x="673783" y="55669"/>
                  <a:pt x="685618" y="55728"/>
                  <a:pt x="755374" y="40227"/>
                </a:cubicBezTo>
                <a:cubicBezTo>
                  <a:pt x="773153" y="36276"/>
                  <a:pt x="790381" y="29744"/>
                  <a:pt x="808382" y="26975"/>
                </a:cubicBezTo>
                <a:cubicBezTo>
                  <a:pt x="847918" y="20893"/>
                  <a:pt x="888053" y="19380"/>
                  <a:pt x="927652" y="13723"/>
                </a:cubicBezTo>
                <a:cubicBezTo>
                  <a:pt x="1050739" y="-3861"/>
                  <a:pt x="936904" y="471"/>
                  <a:pt x="1060174" y="471"/>
                </a:cubicBezTo>
              </a:path>
            </a:pathLst>
          </a:custGeom>
          <a:noFill/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1A566E89-10C2-4F47-87C9-19F6DC1E84BC}"/>
              </a:ext>
            </a:extLst>
          </p:cNvPr>
          <p:cNvSpPr txBox="1"/>
          <p:nvPr/>
        </p:nvSpPr>
        <p:spPr>
          <a:xfrm>
            <a:off x="10388662" y="446472"/>
            <a:ext cx="57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Pu</a:t>
            </a: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7F5A08BB-3CA0-45EC-A1A2-F3B2CE6D6219}"/>
              </a:ext>
            </a:extLst>
          </p:cNvPr>
          <p:cNvSpPr txBox="1"/>
          <p:nvPr/>
        </p:nvSpPr>
        <p:spPr>
          <a:xfrm>
            <a:off x="7343908" y="1844044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Av</a:t>
            </a:r>
            <a:endParaRPr lang="en-ID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9C2FD6F-0238-4358-94D7-EF2E762A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63180"/>
              </p:ext>
            </p:extLst>
          </p:nvPr>
        </p:nvGraphicFramePr>
        <p:xfrm>
          <a:off x="304230" y="505211"/>
          <a:ext cx="6639908" cy="3551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07">
                  <a:extLst>
                    <a:ext uri="{9D8B030D-6E8A-4147-A177-3AD203B41FA5}">
                      <a16:colId xmlns:a16="http://schemas.microsoft.com/office/drawing/2014/main" val="2925122170"/>
                    </a:ext>
                  </a:extLst>
                </a:gridCol>
                <a:gridCol w="804719">
                  <a:extLst>
                    <a:ext uri="{9D8B030D-6E8A-4147-A177-3AD203B41FA5}">
                      <a16:colId xmlns:a16="http://schemas.microsoft.com/office/drawing/2014/main" val="2805070878"/>
                    </a:ext>
                  </a:extLst>
                </a:gridCol>
                <a:gridCol w="1576958">
                  <a:extLst>
                    <a:ext uri="{9D8B030D-6E8A-4147-A177-3AD203B41FA5}">
                      <a16:colId xmlns:a16="http://schemas.microsoft.com/office/drawing/2014/main" val="2406614885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2193801727"/>
                    </a:ext>
                  </a:extLst>
                </a:gridCol>
                <a:gridCol w="1008664">
                  <a:extLst>
                    <a:ext uri="{9D8B030D-6E8A-4147-A177-3AD203B41FA5}">
                      <a16:colId xmlns:a16="http://schemas.microsoft.com/office/drawing/2014/main" val="269874875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280578664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639879932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3101910568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2190519410"/>
                    </a:ext>
                  </a:extLst>
                </a:gridCol>
              </a:tblGrid>
              <a:tr h="466192">
                <a:tc gridSpan="4"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4. </a:t>
                      </a:r>
                      <a:r>
                        <a:rPr lang="it-IT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Momen Maximum </a:t>
                      </a:r>
                      <a:endParaRPr lang="it-IT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630600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M max = </a:t>
                      </a:r>
                      <a:r>
                        <a:rPr lang="en-US" sz="1800" u="none" strike="noStrike" dirty="0" err="1">
                          <a:effectLst/>
                        </a:rPr>
                        <a:t>Pu.L</a:t>
                      </a:r>
                      <a:r>
                        <a:rPr lang="en-US" sz="1800" u="none" strike="noStrike" dirty="0">
                          <a:effectLst/>
                        </a:rPr>
                        <a:t> + (</a:t>
                      </a:r>
                      <a:r>
                        <a:rPr lang="en-US" sz="1800" u="none" strike="noStrike" dirty="0" err="1">
                          <a:effectLst/>
                        </a:rPr>
                        <a:t>Wu.L</a:t>
                      </a:r>
                      <a:r>
                        <a:rPr lang="en-US" sz="1800" u="none" strike="noStrike" dirty="0">
                          <a:effectLst/>
                        </a:rPr>
                        <a:t>).0,5.L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791469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04350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M max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        1119,6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kg.m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06978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11.196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1 kg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>
                          <a:effectLst/>
                        </a:rPr>
                        <a:t>10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4679137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11.196.000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9804200"/>
                  </a:ext>
                </a:extLst>
              </a:tr>
              <a:tr h="699289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1,1196E+07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3430425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647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86">
            <a:extLst>
              <a:ext uri="{63B3BB69-23CF-44E3-9099-C40C66FF867C}">
                <a14:compatExt xmlns:a14="http://schemas.microsoft.com/office/drawing/2010/main" spid="_x0000_s1026"/>
              </a:ext>
              <a:ext uri="{FF2B5EF4-FFF2-40B4-BE49-F238E27FC236}">
                <a16:creationId xmlns:a16="http://schemas.microsoft.com/office/drawing/2014/main" id="{00000000-0008-0000-0000-00000204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16079788"/>
            <a:ext cx="2676525" cy="390525"/>
          </a:xfrm>
          <a:prstGeom prst="rect">
            <a:avLst/>
          </a:prstGeom>
        </p:spPr>
      </p:pic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CxnSpPr/>
          <p:nvPr/>
        </p:nvCxnSpPr>
        <p:spPr>
          <a:xfrm>
            <a:off x="6604000" y="14965363"/>
            <a:ext cx="6000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ambar 4">
            <a:extLst>
              <a:ext uri="{FF2B5EF4-FFF2-40B4-BE49-F238E27FC236}">
                <a16:creationId xmlns:a16="http://schemas.microsoft.com/office/drawing/2014/main" id="{629556D2-6C77-4ECA-B23A-E7B2C530A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9" t="29749" r="48370" b="16699"/>
          <a:stretch/>
        </p:blipFill>
        <p:spPr>
          <a:xfrm>
            <a:off x="490332" y="798449"/>
            <a:ext cx="7421217" cy="5261099"/>
          </a:xfrm>
          <a:prstGeom prst="rect">
            <a:avLst/>
          </a:prstGeom>
        </p:spPr>
      </p:pic>
      <p:sp>
        <p:nvSpPr>
          <p:cNvPr id="6" name="Persegi Panjang 5">
            <a:extLst>
              <a:ext uri="{FF2B5EF4-FFF2-40B4-BE49-F238E27FC236}">
                <a16:creationId xmlns:a16="http://schemas.microsoft.com/office/drawing/2014/main" id="{F947288D-D117-474D-BFD2-9B7C4CED2F08}"/>
              </a:ext>
            </a:extLst>
          </p:cNvPr>
          <p:cNvSpPr/>
          <p:nvPr/>
        </p:nvSpPr>
        <p:spPr>
          <a:xfrm>
            <a:off x="5035826" y="2279374"/>
            <a:ext cx="2168249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4F038693-C423-4BB5-BF53-076912470A1E}"/>
              </a:ext>
            </a:extLst>
          </p:cNvPr>
          <p:cNvSpPr txBox="1"/>
          <p:nvPr/>
        </p:nvSpPr>
        <p:spPr>
          <a:xfrm flipH="1">
            <a:off x="5168346" y="2333247"/>
            <a:ext cx="2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fc’ &gt; 30 MPa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1" name="Persegi Panjang 10">
            <a:extLst>
              <a:ext uri="{FF2B5EF4-FFF2-40B4-BE49-F238E27FC236}">
                <a16:creationId xmlns:a16="http://schemas.microsoft.com/office/drawing/2014/main" id="{0504E33D-28F0-40F1-AB55-BF108BB31688}"/>
              </a:ext>
            </a:extLst>
          </p:cNvPr>
          <p:cNvSpPr/>
          <p:nvPr/>
        </p:nvSpPr>
        <p:spPr>
          <a:xfrm>
            <a:off x="2385391" y="1901959"/>
            <a:ext cx="768626" cy="377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D1664A36-40EA-4391-B5A5-DF9CEA6F0265}"/>
              </a:ext>
            </a:extLst>
          </p:cNvPr>
          <p:cNvSpPr txBox="1"/>
          <p:nvPr/>
        </p:nvSpPr>
        <p:spPr>
          <a:xfrm flipH="1">
            <a:off x="2587726" y="1910042"/>
            <a:ext cx="56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30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3" name="Persegi Panjang 12">
            <a:extLst>
              <a:ext uri="{FF2B5EF4-FFF2-40B4-BE49-F238E27FC236}">
                <a16:creationId xmlns:a16="http://schemas.microsoft.com/office/drawing/2014/main" id="{9A2A75C9-8516-4071-8B47-E273F3F7EAB0}"/>
              </a:ext>
            </a:extLst>
          </p:cNvPr>
          <p:cNvSpPr/>
          <p:nvPr/>
        </p:nvSpPr>
        <p:spPr>
          <a:xfrm>
            <a:off x="1232452" y="2279374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Persegi Panjang 13">
            <a:extLst>
              <a:ext uri="{FF2B5EF4-FFF2-40B4-BE49-F238E27FC236}">
                <a16:creationId xmlns:a16="http://schemas.microsoft.com/office/drawing/2014/main" id="{927BBB2F-3290-4C05-B84D-9FF7AF1485F9}"/>
              </a:ext>
            </a:extLst>
          </p:cNvPr>
          <p:cNvSpPr/>
          <p:nvPr/>
        </p:nvSpPr>
        <p:spPr>
          <a:xfrm>
            <a:off x="2109096" y="1277186"/>
            <a:ext cx="1683026" cy="261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501C5995-7673-42BC-A62A-E3311AA1EF32}"/>
              </a:ext>
            </a:extLst>
          </p:cNvPr>
          <p:cNvSpPr txBox="1"/>
          <p:nvPr/>
        </p:nvSpPr>
        <p:spPr>
          <a:xfrm>
            <a:off x="2054090" y="1229274"/>
            <a:ext cx="180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1,4/250 = 0,0056</a:t>
            </a:r>
            <a:endParaRPr lang="en-ID" dirty="0"/>
          </a:p>
        </p:txBody>
      </p:sp>
      <p:sp>
        <p:nvSpPr>
          <p:cNvPr id="16" name="Persegi Panjang 15">
            <a:extLst>
              <a:ext uri="{FF2B5EF4-FFF2-40B4-BE49-F238E27FC236}">
                <a16:creationId xmlns:a16="http://schemas.microsoft.com/office/drawing/2014/main" id="{358D4654-79AD-4754-A96F-2D51535CBF2C}"/>
              </a:ext>
            </a:extLst>
          </p:cNvPr>
          <p:cNvSpPr/>
          <p:nvPr/>
        </p:nvSpPr>
        <p:spPr>
          <a:xfrm>
            <a:off x="2432548" y="4306957"/>
            <a:ext cx="1039521" cy="21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04F16F1F-2FE9-427B-A08F-6501FF3AB8D0}"/>
              </a:ext>
            </a:extLst>
          </p:cNvPr>
          <p:cNvSpPr txBox="1"/>
          <p:nvPr/>
        </p:nvSpPr>
        <p:spPr>
          <a:xfrm>
            <a:off x="2411893" y="4241666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0,0612</a:t>
            </a:r>
            <a:endParaRPr lang="en-ID" dirty="0"/>
          </a:p>
        </p:txBody>
      </p:sp>
      <p:sp>
        <p:nvSpPr>
          <p:cNvPr id="19" name="Persegi Panjang 18">
            <a:extLst>
              <a:ext uri="{FF2B5EF4-FFF2-40B4-BE49-F238E27FC236}">
                <a16:creationId xmlns:a16="http://schemas.microsoft.com/office/drawing/2014/main" id="{CA1FCA5D-C212-40C6-9B03-64A0902EBCE7}"/>
              </a:ext>
            </a:extLst>
          </p:cNvPr>
          <p:cNvSpPr/>
          <p:nvPr/>
        </p:nvSpPr>
        <p:spPr>
          <a:xfrm>
            <a:off x="2493332" y="4816416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64ACAD34-29B8-48AA-BE9A-39DC848F42AA}"/>
              </a:ext>
            </a:extLst>
          </p:cNvPr>
          <p:cNvSpPr txBox="1"/>
          <p:nvPr/>
        </p:nvSpPr>
        <p:spPr>
          <a:xfrm>
            <a:off x="2485930" y="4737767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0,0306</a:t>
            </a:r>
            <a:endParaRPr lang="en-ID" dirty="0"/>
          </a:p>
        </p:txBody>
      </p:sp>
      <p:sp>
        <p:nvSpPr>
          <p:cNvPr id="21" name="Persegi Panjang 20">
            <a:extLst>
              <a:ext uri="{FF2B5EF4-FFF2-40B4-BE49-F238E27FC236}">
                <a16:creationId xmlns:a16="http://schemas.microsoft.com/office/drawing/2014/main" id="{86961C52-348A-4E97-B886-1DBBE2D95DF4}"/>
              </a:ext>
            </a:extLst>
          </p:cNvPr>
          <p:cNvSpPr/>
          <p:nvPr/>
        </p:nvSpPr>
        <p:spPr>
          <a:xfrm>
            <a:off x="3353800" y="5877360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B8BA7511-1D67-44DB-998E-3F99B238F692}"/>
              </a:ext>
            </a:extLst>
          </p:cNvPr>
          <p:cNvSpPr txBox="1"/>
          <p:nvPr/>
        </p:nvSpPr>
        <p:spPr>
          <a:xfrm>
            <a:off x="3288003" y="5816985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0,0306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8209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06246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30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0,0056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0,0306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945880"/>
              </p:ext>
            </p:extLst>
          </p:nvPr>
        </p:nvGraphicFramePr>
        <p:xfrm>
          <a:off x="6531945" y="487734"/>
          <a:ext cx="4678018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r:id="rId3" imgW="1536480" imgH="1803240" progId="">
                  <p:embed/>
                </p:oleObj>
              </mc:Choice>
              <mc:Fallback>
                <p:oleObj r:id="rId3" imgW="1536480" imgH="180324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1945" y="487734"/>
                        <a:ext cx="4678018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06925"/>
              </p:ext>
            </p:extLst>
          </p:nvPr>
        </p:nvGraphicFramePr>
        <p:xfrm>
          <a:off x="6531945" y="3249201"/>
          <a:ext cx="5097117" cy="1940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4864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033205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72904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2344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0,00726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0,0306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806364"/>
              </p:ext>
            </p:extLst>
          </p:nvPr>
        </p:nvGraphicFramePr>
        <p:xfrm>
          <a:off x="490333" y="5522298"/>
          <a:ext cx="2824161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58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24720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11.196.000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1,1196E+07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343" y="577967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Mu =</a:t>
            </a:r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3511139" y="5725252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Mn = Mu/</a:t>
            </a:r>
            <a:r>
              <a:rPr lang="el-GR" dirty="0" smtClean="0"/>
              <a:t>Φ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ara Rekaman">
            <a:hlinkClick r:id="" action="ppaction://media"/>
            <a:extLst>
              <a:ext uri="{FF2B5EF4-FFF2-40B4-BE49-F238E27FC236}">
                <a16:creationId xmlns:a16="http://schemas.microsoft.com/office/drawing/2014/main" id="{42C79304-36B1-4C38-9384-BA226EACD8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70435" y="1282529"/>
            <a:ext cx="609600" cy="609600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66CF3952-7010-4A65-A63E-9545A52E147E}"/>
              </a:ext>
            </a:extLst>
          </p:cNvPr>
          <p:cNvSpPr txBox="1"/>
          <p:nvPr/>
        </p:nvSpPr>
        <p:spPr>
          <a:xfrm>
            <a:off x="9660835" y="81262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2149E002-3F62-49AB-ACE8-675C2BB41E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83" t="51982" r="5652" b="11830"/>
          <a:stretch/>
        </p:blipFill>
        <p:spPr>
          <a:xfrm>
            <a:off x="649357" y="347057"/>
            <a:ext cx="10614991" cy="2480543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CE33DA1A-9250-4BBD-A13E-89C2FB52A8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131" t="55462" r="31848" b="11092"/>
          <a:stretch/>
        </p:blipFill>
        <p:spPr>
          <a:xfrm>
            <a:off x="3087757" y="3429000"/>
            <a:ext cx="5367130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7808" y="862149"/>
            <a:ext cx="32335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Geser </a:t>
            </a:r>
            <a:r>
              <a:rPr lang="id-ID" dirty="0" smtClean="0"/>
              <a:t>:</a:t>
            </a:r>
          </a:p>
          <a:p>
            <a:pPr fontAlgn="b"/>
            <a:r>
              <a:rPr lang="en-ID" dirty="0"/>
              <a:t>Av </a:t>
            </a:r>
            <a:r>
              <a:rPr lang="en-ID" dirty="0" smtClean="0"/>
              <a:t>=</a:t>
            </a:r>
            <a:r>
              <a:rPr lang="id-ID" dirty="0" smtClean="0"/>
              <a:t> Vu = </a:t>
            </a:r>
            <a:r>
              <a:rPr lang="en-ID" dirty="0" smtClean="0"/>
              <a:t>1372,8</a:t>
            </a:r>
            <a:r>
              <a:rPr lang="id-ID" dirty="0" smtClean="0"/>
              <a:t> </a:t>
            </a:r>
            <a:r>
              <a:rPr lang="en-US" dirty="0" smtClean="0"/>
              <a:t>k</a:t>
            </a:r>
            <a:r>
              <a:rPr lang="en-ID" dirty="0"/>
              <a:t>g</a:t>
            </a:r>
            <a:endParaRPr lang="id-ID" dirty="0"/>
          </a:p>
          <a:p>
            <a:r>
              <a:rPr lang="id-ID" dirty="0" smtClean="0"/>
              <a:t>              = 13728 N</a:t>
            </a:r>
            <a:endParaRPr lang="id-ID" dirty="0"/>
          </a:p>
        </p:txBody>
      </p:sp>
      <p:sp>
        <p:nvSpPr>
          <p:cNvPr id="3" name="TextBox 2"/>
          <p:cNvSpPr txBox="1"/>
          <p:nvPr/>
        </p:nvSpPr>
        <p:spPr>
          <a:xfrm>
            <a:off x="5878286" y="862149"/>
            <a:ext cx="543414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30). 200 . 200 =</a:t>
            </a:r>
            <a:r>
              <a:rPr lang="id-ID" dirty="0" smtClean="0"/>
              <a:t>36514,84 </a:t>
            </a:r>
            <a:r>
              <a:rPr lang="id-ID" altLang="en-US" dirty="0" smtClean="0">
                <a:latin typeface="Calibri" panose="020F0502020204030204" pitchFamily="34" charset="0"/>
              </a:rPr>
              <a:t> 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id-ID" dirty="0" smtClean="0"/>
              <a:t>36514,84 = 21908,9 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&lt;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                      cukup tul sengkang praktis Ø 8 -200 mm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id-ID" dirty="0" smtClean="0"/>
              <a:t>13728 N  &lt; </a:t>
            </a:r>
            <a:r>
              <a:rPr lang="id-ID" dirty="0"/>
              <a:t>21908,9 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endParaRPr lang="id-ID" dirty="0"/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79" y="2000922"/>
            <a:ext cx="297389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en-ID" dirty="0"/>
              <a:t>Av =</a:t>
            </a:r>
            <a:r>
              <a:rPr lang="id-ID" dirty="0"/>
              <a:t> Vu = </a:t>
            </a:r>
            <a:r>
              <a:rPr lang="en-ID" dirty="0"/>
              <a:t>1372,8</a:t>
            </a:r>
            <a:r>
              <a:rPr lang="id-ID" dirty="0"/>
              <a:t> </a:t>
            </a:r>
            <a:r>
              <a:rPr lang="en-US" dirty="0"/>
              <a:t>k</a:t>
            </a:r>
            <a:r>
              <a:rPr lang="en-ID" dirty="0"/>
              <a:t>g</a:t>
            </a:r>
            <a:endParaRPr lang="id-ID" dirty="0"/>
          </a:p>
          <a:p>
            <a:r>
              <a:rPr lang="id-ID" dirty="0"/>
              <a:t>              = 13728 N</a:t>
            </a:r>
          </a:p>
          <a:p>
            <a:r>
              <a:rPr lang="id-ID" dirty="0" smtClean="0"/>
              <a:t>fc = 30 Mpa</a:t>
            </a:r>
          </a:p>
          <a:p>
            <a:r>
              <a:rPr lang="id-ID" dirty="0"/>
              <a:t>f</a:t>
            </a:r>
            <a:r>
              <a:rPr lang="id-ID" dirty="0" smtClean="0"/>
              <a:t>y = 250 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250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250 – 50 = 200 mm  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558875" y="4801688"/>
            <a:ext cx="1667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/>
              <a:t>N/mm^2 = MPa</a:t>
            </a:r>
            <a:endParaRPr lang="id-ID" altLang="id-ID" dirty="0"/>
          </a:p>
        </p:txBody>
      </p:sp>
    </p:spTree>
    <p:extLst>
      <p:ext uri="{BB962C8B-B14F-4D97-AF65-F5344CB8AC3E}">
        <p14:creationId xmlns:p14="http://schemas.microsoft.com/office/powerpoint/2010/main" val="967923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510</Words>
  <Application>Microsoft Office PowerPoint</Application>
  <PresentationFormat>Widescreen</PresentationFormat>
  <Paragraphs>154</Paragraphs>
  <Slides>9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Agung Kristiawan</cp:lastModifiedBy>
  <cp:revision>40</cp:revision>
  <dcterms:created xsi:type="dcterms:W3CDTF">2020-04-02T14:28:39Z</dcterms:created>
  <dcterms:modified xsi:type="dcterms:W3CDTF">2021-06-08T12:08:08Z</dcterms:modified>
</cp:coreProperties>
</file>