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</p:sldMasterIdLst>
  <p:sldIdLst>
    <p:sldId id="256" r:id="rId2"/>
    <p:sldId id="313" r:id="rId3"/>
    <p:sldId id="307" r:id="rId4"/>
    <p:sldId id="308" r:id="rId5"/>
    <p:sldId id="309" r:id="rId6"/>
    <p:sldId id="311" r:id="rId7"/>
    <p:sldId id="314" r:id="rId8"/>
    <p:sldId id="315" r:id="rId9"/>
    <p:sldId id="317" r:id="rId10"/>
    <p:sldId id="270" r:id="rId11"/>
    <p:sldId id="310" r:id="rId12"/>
    <p:sldId id="318" r:id="rId13"/>
    <p:sldId id="319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705313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212994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561311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8846394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03862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27925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7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090207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45192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633052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128839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8" name="Picture 14" descr="Imvcxage1qsazroiudsf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323850" y="836613"/>
            <a:ext cx="8569325" cy="5761037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id-ID"/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7812088" y="6302375"/>
            <a:ext cx="1073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336699"/>
                </a:solidFill>
              </a:rPr>
              <a:t>Page </a:t>
            </a:r>
            <a:fld id="{8CEDFB11-D851-4273-BC5B-5F073AE3BB6E}" type="slidenum">
              <a:rPr lang="fr-FR" b="1">
                <a:solidFill>
                  <a:srgbClr val="336699"/>
                </a:solidFill>
              </a:rPr>
              <a:pPr/>
              <a:t>‹#›</a:t>
            </a:fld>
            <a:endParaRPr lang="fr-FR" b="1">
              <a:solidFill>
                <a:srgbClr val="336699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ctrTitle"/>
          </p:nvPr>
        </p:nvSpPr>
        <p:spPr>
          <a:xfrm>
            <a:off x="457200" y="1992312"/>
            <a:ext cx="8153400" cy="1893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ARSITEKTUR &amp; </a:t>
            </a:r>
            <a:r>
              <a:rPr dirty="0"/>
              <a:t>ORGANISASI KOMPUTER</a:t>
            </a:r>
          </a:p>
        </p:txBody>
      </p:sp>
      <p:sp>
        <p:nvSpPr>
          <p:cNvPr id="8195" name="Subtitle 2"/>
          <p:cNvSpPr>
            <a:spLocks noGrp="1"/>
          </p:cNvSpPr>
          <p:nvPr>
            <p:ph type="subTitle" idx="1"/>
          </p:nvPr>
        </p:nvSpPr>
        <p:spPr>
          <a:xfrm>
            <a:off x="838200" y="3886200"/>
            <a:ext cx="7239000" cy="609600"/>
          </a:xfrm>
        </p:spPr>
        <p:txBody>
          <a:bodyPr/>
          <a:lstStyle/>
          <a:p>
            <a:pPr eaLnBrk="1" hangingPunct="1"/>
            <a:r>
              <a:rPr lang="id-ID" b="0" i="1" dirty="0"/>
              <a:t>Setyoningsih Wibowo, ST., M. Kom</a:t>
            </a:r>
            <a:endParaRPr lang="en-US" b="0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Kontrak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Kelas</a:t>
            </a:r>
            <a:r>
              <a:rPr lang="en-US" dirty="0"/>
              <a:t> 2B, 2C</a:t>
            </a:r>
          </a:p>
          <a:p>
            <a:r>
              <a:rPr lang="en-US" dirty="0"/>
              <a:t>Total		4 </a:t>
            </a:r>
            <a:r>
              <a:rPr lang="en-US" dirty="0" err="1"/>
              <a:t>sks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Teori</a:t>
            </a:r>
            <a:r>
              <a:rPr lang="en-US" dirty="0"/>
              <a:t>		3 </a:t>
            </a:r>
            <a:r>
              <a:rPr lang="en-US" dirty="0" err="1"/>
              <a:t>sks</a:t>
            </a:r>
            <a:endParaRPr lang="en-US" dirty="0"/>
          </a:p>
          <a:p>
            <a:r>
              <a:rPr lang="en-US" dirty="0" err="1"/>
              <a:t>Praktek</a:t>
            </a:r>
            <a:r>
              <a:rPr lang="en-US" dirty="0"/>
              <a:t> 	1 </a:t>
            </a:r>
            <a:r>
              <a:rPr lang="en-US" dirty="0" err="1"/>
              <a:t>sks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0907395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Deskripsi</a:t>
            </a:r>
            <a:r>
              <a:rPr lang="en-US" b="1" dirty="0"/>
              <a:t> Mata </a:t>
            </a:r>
            <a:r>
              <a:rPr lang="en-US" b="1" dirty="0" err="1"/>
              <a:t>Kuliah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Mata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membahas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</a:t>
            </a:r>
          </a:p>
          <a:p>
            <a:r>
              <a:rPr lang="en-US" sz="2400" dirty="0"/>
              <a:t>hardware </a:t>
            </a:r>
            <a:r>
              <a:rPr lang="en-US" sz="2400" dirty="0" err="1"/>
              <a:t>dan</a:t>
            </a:r>
            <a:r>
              <a:rPr lang="en-US" sz="2400" dirty="0"/>
              <a:t> software </a:t>
            </a:r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teknologi-teknologi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r>
              <a:rPr lang="en-US" sz="2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598666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Deskripsi</a:t>
            </a:r>
            <a:r>
              <a:rPr lang="en-US" b="1" dirty="0"/>
              <a:t> Mata </a:t>
            </a:r>
            <a:r>
              <a:rPr lang="en-US" b="1" dirty="0" err="1"/>
              <a:t>Kuliah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dirty="0"/>
              <a:t>Mata </a:t>
            </a:r>
            <a:r>
              <a:rPr lang="en-US" sz="2400" dirty="0" err="1"/>
              <a:t>kuliah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konsep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pengoperasian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 </a:t>
            </a:r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/>
              <a:t>struktur</a:t>
            </a:r>
            <a:r>
              <a:rPr lang="en-US" sz="2400" dirty="0"/>
              <a:t> </a:t>
            </a:r>
            <a:r>
              <a:rPr lang="en-US" sz="2400" dirty="0" err="1"/>
              <a:t>interkoneksi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 yang </a:t>
            </a:r>
            <a:r>
              <a:rPr lang="en-US" sz="2400" dirty="0" err="1"/>
              <a:t>dikenal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istilah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bus, </a:t>
            </a:r>
            <a:r>
              <a:rPr lang="en-US" sz="2400" dirty="0" err="1"/>
              <a:t>memori</a:t>
            </a:r>
            <a:r>
              <a:rPr lang="en-US" sz="2400" dirty="0"/>
              <a:t>, </a:t>
            </a:r>
            <a:r>
              <a:rPr lang="en-US" sz="2400" dirty="0" err="1"/>
              <a:t>modul</a:t>
            </a:r>
            <a:r>
              <a:rPr lang="en-US" sz="2400" dirty="0"/>
              <a:t> I/O </a:t>
            </a:r>
            <a:r>
              <a:rPr lang="en-US" sz="2400" dirty="0" err="1"/>
              <a:t>dan</a:t>
            </a:r>
            <a:r>
              <a:rPr lang="en-US" sz="2400" dirty="0"/>
              <a:t> CPU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bagian</a:t>
            </a:r>
            <a:r>
              <a:rPr lang="en-US" sz="2400" dirty="0"/>
              <a:t> </a:t>
            </a:r>
            <a:r>
              <a:rPr lang="en-US" sz="2400" dirty="0" err="1"/>
              <a:t>komponen</a:t>
            </a:r>
            <a:r>
              <a:rPr lang="en-US" sz="2400" dirty="0"/>
              <a:t> computer, </a:t>
            </a:r>
          </a:p>
          <a:p>
            <a:r>
              <a:rPr lang="en-US" sz="2400" dirty="0"/>
              <a:t>operating system support, </a:t>
            </a:r>
          </a:p>
          <a:p>
            <a:r>
              <a:rPr lang="en-US" sz="2400" dirty="0"/>
              <a:t>computer arithmetic, </a:t>
            </a:r>
          </a:p>
          <a:p>
            <a:r>
              <a:rPr lang="en-US" sz="2400" dirty="0" err="1"/>
              <a:t>memahami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mengenai</a:t>
            </a:r>
            <a:r>
              <a:rPr lang="en-US" sz="2400" dirty="0"/>
              <a:t> set </a:t>
            </a:r>
            <a:r>
              <a:rPr lang="en-US" sz="2400" dirty="0" err="1"/>
              <a:t>instruksi</a:t>
            </a:r>
            <a:r>
              <a:rPr lang="en-US" sz="2400" dirty="0"/>
              <a:t> (</a:t>
            </a:r>
            <a:r>
              <a:rPr lang="en-US" sz="2400" dirty="0" err="1"/>
              <a:t>fungsi</a:t>
            </a:r>
            <a:r>
              <a:rPr lang="en-US" sz="2400" dirty="0"/>
              <a:t>, </a:t>
            </a:r>
            <a:r>
              <a:rPr lang="en-US" sz="2400" dirty="0" err="1"/>
              <a:t>karakteristik</a:t>
            </a:r>
            <a:r>
              <a:rPr lang="en-US" sz="2400" dirty="0"/>
              <a:t>, format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pengalamatannya</a:t>
            </a:r>
            <a:r>
              <a:rPr lang="en-US" sz="2400" dirty="0"/>
              <a:t>). 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731058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Capaian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b="1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id-ID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400" dirty="0" err="1"/>
              <a:t>Setelah</a:t>
            </a:r>
            <a:r>
              <a:rPr lang="en-GB" sz="2400" dirty="0"/>
              <a:t> </a:t>
            </a:r>
            <a:r>
              <a:rPr lang="en-GB" sz="2400" dirty="0" err="1"/>
              <a:t>mengikuti</a:t>
            </a:r>
            <a:r>
              <a:rPr lang="en-GB" sz="2400" dirty="0"/>
              <a:t> proses </a:t>
            </a:r>
            <a:r>
              <a:rPr lang="en-GB" sz="2400" dirty="0" err="1"/>
              <a:t>pembelajaran</a:t>
            </a:r>
            <a:r>
              <a:rPr lang="en-GB" sz="2400" dirty="0"/>
              <a:t> </a:t>
            </a:r>
            <a:r>
              <a:rPr lang="en-GB" sz="2400" dirty="0" err="1"/>
              <a:t>arsitektur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  <a:r>
              <a:rPr lang="en-GB" sz="2400" dirty="0" err="1"/>
              <a:t>organisasi</a:t>
            </a:r>
            <a:r>
              <a:rPr lang="en-GB" sz="2400" dirty="0"/>
              <a:t> </a:t>
            </a:r>
            <a:r>
              <a:rPr lang="en-GB" sz="2400" dirty="0" err="1"/>
              <a:t>komputer</a:t>
            </a:r>
            <a:r>
              <a:rPr lang="en-GB" sz="2400" dirty="0"/>
              <a:t> </a:t>
            </a:r>
            <a:r>
              <a:rPr lang="en-GB" sz="2400" dirty="0" err="1"/>
              <a:t>selama</a:t>
            </a:r>
            <a:r>
              <a:rPr lang="en-GB" sz="2400" dirty="0"/>
              <a:t> 16 kali </a:t>
            </a:r>
            <a:r>
              <a:rPr lang="en-GB" sz="2400" dirty="0" err="1"/>
              <a:t>pertemuan</a:t>
            </a:r>
            <a:r>
              <a:rPr lang="en-GB" sz="2400" dirty="0"/>
              <a:t> </a:t>
            </a:r>
            <a:r>
              <a:rPr lang="en-GB" sz="2400" dirty="0" err="1"/>
              <a:t>mahasiswa</a:t>
            </a:r>
            <a:r>
              <a:rPr lang="en-GB" sz="2400" dirty="0"/>
              <a:t> </a:t>
            </a:r>
            <a:r>
              <a:rPr lang="en-GB" sz="2400" dirty="0" err="1"/>
              <a:t>dapat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menganalisa</a:t>
            </a:r>
            <a:r>
              <a:rPr lang="en-GB" sz="2400" dirty="0"/>
              <a:t> hardware </a:t>
            </a:r>
            <a:r>
              <a:rPr lang="en-GB" sz="2400" dirty="0" err="1"/>
              <a:t>dan</a:t>
            </a:r>
            <a:r>
              <a:rPr lang="en-GB" sz="2400" dirty="0"/>
              <a:t> software </a:t>
            </a:r>
            <a:r>
              <a:rPr lang="en-GB" sz="2400" dirty="0" err="1"/>
              <a:t>komputer</a:t>
            </a:r>
            <a:r>
              <a:rPr lang="en-GB" sz="2400" dirty="0"/>
              <a:t>, </a:t>
            </a:r>
          </a:p>
          <a:p>
            <a:r>
              <a:rPr lang="en-GB" sz="2400" dirty="0" err="1"/>
              <a:t>menganalisa</a:t>
            </a:r>
            <a:r>
              <a:rPr lang="en-GB" sz="2400" dirty="0"/>
              <a:t> </a:t>
            </a:r>
            <a:r>
              <a:rPr lang="en-GB" sz="2400" dirty="0" err="1"/>
              <a:t>teknologi-teknologi</a:t>
            </a:r>
            <a:r>
              <a:rPr lang="en-GB" sz="2400" dirty="0"/>
              <a:t> </a:t>
            </a:r>
            <a:r>
              <a:rPr lang="en-GB" sz="2400" dirty="0" err="1"/>
              <a:t>memori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desain</a:t>
            </a:r>
            <a:r>
              <a:rPr lang="en-GB" sz="2400" dirty="0"/>
              <a:t> </a:t>
            </a:r>
            <a:r>
              <a:rPr lang="en-GB" sz="2400" dirty="0" err="1"/>
              <a:t>memori</a:t>
            </a:r>
            <a:r>
              <a:rPr lang="en-GB" sz="2400" dirty="0"/>
              <a:t> </a:t>
            </a:r>
            <a:r>
              <a:rPr lang="en-GB" sz="2400" dirty="0" err="1"/>
              <a:t>utama</a:t>
            </a:r>
            <a:r>
              <a:rPr lang="en-GB" sz="2400" dirty="0"/>
              <a:t> </a:t>
            </a:r>
            <a:r>
              <a:rPr lang="en-GB" sz="2400" dirty="0" err="1"/>
              <a:t>dan</a:t>
            </a:r>
            <a:r>
              <a:rPr lang="en-GB" sz="2400" dirty="0"/>
              <a:t> </a:t>
            </a:r>
          </a:p>
          <a:p>
            <a:r>
              <a:rPr lang="en-GB" sz="2400" dirty="0" err="1"/>
              <a:t>menerapannya</a:t>
            </a:r>
            <a:r>
              <a:rPr lang="en-GB" sz="2400" dirty="0"/>
              <a:t> </a:t>
            </a:r>
            <a:r>
              <a:rPr lang="en-GB" sz="2400" dirty="0" err="1"/>
              <a:t>dalam</a:t>
            </a:r>
            <a:r>
              <a:rPr lang="en-GB" sz="2400" dirty="0"/>
              <a:t> </a:t>
            </a:r>
            <a:r>
              <a:rPr lang="en-GB" sz="2400" dirty="0" err="1"/>
              <a:t>kehidupan</a:t>
            </a:r>
            <a:r>
              <a:rPr lang="en-GB" sz="2400" dirty="0"/>
              <a:t> </a:t>
            </a:r>
            <a:r>
              <a:rPr lang="en-GB" sz="2400" dirty="0" err="1"/>
              <a:t>praktis</a:t>
            </a:r>
            <a:r>
              <a:rPr lang="en-GB" sz="2400" dirty="0"/>
              <a:t>.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2469471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Bahan</a:t>
            </a:r>
            <a:r>
              <a:rPr lang="en-US" b="1" dirty="0"/>
              <a:t> </a:t>
            </a:r>
            <a:r>
              <a:rPr lang="en-US" b="1" dirty="0" err="1"/>
              <a:t>Kajian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Evolusi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Sejarah </a:t>
            </a:r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Aritmetika</a:t>
            </a:r>
            <a:r>
              <a:rPr lang="en-US" sz="2400" dirty="0"/>
              <a:t> </a:t>
            </a:r>
            <a:r>
              <a:rPr lang="en-US" sz="2400" dirty="0" err="1"/>
              <a:t>Komputer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Desain</a:t>
            </a:r>
            <a:r>
              <a:rPr lang="en-US" sz="2400" dirty="0"/>
              <a:t> </a:t>
            </a:r>
            <a:r>
              <a:rPr lang="en-US" sz="2400" dirty="0" err="1"/>
              <a:t>Prosesor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Mikroprosesor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r>
              <a:rPr lang="en-US" sz="2400" dirty="0"/>
              <a:t>, </a:t>
            </a:r>
          </a:p>
          <a:p>
            <a:r>
              <a:rPr lang="en-US" sz="2400" dirty="0" err="1"/>
              <a:t>Teknik</a:t>
            </a:r>
            <a:r>
              <a:rPr lang="en-US" sz="2400" dirty="0"/>
              <a:t> </a:t>
            </a:r>
            <a:r>
              <a:rPr lang="en-US" sz="2400" dirty="0" err="1"/>
              <a:t>Manajemen</a:t>
            </a:r>
            <a:r>
              <a:rPr lang="en-US" sz="2400" dirty="0"/>
              <a:t> </a:t>
            </a:r>
            <a:r>
              <a:rPr lang="en-US" sz="2400" dirty="0" err="1"/>
              <a:t>Memori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</a:p>
          <a:p>
            <a:r>
              <a:rPr lang="en-US" sz="2400" dirty="0" err="1"/>
              <a:t>Organisasi</a:t>
            </a:r>
            <a:r>
              <a:rPr lang="en-US" sz="2400" dirty="0"/>
              <a:t> Input </a:t>
            </a:r>
            <a:r>
              <a:rPr lang="en-US" sz="2400" dirty="0" err="1"/>
              <a:t>dan</a:t>
            </a:r>
            <a:r>
              <a:rPr lang="en-US" sz="2400" dirty="0"/>
              <a:t> Output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31624379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Konsep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Teori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16 kali </a:t>
            </a:r>
            <a:r>
              <a:rPr lang="en-US" sz="2400" dirty="0" err="1"/>
              <a:t>pertemuan</a:t>
            </a:r>
            <a:r>
              <a:rPr lang="en-US" sz="2400" dirty="0"/>
              <a:t> 	</a:t>
            </a:r>
            <a:r>
              <a:rPr lang="en-US" sz="2400" dirty="0">
                <a:sym typeface="Wingdings" panose="05000000000000000000" pitchFamily="2" charset="2"/>
              </a:rPr>
              <a:t> 14 </a:t>
            </a:r>
            <a:r>
              <a:rPr lang="en-US" sz="2400" dirty="0" err="1">
                <a:sym typeface="Wingdings" panose="05000000000000000000" pitchFamily="2" charset="2"/>
              </a:rPr>
              <a:t>tatap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muka</a:t>
            </a: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       	 1x UTS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	 1x UAS	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</a:p>
          <a:p>
            <a:pPr marL="0" indent="0">
              <a:buNone/>
            </a:pPr>
            <a:r>
              <a:rPr lang="en-US" sz="2400" dirty="0"/>
              <a:t>	14 kali </a:t>
            </a:r>
            <a:r>
              <a:rPr lang="en-US" sz="2400" dirty="0" err="1"/>
              <a:t>tatap</a:t>
            </a:r>
            <a:r>
              <a:rPr lang="en-US" sz="2400" dirty="0"/>
              <a:t> </a:t>
            </a:r>
            <a:r>
              <a:rPr lang="en-US" sz="2400" dirty="0" err="1"/>
              <a:t>muka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</a:t>
            </a:r>
            <a:r>
              <a:rPr lang="en-US" sz="2400" dirty="0" err="1">
                <a:sym typeface="Wingdings" panose="05000000000000000000" pitchFamily="2" charset="2"/>
              </a:rPr>
              <a:t>kuliah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kuis</a:t>
            </a:r>
            <a:r>
              <a:rPr lang="en-US" sz="2400" dirty="0">
                <a:sym typeface="Wingdings" panose="05000000000000000000" pitchFamily="2" charset="2"/>
              </a:rPr>
              <a:t>, </a:t>
            </a:r>
            <a:r>
              <a:rPr lang="en-US" sz="2400" dirty="0" err="1">
                <a:sym typeface="Wingdings" panose="05000000000000000000" pitchFamily="2" charset="2"/>
              </a:rPr>
              <a:t>tugas</a:t>
            </a:r>
            <a:r>
              <a:rPr lang="en-US" sz="2400" dirty="0">
                <a:sym typeface="Wingdings" panose="05000000000000000000" pitchFamily="2" charset="2"/>
              </a:rPr>
              <a:t> (</a:t>
            </a:r>
            <a:r>
              <a:rPr lang="en-US" sz="2400" dirty="0" err="1">
                <a:sym typeface="Wingdings" panose="05000000000000000000" pitchFamily="2" charset="2"/>
              </a:rPr>
              <a:t>individu</a:t>
            </a:r>
            <a:r>
              <a:rPr lang="en-US" sz="2400" dirty="0">
                <a:sym typeface="Wingdings" panose="05000000000000000000" pitchFamily="2" charset="2"/>
              </a:rPr>
              <a:t> /           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                                              </a:t>
            </a:r>
            <a:r>
              <a:rPr lang="en-US" sz="2400" dirty="0" err="1">
                <a:sym typeface="Wingdings" panose="05000000000000000000" pitchFamily="2" charset="2"/>
              </a:rPr>
              <a:t>kelompok</a:t>
            </a:r>
            <a:r>
              <a:rPr lang="en-US" sz="24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</a:t>
            </a:r>
            <a:r>
              <a:rPr lang="en-US" sz="2400" dirty="0" err="1">
                <a:sym typeface="Wingdings" panose="05000000000000000000" pitchFamily="2" charset="2"/>
              </a:rPr>
              <a:t>tugas</a:t>
            </a:r>
            <a:r>
              <a:rPr lang="en-US" sz="2400" dirty="0">
                <a:sym typeface="Wingdings" panose="05000000000000000000" pitchFamily="2" charset="2"/>
              </a:rPr>
              <a:t>  </a:t>
            </a:r>
            <a:r>
              <a:rPr lang="en-US" sz="2400" dirty="0" err="1">
                <a:sym typeface="Wingdings" panose="05000000000000000000" pitchFamily="2" charset="2"/>
              </a:rPr>
              <a:t>presentasi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	</a:t>
            </a:r>
            <a:r>
              <a:rPr lang="en-US" sz="2400" dirty="0" err="1">
                <a:sym typeface="Wingdings" panose="05000000000000000000" pitchFamily="2" charset="2"/>
              </a:rPr>
              <a:t>kirim</a:t>
            </a:r>
            <a:r>
              <a:rPr lang="en-US" sz="2400" dirty="0">
                <a:sym typeface="Wingdings" panose="05000000000000000000" pitchFamily="2" charset="2"/>
              </a:rPr>
              <a:t> email </a:t>
            </a:r>
            <a:r>
              <a:rPr lang="en-US" sz="2400" dirty="0" err="1">
                <a:sym typeface="Wingdings" panose="05000000000000000000" pitchFamily="2" charset="2"/>
              </a:rPr>
              <a:t>dokumen</a:t>
            </a:r>
            <a:r>
              <a:rPr lang="en-US" sz="2400" dirty="0">
                <a:sym typeface="Wingdings" panose="05000000000000000000" pitchFamily="2" charset="2"/>
              </a:rPr>
              <a:t> (word) + 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   	</a:t>
            </a:r>
            <a:r>
              <a:rPr lang="en-US" sz="2400" dirty="0" err="1">
                <a:sym typeface="Wingdings" panose="05000000000000000000" pitchFamily="2" charset="2"/>
              </a:rPr>
              <a:t>presentasi</a:t>
            </a:r>
            <a:r>
              <a:rPr lang="en-US" sz="2400" dirty="0">
                <a:sym typeface="Wingdings" panose="05000000000000000000" pitchFamily="2" charset="2"/>
              </a:rPr>
              <a:t> (ppt)</a:t>
            </a:r>
            <a:endParaRPr lang="en-US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4421171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Konsep</a:t>
            </a:r>
            <a:r>
              <a:rPr lang="en-US" b="1" dirty="0"/>
              <a:t> </a:t>
            </a:r>
            <a:r>
              <a:rPr lang="en-US" b="1" dirty="0" err="1"/>
              <a:t>Perkuliahan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 err="1"/>
              <a:t>Praktek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>
                <a:sym typeface="Wingdings" panose="05000000000000000000" pitchFamily="2" charset="2"/>
              </a:rPr>
              <a:t> SEBELUM / SESUDAH UTS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 </a:t>
            </a:r>
            <a:r>
              <a:rPr lang="en-US" sz="2400" dirty="0" err="1">
                <a:sym typeface="Wingdings" panose="05000000000000000000" pitchFamily="2" charset="2"/>
              </a:rPr>
              <a:t>Melakukan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bongkar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pasang</a:t>
            </a:r>
            <a:r>
              <a:rPr lang="en-US" sz="2400" dirty="0">
                <a:sym typeface="Wingdings" panose="05000000000000000000" pitchFamily="2" charset="2"/>
              </a:rPr>
              <a:t> 1 set </a:t>
            </a:r>
            <a:r>
              <a:rPr lang="en-US" sz="2400" dirty="0" err="1">
                <a:sym typeface="Wingdings" panose="05000000000000000000" pitchFamily="2" charset="2"/>
              </a:rPr>
              <a:t>komputer</a:t>
            </a: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 </a:t>
            </a:r>
            <a:r>
              <a:rPr lang="en-US" sz="2400" dirty="0" err="1">
                <a:sym typeface="Wingdings" panose="05000000000000000000" pitchFamily="2" charset="2"/>
              </a:rPr>
              <a:t>Dokumentasi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komponen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pemasangannya</a:t>
            </a: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 install operating system</a:t>
            </a:r>
          </a:p>
          <a:p>
            <a:pPr marL="0" indent="0">
              <a:buNone/>
            </a:pPr>
            <a:endParaRPr lang="en-US" sz="24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FINALLY  </a:t>
            </a:r>
            <a:r>
              <a:rPr lang="en-US" sz="2400" dirty="0" err="1">
                <a:sym typeface="Wingdings" panose="05000000000000000000" pitchFamily="2" charset="2"/>
              </a:rPr>
              <a:t>Laporan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Praktikum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Kelompok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</a:t>
            </a:r>
            <a:r>
              <a:rPr lang="en-US" sz="2400" dirty="0" err="1">
                <a:sym typeface="Wingdings" panose="05000000000000000000" pitchFamily="2" charset="2"/>
              </a:rPr>
              <a:t>sebelum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dijilid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masing-masing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kelompok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</a:t>
            </a:r>
            <a:r>
              <a:rPr lang="en-US" sz="2400" dirty="0" err="1">
                <a:sym typeface="Wingdings" panose="05000000000000000000" pitchFamily="2" charset="2"/>
              </a:rPr>
              <a:t>harus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berkonsultasi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terlebih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dahulu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kepada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</a:pPr>
            <a:r>
              <a:rPr lang="en-US" sz="2400" dirty="0">
                <a:sym typeface="Wingdings" panose="05000000000000000000" pitchFamily="2" charset="2"/>
              </a:rPr>
              <a:t>		</a:t>
            </a:r>
            <a:r>
              <a:rPr lang="en-US" sz="2400" dirty="0" err="1">
                <a:sym typeface="Wingdings" panose="05000000000000000000" pitchFamily="2" charset="2"/>
              </a:rPr>
              <a:t>dosen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pengampu</a:t>
            </a:r>
            <a:r>
              <a:rPr lang="en-US" sz="2400" dirty="0">
                <a:sym typeface="Wingdings" panose="05000000000000000000" pitchFamily="2" charset="2"/>
              </a:rPr>
              <a:t> </a:t>
            </a:r>
            <a:r>
              <a:rPr lang="en-US" sz="2400" dirty="0" err="1">
                <a:sym typeface="Wingdings" panose="05000000000000000000" pitchFamily="2" charset="2"/>
              </a:rPr>
              <a:t>praktikum</a:t>
            </a:r>
            <a:r>
              <a:rPr lang="en-US" sz="2400" dirty="0">
                <a:sym typeface="Wingdings" panose="05000000000000000000" pitchFamily="2" charset="2"/>
              </a:rPr>
              <a:t> (</a:t>
            </a:r>
            <a:r>
              <a:rPr lang="en-US" sz="2400" dirty="0" err="1">
                <a:sym typeface="Wingdings" panose="05000000000000000000" pitchFamily="2" charset="2"/>
              </a:rPr>
              <a:t>asistensi</a:t>
            </a:r>
            <a:r>
              <a:rPr lang="en-US" sz="2400" dirty="0">
                <a:sym typeface="Wingdings" panose="05000000000000000000" pitchFamily="2" charset="2"/>
              </a:rPr>
              <a:t>)</a:t>
            </a:r>
          </a:p>
          <a:p>
            <a:pPr marL="0" indent="0">
              <a:buNone/>
            </a:pPr>
            <a:endParaRPr lang="en-US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338496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Sistem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endParaRPr lang="id-ID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1452807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Penilaian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Teori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Keaktifan</a:t>
            </a:r>
            <a:r>
              <a:rPr lang="en-US" sz="2400" dirty="0"/>
              <a:t>	: 15%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Tugas</a:t>
            </a:r>
            <a:r>
              <a:rPr lang="en-US" sz="2400" dirty="0"/>
              <a:t>		: 15%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Quiz		: 10%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UTS		: 20%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UAS		: 40%</a:t>
            </a:r>
            <a:endParaRPr lang="id-ID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114800" y="1414121"/>
            <a:ext cx="4114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 err="1">
                <a:solidFill>
                  <a:srgbClr val="FF0000"/>
                </a:solidFill>
              </a:rPr>
              <a:t>Penilaian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Praktek</a:t>
            </a:r>
            <a:endParaRPr lang="en-US" sz="2400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400" dirty="0" err="1"/>
              <a:t>Keaktifan</a:t>
            </a:r>
            <a:r>
              <a:rPr lang="en-US" sz="2400" dirty="0"/>
              <a:t> di Lab	: 30%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Keaktifan</a:t>
            </a:r>
            <a:r>
              <a:rPr lang="en-US" sz="2400" dirty="0"/>
              <a:t> </a:t>
            </a:r>
            <a:r>
              <a:rPr lang="en-US" sz="2400" dirty="0" err="1"/>
              <a:t>asistensi</a:t>
            </a:r>
            <a:r>
              <a:rPr lang="en-US" sz="2400" dirty="0"/>
              <a:t>	: 30%</a:t>
            </a:r>
          </a:p>
          <a:p>
            <a:pPr>
              <a:lnSpc>
                <a:spcPct val="150000"/>
              </a:lnSpc>
            </a:pPr>
            <a:r>
              <a:rPr lang="en-US" sz="2400" dirty="0" err="1"/>
              <a:t>Laporan</a:t>
            </a:r>
            <a:r>
              <a:rPr lang="en-US" sz="2400" dirty="0"/>
              <a:t> </a:t>
            </a:r>
            <a:r>
              <a:rPr lang="en-US" sz="2400" dirty="0" err="1"/>
              <a:t>Kelompok</a:t>
            </a:r>
            <a:r>
              <a:rPr lang="en-US" sz="2400" dirty="0"/>
              <a:t>	: 40%</a:t>
            </a:r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05112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b="1" dirty="0" err="1"/>
              <a:t>Kriteria</a:t>
            </a:r>
            <a:r>
              <a:rPr lang="en-US" b="1" dirty="0"/>
              <a:t>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Standar</a:t>
            </a:r>
            <a:r>
              <a:rPr lang="en-US" b="1" dirty="0"/>
              <a:t> </a:t>
            </a:r>
            <a:r>
              <a:rPr lang="en-US" b="1" dirty="0" err="1"/>
              <a:t>Penilaian</a:t>
            </a:r>
            <a:endParaRPr lang="en-US" b="1" dirty="0"/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A	=  4  	(Sangat Baik)		80 – 100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B+ = 3.5  (Sangat Baik)		75 – 79.9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B	=  3	(Baik)			70 – 74.9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C+ = 2.5  (Baik)			65 – 69.9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C	=  2	(Cukup)			60 – 64.9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D	=  1	(Kurang)			45 – 59.9 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r>
              <a:rPr lang="id-ID" sz="2800" dirty="0"/>
              <a:t>E	=  0	(Sangat Kurang/Gagal)</a:t>
            </a:r>
            <a:r>
              <a:rPr lang="en-US" sz="2800" dirty="0"/>
              <a:t>  </a:t>
            </a:r>
            <a:r>
              <a:rPr lang="id-ID" sz="2800" dirty="0"/>
              <a:t>0 – 44.9</a:t>
            </a:r>
            <a:endParaRPr lang="en-GB" sz="2800" dirty="0"/>
          </a:p>
          <a:p>
            <a:pPr eaLnBrk="1" hangingPunct="1">
              <a:buFont typeface="Wingdings" pitchFamily="2" charset="2"/>
              <a:buChar char="ü"/>
            </a:pP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Referensi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d-ID" dirty="0"/>
              <a:t>Computer Organization and Architecture, William Stallings-Seventh Editions, Prentice Hall, 2006</a:t>
            </a:r>
          </a:p>
          <a:p>
            <a:pPr lvl="0"/>
            <a:r>
              <a:rPr lang="id-ID" dirty="0"/>
              <a:t>Organisasi dan Arsitektur Komputer, Syahrul, Andi Yogyakarta, 2010</a:t>
            </a:r>
            <a:r>
              <a:rPr lang="en-US" dirty="0"/>
              <a:t>.</a:t>
            </a:r>
            <a:endParaRPr lang="id-ID" dirty="0"/>
          </a:p>
          <a:p>
            <a:r>
              <a:rPr lang="en-US" dirty="0" err="1"/>
              <a:t>Organisasi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Arsitektur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, </a:t>
            </a:r>
            <a:r>
              <a:rPr lang="en-US" dirty="0" err="1"/>
              <a:t>Maman</a:t>
            </a:r>
            <a:r>
              <a:rPr lang="en-US" dirty="0"/>
              <a:t> </a:t>
            </a:r>
            <a:r>
              <a:rPr lang="en-US" dirty="0" err="1"/>
              <a:t>Abdurohman</a:t>
            </a:r>
            <a:r>
              <a:rPr lang="en-US" dirty="0"/>
              <a:t>, </a:t>
            </a:r>
            <a:r>
              <a:rPr lang="en-US" dirty="0" err="1"/>
              <a:t>Informatika</a:t>
            </a:r>
            <a:r>
              <a:rPr lang="en-US" dirty="0"/>
              <a:t>, 2015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1611208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Gambaran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MK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Arsitektur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Komputer</a:t>
            </a:r>
            <a:endParaRPr lang="en-US" sz="2800" b="1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 err="1"/>
              <a:t>Atribut</a:t>
            </a:r>
            <a:r>
              <a:rPr lang="en-US" dirty="0"/>
              <a:t>–</a:t>
            </a:r>
            <a:r>
              <a:rPr lang="en-US" dirty="0" err="1"/>
              <a:t>atribut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programmer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endParaRPr lang="en-US" dirty="0"/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id-ID" dirty="0"/>
              <a:t>C</a:t>
            </a:r>
            <a:r>
              <a:rPr lang="en-US" dirty="0" err="1"/>
              <a:t>ontoh</a:t>
            </a:r>
            <a:r>
              <a:rPr lang="en-US" dirty="0"/>
              <a:t>: set </a:t>
            </a:r>
            <a:r>
              <a:rPr lang="en-US" dirty="0" err="1"/>
              <a:t>instruksi</a:t>
            </a:r>
            <a:r>
              <a:rPr lang="en-US" dirty="0"/>
              <a:t>,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aritmetika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,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teknik</a:t>
            </a:r>
            <a:r>
              <a:rPr lang="en-US" dirty="0"/>
              <a:t> </a:t>
            </a:r>
            <a:r>
              <a:rPr lang="en-US" dirty="0" err="1"/>
              <a:t>pengalamatan</a:t>
            </a:r>
            <a:r>
              <a:rPr lang="en-US" dirty="0"/>
              <a:t>, </a:t>
            </a:r>
            <a:r>
              <a:rPr lang="id-ID" dirty="0"/>
              <a:t>		</a:t>
            </a:r>
            <a:endParaRPr lang="en-US" dirty="0"/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</a:t>
            </a:r>
            <a:r>
              <a:rPr lang="id-ID" dirty="0"/>
              <a:t>	</a:t>
            </a:r>
            <a:r>
              <a:rPr lang="en-US" dirty="0" err="1"/>
              <a:t>mekanisme</a:t>
            </a:r>
            <a:r>
              <a:rPr lang="en-US" dirty="0"/>
              <a:t> I/O</a:t>
            </a:r>
          </a:p>
        </p:txBody>
      </p:sp>
    </p:spTree>
    <p:extLst>
      <p:ext uri="{BB962C8B-B14F-4D97-AF65-F5344CB8AC3E}">
        <p14:creationId xmlns:p14="http://schemas.microsoft.com/office/powerpoint/2010/main" val="4247184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en-US" b="1" dirty="0" err="1"/>
              <a:t>Gambaran</a:t>
            </a:r>
            <a:r>
              <a:rPr lang="en-US" b="1" dirty="0"/>
              <a:t> </a:t>
            </a:r>
            <a:r>
              <a:rPr lang="en-US" b="1" dirty="0" err="1"/>
              <a:t>Umum</a:t>
            </a:r>
            <a:r>
              <a:rPr lang="en-US" b="1" dirty="0"/>
              <a:t> MK</a:t>
            </a:r>
            <a:endParaRPr lang="id-ID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buNone/>
            </a:pPr>
            <a:r>
              <a:rPr lang="en-US" sz="2800" b="1" dirty="0" err="1">
                <a:solidFill>
                  <a:srgbClr val="FF0000"/>
                </a:solidFill>
              </a:rPr>
              <a:t>Organisasi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 err="1">
                <a:solidFill>
                  <a:srgbClr val="FF0000"/>
                </a:solidFill>
              </a:rPr>
              <a:t>Komputer</a:t>
            </a:r>
            <a:endParaRPr lang="en-US" sz="2800" b="1" dirty="0">
              <a:solidFill>
                <a:srgbClr val="FF0000"/>
              </a:solidFill>
            </a:endParaRP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 err="1"/>
              <a:t>Bagian</a:t>
            </a:r>
            <a:r>
              <a:rPr lang="en-US" dirty="0"/>
              <a:t> yang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erat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unit–unit </a:t>
            </a:r>
            <a:r>
              <a:rPr lang="en-US" dirty="0" err="1"/>
              <a:t>operasional</a:t>
            </a:r>
            <a:endParaRPr lang="en-US" dirty="0"/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endParaRPr lang="en-US" dirty="0"/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 err="1"/>
              <a:t>Contoh</a:t>
            </a:r>
            <a:r>
              <a:rPr lang="en-US" dirty="0"/>
              <a:t>: </a:t>
            </a:r>
            <a:r>
              <a:rPr lang="en-US" dirty="0" err="1"/>
              <a:t>teknologi</a:t>
            </a:r>
            <a:r>
              <a:rPr lang="en-US" dirty="0"/>
              <a:t> hardware,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perangkat</a:t>
            </a:r>
            <a:r>
              <a:rPr lang="en-US" dirty="0"/>
              <a:t> </a:t>
            </a:r>
            <a:r>
              <a:rPr lang="en-US" dirty="0" err="1"/>
              <a:t>antarmuka</a:t>
            </a:r>
            <a:r>
              <a:rPr lang="en-US" dirty="0"/>
              <a:t>,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teknologi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,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</a:p>
          <a:p>
            <a:pPr marL="457200" lvl="1" indent="0">
              <a:lnSpc>
                <a:spcPct val="80000"/>
              </a:lnSpc>
              <a:buClr>
                <a:schemeClr val="tx1"/>
              </a:buClr>
              <a:buNone/>
            </a:pPr>
            <a:r>
              <a:rPr lang="en-US" dirty="0"/>
              <a:t>		</a:t>
            </a:r>
            <a:r>
              <a:rPr lang="en-US" dirty="0" err="1"/>
              <a:t>sinyal-sinyal</a:t>
            </a:r>
            <a:r>
              <a:rPr lang="en-US" dirty="0"/>
              <a:t> </a:t>
            </a:r>
            <a:r>
              <a:rPr lang="en-US" dirty="0" err="1"/>
              <a:t>kontrol</a:t>
            </a:r>
            <a:endParaRPr lang="en-US" dirty="0"/>
          </a:p>
          <a:p>
            <a:pPr>
              <a:lnSpc>
                <a:spcPct val="8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128668"/>
      </p:ext>
    </p:extLst>
  </p:cSld>
  <p:clrMapOvr>
    <a:masterClrMapping/>
  </p:clrMapOvr>
</p:sld>
</file>

<file path=ppt/theme/theme1.xml><?xml version="1.0" encoding="utf-8"?>
<a:theme xmlns:a="http://schemas.openxmlformats.org/drawingml/2006/main" name="63094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63094</Template>
  <TotalTime>1112</TotalTime>
  <Words>212</Words>
  <Application>Microsoft Office PowerPoint</Application>
  <PresentationFormat>On-screen Show (4:3)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Wingdings</vt:lpstr>
      <vt:lpstr>63094</vt:lpstr>
      <vt:lpstr>ARSITEKTUR &amp; ORGANISASI KOMPUTER</vt:lpstr>
      <vt:lpstr>Kontrak Perkuliahan</vt:lpstr>
      <vt:lpstr>Deskripsi Mata Kuliah</vt:lpstr>
      <vt:lpstr>Deskripsi Mata Kuliah</vt:lpstr>
      <vt:lpstr>Capaian Pembelajaran  </vt:lpstr>
      <vt:lpstr>Bahan Kajian</vt:lpstr>
      <vt:lpstr>Konsep Perkuliahan</vt:lpstr>
      <vt:lpstr>Konsep Perkuliahan</vt:lpstr>
      <vt:lpstr>Sistem Penilaian</vt:lpstr>
      <vt:lpstr>Kriteria dan Standar Penilaian</vt:lpstr>
      <vt:lpstr>Referensi</vt:lpstr>
      <vt:lpstr>Gambaran Umum MK</vt:lpstr>
      <vt:lpstr>Gambaran Umum MK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Komunikasi Data</dc:title>
  <dc:creator>candra</dc:creator>
  <cp:lastModifiedBy>ning</cp:lastModifiedBy>
  <cp:revision>65</cp:revision>
  <dcterms:created xsi:type="dcterms:W3CDTF">2013-12-22T13:33:16Z</dcterms:created>
  <dcterms:modified xsi:type="dcterms:W3CDTF">2017-02-23T08:40:19Z</dcterms:modified>
</cp:coreProperties>
</file>