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8" r:id="rId16"/>
    <p:sldId id="279" r:id="rId17"/>
    <p:sldId id="280" r:id="rId18"/>
    <p:sldId id="281" r:id="rId19"/>
    <p:sldId id="282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1" autoAdjust="0"/>
    <p:restoredTop sz="94660"/>
  </p:normalViewPr>
  <p:slideViewPr>
    <p:cSldViewPr snapToGrid="0">
      <p:cViewPr varScale="1">
        <p:scale>
          <a:sx n="54" d="100"/>
          <a:sy n="54" d="100"/>
        </p:scale>
        <p:origin x="5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slide" Target="slide6.xml"/><Relationship Id="rId7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10.xml"/><Relationship Id="rId4" Type="http://schemas.openxmlformats.org/officeDocument/2006/relationships/slide" Target="slide8.xml"/><Relationship Id="rId9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9.wmf"/><Relationship Id="rId3" Type="http://schemas.openxmlformats.org/officeDocument/2006/relationships/image" Target="../media/image14.jpeg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3.bin"/><Relationship Id="rId9" Type="http://schemas.openxmlformats.org/officeDocument/2006/relationships/image" Target="../media/image17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888275"/>
            <a:ext cx="8689976" cy="1397725"/>
          </a:xfrm>
        </p:spPr>
        <p:txBody>
          <a:bodyPr>
            <a:noAutofit/>
          </a:bodyPr>
          <a:lstStyle/>
          <a:p>
            <a:r>
              <a:rPr lang="id-ID" sz="8800" dirty="0" smtClean="0">
                <a:latin typeface="MisterEarl BT" panose="03080802020302020203" pitchFamily="66" charset="0"/>
              </a:rPr>
              <a:t>Momentum dan impuls</a:t>
            </a:r>
            <a:endParaRPr lang="en-US" sz="8800" dirty="0">
              <a:latin typeface="MisterEarl BT" panose="03080802020302020203" pitchFamily="66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4637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200506"/>
            <a:ext cx="10364451" cy="909837"/>
          </a:xfrm>
        </p:spPr>
        <p:txBody>
          <a:bodyPr/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id-ID" sz="5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erEarl BT" panose="03080802020302020203" pitchFamily="66" charset="0"/>
              </a:rPr>
              <a:t>Pembahasan Materi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110343"/>
            <a:ext cx="10363826" cy="5839097"/>
          </a:xfrm>
        </p:spPr>
        <p:txBody>
          <a:bodyPr>
            <a:normAutofit fontScale="62500" lnSpcReduction="20000"/>
          </a:bodyPr>
          <a:lstStyle/>
          <a:p>
            <a:pPr marL="1428750" lvl="2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Pengertian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 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2" action="ppaction://hlinksldjump"/>
              </a:rPr>
              <a:t>momentum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2" action="ppaction://hlinksldjump"/>
              </a:rPr>
              <a:t>dan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2" action="ppaction://hlinksldjump"/>
              </a:rPr>
              <a:t>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2" action="ppaction://hlinksldjump"/>
              </a:rPr>
              <a:t>Impuls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2" action="ppaction://hlinksldjump"/>
              </a:rPr>
              <a:t> </a:t>
            </a:r>
            <a:endParaRPr lang="id-ID" sz="3200" b="1" dirty="0"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anose="0205070206050A020403" pitchFamily="18" charset="0"/>
            </a:endParaRPr>
          </a:p>
          <a:p>
            <a:pPr marL="1428750" lvl="2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3" action="ppaction://hlinksldjump"/>
              </a:rPr>
              <a:t>hubungan 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3" action="ppaction://hlinksldjump"/>
              </a:rPr>
              <a:t>Momentum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3" action="ppaction://hlinksldjump"/>
              </a:rPr>
              <a:t>dan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3" action="ppaction://hlinksldjump"/>
              </a:rPr>
              <a:t> </a:t>
            </a: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3" action="ppaction://hlinksldjump"/>
              </a:rPr>
              <a:t>Impuls</a:t>
            </a:r>
            <a:endParaRPr lang="id-ID" sz="3200" b="1" dirty="0"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anose="0205070206050A020403" pitchFamily="18" charset="0"/>
            </a:endParaRPr>
          </a:p>
          <a:p>
            <a:pPr marL="1428750" lvl="2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penerapan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konsep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4" action="ppaction://hlinksldjump"/>
              </a:rPr>
              <a:t>Hukum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4" action="ppaction://hlinksldjump"/>
              </a:rPr>
              <a:t>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4" action="ppaction://hlinksldjump"/>
              </a:rPr>
              <a:t>Kekekalan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4" action="ppaction://hlinksldjump"/>
              </a:rPr>
              <a:t> Momentum </a:t>
            </a:r>
            <a:endParaRPr lang="id-ID" sz="3200" b="1" dirty="0" smtClean="0"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anose="0205070206050A020403" pitchFamily="18" charset="0"/>
            </a:endParaRPr>
          </a:p>
          <a:p>
            <a:pPr marL="1428750" lvl="2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Hubungan 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5" action="ppaction://hlinksldjump"/>
              </a:rPr>
              <a:t>Momentum </a:t>
            </a: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5" action="ppaction://hlinksldjump"/>
              </a:rPr>
              <a:t>dengan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5" action="ppaction://hlinksldjump"/>
              </a:rPr>
              <a:t> </a:t>
            </a: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5" action="ppaction://hlinksldjump"/>
              </a:rPr>
              <a:t>Hukum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5" action="ppaction://hlinksldjump"/>
              </a:rPr>
              <a:t> II Newton </a:t>
            </a:r>
            <a:endParaRPr lang="id-ID" sz="3200" b="1" dirty="0" smtClean="0"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anose="0205070206050A020403" pitchFamily="18" charset="0"/>
            </a:endParaRPr>
          </a:p>
          <a:p>
            <a:pPr marL="1428750" lvl="2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Hubungan 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6" action="ppaction://hlinksldjump"/>
              </a:rPr>
              <a:t>Momentum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6" action="ppaction://hlinksldjump"/>
              </a:rPr>
              <a:t>dengan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6" action="ppaction://hlinksldjump"/>
              </a:rPr>
              <a:t>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6" action="ppaction://hlinksldjump"/>
              </a:rPr>
              <a:t>Energi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6" action="ppaction://hlinksldjump"/>
              </a:rPr>
              <a:t>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6" action="ppaction://hlinksldjump"/>
              </a:rPr>
              <a:t>Kinetik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6" action="ppaction://hlinksldjump"/>
              </a:rPr>
              <a:t> </a:t>
            </a:r>
            <a:endParaRPr lang="id-ID" sz="3200" b="1" dirty="0"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anose="0205070206050A020403" pitchFamily="18" charset="0"/>
            </a:endParaRPr>
          </a:p>
          <a:p>
            <a:pPr marL="1428750" lvl="2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</a:rPr>
              <a:t>hubungan 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7" action="ppaction://hlinksldjump"/>
              </a:rPr>
              <a:t>Momentum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7" action="ppaction://hlinksldjump"/>
              </a:rPr>
              <a:t>dengan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7" action="ppaction://hlinksldjump"/>
              </a:rPr>
              <a:t> </a:t>
            </a:r>
            <a:r>
              <a:rPr lang="en-US" sz="3200" b="1" dirty="0" err="1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7" action="ppaction://hlinksldjump"/>
              </a:rPr>
              <a:t>Tumbukan</a:t>
            </a:r>
            <a:r>
              <a:rPr lang="en-US" sz="3200" b="1" dirty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7" action="ppaction://hlinksldjump"/>
              </a:rPr>
              <a:t> </a:t>
            </a:r>
            <a:endParaRPr lang="en-US" sz="3200" b="1" dirty="0"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anose="0205070206050A020403" pitchFamily="18" charset="0"/>
            </a:endParaRPr>
          </a:p>
          <a:p>
            <a:pPr marL="1428750" lvl="2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penerapan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 Momentum </a:t>
            </a: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dan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 </a:t>
            </a: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Impuls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 </a:t>
            </a: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dalam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 </a:t>
            </a: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Kehidupan</a:t>
            </a:r>
            <a:r>
              <a:rPr lang="en-US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 </a:t>
            </a:r>
            <a:r>
              <a:rPr lang="en-US" sz="3200" b="1" dirty="0" err="1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8" action="ppaction://hlinksldjump"/>
              </a:rPr>
              <a:t>Sehari-hari</a:t>
            </a:r>
            <a:endParaRPr lang="id-ID" sz="3200" b="1" dirty="0" smtClean="0"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anose="0205070206050A020403" pitchFamily="18" charset="0"/>
            </a:endParaRPr>
          </a:p>
          <a:p>
            <a:pPr marL="1428750" lvl="2" indent="-514350" algn="just">
              <a:lnSpc>
                <a:spcPct val="200000"/>
              </a:lnSpc>
              <a:buFont typeface="+mj-lt"/>
              <a:buAutoNum type="arabicPeriod"/>
            </a:pPr>
            <a:r>
              <a:rPr lang="id-ID" sz="3200" b="1" dirty="0" smtClean="0"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hlinkClick r:id="rId9" action="ppaction://hlinksldjump"/>
              </a:rPr>
              <a:t>Contoh soal </a:t>
            </a:r>
            <a:endParaRPr lang="en-US" sz="3200" b="1" dirty="0"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Caslon Pro Bold" panose="0205070206050A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252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464025"/>
            <a:ext cx="10364451" cy="1037230"/>
          </a:xfrm>
        </p:spPr>
        <p:txBody>
          <a:bodyPr>
            <a:normAutofit/>
          </a:bodyPr>
          <a:lstStyle/>
          <a:p>
            <a:pPr algn="l"/>
            <a:r>
              <a:rPr lang="id-ID" sz="4000" dirty="0" smtClean="0">
                <a:latin typeface="MisterEarl BT" panose="03080802020302020203" pitchFamily="66" charset="0"/>
              </a:rPr>
              <a:t>momentum</a:t>
            </a:r>
            <a:endParaRPr lang="en-US" sz="4000" dirty="0">
              <a:latin typeface="MisterEarl BT" panose="0308080202030202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501256"/>
            <a:ext cx="10363826" cy="491319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d-ID" cap="none" dirty="0" smtClean="0"/>
              <a:t>	M</a:t>
            </a:r>
            <a:r>
              <a:rPr lang="en-US" cap="none" dirty="0" err="1" smtClean="0"/>
              <a:t>omentum</a:t>
            </a:r>
            <a:r>
              <a:rPr lang="en-US" cap="none" dirty="0" smtClean="0"/>
              <a:t> </a:t>
            </a:r>
            <a:r>
              <a:rPr lang="en-US" cap="none" dirty="0" err="1" smtClean="0"/>
              <a:t>merupakan</a:t>
            </a:r>
            <a:r>
              <a:rPr lang="en-US" cap="none" dirty="0" smtClean="0"/>
              <a:t> </a:t>
            </a:r>
            <a:r>
              <a:rPr lang="en-US" cap="none" dirty="0" err="1" smtClean="0"/>
              <a:t>sebagai</a:t>
            </a:r>
            <a:r>
              <a:rPr lang="en-US" cap="none" dirty="0" smtClean="0"/>
              <a:t> </a:t>
            </a:r>
            <a:r>
              <a:rPr lang="en-US" cap="none" dirty="0" err="1" smtClean="0"/>
              <a:t>ukuran</a:t>
            </a:r>
            <a:r>
              <a:rPr lang="en-US" cap="none" dirty="0" smtClean="0"/>
              <a:t> </a:t>
            </a:r>
            <a:r>
              <a:rPr lang="en-US" cap="none" dirty="0" err="1" smtClean="0"/>
              <a:t>kesungkaran</a:t>
            </a:r>
            <a:r>
              <a:rPr lang="en-US" cap="none" dirty="0" smtClean="0"/>
              <a:t> </a:t>
            </a:r>
            <a:r>
              <a:rPr lang="en-US" cap="none" dirty="0" err="1" smtClean="0"/>
              <a:t>sesuatu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di </a:t>
            </a:r>
            <a:r>
              <a:rPr lang="en-US" cap="none" dirty="0" err="1" smtClean="0"/>
              <a:t>gerakan</a:t>
            </a:r>
            <a:r>
              <a:rPr lang="en-US" cap="none" dirty="0" smtClean="0"/>
              <a:t> </a:t>
            </a:r>
            <a:r>
              <a:rPr lang="en-US" cap="none" dirty="0" err="1" smtClean="0"/>
              <a:t>maupun</a:t>
            </a:r>
            <a:r>
              <a:rPr lang="en-US" cap="none" dirty="0" smtClean="0"/>
              <a:t> di </a:t>
            </a:r>
            <a:r>
              <a:rPr lang="en-US" cap="none" dirty="0" err="1" smtClean="0"/>
              <a:t>berhentikan</a:t>
            </a:r>
            <a:r>
              <a:rPr lang="en-US" cap="none" dirty="0" smtClean="0"/>
              <a:t>. momentum </a:t>
            </a:r>
            <a:r>
              <a:rPr lang="en-US" cap="none" dirty="0" err="1" smtClean="0"/>
              <a:t>sering</a:t>
            </a:r>
            <a:r>
              <a:rPr lang="en-US" cap="none" dirty="0" smtClean="0"/>
              <a:t> </a:t>
            </a:r>
            <a:r>
              <a:rPr lang="en-US" cap="none" dirty="0" err="1" smtClean="0"/>
              <a:t>disebut</a:t>
            </a:r>
            <a:r>
              <a:rPr lang="en-US" cap="none" dirty="0" smtClean="0"/>
              <a:t> </a:t>
            </a:r>
            <a:r>
              <a:rPr lang="en-US" cap="none" dirty="0" err="1" smtClean="0"/>
              <a:t>sebagai</a:t>
            </a:r>
            <a:r>
              <a:rPr lang="en-US" cap="none" dirty="0" smtClean="0"/>
              <a:t> </a:t>
            </a:r>
            <a:r>
              <a:rPr lang="en-US" cap="none" dirty="0" err="1" smtClean="0"/>
              <a:t>jumlah</a:t>
            </a:r>
            <a:r>
              <a:rPr lang="en-US" cap="none" dirty="0" smtClean="0"/>
              <a:t> </a:t>
            </a:r>
            <a:r>
              <a:rPr lang="en-US" cap="none" dirty="0" err="1" smtClean="0"/>
              <a:t>gerak</a:t>
            </a:r>
            <a:r>
              <a:rPr lang="en-US" cap="none" dirty="0" smtClean="0"/>
              <a:t>. momentum </a:t>
            </a:r>
            <a:r>
              <a:rPr lang="en-US" cap="none" dirty="0" err="1" smtClean="0"/>
              <a:t>suatu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 </a:t>
            </a:r>
            <a:r>
              <a:rPr lang="en-US" cap="none" dirty="0" err="1" smtClean="0"/>
              <a:t>didefinisikan</a:t>
            </a:r>
            <a:r>
              <a:rPr lang="en-US" cap="none" dirty="0" smtClean="0"/>
              <a:t> </a:t>
            </a:r>
            <a:r>
              <a:rPr lang="en-US" cap="none" dirty="0" err="1" smtClean="0"/>
              <a:t>sebagai</a:t>
            </a:r>
            <a:r>
              <a:rPr lang="en-US" cap="none" dirty="0" smtClean="0"/>
              <a:t> </a:t>
            </a:r>
            <a:r>
              <a:rPr lang="en-US" cap="none" dirty="0" err="1" smtClean="0"/>
              <a:t>hasil</a:t>
            </a:r>
            <a:r>
              <a:rPr lang="en-US" cap="none" dirty="0" smtClean="0"/>
              <a:t> </a:t>
            </a:r>
            <a:r>
              <a:rPr lang="en-US" cap="none" dirty="0" err="1" smtClean="0"/>
              <a:t>perkalian</a:t>
            </a:r>
            <a:r>
              <a:rPr lang="en-US" cap="none" dirty="0" smtClean="0"/>
              <a:t> </a:t>
            </a:r>
            <a:r>
              <a:rPr lang="en-US" cap="none" dirty="0" err="1" smtClean="0"/>
              <a:t>antara</a:t>
            </a:r>
            <a:r>
              <a:rPr lang="en-US" cap="none" dirty="0" smtClean="0"/>
              <a:t>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. </a:t>
            </a:r>
            <a:r>
              <a:rPr lang="en-US" cap="none" dirty="0" err="1" smtClean="0"/>
              <a:t>secara</a:t>
            </a:r>
            <a:r>
              <a:rPr lang="en-US" cap="none" dirty="0" smtClean="0"/>
              <a:t> </a:t>
            </a:r>
            <a:r>
              <a:rPr lang="en-US" cap="none" dirty="0" err="1" smtClean="0"/>
              <a:t>matematis</a:t>
            </a:r>
            <a:r>
              <a:rPr lang="en-US" cap="none" dirty="0" smtClean="0"/>
              <a:t> </a:t>
            </a:r>
            <a:r>
              <a:rPr lang="en-US" cap="none" dirty="0" err="1" smtClean="0"/>
              <a:t>dirumuskan</a:t>
            </a:r>
            <a:r>
              <a:rPr lang="en-US" cap="none" dirty="0" smtClean="0"/>
              <a:t>: </a:t>
            </a:r>
          </a:p>
          <a:p>
            <a:pPr marL="0" indent="0" algn="just">
              <a:buNone/>
            </a:pPr>
            <a:r>
              <a:rPr lang="id-ID" dirty="0" smtClean="0"/>
              <a:t>				</a:t>
            </a:r>
            <a:r>
              <a:rPr lang="id-ID" cap="none" dirty="0" smtClean="0"/>
              <a:t>Keterangan :</a:t>
            </a:r>
          </a:p>
          <a:p>
            <a:pPr marL="0" indent="0" algn="just">
              <a:buNone/>
            </a:pPr>
            <a:r>
              <a:rPr lang="id-ID" cap="none" dirty="0"/>
              <a:t>	</a:t>
            </a:r>
            <a:r>
              <a:rPr lang="id-ID" cap="none" dirty="0" smtClean="0"/>
              <a:t>			</a:t>
            </a:r>
            <a:r>
              <a:rPr lang="en-US" cap="none" dirty="0" smtClean="0"/>
              <a:t>p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cap="none" dirty="0" smtClean="0"/>
              <a:t>momentum (kg m/s)</a:t>
            </a:r>
          </a:p>
          <a:p>
            <a:pPr marL="0" indent="0" algn="just">
              <a:buNone/>
            </a:pPr>
            <a:r>
              <a:rPr lang="id-ID" cap="none" dirty="0" smtClean="0"/>
              <a:t>				m</a:t>
            </a:r>
            <a:r>
              <a:rPr lang="en-US" cap="none" dirty="0" smtClean="0"/>
              <a:t> </a:t>
            </a:r>
            <a:r>
              <a:rPr lang="en-US" dirty="0" smtClean="0"/>
              <a:t>: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(kg)</a:t>
            </a:r>
          </a:p>
          <a:p>
            <a:pPr marL="0" indent="0" algn="just">
              <a:buNone/>
            </a:pPr>
            <a:r>
              <a:rPr lang="id-ID" cap="none" dirty="0" smtClean="0"/>
              <a:t>				v </a:t>
            </a:r>
            <a:r>
              <a:rPr lang="en-US" cap="none" dirty="0" smtClean="0"/>
              <a:t>: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(m/s)</a:t>
            </a:r>
            <a:endParaRPr lang="id-ID" cap="none" dirty="0" smtClean="0"/>
          </a:p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jika</a:t>
            </a:r>
            <a:r>
              <a:rPr lang="en-US" cap="none" dirty="0" smtClean="0"/>
              <a:t> </a:t>
            </a:r>
            <a:r>
              <a:rPr lang="en-US" cap="none" dirty="0" err="1" smtClean="0"/>
              <a:t>kita</a:t>
            </a:r>
            <a:r>
              <a:rPr lang="en-US" cap="none" dirty="0" smtClean="0"/>
              <a:t> </a:t>
            </a:r>
            <a:r>
              <a:rPr lang="en-US" cap="none" dirty="0" err="1" smtClean="0"/>
              <a:t>perhatikan</a:t>
            </a:r>
            <a:r>
              <a:rPr lang="en-US" cap="none" dirty="0" smtClean="0"/>
              <a:t> </a:t>
            </a:r>
            <a:r>
              <a:rPr lang="en-US" cap="none" dirty="0" err="1" smtClean="0"/>
              <a:t>persamaan</a:t>
            </a:r>
            <a:r>
              <a:rPr lang="en-US" cap="none" dirty="0" smtClean="0"/>
              <a:t> di </a:t>
            </a:r>
            <a:r>
              <a:rPr lang="en-US" cap="none" dirty="0" err="1" smtClean="0"/>
              <a:t>atas</a:t>
            </a:r>
            <a:r>
              <a:rPr lang="en-US" cap="none" dirty="0" smtClean="0"/>
              <a:t> </a:t>
            </a:r>
            <a:r>
              <a:rPr lang="en-US" cap="none" dirty="0" err="1" smtClean="0"/>
              <a:t>maka</a:t>
            </a:r>
            <a:r>
              <a:rPr lang="en-US" cap="none" dirty="0" smtClean="0"/>
              <a:t> </a:t>
            </a:r>
            <a:r>
              <a:rPr lang="en-US" cap="none" dirty="0" err="1" smtClean="0"/>
              <a:t>kita</a:t>
            </a:r>
            <a:r>
              <a:rPr lang="en-US" cap="none" dirty="0" smtClean="0"/>
              <a:t> </a:t>
            </a:r>
            <a:r>
              <a:rPr lang="en-US" cap="none" dirty="0" err="1" smtClean="0"/>
              <a:t>dapat</a:t>
            </a:r>
            <a:r>
              <a:rPr lang="en-US" cap="none" dirty="0" smtClean="0"/>
              <a:t> </a:t>
            </a:r>
            <a:r>
              <a:rPr lang="en-US" cap="none" dirty="0" err="1" smtClean="0"/>
              <a:t>menentukan</a:t>
            </a:r>
            <a:r>
              <a:rPr lang="en-US" cap="none" dirty="0" smtClean="0"/>
              <a:t> </a:t>
            </a:r>
            <a:r>
              <a:rPr lang="en-US" cap="none" dirty="0" err="1" smtClean="0"/>
              <a:t>jenis</a:t>
            </a:r>
            <a:r>
              <a:rPr lang="en-US" cap="none" dirty="0" smtClean="0"/>
              <a:t> </a:t>
            </a:r>
            <a:r>
              <a:rPr lang="en-US" cap="none" dirty="0" err="1" smtClean="0"/>
              <a:t>besaran</a:t>
            </a:r>
            <a:r>
              <a:rPr lang="en-US" cap="none" dirty="0" smtClean="0"/>
              <a:t> momentum.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i="1" cap="none" dirty="0" smtClean="0"/>
              <a:t>m</a:t>
            </a:r>
            <a:r>
              <a:rPr lang="en-US" cap="none" dirty="0" smtClean="0"/>
              <a:t> </a:t>
            </a:r>
            <a:r>
              <a:rPr lang="en-US" cap="none" dirty="0" err="1" smtClean="0"/>
              <a:t>merupakan</a:t>
            </a:r>
            <a:r>
              <a:rPr lang="en-US" cap="none" dirty="0" smtClean="0"/>
              <a:t> </a:t>
            </a:r>
            <a:r>
              <a:rPr lang="en-US" cap="none" dirty="0" err="1" smtClean="0"/>
              <a:t>besaran</a:t>
            </a:r>
            <a:r>
              <a:rPr lang="en-US" cap="none" dirty="0" smtClean="0"/>
              <a:t> </a:t>
            </a:r>
            <a:r>
              <a:rPr lang="en-US" cap="none" dirty="0" err="1" smtClean="0"/>
              <a:t>skalar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i="1" cap="none" dirty="0" smtClean="0"/>
              <a:t>v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</a:t>
            </a:r>
            <a:r>
              <a:rPr lang="en-US" cap="none" dirty="0" err="1" smtClean="0"/>
              <a:t>besaran</a:t>
            </a:r>
            <a:r>
              <a:rPr lang="en-US" cap="none" dirty="0" smtClean="0"/>
              <a:t> </a:t>
            </a:r>
            <a:r>
              <a:rPr lang="en-US" cap="none" dirty="0" err="1" smtClean="0"/>
              <a:t>vektor</a:t>
            </a:r>
            <a:r>
              <a:rPr lang="en-US" cap="none" dirty="0" smtClean="0"/>
              <a:t>, </a:t>
            </a:r>
            <a:r>
              <a:rPr lang="en-US" cap="none" dirty="0" err="1" smtClean="0"/>
              <a:t>berarti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merupakan</a:t>
            </a:r>
            <a:r>
              <a:rPr lang="en-US" cap="none" dirty="0" smtClean="0"/>
              <a:t> </a:t>
            </a:r>
            <a:r>
              <a:rPr lang="en-US" cap="none" dirty="0" err="1" smtClean="0"/>
              <a:t>besaran</a:t>
            </a:r>
            <a:r>
              <a:rPr lang="en-US" cap="none" dirty="0" smtClean="0"/>
              <a:t> </a:t>
            </a:r>
            <a:r>
              <a:rPr lang="en-US" cap="none" dirty="0" err="1" smtClean="0"/>
              <a:t>vektor</a:t>
            </a:r>
            <a:r>
              <a:rPr lang="en-US" cap="none" dirty="0" smtClean="0"/>
              <a:t>. </a:t>
            </a:r>
            <a:r>
              <a:rPr lang="id-ID" cap="none" dirty="0" err="1"/>
              <a:t>D</a:t>
            </a:r>
            <a:r>
              <a:rPr lang="en-US" cap="none" dirty="0" err="1" smtClean="0"/>
              <a:t>imana</a:t>
            </a:r>
            <a:r>
              <a:rPr lang="en-US" cap="none" dirty="0" smtClean="0"/>
              <a:t> </a:t>
            </a:r>
            <a:r>
              <a:rPr lang="en-US" cap="none" dirty="0" err="1" smtClean="0"/>
              <a:t>arah</a:t>
            </a:r>
            <a:r>
              <a:rPr lang="en-US" cap="none" dirty="0" smtClean="0"/>
              <a:t> </a:t>
            </a:r>
            <a:r>
              <a:rPr lang="en-US" cap="none" dirty="0" err="1" smtClean="0"/>
              <a:t>searah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arah</a:t>
            </a:r>
            <a:r>
              <a:rPr lang="en-US" cap="none" dirty="0" smtClean="0"/>
              <a:t> </a:t>
            </a:r>
            <a:r>
              <a:rPr lang="en-US" cap="none" dirty="0" err="1" smtClean="0"/>
              <a:t>vektor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(v). </a:t>
            </a:r>
            <a:r>
              <a:rPr lang="id-ID" cap="none" dirty="0" err="1"/>
              <a:t>J</a:t>
            </a:r>
            <a:r>
              <a:rPr lang="en-US" cap="none" dirty="0" err="1" smtClean="0"/>
              <a:t>adi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</a:t>
            </a:r>
            <a:r>
              <a:rPr lang="en-US" cap="none" dirty="0" err="1" smtClean="0"/>
              <a:t>besaran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dimiliki</a:t>
            </a:r>
            <a:r>
              <a:rPr lang="en-US" cap="none" dirty="0" smtClean="0"/>
              <a:t> </a:t>
            </a:r>
            <a:r>
              <a:rPr lang="en-US" cap="none" dirty="0" err="1" smtClean="0"/>
              <a:t>oleh</a:t>
            </a:r>
            <a:r>
              <a:rPr lang="en-US" cap="none" dirty="0" smtClean="0"/>
              <a:t>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atau</a:t>
            </a:r>
            <a:r>
              <a:rPr lang="en-US" cap="none" dirty="0" smtClean="0"/>
              <a:t> </a:t>
            </a:r>
            <a:r>
              <a:rPr lang="en-US" cap="none" dirty="0" err="1" smtClean="0"/>
              <a:t>partikel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. </a:t>
            </a:r>
            <a:r>
              <a:rPr lang="id-ID" cap="none" dirty="0" err="1"/>
              <a:t>O</a:t>
            </a:r>
            <a:r>
              <a:rPr lang="en-US" cap="none" dirty="0" err="1" smtClean="0"/>
              <a:t>leh</a:t>
            </a:r>
            <a:r>
              <a:rPr lang="en-US" cap="none" dirty="0" smtClean="0"/>
              <a:t> </a:t>
            </a:r>
            <a:r>
              <a:rPr lang="en-US" cap="none" dirty="0" err="1" smtClean="0"/>
              <a:t>karena</a:t>
            </a:r>
            <a:r>
              <a:rPr lang="en-US" cap="none" dirty="0" smtClean="0"/>
              <a:t> </a:t>
            </a:r>
            <a:r>
              <a:rPr lang="en-US" cap="none" dirty="0" err="1" smtClean="0"/>
              <a:t>itu</a:t>
            </a:r>
            <a:r>
              <a:rPr lang="en-US" cap="none" dirty="0" smtClean="0"/>
              <a:t> </a:t>
            </a:r>
            <a:r>
              <a:rPr lang="en-US" cap="none" dirty="0" err="1" smtClean="0"/>
              <a:t>jika</a:t>
            </a:r>
            <a:r>
              <a:rPr lang="en-US" cap="none" dirty="0" smtClean="0"/>
              <a:t> </a:t>
            </a:r>
            <a:r>
              <a:rPr lang="en-US" cap="none" dirty="0" err="1" smtClean="0"/>
              <a:t>ada</a:t>
            </a:r>
            <a:r>
              <a:rPr lang="en-US" cap="none" dirty="0" smtClean="0"/>
              <a:t> </a:t>
            </a:r>
            <a:r>
              <a:rPr lang="en-US" cap="none" dirty="0" err="1" smtClean="0"/>
              <a:t>beberapa</a:t>
            </a:r>
            <a:r>
              <a:rPr lang="en-US" cap="none" dirty="0" smtClean="0"/>
              <a:t> </a:t>
            </a:r>
            <a:r>
              <a:rPr lang="en-US" cap="none" dirty="0" err="1" smtClean="0"/>
              <a:t>vektor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dijumlahkan</a:t>
            </a:r>
            <a:r>
              <a:rPr lang="en-US" cap="none" dirty="0" smtClean="0"/>
              <a:t>, </a:t>
            </a:r>
            <a:r>
              <a:rPr lang="en-US" cap="none" dirty="0" err="1" smtClean="0"/>
              <a:t>harus</a:t>
            </a:r>
            <a:r>
              <a:rPr lang="en-US" cap="none" dirty="0" smtClean="0"/>
              <a:t> </a:t>
            </a:r>
            <a:r>
              <a:rPr lang="en-US" cap="none" dirty="0" err="1" smtClean="0"/>
              <a:t>dijumlahkan</a:t>
            </a:r>
            <a:r>
              <a:rPr lang="en-US" cap="none" dirty="0" smtClean="0"/>
              <a:t> </a:t>
            </a:r>
            <a:r>
              <a:rPr lang="en-US" cap="none" dirty="0" err="1" smtClean="0"/>
              <a:t>secara</a:t>
            </a:r>
            <a:r>
              <a:rPr lang="en-US" cap="none" dirty="0" smtClean="0"/>
              <a:t> </a:t>
            </a:r>
            <a:r>
              <a:rPr lang="en-US" cap="none" dirty="0" err="1" smtClean="0"/>
              <a:t>vektor</a:t>
            </a:r>
            <a:r>
              <a:rPr lang="en-US" cap="none" dirty="0" smtClean="0"/>
              <a:t>. </a:t>
            </a:r>
            <a:endParaRPr lang="en-US" cap="none" dirty="0"/>
          </a:p>
        </p:txBody>
      </p:sp>
      <p:sp>
        <p:nvSpPr>
          <p:cNvPr id="9" name="Rounded Rectangle 8"/>
          <p:cNvSpPr/>
          <p:nvPr/>
        </p:nvSpPr>
        <p:spPr>
          <a:xfrm>
            <a:off x="1446663" y="3046471"/>
            <a:ext cx="1817819" cy="91138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 </a:t>
            </a: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m.v</a:t>
            </a:r>
            <a:endParaRPr lang="en-US" sz="3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61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913774" y="1173707"/>
                <a:ext cx="10363826" cy="528168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cap="none" dirty="0" err="1" smtClean="0"/>
                  <a:t>Misalkan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ada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dua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buah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vektor</a:t>
                </a:r>
                <a:r>
                  <a:rPr lang="en-US" cap="none" dirty="0" smtClean="0"/>
                  <a:t> momentum </a:t>
                </a:r>
                <a:r>
                  <a:rPr lang="en-US" i="1" cap="none" dirty="0" smtClean="0"/>
                  <a:t>p</a:t>
                </a:r>
                <a:r>
                  <a:rPr lang="en-US" cap="none" baseline="-25000" dirty="0" smtClean="0"/>
                  <a:t>1 </a:t>
                </a:r>
                <a:r>
                  <a:rPr lang="en-US" cap="none" dirty="0" err="1" smtClean="0"/>
                  <a:t>dan</a:t>
                </a:r>
                <a:r>
                  <a:rPr lang="en-US" cap="none" dirty="0" smtClean="0"/>
                  <a:t> </a:t>
                </a:r>
                <a:r>
                  <a:rPr lang="en-US" i="1" cap="none" dirty="0" smtClean="0"/>
                  <a:t>p</a:t>
                </a:r>
                <a:r>
                  <a:rPr lang="en-US" cap="none" baseline="-25000" dirty="0" smtClean="0"/>
                  <a:t>2 </a:t>
                </a:r>
                <a:r>
                  <a:rPr lang="en-US" cap="none" dirty="0" err="1" smtClean="0"/>
                  <a:t>membentuk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sudut</a:t>
                </a:r>
                <a:r>
                  <a:rPr lang="en-US" cap="none" dirty="0" smtClean="0"/>
                  <a:t> α, </a:t>
                </a:r>
                <a:r>
                  <a:rPr lang="en-US" cap="none" dirty="0" err="1" smtClean="0"/>
                  <a:t>maka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jumlah</a:t>
                </a:r>
                <a:r>
                  <a:rPr lang="en-US" cap="none" dirty="0" smtClean="0"/>
                  <a:t> momentum </a:t>
                </a:r>
                <a:r>
                  <a:rPr lang="en-US" cap="none" dirty="0" err="1" smtClean="0"/>
                  <a:t>kedua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vektor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harus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dijumlahkan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secara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vektor</a:t>
                </a:r>
                <a:r>
                  <a:rPr lang="en-US" cap="none" dirty="0" smtClean="0"/>
                  <a:t>, </a:t>
                </a:r>
                <a:r>
                  <a:rPr lang="en-US" cap="none" dirty="0" err="1" smtClean="0"/>
                  <a:t>seperti</a:t>
                </a:r>
                <a:r>
                  <a:rPr lang="en-US" cap="none" dirty="0" smtClean="0"/>
                  <a:t> yang </a:t>
                </a:r>
                <a:r>
                  <a:rPr lang="en-US" cap="none" dirty="0" err="1" smtClean="0"/>
                  <a:t>terlihat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dari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gambar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vektor</a:t>
                </a:r>
                <a:r>
                  <a:rPr lang="en-US" cap="none" dirty="0" smtClean="0"/>
                  <a:t>. </a:t>
                </a:r>
                <a:r>
                  <a:rPr lang="en-US" cap="none" dirty="0" err="1" smtClean="0"/>
                  <a:t>Besar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vektor</a:t>
                </a:r>
                <a:r>
                  <a:rPr lang="en-US" cap="none" dirty="0" smtClean="0"/>
                  <a:t> </a:t>
                </a:r>
                <a:r>
                  <a:rPr lang="en-US" i="1" cap="none" dirty="0" smtClean="0"/>
                  <a:t>p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dirumuskan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sebagai</a:t>
                </a:r>
                <a:r>
                  <a:rPr lang="en-US" cap="none" dirty="0" smtClean="0"/>
                  <a:t> </a:t>
                </a:r>
                <a:r>
                  <a:rPr lang="en-US" cap="none" dirty="0" err="1" smtClean="0"/>
                  <a:t>berikut</a:t>
                </a:r>
                <a:r>
                  <a:rPr lang="en-US" cap="none" dirty="0" smtClean="0"/>
                  <a:t> :</a:t>
                </a:r>
                <a:endParaRPr lang="id-ID" i="1" dirty="0"/>
              </a:p>
              <a:p>
                <a:pPr marL="0" indent="0">
                  <a:buNone/>
                </a:pPr>
                <a:endParaRPr lang="id-ID" i="1" dirty="0" smtClean="0"/>
              </a:p>
              <a:p>
                <a:pPr marL="0" indent="0">
                  <a:buNone/>
                </a:pPr>
                <a:endParaRPr lang="id-ID" i="1" dirty="0" smtClean="0"/>
              </a:p>
              <a:p>
                <a:pPr marL="0" indent="0">
                  <a:buNone/>
                </a:pPr>
                <a:endParaRPr lang="id-ID" i="1" dirty="0" smtClean="0"/>
              </a:p>
              <a:p>
                <a:pPr marL="0" indent="0">
                  <a:buNone/>
                </a:pPr>
                <a:endParaRPr lang="id-ID" i="1" dirty="0" smtClean="0"/>
              </a:p>
              <a:p>
                <a:pPr marL="0" indent="0">
                  <a:buNone/>
                </a:pPr>
                <a:endParaRPr lang="id-ID" i="1" dirty="0" smtClean="0"/>
              </a:p>
              <a:p>
                <a:pPr marL="0" indent="0">
                  <a:buNone/>
                </a:pPr>
                <a:endParaRPr lang="id-ID" i="1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+2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𝑐𝑜𝑠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rad>
                  </m:oMath>
                </a14:m>
                <a:r>
                  <a:rPr lang="id-ID" dirty="0" smtClean="0"/>
                  <a:t> </a:t>
                </a:r>
                <a:endParaRPr lang="en-US" dirty="0"/>
              </a:p>
              <a:p>
                <a:pPr marL="0" indent="0">
                  <a:buNone/>
                </a:pPr>
                <a:endParaRPr lang="en-US" cap="none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913774" y="1173707"/>
                <a:ext cx="10363826" cy="5281683"/>
              </a:xfrm>
              <a:blipFill>
                <a:blip r:embed="rId2"/>
                <a:stretch>
                  <a:fillRect l="-647" t="-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822" y="2555618"/>
            <a:ext cx="4613569" cy="251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4016349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506673"/>
            <a:ext cx="10364451" cy="955343"/>
          </a:xfrm>
        </p:spPr>
        <p:txBody>
          <a:bodyPr>
            <a:normAutofit/>
          </a:bodyPr>
          <a:lstStyle/>
          <a:p>
            <a:pPr algn="l"/>
            <a:r>
              <a:rPr lang="id-ID" sz="4400" dirty="0" smtClean="0">
                <a:latin typeface="MisterEarl BT" panose="03080802020302020203" pitchFamily="66" charset="0"/>
              </a:rPr>
              <a:t>impuls</a:t>
            </a:r>
            <a:endParaRPr lang="en-US" sz="4400" dirty="0">
              <a:latin typeface="MisterEarl BT" panose="0308080202030202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663700"/>
            <a:ext cx="10694026" cy="49281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Impuls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</a:t>
            </a:r>
            <a:r>
              <a:rPr lang="en-US" cap="none" dirty="0" err="1" smtClean="0"/>
              <a:t>peristiwa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bekerja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dalam</a:t>
            </a:r>
            <a:r>
              <a:rPr lang="en-US" cap="none" dirty="0" smtClean="0"/>
              <a:t> </a:t>
            </a:r>
            <a:r>
              <a:rPr lang="en-US" cap="none" dirty="0" err="1" smtClean="0"/>
              <a:t>waktu</a:t>
            </a:r>
            <a:r>
              <a:rPr lang="en-US" cap="none" dirty="0" smtClean="0"/>
              <a:t> </a:t>
            </a:r>
            <a:r>
              <a:rPr lang="en-US" cap="none" dirty="0" err="1" smtClean="0"/>
              <a:t>hanya</a:t>
            </a:r>
            <a:r>
              <a:rPr lang="en-US" cap="none" dirty="0" smtClean="0"/>
              <a:t> </a:t>
            </a:r>
            <a:r>
              <a:rPr lang="en-US" cap="none" dirty="0" err="1" smtClean="0"/>
              <a:t>sesaat</a:t>
            </a:r>
            <a:r>
              <a:rPr lang="en-US" cap="none" dirty="0" smtClean="0"/>
              <a:t>. </a:t>
            </a:r>
            <a:r>
              <a:rPr lang="en-US" cap="none" dirty="0" err="1" smtClean="0"/>
              <a:t>Atau</a:t>
            </a:r>
            <a:r>
              <a:rPr lang="en-US" cap="none" dirty="0" smtClean="0"/>
              <a:t> </a:t>
            </a:r>
            <a:r>
              <a:rPr lang="en-US" cap="none" dirty="0" err="1" smtClean="0"/>
              <a:t>impuls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</a:t>
            </a:r>
            <a:r>
              <a:rPr lang="en-US" cap="none" dirty="0" err="1" smtClean="0"/>
              <a:t>peristiwa</a:t>
            </a:r>
            <a:r>
              <a:rPr lang="en-US" cap="none" dirty="0" smtClean="0"/>
              <a:t> </a:t>
            </a:r>
            <a:r>
              <a:rPr lang="en-US" cap="none" dirty="0" err="1" smtClean="0"/>
              <a:t>bekerjanya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dalam</a:t>
            </a:r>
            <a:r>
              <a:rPr lang="en-US" cap="none" dirty="0" smtClean="0"/>
              <a:t> </a:t>
            </a:r>
            <a:r>
              <a:rPr lang="en-US" cap="none" dirty="0" err="1" smtClean="0"/>
              <a:t>waktu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sangat</a:t>
            </a:r>
            <a:r>
              <a:rPr lang="en-US" cap="none" dirty="0" smtClean="0"/>
              <a:t> </a:t>
            </a:r>
            <a:r>
              <a:rPr lang="en-US" cap="none" dirty="0" err="1" smtClean="0"/>
              <a:t>singkat</a:t>
            </a:r>
            <a:r>
              <a:rPr lang="en-US" cap="none" dirty="0" smtClean="0"/>
              <a:t>. </a:t>
            </a:r>
            <a:r>
              <a:rPr lang="en-US" cap="none" dirty="0" err="1" smtClean="0"/>
              <a:t>Contoh</a:t>
            </a:r>
            <a:r>
              <a:rPr lang="en-US" cap="none" dirty="0" smtClean="0"/>
              <a:t> </a:t>
            </a:r>
            <a:r>
              <a:rPr lang="en-US" cap="none" dirty="0" err="1" smtClean="0"/>
              <a:t>dar</a:t>
            </a:r>
            <a:r>
              <a:rPr lang="id-ID" cap="none" dirty="0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kejadian</a:t>
            </a:r>
            <a:r>
              <a:rPr lang="en-US" cap="none" dirty="0" smtClean="0"/>
              <a:t> </a:t>
            </a:r>
            <a:r>
              <a:rPr lang="en-US" cap="none" dirty="0" err="1" smtClean="0"/>
              <a:t>impuls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: </a:t>
            </a:r>
            <a:r>
              <a:rPr lang="en-US" cap="none" dirty="0" err="1" smtClean="0"/>
              <a:t>peristiwa</a:t>
            </a:r>
            <a:r>
              <a:rPr lang="en-US" cap="none" dirty="0" smtClean="0"/>
              <a:t> </a:t>
            </a:r>
            <a:r>
              <a:rPr lang="en-US" cap="none" dirty="0" err="1" smtClean="0"/>
              <a:t>seperti</a:t>
            </a:r>
            <a:r>
              <a:rPr lang="en-US" cap="none" dirty="0" smtClean="0"/>
              <a:t> bola </a:t>
            </a:r>
            <a:r>
              <a:rPr lang="en-US" cap="none" dirty="0" err="1" smtClean="0"/>
              <a:t>ditendang</a:t>
            </a:r>
            <a:r>
              <a:rPr lang="en-US" cap="none" dirty="0" smtClean="0"/>
              <a:t>, bola </a:t>
            </a:r>
            <a:r>
              <a:rPr lang="en-US" cap="none" dirty="0" err="1" smtClean="0"/>
              <a:t>tenis</a:t>
            </a:r>
            <a:r>
              <a:rPr lang="en-US" cap="none" dirty="0" smtClean="0"/>
              <a:t> </a:t>
            </a:r>
            <a:r>
              <a:rPr lang="en-US" cap="none" dirty="0" err="1" smtClean="0"/>
              <a:t>dipukul</a:t>
            </a:r>
            <a:r>
              <a:rPr lang="en-US" cap="none" dirty="0" smtClean="0"/>
              <a:t> </a:t>
            </a:r>
            <a:r>
              <a:rPr lang="en-US" cap="none" dirty="0" err="1" smtClean="0"/>
              <a:t>karena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saat</a:t>
            </a:r>
            <a:r>
              <a:rPr lang="en-US" cap="none" dirty="0" smtClean="0"/>
              <a:t> </a:t>
            </a:r>
            <a:r>
              <a:rPr lang="en-US" cap="none" dirty="0" err="1" smtClean="0"/>
              <a:t>tendangan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pukulan</a:t>
            </a:r>
            <a:r>
              <a:rPr lang="en-US" cap="none" dirty="0" smtClean="0"/>
              <a:t>,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bekerja</a:t>
            </a:r>
            <a:r>
              <a:rPr lang="en-US" cap="none" dirty="0" smtClean="0"/>
              <a:t> </a:t>
            </a:r>
            <a:r>
              <a:rPr lang="en-US" cap="none" dirty="0" err="1" smtClean="0"/>
              <a:t>sangat</a:t>
            </a:r>
            <a:r>
              <a:rPr lang="en-US" cap="none" dirty="0" smtClean="0"/>
              <a:t> </a:t>
            </a:r>
            <a:r>
              <a:rPr lang="en-US" cap="none" dirty="0" err="1" smtClean="0"/>
              <a:t>singkat</a:t>
            </a:r>
            <a:r>
              <a:rPr lang="en-US" cap="none" dirty="0" smtClean="0"/>
              <a:t>. </a:t>
            </a:r>
            <a:r>
              <a:rPr lang="id-ID" cap="none" dirty="0" smtClean="0"/>
              <a:t>	</a:t>
            </a:r>
          </a:p>
          <a:p>
            <a:pPr marL="0" indent="0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Impuls</a:t>
            </a:r>
            <a:r>
              <a:rPr lang="en-US" cap="none" dirty="0" smtClean="0"/>
              <a:t> </a:t>
            </a:r>
            <a:r>
              <a:rPr lang="en-US" cap="none" dirty="0" err="1" smtClean="0"/>
              <a:t>didefinisikan</a:t>
            </a:r>
            <a:r>
              <a:rPr lang="en-US" cap="none" dirty="0" smtClean="0"/>
              <a:t> </a:t>
            </a:r>
            <a:r>
              <a:rPr lang="en-US" cap="none" dirty="0" err="1" smtClean="0"/>
              <a:t>sebagai</a:t>
            </a:r>
            <a:r>
              <a:rPr lang="en-US" cap="none" dirty="0" smtClean="0"/>
              <a:t> </a:t>
            </a:r>
            <a:r>
              <a:rPr lang="en-US" cap="none" dirty="0" err="1" smtClean="0"/>
              <a:t>hasil</a:t>
            </a:r>
            <a:r>
              <a:rPr lang="en-US" cap="none" dirty="0" smtClean="0"/>
              <a:t> kali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waktu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dibutuhkan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tersebut</a:t>
            </a:r>
            <a:r>
              <a:rPr lang="en-US" cap="none" dirty="0" smtClean="0"/>
              <a:t>  </a:t>
            </a:r>
            <a:r>
              <a:rPr lang="en-US" cap="none" dirty="0" err="1" smtClean="0"/>
              <a:t>bekerja</a:t>
            </a:r>
            <a:r>
              <a:rPr lang="en-US" cap="none" dirty="0" smtClean="0"/>
              <a:t>. </a:t>
            </a:r>
            <a:endParaRPr lang="id-ID" cap="none" dirty="0" smtClean="0"/>
          </a:p>
          <a:p>
            <a:pPr marL="0" indent="0" algn="just">
              <a:buNone/>
            </a:pPr>
            <a:r>
              <a:rPr lang="id-ID" cap="none" dirty="0"/>
              <a:t>	</a:t>
            </a:r>
            <a:r>
              <a:rPr lang="id-ID" cap="none" dirty="0" smtClean="0"/>
              <a:t>		Keterangan :</a:t>
            </a:r>
          </a:p>
          <a:p>
            <a:pPr marL="0" indent="0" algn="just">
              <a:buNone/>
            </a:pPr>
            <a:r>
              <a:rPr lang="id-ID" cap="none" dirty="0"/>
              <a:t>	</a:t>
            </a:r>
            <a:r>
              <a:rPr lang="id-ID" cap="none" dirty="0" smtClean="0"/>
              <a:t>		I</a:t>
            </a:r>
            <a:r>
              <a:rPr lang="en-US" cap="none" dirty="0" smtClean="0"/>
              <a:t> </a:t>
            </a:r>
            <a:r>
              <a:rPr lang="en-US" cap="none" dirty="0"/>
              <a:t>: </a:t>
            </a:r>
            <a:r>
              <a:rPr lang="en-US" cap="none" dirty="0" err="1"/>
              <a:t>impuls</a:t>
            </a:r>
            <a:r>
              <a:rPr lang="en-US" cap="none" dirty="0"/>
              <a:t> </a:t>
            </a:r>
            <a:r>
              <a:rPr lang="en-US" cap="none" dirty="0" smtClean="0"/>
              <a:t>(</a:t>
            </a:r>
            <a:r>
              <a:rPr lang="id-ID" cap="none" dirty="0"/>
              <a:t>N</a:t>
            </a:r>
            <a:r>
              <a:rPr lang="en-US" cap="none" dirty="0" smtClean="0"/>
              <a:t>s)</a:t>
            </a:r>
            <a:endParaRPr lang="id-ID" cap="none" dirty="0" smtClean="0"/>
          </a:p>
          <a:p>
            <a:pPr marL="0" indent="0" algn="just">
              <a:buNone/>
            </a:pPr>
            <a:r>
              <a:rPr lang="id-ID" cap="none" dirty="0"/>
              <a:t>			</a:t>
            </a:r>
            <a:r>
              <a:rPr lang="id-ID" cap="none" dirty="0" smtClean="0"/>
              <a:t>F</a:t>
            </a:r>
            <a:r>
              <a:rPr lang="en-US" cap="none" dirty="0" smtClean="0"/>
              <a:t> </a:t>
            </a:r>
            <a:r>
              <a:rPr lang="en-US" cap="none" dirty="0"/>
              <a:t>: </a:t>
            </a:r>
            <a:r>
              <a:rPr lang="en-US" cap="none" dirty="0" err="1"/>
              <a:t>gaya</a:t>
            </a:r>
            <a:r>
              <a:rPr lang="en-US" cap="none" dirty="0"/>
              <a:t> </a:t>
            </a:r>
            <a:r>
              <a:rPr lang="en-US" cap="none" dirty="0" smtClean="0"/>
              <a:t>(</a:t>
            </a:r>
            <a:r>
              <a:rPr lang="id-ID" cap="none" dirty="0" smtClean="0"/>
              <a:t>N</a:t>
            </a:r>
            <a:r>
              <a:rPr lang="en-US" cap="none" dirty="0" smtClean="0"/>
              <a:t>)</a:t>
            </a:r>
            <a:endParaRPr lang="id-ID" cap="none" dirty="0"/>
          </a:p>
          <a:p>
            <a:pPr marL="0" indent="0" algn="just">
              <a:buNone/>
            </a:pPr>
            <a:r>
              <a:rPr lang="id-ID" cap="none" dirty="0"/>
              <a:t>			</a:t>
            </a:r>
            <a:r>
              <a:rPr lang="en-US" cap="none" dirty="0"/>
              <a:t>∆t : </a:t>
            </a:r>
            <a:r>
              <a:rPr lang="en-US" cap="none" dirty="0" err="1"/>
              <a:t>waktu</a:t>
            </a:r>
            <a:r>
              <a:rPr lang="en-US" cap="none" dirty="0"/>
              <a:t>  (s</a:t>
            </a:r>
            <a:r>
              <a:rPr lang="en-US" cap="none" dirty="0" smtClean="0"/>
              <a:t>)</a:t>
            </a:r>
            <a:endParaRPr lang="id-ID" cap="none" dirty="0" smtClean="0"/>
          </a:p>
          <a:p>
            <a:pPr marL="0" indent="0" algn="just">
              <a:buNone/>
            </a:pPr>
            <a:endParaRPr lang="id-ID" cap="none" dirty="0"/>
          </a:p>
        </p:txBody>
      </p:sp>
      <p:sp>
        <p:nvSpPr>
          <p:cNvPr id="8" name="Rounded Rectangle 7"/>
          <p:cNvSpPr/>
          <p:nvPr/>
        </p:nvSpPr>
        <p:spPr>
          <a:xfrm>
            <a:off x="1459873" y="4623084"/>
            <a:ext cx="1473827" cy="91411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F . ∆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endParaRPr lang="id-ID" sz="20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Left Arrow 9">
            <a:hlinkClick r:id="rId2" action="ppaction://hlinksldjump"/>
          </p:cNvPr>
          <p:cNvSpPr/>
          <p:nvPr/>
        </p:nvSpPr>
        <p:spPr>
          <a:xfrm>
            <a:off x="10699845" y="5909481"/>
            <a:ext cx="1214651" cy="8052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50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70873" y="457199"/>
            <a:ext cx="10793813" cy="6165669"/>
          </a:xfrm>
        </p:spPr>
        <p:txBody>
          <a:bodyPr>
            <a:normAutofit/>
          </a:bodyPr>
          <a:lstStyle/>
          <a:p>
            <a:pPr marL="0" lvl="2" indent="0" algn="just">
              <a:spcBef>
                <a:spcPts val="1000"/>
              </a:spcBef>
              <a:buNone/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erEarl BT" panose="03080802020302020203" pitchFamily="66" charset="0"/>
              </a:rPr>
              <a:t>hubungan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erEarl BT" panose="03080802020302020203" pitchFamily="66" charset="0"/>
              </a:rPr>
              <a:t>Momentum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erEarl BT" panose="03080802020302020203" pitchFamily="66" charset="0"/>
              </a:rPr>
              <a:t>dan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erEarl BT" panose="03080802020302020203" pitchFamily="66" charset="0"/>
              </a:rPr>
              <a:t> </a:t>
            </a:r>
            <a:r>
              <a:rPr lang="en-US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erEarl BT" panose="03080802020302020203" pitchFamily="66" charset="0"/>
              </a:rPr>
              <a:t>Impuls</a:t>
            </a:r>
            <a:endParaRPr lang="id-ID" sz="4400" b="1" i="1" cap="none" dirty="0" smtClean="0">
              <a:latin typeface="MisterEarl BT" panose="03080802020302020203" pitchFamily="66" charset="0"/>
            </a:endParaRPr>
          </a:p>
          <a:p>
            <a:pPr marL="0" indent="0" algn="just">
              <a:buNone/>
            </a:pPr>
            <a:r>
              <a:rPr lang="id-ID" b="1" i="1" cap="none" dirty="0"/>
              <a:t>	</a:t>
            </a:r>
            <a:r>
              <a:rPr lang="en-US" b="1" i="1" cap="none" dirty="0" err="1" smtClean="0"/>
              <a:t>Impuls</a:t>
            </a:r>
            <a:r>
              <a:rPr lang="en-US" cap="none" dirty="0" smtClean="0"/>
              <a:t> </a:t>
            </a:r>
            <a:r>
              <a:rPr lang="en-US" cap="none" dirty="0" err="1" smtClean="0"/>
              <a:t>juga</a:t>
            </a:r>
            <a:r>
              <a:rPr lang="en-US" cap="none" dirty="0" smtClean="0"/>
              <a:t> </a:t>
            </a:r>
            <a:r>
              <a:rPr lang="en-US" cap="none" dirty="0" err="1" smtClean="0"/>
              <a:t>didefinisikan</a:t>
            </a:r>
            <a:r>
              <a:rPr lang="en-US" cap="none" dirty="0" smtClean="0"/>
              <a:t> </a:t>
            </a:r>
            <a:r>
              <a:rPr lang="en-US" cap="none" dirty="0" err="1" smtClean="0"/>
              <a:t>sebagai</a:t>
            </a:r>
            <a:r>
              <a:rPr lang="en-US" cap="none" dirty="0" smtClean="0"/>
              <a:t> </a:t>
            </a:r>
            <a:r>
              <a:rPr lang="en-US" cap="none" dirty="0" err="1" smtClean="0"/>
              <a:t>besarnya</a:t>
            </a:r>
            <a:r>
              <a:rPr lang="en-US" cap="none" dirty="0" smtClean="0"/>
              <a:t> </a:t>
            </a:r>
            <a:r>
              <a:rPr lang="en-US" b="1" i="1" cap="none" dirty="0" err="1" smtClean="0"/>
              <a:t>perubahan</a:t>
            </a:r>
            <a:r>
              <a:rPr lang="en-US" b="1" i="1" cap="none" dirty="0" smtClean="0"/>
              <a:t> momentum</a:t>
            </a:r>
            <a:r>
              <a:rPr lang="en-US" cap="none" dirty="0" smtClean="0"/>
              <a:t>. </a:t>
            </a:r>
            <a:r>
              <a:rPr lang="en-US" cap="none" dirty="0" err="1" smtClean="0"/>
              <a:t>Jika</a:t>
            </a:r>
            <a:r>
              <a:rPr lang="en-US" cap="none" dirty="0" smtClean="0"/>
              <a:t>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bermassa</a:t>
            </a:r>
            <a:r>
              <a:rPr lang="en-US" cap="none" dirty="0" smtClean="0"/>
              <a:t> m, </a:t>
            </a:r>
            <a:r>
              <a:rPr lang="en-US" cap="none" dirty="0" err="1" smtClean="0"/>
              <a:t>mula-mula</a:t>
            </a:r>
            <a:r>
              <a:rPr lang="en-US" cap="none" dirty="0" smtClean="0"/>
              <a:t>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v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,  </a:t>
            </a:r>
            <a:r>
              <a:rPr lang="en-US" cap="none" dirty="0" err="1" smtClean="0"/>
              <a:t>karena</a:t>
            </a:r>
            <a:r>
              <a:rPr lang="en-US" cap="none" dirty="0" smtClean="0"/>
              <a:t> </a:t>
            </a:r>
            <a:r>
              <a:rPr lang="en-US" cap="none" dirty="0" err="1" smtClean="0"/>
              <a:t>suatu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F, </a:t>
            </a:r>
            <a:r>
              <a:rPr lang="en-US" cap="none" dirty="0" err="1" smtClean="0"/>
              <a:t>kecepatannya</a:t>
            </a:r>
            <a:r>
              <a:rPr lang="en-US" cap="none" dirty="0" smtClean="0"/>
              <a:t> </a:t>
            </a:r>
            <a:r>
              <a:rPr lang="en-US" cap="none" dirty="0" err="1" smtClean="0"/>
              <a:t>berubah</a:t>
            </a:r>
            <a:r>
              <a:rPr lang="en-US" cap="none" dirty="0" smtClean="0"/>
              <a:t> </a:t>
            </a:r>
            <a:r>
              <a:rPr lang="en-US" cap="none" dirty="0" err="1" smtClean="0"/>
              <a:t>menjadi</a:t>
            </a:r>
            <a:r>
              <a:rPr lang="en-US" cap="none" dirty="0" smtClean="0"/>
              <a:t> v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. Benda </a:t>
            </a:r>
            <a:r>
              <a:rPr lang="en-US" cap="none" dirty="0" err="1" smtClean="0"/>
              <a:t>tersebut</a:t>
            </a:r>
            <a:r>
              <a:rPr lang="en-US" cap="none" dirty="0" smtClean="0"/>
              <a:t> </a:t>
            </a:r>
            <a:r>
              <a:rPr lang="en-US" cap="none" dirty="0" err="1" smtClean="0"/>
              <a:t>mengalami</a:t>
            </a:r>
            <a:r>
              <a:rPr lang="en-US" cap="none" dirty="0" smtClean="0"/>
              <a:t> </a:t>
            </a:r>
            <a:r>
              <a:rPr lang="en-US" cap="none" dirty="0" err="1" smtClean="0"/>
              <a:t>perubahan</a:t>
            </a:r>
            <a:r>
              <a:rPr lang="en-US" cap="none" dirty="0" smtClean="0"/>
              <a:t> momentum </a:t>
            </a:r>
            <a:r>
              <a:rPr lang="en-US" cap="none" dirty="0" smtClean="0">
                <a:sym typeface="Symbol" panose="05050102010706020507" pitchFamily="18" charset="2"/>
              </a:rPr>
              <a:t></a:t>
            </a:r>
            <a:r>
              <a:rPr lang="en-US" cap="none" dirty="0" smtClean="0"/>
              <a:t>p.</a:t>
            </a:r>
            <a:endParaRPr lang="id-ID" cap="none" dirty="0" smtClean="0"/>
          </a:p>
          <a:p>
            <a:pPr marL="0" lvl="0" indent="0" algn="just">
              <a:buNone/>
            </a:pPr>
            <a:endParaRPr lang="id-ID" cap="none" dirty="0" smtClean="0"/>
          </a:p>
          <a:p>
            <a:pPr marL="0" lvl="0" indent="0" algn="just">
              <a:buNone/>
            </a:pPr>
            <a:endParaRPr lang="id-ID" cap="none" dirty="0"/>
          </a:p>
          <a:p>
            <a:pPr marL="0" lvl="0" indent="0" algn="just">
              <a:buNone/>
            </a:pPr>
            <a:r>
              <a:rPr lang="en-US" cap="none" dirty="0" err="1" smtClean="0"/>
              <a:t>Besarnya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saat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kecepatannya</a:t>
            </a:r>
            <a:r>
              <a:rPr lang="en-US" cap="none" dirty="0" smtClean="0"/>
              <a:t> v</a:t>
            </a:r>
            <a:r>
              <a:rPr lang="en-US" cap="none" baseline="-25000" dirty="0" smtClean="0"/>
              <a:t>1 </a:t>
            </a:r>
            <a:r>
              <a:rPr lang="en-US" cap="none" dirty="0" smtClean="0"/>
              <a:t>(momentum </a:t>
            </a:r>
            <a:r>
              <a:rPr lang="en-US" cap="none" dirty="0" err="1" smtClean="0"/>
              <a:t>mula-mula</a:t>
            </a:r>
            <a:r>
              <a:rPr lang="en-US" cap="none" dirty="0" smtClean="0"/>
              <a:t>)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:</a:t>
            </a:r>
            <a:endParaRPr lang="id-ID" cap="none" dirty="0"/>
          </a:p>
          <a:p>
            <a:pPr marL="0" lvl="0" indent="0" algn="just">
              <a:buNone/>
            </a:pPr>
            <a:r>
              <a:rPr lang="en-US" b="1" i="1" cap="none" dirty="0" smtClean="0"/>
              <a:t>p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 = m.v</a:t>
            </a:r>
            <a:r>
              <a:rPr lang="en-US" b="1" i="1" cap="none" baseline="-25000" dirty="0" smtClean="0"/>
              <a:t>1</a:t>
            </a:r>
            <a:endParaRPr lang="id-ID" b="1" i="1" cap="none" baseline="-25000" dirty="0" smtClean="0"/>
          </a:p>
          <a:p>
            <a:pPr marL="0" indent="0" algn="just">
              <a:buNone/>
            </a:pPr>
            <a:r>
              <a:rPr lang="en-US" cap="none" dirty="0" err="1" smtClean="0"/>
              <a:t>Besarnya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saat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kecepatannya</a:t>
            </a:r>
            <a:r>
              <a:rPr lang="en-US" cap="none" dirty="0" smtClean="0"/>
              <a:t> v</a:t>
            </a:r>
            <a:r>
              <a:rPr lang="en-US" cap="none" baseline="-25000" dirty="0" smtClean="0"/>
              <a:t>2 </a:t>
            </a:r>
            <a:r>
              <a:rPr lang="en-US" cap="none" dirty="0" smtClean="0"/>
              <a:t>(momentum </a:t>
            </a:r>
            <a:r>
              <a:rPr lang="en-US" cap="none" dirty="0" err="1" smtClean="0"/>
              <a:t>akhir</a:t>
            </a:r>
            <a:r>
              <a:rPr lang="en-US" cap="none" dirty="0" smtClean="0"/>
              <a:t>)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:</a:t>
            </a:r>
          </a:p>
          <a:p>
            <a:pPr marL="0" indent="0" algn="just">
              <a:buNone/>
            </a:pPr>
            <a:r>
              <a:rPr lang="en-US" b="1" i="1" cap="none" dirty="0" smtClean="0"/>
              <a:t>p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 = m.v</a:t>
            </a:r>
            <a:r>
              <a:rPr lang="en-US" b="1" i="1" cap="none" baseline="-25000" dirty="0" smtClean="0"/>
              <a:t>2</a:t>
            </a:r>
            <a:endParaRPr lang="id-ID" b="1" i="1" cap="none" baseline="-25000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77" y="2933048"/>
            <a:ext cx="2734029" cy="96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18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470263"/>
            <a:ext cx="10363826" cy="5852159"/>
          </a:xfrm>
        </p:spPr>
        <p:txBody>
          <a:bodyPr/>
          <a:lstStyle/>
          <a:p>
            <a:pPr marL="0" indent="0" algn="just">
              <a:buNone/>
            </a:pPr>
            <a:r>
              <a:rPr lang="en-US" cap="none" dirty="0" err="1" smtClean="0"/>
              <a:t>Maka</a:t>
            </a:r>
            <a:r>
              <a:rPr lang="en-US" cap="none" dirty="0" smtClean="0"/>
              <a:t> </a:t>
            </a:r>
            <a:r>
              <a:rPr lang="en-US" cap="none" dirty="0" err="1" smtClean="0"/>
              <a:t>besarnya</a:t>
            </a:r>
            <a:r>
              <a:rPr lang="en-US" cap="none" dirty="0" smtClean="0"/>
              <a:t> </a:t>
            </a:r>
            <a:r>
              <a:rPr lang="en-US" b="1" i="1" cap="none" dirty="0" err="1" smtClean="0"/>
              <a:t>impuls</a:t>
            </a:r>
            <a:r>
              <a:rPr lang="en-US" b="1" i="1" cap="none" dirty="0" smtClean="0"/>
              <a:t> (</a:t>
            </a:r>
            <a:r>
              <a:rPr lang="en-US" b="1" i="1" cap="none" dirty="0" err="1" smtClean="0"/>
              <a:t>perubahan</a:t>
            </a:r>
            <a:r>
              <a:rPr lang="en-US" b="1" i="1" cap="none" dirty="0" smtClean="0"/>
              <a:t> momentum)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:</a:t>
            </a:r>
          </a:p>
          <a:p>
            <a:pPr marL="0" indent="0" algn="just">
              <a:buNone/>
            </a:pPr>
            <a:r>
              <a:rPr lang="en-US" b="1" i="1" cap="none" dirty="0" smtClean="0"/>
              <a:t>I = </a:t>
            </a:r>
            <a:r>
              <a:rPr lang="en-US" b="1" i="1" cap="none" dirty="0" smtClean="0">
                <a:sym typeface="Symbol" panose="05050102010706020507" pitchFamily="18" charset="2"/>
              </a:rPr>
              <a:t></a:t>
            </a:r>
            <a:r>
              <a:rPr lang="en-US" b="1" i="1" cap="none" dirty="0" smtClean="0"/>
              <a:t>p = p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 – p</a:t>
            </a:r>
            <a:r>
              <a:rPr lang="en-US" b="1" i="1" cap="none" baseline="-25000" dirty="0" smtClean="0"/>
              <a:t>1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I = </a:t>
            </a:r>
            <a:r>
              <a:rPr lang="en-US" b="1" i="1" cap="none" dirty="0" smtClean="0">
                <a:sym typeface="Symbol" panose="05050102010706020507" pitchFamily="18" charset="2"/>
              </a:rPr>
              <a:t></a:t>
            </a:r>
            <a:r>
              <a:rPr lang="en-US" b="1" i="1" cap="none" dirty="0" smtClean="0"/>
              <a:t>p = m.(v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 – v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)</a:t>
            </a:r>
            <a:endParaRPr lang="id-ID" b="1" i="1" cap="none" dirty="0"/>
          </a:p>
          <a:p>
            <a:pPr marL="0" indent="0" algn="just">
              <a:buNone/>
            </a:pPr>
            <a:r>
              <a:rPr lang="en-US" cap="none" dirty="0" err="1" smtClean="0"/>
              <a:t>Keterangan</a:t>
            </a:r>
            <a:r>
              <a:rPr lang="en-US" cap="none" dirty="0" smtClean="0"/>
              <a:t> </a:t>
            </a:r>
            <a:r>
              <a:rPr lang="en-US" cap="none" dirty="0"/>
              <a:t>:</a:t>
            </a:r>
          </a:p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smtClean="0"/>
              <a:t>I </a:t>
            </a:r>
            <a:r>
              <a:rPr lang="en-US" cap="none" dirty="0"/>
              <a:t>= </a:t>
            </a:r>
            <a:r>
              <a:rPr lang="en-US" cap="none" dirty="0" err="1"/>
              <a:t>impuls</a:t>
            </a:r>
            <a:r>
              <a:rPr lang="en-US" cap="none" dirty="0"/>
              <a:t> (</a:t>
            </a:r>
            <a:r>
              <a:rPr lang="en-US" cap="none" dirty="0" err="1"/>
              <a:t>kg.M</a:t>
            </a:r>
            <a:r>
              <a:rPr lang="en-US" cap="none" dirty="0"/>
              <a:t>/s)</a:t>
            </a:r>
          </a:p>
          <a:p>
            <a:pPr marL="0" indent="0" algn="just">
              <a:buNone/>
            </a:pPr>
            <a:r>
              <a:rPr lang="id-ID" cap="none" dirty="0" smtClean="0">
                <a:sym typeface="Symbol" panose="05050102010706020507" pitchFamily="18" charset="2"/>
              </a:rPr>
              <a:t>	</a:t>
            </a:r>
            <a:r>
              <a:rPr lang="en-US" cap="none" dirty="0" smtClean="0">
                <a:sym typeface="Symbol" panose="05050102010706020507" pitchFamily="18" charset="2"/>
              </a:rPr>
              <a:t></a:t>
            </a:r>
            <a:r>
              <a:rPr lang="en-US" cap="none" dirty="0"/>
              <a:t>P = </a:t>
            </a:r>
            <a:r>
              <a:rPr lang="en-US" cap="none" dirty="0" err="1"/>
              <a:t>perubahan</a:t>
            </a:r>
            <a:r>
              <a:rPr lang="en-US" cap="none" dirty="0"/>
              <a:t> momentum (</a:t>
            </a:r>
            <a:r>
              <a:rPr lang="en-US" cap="none" dirty="0" err="1"/>
              <a:t>kg.M</a:t>
            </a:r>
            <a:r>
              <a:rPr lang="en-US" cap="none" dirty="0"/>
              <a:t>/s)</a:t>
            </a:r>
          </a:p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smtClean="0"/>
              <a:t>P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</a:t>
            </a:r>
            <a:r>
              <a:rPr lang="en-US" cap="none" dirty="0"/>
              <a:t>= momentum </a:t>
            </a:r>
            <a:r>
              <a:rPr lang="en-US" cap="none" dirty="0" err="1"/>
              <a:t>mula-mula</a:t>
            </a:r>
            <a:r>
              <a:rPr lang="en-US" cap="none" dirty="0"/>
              <a:t> (</a:t>
            </a:r>
            <a:r>
              <a:rPr lang="en-US" cap="none" dirty="0" err="1"/>
              <a:t>kg.M</a:t>
            </a:r>
            <a:r>
              <a:rPr lang="en-US" cap="none" dirty="0"/>
              <a:t>/s)</a:t>
            </a:r>
          </a:p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smtClean="0"/>
              <a:t>P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</a:t>
            </a:r>
            <a:r>
              <a:rPr lang="en-US" cap="none" dirty="0"/>
              <a:t>= momentum </a:t>
            </a:r>
            <a:r>
              <a:rPr lang="en-US" cap="none" dirty="0" err="1"/>
              <a:t>akhir</a:t>
            </a:r>
            <a:r>
              <a:rPr lang="en-US" cap="none" dirty="0"/>
              <a:t> (</a:t>
            </a:r>
            <a:r>
              <a:rPr lang="en-US" cap="none" dirty="0" err="1"/>
              <a:t>kg.M</a:t>
            </a:r>
            <a:r>
              <a:rPr lang="en-US" cap="none" dirty="0"/>
              <a:t>/s)</a:t>
            </a:r>
          </a:p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id-ID" cap="none" dirty="0"/>
              <a:t>v</a:t>
            </a:r>
            <a:r>
              <a:rPr lang="en-US" cap="none" baseline="-25000" dirty="0" smtClean="0"/>
              <a:t>1 </a:t>
            </a:r>
            <a:r>
              <a:rPr lang="en-US" cap="none" dirty="0"/>
              <a:t>= </a:t>
            </a:r>
            <a:r>
              <a:rPr lang="en-US" cap="none" dirty="0" err="1"/>
              <a:t>kecepatan</a:t>
            </a:r>
            <a:r>
              <a:rPr lang="en-US" cap="none" dirty="0"/>
              <a:t> </a:t>
            </a:r>
            <a:r>
              <a:rPr lang="en-US" cap="none" dirty="0" err="1"/>
              <a:t>mula-mula</a:t>
            </a:r>
            <a:r>
              <a:rPr lang="en-US" cap="none" dirty="0"/>
              <a:t> (m/s)</a:t>
            </a:r>
          </a:p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id-ID" cap="none" dirty="0"/>
              <a:t>v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</a:t>
            </a:r>
            <a:r>
              <a:rPr lang="en-US" cap="none" dirty="0"/>
              <a:t>= </a:t>
            </a:r>
            <a:r>
              <a:rPr lang="en-US" cap="none" dirty="0" err="1"/>
              <a:t>kecepatan</a:t>
            </a:r>
            <a:r>
              <a:rPr lang="en-US" cap="none" dirty="0"/>
              <a:t> </a:t>
            </a:r>
            <a:r>
              <a:rPr lang="en-US" cap="none" dirty="0" err="1"/>
              <a:t>akhir</a:t>
            </a:r>
            <a:r>
              <a:rPr lang="en-US" cap="none" dirty="0"/>
              <a:t> (m/s)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2" name="Left Arrow 1">
            <a:hlinkClick r:id="rId2" action="ppaction://hlinksldjump"/>
          </p:cNvPr>
          <p:cNvSpPr/>
          <p:nvPr/>
        </p:nvSpPr>
        <p:spPr>
          <a:xfrm>
            <a:off x="10604863" y="5721531"/>
            <a:ext cx="1345474" cy="90133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10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75771"/>
            <a:ext cx="10364451" cy="957943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MisterEarl BT" panose="03080802020302020203" pitchFamily="66" charset="0"/>
              </a:rPr>
              <a:t>Hukum</a:t>
            </a:r>
            <a:r>
              <a:rPr lang="en-US" sz="4400" b="1" dirty="0">
                <a:latin typeface="MisterEarl BT" panose="03080802020302020203" pitchFamily="66" charset="0"/>
              </a:rPr>
              <a:t> </a:t>
            </a:r>
            <a:r>
              <a:rPr lang="en-US" sz="4400" b="1" dirty="0" err="1">
                <a:latin typeface="MisterEarl BT" panose="03080802020302020203" pitchFamily="66" charset="0"/>
              </a:rPr>
              <a:t>Kekekalan</a:t>
            </a:r>
            <a:r>
              <a:rPr lang="en-US" sz="4400" b="1" dirty="0">
                <a:latin typeface="MisterEarl BT" panose="03080802020302020203" pitchFamily="66" charset="0"/>
              </a:rPr>
              <a:t> Momentum</a:t>
            </a:r>
            <a:endParaRPr lang="en-US" sz="4400" dirty="0">
              <a:latin typeface="MisterEarl BT" panose="0308080202030202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103086"/>
            <a:ext cx="10363826" cy="55154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dirty="0" smtClean="0"/>
              <a:t>	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</a:t>
            </a:r>
            <a:r>
              <a:rPr lang="en-US" cap="none" dirty="0" err="1" smtClean="0"/>
              <a:t>kekekalan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menya-takan</a:t>
            </a:r>
            <a:r>
              <a:rPr lang="en-US" cap="none" dirty="0" smtClean="0"/>
              <a:t> </a:t>
            </a:r>
            <a:r>
              <a:rPr lang="en-US" cap="none" dirty="0" err="1" smtClean="0"/>
              <a:t>bahwa</a:t>
            </a:r>
            <a:r>
              <a:rPr lang="en-US" cap="none" dirty="0" smtClean="0"/>
              <a:t> : </a:t>
            </a:r>
            <a:r>
              <a:rPr lang="en-US" i="1" cap="none" dirty="0" smtClean="0"/>
              <a:t>“</a:t>
            </a:r>
            <a:r>
              <a:rPr lang="en-US" i="1" cap="none" dirty="0" err="1" smtClean="0"/>
              <a:t>jika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tidak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ada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gaya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luar</a:t>
            </a:r>
            <a:r>
              <a:rPr lang="en-US" i="1" cap="none" dirty="0" smtClean="0"/>
              <a:t> yang </a:t>
            </a:r>
            <a:r>
              <a:rPr lang="en-US" i="1" cap="none" dirty="0" err="1" smtClean="0"/>
              <a:t>bekerja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pada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suatu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sistem</a:t>
            </a:r>
            <a:r>
              <a:rPr lang="en-US" i="1" cap="none" dirty="0" smtClean="0"/>
              <a:t>, </a:t>
            </a:r>
            <a:r>
              <a:rPr lang="en-US" i="1" cap="none" dirty="0" err="1" smtClean="0"/>
              <a:t>maka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jumlah</a:t>
            </a:r>
            <a:r>
              <a:rPr lang="en-US" i="1" cap="none" dirty="0" smtClean="0"/>
              <a:t> momentum </a:t>
            </a:r>
            <a:r>
              <a:rPr lang="en-US" i="1" cap="none" dirty="0" err="1" smtClean="0"/>
              <a:t>sistem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tersebut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adalah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konstan</a:t>
            </a:r>
            <a:r>
              <a:rPr lang="en-US" i="1" cap="none" dirty="0" smtClean="0"/>
              <a:t> (</a:t>
            </a:r>
            <a:r>
              <a:rPr lang="en-US" i="1" cap="none" dirty="0" err="1" smtClean="0"/>
              <a:t>tetap</a:t>
            </a:r>
            <a:r>
              <a:rPr lang="en-US" i="1" cap="none" dirty="0" smtClean="0"/>
              <a:t>)”, </a:t>
            </a:r>
            <a:r>
              <a:rPr lang="en-US" cap="none" dirty="0" err="1" smtClean="0"/>
              <a:t>artinya</a:t>
            </a:r>
            <a:r>
              <a:rPr lang="en-US" i="1" cap="none" dirty="0" smtClean="0"/>
              <a:t> “</a:t>
            </a:r>
            <a:r>
              <a:rPr lang="en-US" i="1" cap="none" dirty="0" err="1" smtClean="0"/>
              <a:t>jumlah</a:t>
            </a:r>
            <a:r>
              <a:rPr lang="en-US" i="1" cap="none" dirty="0" smtClean="0"/>
              <a:t> momentum </a:t>
            </a:r>
            <a:r>
              <a:rPr lang="en-US" i="1" cap="none" dirty="0" err="1" smtClean="0"/>
              <a:t>awal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sama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dengan</a:t>
            </a:r>
            <a:r>
              <a:rPr lang="en-US" i="1" cap="none" dirty="0" smtClean="0"/>
              <a:t>  </a:t>
            </a:r>
            <a:r>
              <a:rPr lang="en-US" i="1" cap="none" dirty="0" err="1" smtClean="0"/>
              <a:t>jumlah</a:t>
            </a:r>
            <a:r>
              <a:rPr lang="en-US" i="1" cap="none" dirty="0" smtClean="0"/>
              <a:t> momentum </a:t>
            </a:r>
            <a:r>
              <a:rPr lang="en-US" i="1" cap="none" dirty="0" err="1" smtClean="0"/>
              <a:t>akhir</a:t>
            </a:r>
            <a:r>
              <a:rPr lang="en-US" i="1" cap="none" dirty="0" smtClean="0"/>
              <a:t>”.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cap="none" dirty="0" err="1" smtClean="0"/>
              <a:t>Perhatikan</a:t>
            </a:r>
            <a:r>
              <a:rPr lang="en-US" cap="none" dirty="0" smtClean="0"/>
              <a:t> </a:t>
            </a:r>
            <a:r>
              <a:rPr lang="en-US" cap="none" dirty="0" err="1" smtClean="0"/>
              <a:t>gambar</a:t>
            </a:r>
            <a:r>
              <a:rPr lang="en-US" cap="none" dirty="0" smtClean="0"/>
              <a:t> </a:t>
            </a:r>
            <a:r>
              <a:rPr lang="en-US" cap="none" dirty="0" err="1" smtClean="0"/>
              <a:t>peristiwa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dua</a:t>
            </a:r>
            <a:r>
              <a:rPr lang="en-US" cap="none" dirty="0" smtClean="0"/>
              <a:t> </a:t>
            </a:r>
            <a:r>
              <a:rPr lang="en-US" cap="none" dirty="0" err="1" smtClean="0"/>
              <a:t>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berikut</a:t>
            </a:r>
            <a:r>
              <a:rPr lang="en-US" cap="none" dirty="0" smtClean="0"/>
              <a:t> :</a:t>
            </a:r>
          </a:p>
          <a:p>
            <a:pPr marL="0" indent="0" algn="just">
              <a:buNone/>
            </a:pPr>
            <a:r>
              <a:rPr lang="en-US" cap="none" dirty="0" smtClean="0"/>
              <a:t>*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id-ID" cap="none" dirty="0" smtClean="0"/>
              <a:t>:			</a:t>
            </a:r>
            <a:r>
              <a:rPr lang="en-US" dirty="0" smtClean="0"/>
              <a:t>*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id-ID" cap="none" dirty="0" smtClean="0"/>
              <a:t>:</a:t>
            </a:r>
          </a:p>
          <a:p>
            <a:pPr marL="0" indent="0" algn="just">
              <a:buNone/>
            </a:pPr>
            <a:endParaRPr lang="id-ID" cap="none" dirty="0" smtClean="0"/>
          </a:p>
          <a:p>
            <a:pPr marL="0" indent="0" algn="just">
              <a:buNone/>
            </a:pPr>
            <a:endParaRPr lang="id-ID" cap="none" dirty="0"/>
          </a:p>
          <a:p>
            <a:pPr marL="0" indent="0" algn="just">
              <a:buNone/>
            </a:pPr>
            <a:r>
              <a:rPr lang="en-US" cap="none" dirty="0" err="1" smtClean="0"/>
              <a:t>Sesuai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</a:t>
            </a:r>
            <a:r>
              <a:rPr lang="en-US" cap="none" dirty="0" err="1" smtClean="0"/>
              <a:t>kekekalan</a:t>
            </a:r>
            <a:r>
              <a:rPr lang="en-US" cap="none" dirty="0" smtClean="0"/>
              <a:t> momentum </a:t>
            </a:r>
            <a:r>
              <a:rPr lang="en-US" i="1" cap="none" dirty="0" smtClean="0"/>
              <a:t>“</a:t>
            </a:r>
            <a:r>
              <a:rPr lang="en-US" i="1" cap="none" dirty="0" err="1" smtClean="0"/>
              <a:t>jumlah</a:t>
            </a:r>
            <a:r>
              <a:rPr lang="en-US" i="1" cap="none" dirty="0" smtClean="0"/>
              <a:t> momentum </a:t>
            </a:r>
            <a:r>
              <a:rPr lang="en-US" i="1" cap="none" dirty="0" err="1" smtClean="0"/>
              <a:t>sebelum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tumbukan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sama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dengan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jumlah</a:t>
            </a:r>
            <a:r>
              <a:rPr lang="en-US" i="1" cap="none" dirty="0" smtClean="0"/>
              <a:t> momentum </a:t>
            </a:r>
            <a:r>
              <a:rPr lang="en-US" i="1" cap="none" dirty="0" err="1" smtClean="0"/>
              <a:t>setelah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tumbukan</a:t>
            </a:r>
            <a:r>
              <a:rPr lang="en-US" i="1" cap="none" dirty="0" smtClean="0"/>
              <a:t>”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cap="none" dirty="0" err="1" smtClean="0"/>
              <a:t>Jadi</a:t>
            </a:r>
            <a:r>
              <a:rPr lang="en-US" cap="none" dirty="0" smtClean="0"/>
              <a:t> :</a:t>
            </a:r>
            <a:endParaRPr lang="id-ID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p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 + p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 = p</a:t>
            </a:r>
            <a:r>
              <a:rPr lang="en-US" b="1" i="1" cap="none" baseline="-25000" dirty="0" smtClean="0"/>
              <a:t>1</a:t>
            </a:r>
            <a:r>
              <a:rPr lang="en-US" b="1" i="1" cap="none" baseline="30000" dirty="0" smtClean="0"/>
              <a:t>’</a:t>
            </a:r>
            <a:r>
              <a:rPr lang="en-US" b="1" i="1" cap="none" dirty="0" smtClean="0"/>
              <a:t> + p</a:t>
            </a:r>
            <a:r>
              <a:rPr lang="en-US" b="1" i="1" cap="none" baseline="-25000" dirty="0" smtClean="0"/>
              <a:t>2</a:t>
            </a:r>
            <a:r>
              <a:rPr lang="en-US" b="1" i="1" cap="none" baseline="30000" dirty="0" smtClean="0"/>
              <a:t>’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m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.v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 + m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.v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 = m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.v</a:t>
            </a:r>
            <a:r>
              <a:rPr lang="en-US" b="1" i="1" cap="none" baseline="-25000" dirty="0" smtClean="0"/>
              <a:t>1</a:t>
            </a:r>
            <a:r>
              <a:rPr lang="en-US" b="1" i="1" cap="none" baseline="30000" dirty="0" smtClean="0"/>
              <a:t>’</a:t>
            </a:r>
            <a:r>
              <a:rPr lang="en-US" b="1" i="1" cap="none" dirty="0" smtClean="0"/>
              <a:t> + m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.v</a:t>
            </a:r>
            <a:r>
              <a:rPr lang="en-US" b="1" i="1" cap="none" baseline="-25000" dirty="0" smtClean="0"/>
              <a:t>2</a:t>
            </a:r>
            <a:r>
              <a:rPr lang="en-US" b="1" i="1" cap="none" baseline="30000" dirty="0" smtClean="0"/>
              <a:t>’</a:t>
            </a:r>
            <a:r>
              <a:rPr lang="en-US" b="1" i="1" cap="none" dirty="0" smtClean="0"/>
              <a:t> </a:t>
            </a:r>
            <a:endParaRPr lang="id-ID" b="1" i="1" cap="none" dirty="0" smtClean="0"/>
          </a:p>
          <a:p>
            <a:pPr marL="0" indent="0" algn="just">
              <a:buNone/>
            </a:pPr>
            <a:endParaRPr lang="en-US" cap="none" dirty="0" smtClean="0"/>
          </a:p>
          <a:p>
            <a:pPr marL="0" indent="0" algn="just">
              <a:buNone/>
            </a:pPr>
            <a:endParaRPr lang="en-US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81" y="3408657"/>
            <a:ext cx="3321919" cy="8684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815" y="3414689"/>
            <a:ext cx="3317156" cy="89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22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653143"/>
            <a:ext cx="10363826" cy="5820227"/>
          </a:xfrm>
        </p:spPr>
        <p:txBody>
          <a:bodyPr/>
          <a:lstStyle/>
          <a:p>
            <a:pPr marL="0" indent="0" algn="just">
              <a:buNone/>
            </a:pPr>
            <a:r>
              <a:rPr lang="id-ID" cap="none" dirty="0" smtClean="0"/>
              <a:t>Keterangan :</a:t>
            </a:r>
          </a:p>
          <a:p>
            <a:pPr marL="0" indent="0" algn="just">
              <a:buNone/>
            </a:pPr>
            <a:r>
              <a:rPr lang="en-US" b="1" i="1" cap="none" dirty="0" smtClean="0"/>
              <a:t>p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     </a:t>
            </a:r>
            <a:r>
              <a:rPr lang="en-US" cap="none" dirty="0" smtClean="0"/>
              <a:t>=  momentum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1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p</a:t>
            </a:r>
            <a:r>
              <a:rPr lang="en-US" b="1" i="1" cap="none" baseline="-25000" dirty="0" smtClean="0"/>
              <a:t>2     </a:t>
            </a:r>
            <a:r>
              <a:rPr lang="en-US" b="1" i="1" cap="none" dirty="0" smtClean="0"/>
              <a:t> </a:t>
            </a:r>
            <a:r>
              <a:rPr lang="en-US" cap="none" dirty="0" smtClean="0"/>
              <a:t>= momentum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2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p</a:t>
            </a:r>
            <a:r>
              <a:rPr lang="en-US" b="1" i="1" cap="none" baseline="-25000" dirty="0" smtClean="0"/>
              <a:t>1</a:t>
            </a:r>
            <a:r>
              <a:rPr lang="en-US" b="1" i="1" cap="none" baseline="30000" dirty="0" smtClean="0"/>
              <a:t>’</a:t>
            </a:r>
            <a:r>
              <a:rPr lang="en-US" b="1" i="1" cap="none" dirty="0" smtClean="0"/>
              <a:t>    </a:t>
            </a:r>
            <a:r>
              <a:rPr lang="en-US" cap="none" dirty="0" smtClean="0"/>
              <a:t>=  momentum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1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p</a:t>
            </a:r>
            <a:r>
              <a:rPr lang="en-US" b="1" i="1" cap="none" baseline="-25000" dirty="0" smtClean="0"/>
              <a:t>2</a:t>
            </a:r>
            <a:r>
              <a:rPr lang="en-US" b="1" i="1" cap="none" baseline="30000" dirty="0" smtClean="0"/>
              <a:t>’    </a:t>
            </a:r>
            <a:r>
              <a:rPr lang="en-US" b="1" i="1" cap="none" dirty="0" smtClean="0"/>
              <a:t> </a:t>
            </a:r>
            <a:r>
              <a:rPr lang="en-US" cap="none" dirty="0" smtClean="0"/>
              <a:t>=  momentum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2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v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     </a:t>
            </a:r>
            <a:r>
              <a:rPr lang="en-US" cap="none" dirty="0" smtClean="0"/>
              <a:t>= 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1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v</a:t>
            </a:r>
            <a:r>
              <a:rPr lang="en-US" b="1" i="1" cap="none" baseline="-25000" dirty="0" smtClean="0"/>
              <a:t>2 </a:t>
            </a:r>
            <a:r>
              <a:rPr lang="en-US" b="1" i="1" cap="none" dirty="0" smtClean="0"/>
              <a:t>    </a:t>
            </a:r>
            <a:r>
              <a:rPr lang="en-US" cap="none" dirty="0" smtClean="0"/>
              <a:t>= 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2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v</a:t>
            </a:r>
            <a:r>
              <a:rPr lang="en-US" b="1" i="1" cap="none" baseline="-25000" dirty="0" smtClean="0"/>
              <a:t>1</a:t>
            </a:r>
            <a:r>
              <a:rPr lang="en-US" b="1" i="1" cap="none" baseline="30000" dirty="0" smtClean="0"/>
              <a:t>’     </a:t>
            </a:r>
            <a:r>
              <a:rPr lang="en-US" cap="none" dirty="0" smtClean="0"/>
              <a:t>= 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1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v</a:t>
            </a:r>
            <a:r>
              <a:rPr lang="en-US" b="1" i="1" cap="none" baseline="-25000" dirty="0" smtClean="0"/>
              <a:t>2</a:t>
            </a:r>
            <a:r>
              <a:rPr lang="en-US" b="1" i="1" cap="none" baseline="30000" dirty="0" smtClean="0"/>
              <a:t>’</a:t>
            </a:r>
            <a:r>
              <a:rPr lang="en-US" b="1" i="1" cap="none" dirty="0" smtClean="0"/>
              <a:t>    </a:t>
            </a:r>
            <a:r>
              <a:rPr lang="en-US" cap="none" dirty="0" smtClean="0"/>
              <a:t>= 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2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en-US" b="1" i="1" cap="none" dirty="0" smtClean="0"/>
              <a:t>m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   </a:t>
            </a:r>
            <a:r>
              <a:rPr lang="en-US" cap="none" dirty="0" smtClean="0"/>
              <a:t>= 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1 </a:t>
            </a:r>
          </a:p>
          <a:p>
            <a:pPr marL="0" indent="0" algn="just">
              <a:buNone/>
            </a:pPr>
            <a:r>
              <a:rPr lang="en-US" b="1" i="1" cap="none" dirty="0" smtClean="0"/>
              <a:t>m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   </a:t>
            </a:r>
            <a:r>
              <a:rPr lang="en-US" cap="none" dirty="0" smtClean="0"/>
              <a:t>= 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2 </a:t>
            </a:r>
          </a:p>
        </p:txBody>
      </p:sp>
      <p:sp>
        <p:nvSpPr>
          <p:cNvPr id="2" name="Left Arrow 1">
            <a:hlinkClick r:id="rId2" action="ppaction://hlinksldjump"/>
          </p:cNvPr>
          <p:cNvSpPr/>
          <p:nvPr/>
        </p:nvSpPr>
        <p:spPr>
          <a:xfrm>
            <a:off x="10502537" y="5734594"/>
            <a:ext cx="1280160" cy="8752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91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761" y="144189"/>
            <a:ext cx="10364451" cy="899885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err="1">
                <a:latin typeface="MisterEarl BT" panose="03080802020302020203" pitchFamily="66" charset="0"/>
              </a:rPr>
              <a:t>Hubungan</a:t>
            </a:r>
            <a:r>
              <a:rPr lang="en-US" sz="4000" b="1" dirty="0">
                <a:latin typeface="MisterEarl BT" panose="03080802020302020203" pitchFamily="66" charset="0"/>
              </a:rPr>
              <a:t> Momentum </a:t>
            </a:r>
            <a:r>
              <a:rPr lang="en-US" sz="4000" b="1" dirty="0" err="1">
                <a:latin typeface="MisterEarl BT" panose="03080802020302020203" pitchFamily="66" charset="0"/>
              </a:rPr>
              <a:t>dengan</a:t>
            </a:r>
            <a:r>
              <a:rPr lang="en-US" sz="4000" b="1" dirty="0">
                <a:latin typeface="MisterEarl BT" panose="03080802020302020203" pitchFamily="66" charset="0"/>
              </a:rPr>
              <a:t> </a:t>
            </a:r>
            <a:r>
              <a:rPr lang="en-US" sz="4000" b="1" dirty="0" err="1">
                <a:latin typeface="MisterEarl BT" panose="03080802020302020203" pitchFamily="66" charset="0"/>
              </a:rPr>
              <a:t>Hukum</a:t>
            </a:r>
            <a:r>
              <a:rPr lang="en-US" sz="4000" b="1" dirty="0">
                <a:latin typeface="MisterEarl BT" panose="03080802020302020203" pitchFamily="66" charset="0"/>
              </a:rPr>
              <a:t> II Newton </a:t>
            </a:r>
            <a:endParaRPr lang="en-US" sz="4000" dirty="0">
              <a:latin typeface="MisterEarl BT" panose="0308080202030202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6761" y="900751"/>
            <a:ext cx="11326748" cy="566986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Persamaan</a:t>
            </a:r>
            <a:r>
              <a:rPr lang="en-US" cap="none" dirty="0" smtClean="0"/>
              <a:t> </a:t>
            </a:r>
            <a:r>
              <a:rPr lang="en-US" cap="none" dirty="0" err="1" smtClean="0"/>
              <a:t>ini</a:t>
            </a:r>
            <a:r>
              <a:rPr lang="en-US" cap="none" dirty="0" smtClean="0"/>
              <a:t> </a:t>
            </a:r>
            <a:r>
              <a:rPr lang="en-US" cap="none" dirty="0" err="1" smtClean="0"/>
              <a:t>menjelaskan</a:t>
            </a:r>
            <a:r>
              <a:rPr lang="en-US" cap="none" dirty="0" smtClean="0"/>
              <a:t> </a:t>
            </a:r>
            <a:r>
              <a:rPr lang="en-US" cap="none" dirty="0" err="1" smtClean="0"/>
              <a:t>hubungan</a:t>
            </a:r>
            <a:r>
              <a:rPr lang="en-US" cap="none" dirty="0" smtClean="0"/>
              <a:t> </a:t>
            </a:r>
            <a:r>
              <a:rPr lang="en-US" cap="none" dirty="0" err="1" smtClean="0"/>
              <a:t>antara</a:t>
            </a:r>
            <a:r>
              <a:rPr lang="en-US" cap="none" dirty="0" smtClean="0"/>
              <a:t> </a:t>
            </a:r>
            <a:r>
              <a:rPr lang="en-US" cap="none" dirty="0" err="1" smtClean="0"/>
              <a:t>resultan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a</a:t>
            </a:r>
            <a:r>
              <a:rPr lang="id-ID" cap="none" dirty="0" smtClean="0"/>
              <a:t>tau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total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percepatan</a:t>
            </a:r>
            <a:r>
              <a:rPr lang="en-US" cap="none" dirty="0" smtClean="0"/>
              <a:t>. </a:t>
            </a:r>
            <a:r>
              <a:rPr lang="en-US" cap="none" dirty="0" err="1" smtClean="0"/>
              <a:t>Adanya</a:t>
            </a:r>
            <a:r>
              <a:rPr lang="en-US" cap="none" dirty="0" smtClean="0"/>
              <a:t> </a:t>
            </a:r>
            <a:r>
              <a:rPr lang="en-US" cap="none" dirty="0" err="1" smtClean="0"/>
              <a:t>resultan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bekerja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bermassa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menyebabkan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bermassa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tersebut</a:t>
            </a:r>
            <a:r>
              <a:rPr lang="en-US" cap="none" dirty="0" smtClean="0"/>
              <a:t> </a:t>
            </a:r>
            <a:r>
              <a:rPr lang="en-US" cap="none" dirty="0" err="1" smtClean="0"/>
              <a:t>mengalami</a:t>
            </a:r>
            <a:r>
              <a:rPr lang="en-US" cap="none" dirty="0" smtClean="0"/>
              <a:t> </a:t>
            </a:r>
            <a:r>
              <a:rPr lang="en-US" cap="none" dirty="0" err="1" smtClean="0"/>
              <a:t>percepatan</a:t>
            </a:r>
            <a:r>
              <a:rPr lang="en-US" cap="none" dirty="0" smtClean="0"/>
              <a:t>.</a:t>
            </a:r>
            <a:r>
              <a:rPr lang="id-ID" cap="none" dirty="0" smtClean="0"/>
              <a:t> </a:t>
            </a:r>
            <a:r>
              <a:rPr lang="en-US" cap="none" dirty="0" smtClean="0"/>
              <a:t>Kali </a:t>
            </a:r>
            <a:r>
              <a:rPr lang="en-US" cap="none" dirty="0" err="1" smtClean="0"/>
              <a:t>ini</a:t>
            </a:r>
            <a:r>
              <a:rPr lang="en-US" cap="none" dirty="0" smtClean="0"/>
              <a:t> </a:t>
            </a:r>
            <a:r>
              <a:rPr lang="en-US" cap="none" dirty="0" err="1" smtClean="0"/>
              <a:t>akan</a:t>
            </a:r>
            <a:r>
              <a:rPr lang="en-US" cap="none" dirty="0" smtClean="0"/>
              <a:t> </a:t>
            </a:r>
            <a:r>
              <a:rPr lang="en-US" cap="none" dirty="0" err="1" smtClean="0"/>
              <a:t>diperkenalkan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bentuk</a:t>
            </a:r>
            <a:r>
              <a:rPr lang="en-US" cap="none" dirty="0" smtClean="0"/>
              <a:t> lain </a:t>
            </a:r>
            <a:r>
              <a:rPr lang="en-US" cap="none" dirty="0" err="1" smtClean="0"/>
              <a:t>dari</a:t>
            </a:r>
            <a:r>
              <a:rPr lang="en-US" cap="none" dirty="0" smtClean="0"/>
              <a:t> 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II newton, yang </a:t>
            </a:r>
            <a:r>
              <a:rPr lang="en-US" cap="none" dirty="0" err="1" smtClean="0"/>
              <a:t>menjelaskan</a:t>
            </a:r>
            <a:r>
              <a:rPr lang="en-US" cap="none" dirty="0" smtClean="0"/>
              <a:t> </a:t>
            </a:r>
            <a:r>
              <a:rPr lang="en-US" cap="none" dirty="0" err="1" smtClean="0"/>
              <a:t>hubungan</a:t>
            </a:r>
            <a:r>
              <a:rPr lang="en-US" cap="none" dirty="0" smtClean="0"/>
              <a:t> </a:t>
            </a:r>
            <a:r>
              <a:rPr lang="en-US" cap="none" dirty="0" err="1" smtClean="0"/>
              <a:t>antara</a:t>
            </a:r>
            <a:r>
              <a:rPr lang="en-US" cap="none" dirty="0" smtClean="0"/>
              <a:t> </a:t>
            </a:r>
            <a:r>
              <a:rPr lang="en-US" cap="none" dirty="0" err="1" smtClean="0"/>
              <a:t>resultan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perubahan</a:t>
            </a:r>
            <a:r>
              <a:rPr lang="en-US" cap="none" dirty="0" smtClean="0"/>
              <a:t> momentum.</a:t>
            </a:r>
            <a:r>
              <a:rPr lang="id-ID" cap="none" dirty="0" smtClean="0"/>
              <a:t> </a:t>
            </a:r>
            <a:r>
              <a:rPr lang="en-US" cap="none" dirty="0" err="1" smtClean="0"/>
              <a:t>Jika</a:t>
            </a:r>
            <a:r>
              <a:rPr lang="en-US" cap="none" dirty="0" smtClean="0"/>
              <a:t> </a:t>
            </a:r>
            <a:r>
              <a:rPr lang="en-US" cap="none" dirty="0" err="1" smtClean="0"/>
              <a:t>terdapat</a:t>
            </a:r>
            <a:r>
              <a:rPr lang="en-US" cap="none" dirty="0" smtClean="0"/>
              <a:t> </a:t>
            </a:r>
            <a:r>
              <a:rPr lang="en-US" cap="none" dirty="0" err="1" smtClean="0"/>
              <a:t>resultan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bekerja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mulanya</a:t>
            </a:r>
            <a:r>
              <a:rPr lang="en-US" cap="none" dirty="0" smtClean="0"/>
              <a:t> </a:t>
            </a:r>
            <a:r>
              <a:rPr lang="en-US" cap="none" dirty="0" err="1" smtClean="0"/>
              <a:t>diam</a:t>
            </a:r>
            <a:r>
              <a:rPr lang="en-US" cap="none" dirty="0" smtClean="0"/>
              <a:t> </a:t>
            </a:r>
            <a:r>
              <a:rPr lang="en-US" cap="none" dirty="0" err="1" smtClean="0"/>
              <a:t>maka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tersebut</a:t>
            </a:r>
            <a:r>
              <a:rPr lang="en-US" cap="none" dirty="0" smtClean="0"/>
              <a:t>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.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,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tidak</a:t>
            </a:r>
            <a:r>
              <a:rPr lang="en-US" cap="none" dirty="0" smtClean="0"/>
              <a:t> </a:t>
            </a:r>
            <a:r>
              <a:rPr lang="en-US" cap="none" dirty="0" err="1" smtClean="0"/>
              <a:t>mempunyai</a:t>
            </a:r>
            <a:r>
              <a:rPr lang="en-US" cap="none" dirty="0" smtClean="0"/>
              <a:t> momentum.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,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mempunyai</a:t>
            </a:r>
            <a:r>
              <a:rPr lang="en-US" cap="none" dirty="0" smtClean="0"/>
              <a:t> momentum. </a:t>
            </a:r>
            <a:r>
              <a:rPr lang="en-US" cap="none" dirty="0" err="1" smtClean="0"/>
              <a:t>Dapat</a:t>
            </a:r>
            <a:r>
              <a:rPr lang="en-US" cap="none" dirty="0" smtClean="0"/>
              <a:t> </a:t>
            </a:r>
            <a:r>
              <a:rPr lang="en-US" cap="none" dirty="0" err="1" smtClean="0"/>
              <a:t>dikatakan</a:t>
            </a:r>
            <a:r>
              <a:rPr lang="en-US" cap="none" dirty="0" smtClean="0"/>
              <a:t> </a:t>
            </a:r>
            <a:r>
              <a:rPr lang="en-US" cap="none" dirty="0" err="1" smtClean="0"/>
              <a:t>bahwa</a:t>
            </a:r>
            <a:r>
              <a:rPr lang="en-US" cap="none" dirty="0" smtClean="0"/>
              <a:t> </a:t>
            </a:r>
            <a:r>
              <a:rPr lang="en-US" cap="none" dirty="0" err="1" smtClean="0"/>
              <a:t>adanya</a:t>
            </a:r>
            <a:r>
              <a:rPr lang="en-US" cap="none" dirty="0" smtClean="0"/>
              <a:t> </a:t>
            </a:r>
            <a:r>
              <a:rPr lang="en-US" cap="none" dirty="0" err="1" smtClean="0"/>
              <a:t>resultan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bekerja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menyebabkan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berubah</a:t>
            </a:r>
            <a:r>
              <a:rPr lang="en-US" cap="none" dirty="0" smtClean="0"/>
              <a:t> </a:t>
            </a:r>
            <a:r>
              <a:rPr lang="en-US" cap="none" dirty="0" err="1" smtClean="0"/>
              <a:t>selama</a:t>
            </a:r>
            <a:r>
              <a:rPr lang="en-US" cap="none" dirty="0" smtClean="0"/>
              <a:t> </a:t>
            </a:r>
            <a:r>
              <a:rPr lang="en-US" cap="none" dirty="0" err="1" smtClean="0"/>
              <a:t>selang</a:t>
            </a:r>
            <a:r>
              <a:rPr lang="en-US" cap="none" dirty="0" smtClean="0"/>
              <a:t> </a:t>
            </a:r>
            <a:r>
              <a:rPr lang="en-US" cap="none" dirty="0" err="1" smtClean="0"/>
              <a:t>waktu</a:t>
            </a:r>
            <a:r>
              <a:rPr lang="en-US" cap="none" dirty="0" smtClean="0"/>
              <a:t> </a:t>
            </a:r>
            <a:r>
              <a:rPr lang="en-US" cap="none" dirty="0" err="1" smtClean="0"/>
              <a:t>tertentu</a:t>
            </a:r>
            <a:r>
              <a:rPr lang="en-US" cap="none" dirty="0" smtClean="0"/>
              <a:t>.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kata lain, </a:t>
            </a:r>
            <a:r>
              <a:rPr lang="en-US" cap="none" dirty="0" err="1" smtClean="0"/>
              <a:t>laju</a:t>
            </a:r>
            <a:r>
              <a:rPr lang="en-US" cap="none" dirty="0" smtClean="0"/>
              <a:t> </a:t>
            </a:r>
            <a:r>
              <a:rPr lang="en-US" cap="none" dirty="0" err="1" smtClean="0"/>
              <a:t>perubahan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suatu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sama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resultan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bekerja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tersebut</a:t>
            </a:r>
            <a:r>
              <a:rPr lang="en-US" cap="none" dirty="0" smtClean="0"/>
              <a:t>.</a:t>
            </a:r>
            <a:endParaRPr lang="en-US" cap="none" dirty="0"/>
          </a:p>
        </p:txBody>
      </p:sp>
      <p:pic>
        <p:nvPicPr>
          <p:cNvPr id="5" name="Picture 4" descr="Hukum-II-Newton-dalam-bentuk-momentum-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841" y="4624251"/>
            <a:ext cx="5122394" cy="19463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4738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436729"/>
            <a:ext cx="10363826" cy="5609229"/>
          </a:xfrm>
        </p:spPr>
        <p:txBody>
          <a:bodyPr/>
          <a:lstStyle/>
          <a:p>
            <a:pPr marL="0" indent="0">
              <a:buNone/>
            </a:pPr>
            <a:r>
              <a:rPr lang="en-US" cap="none" dirty="0" err="1" smtClean="0"/>
              <a:t>Persamaan</a:t>
            </a:r>
            <a:r>
              <a:rPr lang="en-US" cap="none" dirty="0" smtClean="0"/>
              <a:t> 1.1 </a:t>
            </a:r>
            <a:r>
              <a:rPr lang="en-US" cap="none" dirty="0" err="1" smtClean="0"/>
              <a:t>merupakan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bentuk</a:t>
            </a:r>
            <a:r>
              <a:rPr lang="en-US" cap="none" dirty="0" smtClean="0"/>
              <a:t> lain </a:t>
            </a:r>
            <a:r>
              <a:rPr lang="en-US" cap="none" dirty="0" err="1" smtClean="0"/>
              <a:t>dari</a:t>
            </a:r>
            <a:r>
              <a:rPr lang="en-US" cap="none" dirty="0" smtClean="0"/>
              <a:t> 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II newton, yang </a:t>
            </a:r>
            <a:r>
              <a:rPr lang="en-US" cap="none" dirty="0" err="1" smtClean="0"/>
              <a:t>menjelaskan</a:t>
            </a:r>
            <a:r>
              <a:rPr lang="en-US" cap="none" dirty="0" smtClean="0"/>
              <a:t> </a:t>
            </a:r>
            <a:r>
              <a:rPr lang="en-US" cap="none" dirty="0" err="1" smtClean="0"/>
              <a:t>hubungan</a:t>
            </a:r>
            <a:r>
              <a:rPr lang="en-US" cap="none" dirty="0" smtClean="0"/>
              <a:t> </a:t>
            </a:r>
            <a:r>
              <a:rPr lang="en-US" cap="none" dirty="0" err="1" smtClean="0"/>
              <a:t>antara</a:t>
            </a:r>
            <a:r>
              <a:rPr lang="en-US" cap="none" dirty="0" smtClean="0"/>
              <a:t> </a:t>
            </a:r>
            <a:r>
              <a:rPr lang="en-US" cap="none" dirty="0" err="1" smtClean="0"/>
              <a:t>resultan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laju</a:t>
            </a:r>
            <a:r>
              <a:rPr lang="en-US" cap="none" dirty="0" smtClean="0"/>
              <a:t> </a:t>
            </a:r>
            <a:r>
              <a:rPr lang="en-US" cap="none" dirty="0" err="1" smtClean="0"/>
              <a:t>perubahan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, </a:t>
            </a:r>
            <a:r>
              <a:rPr lang="en-US" cap="none" dirty="0" err="1" smtClean="0"/>
              <a:t>baik</a:t>
            </a:r>
            <a:r>
              <a:rPr lang="en-US" cap="none" dirty="0" smtClean="0"/>
              <a:t> </a:t>
            </a:r>
            <a:r>
              <a:rPr lang="en-US" cap="none" dirty="0" err="1" smtClean="0"/>
              <a:t>ketika</a:t>
            </a:r>
            <a:r>
              <a:rPr lang="en-US" cap="none" dirty="0" smtClean="0"/>
              <a:t>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tetap</a:t>
            </a:r>
            <a:r>
              <a:rPr lang="en-US" cap="none" dirty="0" smtClean="0"/>
              <a:t> </a:t>
            </a:r>
            <a:r>
              <a:rPr lang="en-US" cap="none" dirty="0" err="1" smtClean="0"/>
              <a:t>maupun</a:t>
            </a:r>
            <a:r>
              <a:rPr lang="en-US" cap="none" dirty="0" smtClean="0"/>
              <a:t> </a:t>
            </a:r>
            <a:r>
              <a:rPr lang="en-US" cap="none" dirty="0" err="1" smtClean="0"/>
              <a:t>ketika</a:t>
            </a:r>
            <a:r>
              <a:rPr lang="en-US" cap="none" dirty="0" smtClean="0"/>
              <a:t>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berubah</a:t>
            </a:r>
            <a:r>
              <a:rPr lang="en-US" cap="none" dirty="0" smtClean="0"/>
              <a:t>.</a:t>
            </a:r>
            <a:endParaRPr lang="id-ID" cap="none" dirty="0" smtClean="0"/>
          </a:p>
          <a:p>
            <a:pPr marL="0" indent="0">
              <a:buNone/>
            </a:pPr>
            <a:endParaRPr lang="id-ID" cap="none" dirty="0" smtClean="0"/>
          </a:p>
          <a:p>
            <a:pPr marL="0" indent="0">
              <a:buNone/>
            </a:pPr>
            <a:endParaRPr lang="id-ID" cap="none" dirty="0" smtClean="0"/>
          </a:p>
          <a:p>
            <a:pPr marL="0" indent="0">
              <a:buNone/>
            </a:pPr>
            <a:endParaRPr lang="id-ID" cap="none" dirty="0" smtClean="0"/>
          </a:p>
          <a:p>
            <a:pPr marL="0" indent="0">
              <a:buNone/>
            </a:pPr>
            <a:endParaRPr lang="id-ID" cap="none" dirty="0" smtClean="0"/>
          </a:p>
          <a:p>
            <a:pPr marL="0" indent="0">
              <a:buNone/>
            </a:pPr>
            <a:endParaRPr lang="id-ID" cap="none" dirty="0" smtClean="0"/>
          </a:p>
          <a:p>
            <a:pPr marL="0" indent="0">
              <a:buNone/>
            </a:pPr>
            <a:r>
              <a:rPr lang="en-US" cap="none" dirty="0" err="1" smtClean="0"/>
              <a:t>Persamaan</a:t>
            </a:r>
            <a:r>
              <a:rPr lang="en-US" cap="none" dirty="0" smtClean="0"/>
              <a:t> 1.2 </a:t>
            </a:r>
            <a:r>
              <a:rPr lang="en-US" cap="none" dirty="0" err="1" smtClean="0"/>
              <a:t>merupakan</a:t>
            </a:r>
            <a:r>
              <a:rPr lang="en-US" cap="none" dirty="0" smtClean="0"/>
              <a:t> </a:t>
            </a:r>
            <a:r>
              <a:rPr lang="en-US" cap="none" dirty="0" err="1" smtClean="0"/>
              <a:t>persamaan</a:t>
            </a:r>
            <a:r>
              <a:rPr lang="en-US" cap="none" dirty="0" smtClean="0"/>
              <a:t> 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II newton yang </a:t>
            </a:r>
            <a:r>
              <a:rPr lang="en-US" cap="none" dirty="0" err="1" smtClean="0"/>
              <a:t>menjelaskan</a:t>
            </a:r>
            <a:r>
              <a:rPr lang="en-US" cap="none" dirty="0" smtClean="0"/>
              <a:t> </a:t>
            </a:r>
            <a:r>
              <a:rPr lang="en-US" cap="none" dirty="0" err="1" smtClean="0"/>
              <a:t>hubungan</a:t>
            </a:r>
            <a:r>
              <a:rPr lang="en-US" cap="none" dirty="0" smtClean="0"/>
              <a:t> </a:t>
            </a:r>
            <a:r>
              <a:rPr lang="en-US" cap="none" dirty="0" err="1" smtClean="0"/>
              <a:t>antara</a:t>
            </a:r>
            <a:r>
              <a:rPr lang="en-US" cap="none" dirty="0" smtClean="0"/>
              <a:t> </a:t>
            </a:r>
            <a:r>
              <a:rPr lang="en-US" cap="none" dirty="0" err="1" smtClean="0"/>
              <a:t>resultan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 </a:t>
            </a:r>
            <a:r>
              <a:rPr lang="id-ID" u="sng" cap="none" dirty="0" smtClean="0"/>
              <a:t>percepatan</a:t>
            </a:r>
            <a:r>
              <a:rPr lang="en-US" cap="none" dirty="0" smtClean="0"/>
              <a:t> yang </a:t>
            </a:r>
            <a:r>
              <a:rPr lang="en-US" cap="none" dirty="0" err="1" smtClean="0"/>
              <a:t>dialami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bermassa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tetap</a:t>
            </a:r>
            <a:r>
              <a:rPr lang="en-US" cap="none" dirty="0" smtClean="0"/>
              <a:t>.</a:t>
            </a:r>
            <a:endParaRPr lang="en-US" cap="none" dirty="0"/>
          </a:p>
        </p:txBody>
      </p:sp>
      <p:pic>
        <p:nvPicPr>
          <p:cNvPr id="7" name="Picture 6" descr="Hukum-II-Newton-dalam-bentuk-momentum-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74" y="1784657"/>
            <a:ext cx="2539110" cy="22036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Left Arrow 1">
            <a:hlinkClick r:id="rId3" action="ppaction://hlinksldjump"/>
          </p:cNvPr>
          <p:cNvSpPr/>
          <p:nvPr/>
        </p:nvSpPr>
        <p:spPr>
          <a:xfrm>
            <a:off x="10411097" y="5836952"/>
            <a:ext cx="1175657" cy="812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9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0085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err="1">
                <a:latin typeface="MisterEarl BT" panose="03080802020302020203" pitchFamily="66" charset="0"/>
              </a:rPr>
              <a:t>Hubungan</a:t>
            </a:r>
            <a:r>
              <a:rPr lang="en-US" sz="4000" b="1" dirty="0">
                <a:latin typeface="MisterEarl BT" panose="03080802020302020203" pitchFamily="66" charset="0"/>
              </a:rPr>
              <a:t> Momentum </a:t>
            </a:r>
            <a:r>
              <a:rPr lang="en-US" sz="4000" b="1" dirty="0" err="1">
                <a:latin typeface="MisterEarl BT" panose="03080802020302020203" pitchFamily="66" charset="0"/>
              </a:rPr>
              <a:t>dengan</a:t>
            </a:r>
            <a:r>
              <a:rPr lang="en-US" sz="4000" b="1" dirty="0">
                <a:latin typeface="MisterEarl BT" panose="03080802020302020203" pitchFamily="66" charset="0"/>
              </a:rPr>
              <a:t> </a:t>
            </a:r>
            <a:r>
              <a:rPr lang="en-US" sz="4000" b="1" dirty="0" err="1">
                <a:latin typeface="MisterEarl BT" panose="03080802020302020203" pitchFamily="66" charset="0"/>
              </a:rPr>
              <a:t>Energi</a:t>
            </a:r>
            <a:r>
              <a:rPr lang="en-US" sz="4000" b="1" dirty="0">
                <a:latin typeface="MisterEarl BT" panose="03080802020302020203" pitchFamily="66" charset="0"/>
              </a:rPr>
              <a:t> </a:t>
            </a:r>
            <a:r>
              <a:rPr lang="en-US" sz="4000" b="1" dirty="0" err="1">
                <a:latin typeface="MisterEarl BT" panose="03080802020302020203" pitchFamily="66" charset="0"/>
              </a:rPr>
              <a:t>Kinetik</a:t>
            </a:r>
            <a:endParaRPr lang="en-US" sz="4000" dirty="0">
              <a:latin typeface="MisterEarl BT" panose="03080802020302020203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913774" y="1419368"/>
                <a:ext cx="10363826" cy="5022375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cap="none" dirty="0" smtClean="0"/>
                  <a:t>Energi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kinetik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suatu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benda</a:t>
                </a:r>
                <a:r>
                  <a:rPr lang="en-US" cap="none" dirty="0"/>
                  <a:t> yang </a:t>
                </a:r>
                <a:r>
                  <a:rPr lang="en-US" cap="none" dirty="0" err="1"/>
                  <a:t>bermassa</a:t>
                </a:r>
                <a:r>
                  <a:rPr lang="en-US" cap="none" dirty="0"/>
                  <a:t> </a:t>
                </a:r>
                <a:r>
                  <a:rPr lang="en-US" i="1" cap="none" dirty="0"/>
                  <a:t>m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dan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bergerak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dengan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kecepatan</a:t>
                </a:r>
                <a:r>
                  <a:rPr lang="en-US" cap="none" dirty="0"/>
                  <a:t> </a:t>
                </a:r>
                <a:r>
                  <a:rPr lang="en-US" i="1" cap="none" dirty="0"/>
                  <a:t>v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adalah</a:t>
                </a:r>
                <a:endParaRPr lang="en-US" cap="none" dirty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cap="none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cap="none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 cap="none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cap="none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cap="none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cap="none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 cap="none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i="1" cap="none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cap="none">
                            <a:latin typeface="Cambria Math" panose="02040503050406030204" pitchFamily="18" charset="0"/>
                          </a:rPr>
                          <m:t>𝑚𝑣</m:t>
                        </m:r>
                      </m:e>
                      <m:sup>
                        <m:r>
                          <a:rPr lang="en-US" i="1" cap="none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cap="none" dirty="0"/>
                  <a:t>                                            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cap="none" dirty="0" err="1"/>
                  <a:t>Besarnya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ini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dapat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dinyatakan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dengan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besarnya</a:t>
                </a:r>
                <a:r>
                  <a:rPr lang="en-US" cap="none" dirty="0"/>
                  <a:t> momentum linear </a:t>
                </a:r>
                <a:r>
                  <a:rPr lang="en-US" i="1" cap="none" dirty="0"/>
                  <a:t>p</a:t>
                </a:r>
                <a:r>
                  <a:rPr lang="en-US" cap="none" dirty="0"/>
                  <a:t>, </a:t>
                </a:r>
                <a:r>
                  <a:rPr lang="en-US" cap="none" dirty="0" err="1"/>
                  <a:t>dengan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mengalikan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persamaan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energi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kinetik</a:t>
                </a:r>
                <a:r>
                  <a:rPr lang="en-US" cap="none" dirty="0"/>
                  <a:t> </a:t>
                </a:r>
                <a:r>
                  <a:rPr lang="en-US" cap="none" dirty="0" err="1"/>
                  <a:t>dengan</a:t>
                </a:r>
                <a:r>
                  <a:rPr lang="en-US" cap="none" dirty="0"/>
                  <a:t>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cap="none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cap="none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i="1" cap="none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lang="en-US" cap="none" dirty="0" smtClean="0"/>
                  <a:t> </a:t>
                </a:r>
                <a:endParaRPr lang="id-ID" cap="none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i="1" cap="none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𝑚𝑣</m:t>
                          </m:r>
                        </m:e>
                        <m:sup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cap="none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𝑚𝑣</m:t>
                          </m:r>
                        </m:e>
                        <m:sup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cap="none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i="1" cap="none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cap="none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cap="none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i="1" cap="none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 cap="none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cap="none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i="1" cap="none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i="1" cap="none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i="1" cap="none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cap="none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cap="none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i="1" cap="none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 cap="none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913774" y="1419368"/>
                <a:ext cx="10363826" cy="5022375"/>
              </a:xfrm>
              <a:blipFill>
                <a:blip r:embed="rId2"/>
                <a:stretch>
                  <a:fillRect l="-647" t="-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Left Arrow 3">
            <a:hlinkClick r:id="rId3" action="ppaction://hlinksldjump"/>
          </p:cNvPr>
          <p:cNvSpPr/>
          <p:nvPr/>
        </p:nvSpPr>
        <p:spPr>
          <a:xfrm>
            <a:off x="10319657" y="5786846"/>
            <a:ext cx="1254034" cy="87521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19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88273" y="1094894"/>
            <a:ext cx="10389327" cy="558022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d-ID" sz="800" dirty="0" smtClean="0"/>
              <a:t>	</a:t>
            </a:r>
            <a:r>
              <a:rPr lang="en-US" cap="none" dirty="0" smtClean="0"/>
              <a:t>Benda </a:t>
            </a:r>
            <a:r>
              <a:rPr lang="en-US" cap="none" dirty="0" err="1" smtClean="0"/>
              <a:t>dikatakan</a:t>
            </a:r>
            <a:r>
              <a:rPr lang="en-US" cap="none" dirty="0" smtClean="0"/>
              <a:t> </a:t>
            </a:r>
            <a:r>
              <a:rPr lang="en-US" cap="none" dirty="0" err="1" smtClean="0"/>
              <a:t>bertumbukan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sentral</a:t>
            </a:r>
            <a:r>
              <a:rPr lang="en-US" cap="none" dirty="0" smtClean="0"/>
              <a:t> </a:t>
            </a:r>
            <a:r>
              <a:rPr lang="en-US" cap="none" dirty="0" err="1" smtClean="0"/>
              <a:t>lurus</a:t>
            </a:r>
            <a:r>
              <a:rPr lang="en-US" cap="none" dirty="0" smtClean="0"/>
              <a:t> </a:t>
            </a:r>
            <a:r>
              <a:rPr lang="en-US" cap="none" dirty="0" err="1" smtClean="0"/>
              <a:t>jika</a:t>
            </a:r>
            <a:r>
              <a:rPr lang="en-US" cap="none" dirty="0" smtClean="0"/>
              <a:t> </a:t>
            </a:r>
            <a:r>
              <a:rPr lang="en-US" cap="none" dirty="0" err="1" smtClean="0"/>
              <a:t>dalam</a:t>
            </a:r>
            <a:r>
              <a:rPr lang="en-US" cap="none" dirty="0" smtClean="0"/>
              <a:t> </a:t>
            </a:r>
            <a:r>
              <a:rPr lang="en-US" cap="none" dirty="0" err="1" smtClean="0"/>
              <a:t>geraknya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mengalami</a:t>
            </a:r>
            <a:r>
              <a:rPr lang="en-US" cap="none" dirty="0" smtClean="0"/>
              <a:t> </a:t>
            </a:r>
            <a:r>
              <a:rPr lang="en-US" cap="none" dirty="0" err="1" smtClean="0"/>
              <a:t>persinggungan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lain </a:t>
            </a:r>
            <a:r>
              <a:rPr lang="en-US" cap="none" dirty="0" err="1" smtClean="0"/>
              <a:t>sehingga</a:t>
            </a:r>
            <a:r>
              <a:rPr lang="en-US" cap="none" dirty="0" smtClean="0"/>
              <a:t> </a:t>
            </a:r>
            <a:r>
              <a:rPr lang="en-US" cap="none" dirty="0" err="1" smtClean="0"/>
              <a:t>saling</a:t>
            </a:r>
            <a:r>
              <a:rPr lang="en-US" cap="none" dirty="0" smtClean="0"/>
              <a:t> </a:t>
            </a:r>
            <a:r>
              <a:rPr lang="en-US" cap="none" dirty="0" err="1" smtClean="0"/>
              <a:t>memberikan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,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arah</a:t>
            </a:r>
            <a:r>
              <a:rPr lang="en-US" cap="none" dirty="0" smtClean="0"/>
              <a:t> </a:t>
            </a:r>
            <a:r>
              <a:rPr lang="en-US" cap="none" dirty="0" err="1" smtClean="0"/>
              <a:t>gerak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kecepatannya</a:t>
            </a:r>
            <a:r>
              <a:rPr lang="en-US" cap="none" dirty="0" smtClean="0"/>
              <a:t> </a:t>
            </a:r>
            <a:r>
              <a:rPr lang="en-US" cap="none" dirty="0" err="1" smtClean="0"/>
              <a:t>berimpit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garis</a:t>
            </a:r>
            <a:r>
              <a:rPr lang="en-US" cap="none" dirty="0" smtClean="0"/>
              <a:t> </a:t>
            </a:r>
            <a:r>
              <a:rPr lang="en-US" cap="none" dirty="0" err="1" smtClean="0"/>
              <a:t>penghubung</a:t>
            </a:r>
            <a:r>
              <a:rPr lang="en-US" cap="none" dirty="0" smtClean="0"/>
              <a:t> </a:t>
            </a:r>
            <a:r>
              <a:rPr lang="en-US" cap="none" dirty="0" err="1" smtClean="0"/>
              <a:t>titik</a:t>
            </a:r>
            <a:r>
              <a:rPr lang="en-US" cap="none" dirty="0" smtClean="0"/>
              <a:t> </a:t>
            </a:r>
            <a:r>
              <a:rPr lang="en-US" cap="none" dirty="0" err="1" smtClean="0"/>
              <a:t>berat</a:t>
            </a:r>
            <a:r>
              <a:rPr lang="en-US" cap="none" dirty="0" smtClean="0"/>
              <a:t> </a:t>
            </a:r>
            <a:r>
              <a:rPr lang="en-US" cap="none" dirty="0" err="1" smtClean="0"/>
              <a:t>kedua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.</a:t>
            </a:r>
            <a:r>
              <a:rPr lang="id-ID" cap="none" dirty="0" smtClean="0"/>
              <a:t> </a:t>
            </a:r>
            <a:r>
              <a:rPr lang="en-US" cap="none" dirty="0" smtClean="0"/>
              <a:t>Ada </a:t>
            </a:r>
            <a:r>
              <a:rPr lang="en-US" cap="none" dirty="0" err="1" smtClean="0"/>
              <a:t>tiga</a:t>
            </a:r>
            <a:r>
              <a:rPr lang="en-US" cap="none" dirty="0" smtClean="0"/>
              <a:t> </a:t>
            </a:r>
            <a:r>
              <a:rPr lang="en-US" cap="none" dirty="0" err="1" smtClean="0"/>
              <a:t>jenis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sentral</a:t>
            </a:r>
            <a:r>
              <a:rPr lang="en-US" cap="none" dirty="0" smtClean="0"/>
              <a:t> </a:t>
            </a:r>
            <a:r>
              <a:rPr lang="en-US" cap="none" dirty="0" err="1" smtClean="0"/>
              <a:t>lurus</a:t>
            </a:r>
            <a:r>
              <a:rPr lang="en-US" cap="none" dirty="0" smtClean="0"/>
              <a:t>, </a:t>
            </a:r>
            <a:r>
              <a:rPr lang="en-US" cap="none" dirty="0" err="1" smtClean="0"/>
              <a:t>yaitu</a:t>
            </a:r>
            <a:r>
              <a:rPr lang="en-US" cap="none" dirty="0" smtClean="0"/>
              <a:t> :</a:t>
            </a:r>
          </a:p>
          <a:p>
            <a:pPr marL="457200" lvl="0" indent="-457200" algn="just">
              <a:buAutoNum type="arabicPeriod"/>
            </a:pPr>
            <a:r>
              <a:rPr lang="en-US" b="1" i="1" cap="none" dirty="0" err="1" smtClean="0"/>
              <a:t>Tumbukan</a:t>
            </a:r>
            <a:r>
              <a:rPr lang="en-US" b="1" i="1" cap="none" dirty="0" smtClean="0"/>
              <a:t> </a:t>
            </a:r>
            <a:r>
              <a:rPr lang="en-US" b="1" i="1" cap="none" dirty="0" err="1" smtClean="0"/>
              <a:t>lenting</a:t>
            </a:r>
            <a:r>
              <a:rPr lang="en-US" b="1" i="1" cap="none" dirty="0" smtClean="0"/>
              <a:t> </a:t>
            </a:r>
            <a:r>
              <a:rPr lang="en-US" b="1" i="1" cap="none" dirty="0" err="1" smtClean="0"/>
              <a:t>sempurna</a:t>
            </a:r>
            <a:endParaRPr lang="id-ID" cap="none" dirty="0" smtClean="0"/>
          </a:p>
          <a:p>
            <a:pPr marL="0" lv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ini</a:t>
            </a:r>
            <a:r>
              <a:rPr lang="en-US" cap="none" dirty="0" smtClean="0"/>
              <a:t> </a:t>
            </a:r>
            <a:r>
              <a:rPr lang="en-US" cap="none" dirty="0" err="1" smtClean="0"/>
              <a:t>berlaku</a:t>
            </a:r>
            <a:r>
              <a:rPr lang="en-US" cap="none" dirty="0" smtClean="0"/>
              <a:t> :</a:t>
            </a:r>
          </a:p>
          <a:p>
            <a:pPr marL="800100" lvl="1" indent="-342900" algn="just">
              <a:buAutoNum type="alphaLcPeriod"/>
            </a:pPr>
            <a:r>
              <a:rPr lang="en-US" sz="2000" cap="none" dirty="0" err="1" smtClean="0"/>
              <a:t>Hukum</a:t>
            </a:r>
            <a:r>
              <a:rPr lang="en-US" sz="2000" cap="none" dirty="0" smtClean="0"/>
              <a:t> </a:t>
            </a:r>
            <a:r>
              <a:rPr lang="en-US" sz="2000" cap="none" dirty="0" err="1" smtClean="0"/>
              <a:t>kekekalan</a:t>
            </a:r>
            <a:r>
              <a:rPr lang="en-US" sz="2000" cap="none" dirty="0" smtClean="0"/>
              <a:t> momentum‘</a:t>
            </a:r>
            <a:endParaRPr lang="id-ID" sz="2000" cap="none" dirty="0" smtClean="0"/>
          </a:p>
          <a:p>
            <a:pPr marL="457200" lvl="1" indent="0" algn="just">
              <a:buNone/>
            </a:pPr>
            <a:r>
              <a:rPr lang="id-ID" sz="2000" cap="none" dirty="0" smtClean="0"/>
              <a:t>	</a:t>
            </a:r>
            <a:r>
              <a:rPr lang="id-ID" sz="2000" b="1" i="1" cap="none" dirty="0"/>
              <a:t>m</a:t>
            </a:r>
            <a:r>
              <a:rPr lang="en-US" sz="2000" b="1" i="1" cap="none" baseline="-25000" dirty="0" smtClean="0"/>
              <a:t>1</a:t>
            </a:r>
            <a:r>
              <a:rPr lang="en-US" sz="2000" b="1" i="1" cap="none" dirty="0" smtClean="0"/>
              <a:t>.</a:t>
            </a:r>
            <a:r>
              <a:rPr lang="id-ID" sz="2000" b="1" i="1" cap="none" dirty="0" smtClean="0"/>
              <a:t>v</a:t>
            </a:r>
            <a:r>
              <a:rPr lang="en-US" sz="2000" b="1" i="1" cap="none" baseline="-25000" dirty="0" smtClean="0"/>
              <a:t>1</a:t>
            </a:r>
            <a:r>
              <a:rPr lang="en-US" sz="2000" b="1" i="1" cap="none" dirty="0" smtClean="0"/>
              <a:t> + m</a:t>
            </a:r>
            <a:r>
              <a:rPr lang="en-US" sz="2000" b="1" i="1" cap="none" baseline="-25000" dirty="0" smtClean="0"/>
              <a:t>2</a:t>
            </a:r>
            <a:r>
              <a:rPr lang="en-US" sz="2000" b="1" i="1" cap="none" dirty="0" smtClean="0"/>
              <a:t>.</a:t>
            </a:r>
            <a:r>
              <a:rPr lang="id-ID" sz="2000" b="1" i="1" cap="none" dirty="0" smtClean="0"/>
              <a:t>v</a:t>
            </a:r>
            <a:r>
              <a:rPr lang="en-US" sz="2000" b="1" i="1" cap="none" baseline="-25000" dirty="0" smtClean="0"/>
              <a:t>2</a:t>
            </a:r>
            <a:r>
              <a:rPr lang="en-US" sz="2000" b="1" i="1" cap="none" dirty="0" smtClean="0"/>
              <a:t> = m</a:t>
            </a:r>
            <a:r>
              <a:rPr lang="en-US" sz="2000" b="1" i="1" cap="none" baseline="-25000" dirty="0" smtClean="0"/>
              <a:t>1</a:t>
            </a:r>
            <a:r>
              <a:rPr lang="en-US" sz="2000" b="1" i="1" cap="none" dirty="0" smtClean="0"/>
              <a:t>.</a:t>
            </a:r>
            <a:r>
              <a:rPr lang="id-ID" sz="2000" b="1" i="1" cap="none" dirty="0" smtClean="0"/>
              <a:t>v</a:t>
            </a:r>
            <a:r>
              <a:rPr lang="en-US" sz="2000" b="1" i="1" cap="none" baseline="-25000" dirty="0" smtClean="0"/>
              <a:t>1</a:t>
            </a:r>
            <a:r>
              <a:rPr lang="en-US" sz="2000" b="1" i="1" cap="none" baseline="30000" dirty="0" smtClean="0"/>
              <a:t>’</a:t>
            </a:r>
            <a:r>
              <a:rPr lang="en-US" sz="2000" b="1" i="1" cap="none" dirty="0" smtClean="0"/>
              <a:t> + m</a:t>
            </a:r>
            <a:r>
              <a:rPr lang="en-US" sz="2000" b="1" i="1" cap="none" baseline="-25000" dirty="0" smtClean="0"/>
              <a:t>2</a:t>
            </a:r>
            <a:r>
              <a:rPr lang="en-US" sz="2000" b="1" i="1" cap="none" dirty="0" smtClean="0"/>
              <a:t>.</a:t>
            </a:r>
            <a:r>
              <a:rPr lang="id-ID" sz="2000" b="1" i="1" cap="none" dirty="0" smtClean="0"/>
              <a:t>v</a:t>
            </a:r>
            <a:r>
              <a:rPr lang="en-US" sz="2000" b="1" i="1" cap="none" baseline="-25000" dirty="0" smtClean="0"/>
              <a:t>2</a:t>
            </a:r>
            <a:r>
              <a:rPr lang="en-US" sz="2000" b="1" i="1" cap="none" baseline="30000" dirty="0" smtClean="0"/>
              <a:t>’</a:t>
            </a:r>
            <a:endParaRPr lang="en-US" sz="2000" cap="none" dirty="0" smtClean="0"/>
          </a:p>
          <a:p>
            <a:pPr marL="800100" lvl="1" indent="-342900" algn="just">
              <a:buAutoNum type="alphaLcPeriod" startAt="2"/>
            </a:pPr>
            <a:r>
              <a:rPr lang="en-US" sz="2000" cap="none" dirty="0" err="1" smtClean="0"/>
              <a:t>Hukum</a:t>
            </a:r>
            <a:r>
              <a:rPr lang="en-US" sz="2000" cap="none" dirty="0" smtClean="0"/>
              <a:t> </a:t>
            </a:r>
            <a:r>
              <a:rPr lang="en-US" sz="2000" cap="none" dirty="0" err="1" smtClean="0"/>
              <a:t>kekekalan</a:t>
            </a:r>
            <a:r>
              <a:rPr lang="en-US" sz="2000" cap="none" dirty="0" smtClean="0"/>
              <a:t> </a:t>
            </a:r>
            <a:r>
              <a:rPr lang="en-US" sz="2000" cap="none" dirty="0" err="1" smtClean="0"/>
              <a:t>energi</a:t>
            </a:r>
            <a:r>
              <a:rPr lang="en-US" sz="2000" cap="none" dirty="0" smtClean="0"/>
              <a:t> </a:t>
            </a:r>
            <a:r>
              <a:rPr lang="en-US" sz="2000" cap="none" dirty="0" err="1" smtClean="0"/>
              <a:t>kineti</a:t>
            </a:r>
            <a:r>
              <a:rPr lang="id-ID" sz="2000" cap="none" dirty="0" smtClean="0"/>
              <a:t>k</a:t>
            </a:r>
          </a:p>
          <a:p>
            <a:pPr marL="457200" lvl="1" indent="0" algn="just">
              <a:buNone/>
            </a:pPr>
            <a:r>
              <a:rPr lang="id-ID" sz="2000" b="1" i="1" dirty="0"/>
              <a:t>	</a:t>
            </a:r>
            <a:r>
              <a:rPr lang="en-US" sz="2000" b="1" i="1" cap="none" dirty="0" smtClean="0"/>
              <a:t>½</a:t>
            </a:r>
            <a:r>
              <a:rPr lang="id-ID" sz="2000" b="1" i="1" cap="none" dirty="0" smtClean="0"/>
              <a:t>m</a:t>
            </a:r>
            <a:r>
              <a:rPr lang="en-US" sz="2000" b="1" i="1" cap="none" baseline="-25000" dirty="0" smtClean="0"/>
              <a:t>1</a:t>
            </a:r>
            <a:r>
              <a:rPr lang="en-US" sz="2000" b="1" i="1" cap="none" dirty="0" smtClean="0"/>
              <a:t>.v</a:t>
            </a:r>
            <a:r>
              <a:rPr lang="en-US" sz="2000" b="1" i="1" cap="none" baseline="-25000" dirty="0" smtClean="0"/>
              <a:t>1</a:t>
            </a:r>
            <a:r>
              <a:rPr lang="en-US" sz="2000" b="1" i="1" cap="none" baseline="30000" dirty="0" smtClean="0"/>
              <a:t>2</a:t>
            </a:r>
            <a:r>
              <a:rPr lang="en-US" sz="2000" b="1" i="1" cap="none" dirty="0" smtClean="0"/>
              <a:t>+½m</a:t>
            </a:r>
            <a:r>
              <a:rPr lang="en-US" sz="2000" b="1" i="1" cap="none" baseline="-25000" dirty="0" smtClean="0"/>
              <a:t>2</a:t>
            </a:r>
            <a:r>
              <a:rPr lang="en-US" sz="2000" b="1" i="1" cap="none" dirty="0" smtClean="0"/>
              <a:t>.v</a:t>
            </a:r>
            <a:r>
              <a:rPr lang="en-US" sz="2000" b="1" i="1" cap="none" baseline="-25000" dirty="0" smtClean="0"/>
              <a:t>2</a:t>
            </a:r>
            <a:r>
              <a:rPr lang="en-US" sz="2000" b="1" i="1" cap="none" baseline="30000" dirty="0" smtClean="0"/>
              <a:t>2</a:t>
            </a:r>
            <a:r>
              <a:rPr lang="en-US" sz="2000" b="1" i="1" cap="none" dirty="0" smtClean="0"/>
              <a:t>=½m</a:t>
            </a:r>
            <a:r>
              <a:rPr lang="en-US" sz="2000" b="1" i="1" cap="none" baseline="-25000" dirty="0" smtClean="0"/>
              <a:t>1</a:t>
            </a:r>
            <a:r>
              <a:rPr lang="en-US" sz="2000" b="1" i="1" cap="none" dirty="0" smtClean="0"/>
              <a:t>.v</a:t>
            </a:r>
            <a:r>
              <a:rPr lang="en-US" sz="2000" b="1" i="1" cap="none" baseline="-25000" dirty="0" smtClean="0"/>
              <a:t>1</a:t>
            </a:r>
            <a:r>
              <a:rPr lang="en-US" sz="2000" b="1" i="1" cap="none" baseline="30000" dirty="0" smtClean="0"/>
              <a:t>’2</a:t>
            </a:r>
            <a:r>
              <a:rPr lang="en-US" sz="2000" b="1" i="1" cap="none" dirty="0" smtClean="0"/>
              <a:t>+½m</a:t>
            </a:r>
            <a:r>
              <a:rPr lang="en-US" sz="2000" b="1" i="1" cap="none" baseline="-25000" dirty="0" smtClean="0"/>
              <a:t>2</a:t>
            </a:r>
            <a:r>
              <a:rPr lang="en-US" sz="2000" b="1" i="1" cap="none" dirty="0" smtClean="0"/>
              <a:t>.v</a:t>
            </a:r>
            <a:r>
              <a:rPr lang="en-US" sz="2000" b="1" i="1" cap="none" baseline="-25000" dirty="0" smtClean="0"/>
              <a:t>2</a:t>
            </a:r>
            <a:r>
              <a:rPr lang="en-US" sz="2000" b="1" i="1" cap="none" baseline="30000" dirty="0" smtClean="0"/>
              <a:t>’2</a:t>
            </a:r>
            <a:endParaRPr lang="id-ID" sz="2000" cap="none" dirty="0" smtClean="0"/>
          </a:p>
          <a:p>
            <a:pPr marL="457200" lvl="1" indent="0" algn="just">
              <a:buNone/>
            </a:pPr>
            <a:r>
              <a:rPr lang="id-ID" sz="2000" i="1" cap="none" dirty="0" smtClean="0"/>
              <a:t>c.    </a:t>
            </a:r>
            <a:r>
              <a:rPr lang="en-US" sz="2000" i="1" cap="none" dirty="0" err="1" smtClean="0"/>
              <a:t>Nilai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koefisien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restitusi</a:t>
            </a:r>
            <a:r>
              <a:rPr lang="en-US" sz="2000" i="1" cap="none" dirty="0" smtClean="0"/>
              <a:t> (e=1)</a:t>
            </a:r>
            <a:endParaRPr lang="id-ID" sz="2000" i="1" cap="none" dirty="0" smtClean="0"/>
          </a:p>
          <a:p>
            <a:pPr marL="457200" lvl="1" indent="0" algn="just">
              <a:buNone/>
            </a:pPr>
            <a:endParaRPr lang="id-ID" sz="2000" i="1" cap="none" dirty="0" smtClean="0"/>
          </a:p>
          <a:p>
            <a:pPr marL="457200" lvl="1" indent="0" algn="just">
              <a:buNone/>
            </a:pPr>
            <a:r>
              <a:rPr lang="id-ID" sz="2000" i="1" cap="none" dirty="0"/>
              <a:t>	</a:t>
            </a:r>
            <a:r>
              <a:rPr lang="id-ID" sz="2000" i="1" cap="none" dirty="0" smtClean="0"/>
              <a:t>e =</a:t>
            </a:r>
            <a:endParaRPr lang="id-ID" sz="2000" b="1" i="1" cap="non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81000"/>
            <a:ext cx="10546079" cy="713894"/>
          </a:xfrm>
        </p:spPr>
        <p:txBody>
          <a:bodyPr>
            <a:normAutofit fontScale="90000"/>
          </a:bodyPr>
          <a:lstStyle/>
          <a:p>
            <a:pPr lvl="2" algn="l" rtl="0">
              <a:lnSpc>
                <a:spcPct val="90000"/>
              </a:lnSpc>
              <a:spcBef>
                <a:spcPct val="0"/>
              </a:spcBef>
            </a:pPr>
            <a:r>
              <a:rPr lang="id-I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erEarl BT" panose="03080802020302020203" pitchFamily="66" charset="0"/>
              </a:rPr>
              <a:t>H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erEarl BT" panose="03080802020302020203" pitchFamily="66" charset="0"/>
              </a:rPr>
              <a:t>UBUNGAN MOMENTUM DENGAN TUMBUKAN </a:t>
            </a:r>
            <a:endParaRPr lang="en-US" sz="3600" dirty="0">
              <a:latin typeface="MisterEarl BT" panose="03080802020302020203" pitchFamily="66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458413"/>
              </p:ext>
            </p:extLst>
          </p:nvPr>
        </p:nvGraphicFramePr>
        <p:xfrm>
          <a:off x="2378846" y="6087291"/>
          <a:ext cx="1056692" cy="587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3" imgW="698400" imgH="495000" progId="Equation.3">
                  <p:embed/>
                </p:oleObj>
              </mc:Choice>
              <mc:Fallback>
                <p:oleObj name="Equation" r:id="rId3" imgW="698400" imgH="495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8846" y="6087291"/>
                        <a:ext cx="1056692" cy="5878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49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600891"/>
            <a:ext cx="10363826" cy="5878285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id-ID" b="1" i="1" cap="none" dirty="0" smtClean="0"/>
              <a:t>2. </a:t>
            </a:r>
            <a:r>
              <a:rPr lang="en-US" b="1" i="1" cap="none" dirty="0" err="1" smtClean="0"/>
              <a:t>Tumbukan</a:t>
            </a:r>
            <a:r>
              <a:rPr lang="en-US" b="1" i="1" cap="none" dirty="0" smtClean="0"/>
              <a:t> </a:t>
            </a:r>
            <a:r>
              <a:rPr lang="en-US" b="1" i="1" cap="none" dirty="0" err="1" smtClean="0"/>
              <a:t>lenting</a:t>
            </a:r>
            <a:r>
              <a:rPr lang="en-US" b="1" i="1" cap="none" dirty="0" smtClean="0"/>
              <a:t> </a:t>
            </a:r>
            <a:r>
              <a:rPr lang="en-US" b="1" i="1" cap="none" dirty="0" err="1" smtClean="0"/>
              <a:t>sebagian</a:t>
            </a:r>
            <a:endParaRPr lang="en-US" cap="none" dirty="0" smtClean="0"/>
          </a:p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ini</a:t>
            </a:r>
            <a:r>
              <a:rPr lang="en-US" cap="none" dirty="0" smtClean="0"/>
              <a:t>  </a:t>
            </a:r>
            <a:r>
              <a:rPr lang="en-US" cap="none" dirty="0" err="1" smtClean="0"/>
              <a:t>berlaku</a:t>
            </a:r>
            <a:r>
              <a:rPr lang="en-US" cap="none" dirty="0" smtClean="0"/>
              <a:t>:</a:t>
            </a:r>
          </a:p>
          <a:p>
            <a:pPr lvl="1" algn="just"/>
            <a:r>
              <a:rPr lang="en-US" sz="2000" i="1" cap="none" dirty="0" err="1" smtClean="0"/>
              <a:t>Hukum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kekekalan</a:t>
            </a:r>
            <a:r>
              <a:rPr lang="en-US" sz="2000" i="1" cap="none" dirty="0" smtClean="0"/>
              <a:t> momentum</a:t>
            </a:r>
            <a:endParaRPr lang="en-US" sz="2000" cap="none" dirty="0" smtClean="0"/>
          </a:p>
          <a:p>
            <a:pPr lvl="1" algn="just"/>
            <a:r>
              <a:rPr lang="en-US" sz="2000" i="1" cap="none" dirty="0" err="1" smtClean="0"/>
              <a:t>Kehilangan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energi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kineti</a:t>
            </a:r>
            <a:r>
              <a:rPr lang="id-ID" sz="2000" i="1" cap="none" dirty="0" smtClean="0"/>
              <a:t>k</a:t>
            </a:r>
            <a:endParaRPr lang="en-US" sz="2000" cap="none" dirty="0" smtClean="0"/>
          </a:p>
          <a:p>
            <a:pPr lvl="1" algn="just"/>
            <a:r>
              <a:rPr lang="en-US" sz="2000" i="1" cap="none" dirty="0" err="1" smtClean="0"/>
              <a:t>Nilai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koefisien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restitusi</a:t>
            </a:r>
            <a:r>
              <a:rPr lang="en-US" sz="2000" i="1" cap="none" dirty="0" smtClean="0"/>
              <a:t> (0 &lt; e &lt; 1)</a:t>
            </a:r>
            <a:endParaRPr lang="en-US" sz="2000" cap="none" dirty="0" smtClean="0"/>
          </a:p>
          <a:p>
            <a:pPr marL="0" lvl="0" indent="0" algn="just">
              <a:buNone/>
            </a:pPr>
            <a:endParaRPr lang="id-ID" b="1" i="1" cap="none" dirty="0" smtClean="0"/>
          </a:p>
          <a:p>
            <a:pPr marL="0" lvl="0" indent="0" algn="just">
              <a:buNone/>
            </a:pPr>
            <a:r>
              <a:rPr lang="id-ID" b="1" i="1" cap="none" dirty="0" smtClean="0"/>
              <a:t>3. </a:t>
            </a:r>
            <a:r>
              <a:rPr lang="en-US" b="1" i="1" cap="none" dirty="0" err="1" smtClean="0"/>
              <a:t>Tumbukan</a:t>
            </a:r>
            <a:r>
              <a:rPr lang="en-US" b="1" i="1" cap="none" dirty="0" smtClean="0"/>
              <a:t> </a:t>
            </a:r>
            <a:r>
              <a:rPr lang="en-US" b="1" i="1" cap="none" dirty="0" err="1" smtClean="0"/>
              <a:t>tidak</a:t>
            </a:r>
            <a:r>
              <a:rPr lang="en-US" b="1" i="1" cap="none" dirty="0" smtClean="0"/>
              <a:t> </a:t>
            </a:r>
            <a:r>
              <a:rPr lang="en-US" b="1" i="1" cap="none" dirty="0" err="1" smtClean="0"/>
              <a:t>lenting</a:t>
            </a:r>
            <a:r>
              <a:rPr lang="en-US" b="1" i="1" cap="none" dirty="0" smtClean="0"/>
              <a:t> </a:t>
            </a:r>
            <a:r>
              <a:rPr lang="en-US" b="1" i="1" cap="none" dirty="0" err="1" smtClean="0"/>
              <a:t>sama</a:t>
            </a:r>
            <a:r>
              <a:rPr lang="en-US" b="1" i="1" cap="none" dirty="0" smtClean="0"/>
              <a:t> </a:t>
            </a:r>
            <a:r>
              <a:rPr lang="en-US" b="1" i="1" cap="none" dirty="0" err="1" smtClean="0"/>
              <a:t>sekali</a:t>
            </a:r>
            <a:endParaRPr lang="en-US" cap="none" dirty="0" smtClean="0"/>
          </a:p>
          <a:p>
            <a:pPr marL="0" indent="0" algn="just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ini</a:t>
            </a:r>
            <a:r>
              <a:rPr lang="en-US" cap="none" dirty="0" smtClean="0"/>
              <a:t>  </a:t>
            </a:r>
            <a:r>
              <a:rPr lang="en-US" cap="none" dirty="0" err="1" smtClean="0"/>
              <a:t>berlaku</a:t>
            </a:r>
            <a:r>
              <a:rPr lang="en-US" cap="none" dirty="0" smtClean="0"/>
              <a:t>:</a:t>
            </a:r>
          </a:p>
          <a:p>
            <a:pPr lvl="1" algn="just"/>
            <a:r>
              <a:rPr lang="en-US" sz="2000" i="1" cap="none" dirty="0" err="1" smtClean="0"/>
              <a:t>Hukum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kekekalan</a:t>
            </a:r>
            <a:r>
              <a:rPr lang="en-US" sz="2000" i="1" cap="none" dirty="0" smtClean="0"/>
              <a:t> momentum</a:t>
            </a:r>
            <a:endParaRPr lang="en-US" sz="2000" cap="none" dirty="0" smtClean="0"/>
          </a:p>
          <a:p>
            <a:pPr lvl="1" algn="just"/>
            <a:r>
              <a:rPr lang="en-US" sz="2000" i="1" cap="none" dirty="0" err="1" smtClean="0"/>
              <a:t>Kehilangan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energi</a:t>
            </a:r>
            <a:r>
              <a:rPr lang="en-US" sz="2000" i="1" cap="none" dirty="0" smtClean="0"/>
              <a:t> kinetic</a:t>
            </a:r>
            <a:endParaRPr lang="en-US" sz="2000" cap="none" dirty="0" smtClean="0"/>
          </a:p>
          <a:p>
            <a:pPr lvl="1" algn="just"/>
            <a:r>
              <a:rPr lang="en-US" sz="2000" i="1" cap="none" dirty="0" err="1" smtClean="0"/>
              <a:t>Nilai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koefisien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restitusi</a:t>
            </a:r>
            <a:r>
              <a:rPr lang="en-US" sz="2000" i="1" cap="none" dirty="0" smtClean="0"/>
              <a:t> (e = 0)</a:t>
            </a:r>
            <a:endParaRPr lang="en-US" sz="2000" cap="none" dirty="0" smtClean="0"/>
          </a:p>
          <a:p>
            <a:pPr lvl="1" algn="just"/>
            <a:r>
              <a:rPr lang="en-US" sz="2000" i="1" cap="none" dirty="0" err="1" smtClean="0"/>
              <a:t>Setelah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bertumbukan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kedua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benda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bergabung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menjadi</a:t>
            </a:r>
            <a:r>
              <a:rPr lang="en-US" sz="2000" i="1" cap="none" dirty="0" smtClean="0"/>
              <a:t> </a:t>
            </a:r>
            <a:r>
              <a:rPr lang="en-US" sz="2000" i="1" cap="none" dirty="0" err="1" smtClean="0"/>
              <a:t>satu</a:t>
            </a:r>
            <a:r>
              <a:rPr lang="en-US" sz="2000" i="1" cap="none" dirty="0" smtClean="0"/>
              <a:t>, </a:t>
            </a:r>
            <a:r>
              <a:rPr lang="en-US" sz="2000" i="1" cap="none" dirty="0" err="1" smtClean="0"/>
              <a:t>sehingga</a:t>
            </a:r>
            <a:r>
              <a:rPr lang="en-US" sz="2000" i="1" cap="none" dirty="0" smtClean="0"/>
              <a:t> v</a:t>
            </a:r>
            <a:r>
              <a:rPr lang="en-US" sz="2000" i="1" cap="none" baseline="-25000" dirty="0" smtClean="0"/>
              <a:t>1</a:t>
            </a:r>
            <a:r>
              <a:rPr lang="en-US" sz="2000" i="1" cap="none" baseline="30000" dirty="0" smtClean="0"/>
              <a:t>’</a:t>
            </a:r>
            <a:r>
              <a:rPr lang="en-US" sz="2000" i="1" cap="none" dirty="0" smtClean="0"/>
              <a:t> = v</a:t>
            </a:r>
            <a:r>
              <a:rPr lang="en-US" sz="2000" i="1" cap="none" baseline="-25000" dirty="0" smtClean="0"/>
              <a:t>2</a:t>
            </a:r>
            <a:r>
              <a:rPr lang="en-US" sz="2000" i="1" cap="none" baseline="30000" dirty="0" smtClean="0"/>
              <a:t>’</a:t>
            </a:r>
            <a:endParaRPr lang="en-US" sz="2000" cap="none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Left Arrow 1">
            <a:hlinkClick r:id="rId2" action="ppaction://hlinksldjump"/>
          </p:cNvPr>
          <p:cNvSpPr/>
          <p:nvPr/>
        </p:nvSpPr>
        <p:spPr>
          <a:xfrm>
            <a:off x="10659291" y="5995851"/>
            <a:ext cx="1031966" cy="75764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9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27462" y="940526"/>
            <a:ext cx="10345783" cy="5630091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i="1" cap="none" dirty="0" smtClean="0"/>
              <a:t>Benda </a:t>
            </a:r>
            <a:r>
              <a:rPr lang="en-US" i="1" cap="none" dirty="0" err="1" smtClean="0"/>
              <a:t>jatuh</a:t>
            </a:r>
            <a:endParaRPr lang="id-ID" i="1" cap="none" dirty="0" smtClean="0"/>
          </a:p>
          <a:p>
            <a:pPr marL="0" indent="0">
              <a:buNone/>
            </a:pPr>
            <a:r>
              <a:rPr lang="en-US" cap="none" dirty="0" smtClean="0"/>
              <a:t>Benda yang </a:t>
            </a:r>
            <a:r>
              <a:rPr lang="en-US" cap="none" dirty="0" err="1" smtClean="0"/>
              <a:t>dijatuhkan</a:t>
            </a:r>
            <a:r>
              <a:rPr lang="en-US" cap="none" dirty="0" smtClean="0"/>
              <a:t> </a:t>
            </a:r>
            <a:r>
              <a:rPr lang="en-US" cap="none" dirty="0" err="1" smtClean="0"/>
              <a:t>dari</a:t>
            </a:r>
            <a:r>
              <a:rPr lang="en-US" cap="none" dirty="0" smtClean="0"/>
              <a:t> </a:t>
            </a:r>
            <a:r>
              <a:rPr lang="en-US" cap="none" dirty="0" err="1" smtClean="0"/>
              <a:t>ketinggian</a:t>
            </a:r>
            <a:r>
              <a:rPr lang="en-US" cap="none" dirty="0" smtClean="0"/>
              <a:t> h </a:t>
            </a:r>
            <a:r>
              <a:rPr lang="en-US" cap="none" dirty="0" err="1" smtClean="0"/>
              <a:t>akan</a:t>
            </a:r>
            <a:r>
              <a:rPr lang="en-US" cap="none" dirty="0" smtClean="0"/>
              <a:t> </a:t>
            </a:r>
            <a:r>
              <a:rPr lang="en-US" cap="none" dirty="0" err="1" smtClean="0"/>
              <a:t>menumbuk</a:t>
            </a:r>
            <a:r>
              <a:rPr lang="en-US" cap="none" dirty="0" smtClean="0"/>
              <a:t> </a:t>
            </a:r>
            <a:r>
              <a:rPr lang="en-US" cap="none" dirty="0" err="1" smtClean="0"/>
              <a:t>tanah</a:t>
            </a:r>
            <a:r>
              <a:rPr lang="en-US" cap="none" dirty="0" smtClean="0"/>
              <a:t>,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akan</a:t>
            </a:r>
            <a:r>
              <a:rPr lang="en-US" cap="none" dirty="0" smtClean="0"/>
              <a:t> </a:t>
            </a:r>
            <a:r>
              <a:rPr lang="en-US" cap="none" dirty="0" err="1" smtClean="0"/>
              <a:t>dipantulkan</a:t>
            </a:r>
            <a:r>
              <a:rPr lang="en-US" cap="none" dirty="0" smtClean="0"/>
              <a:t> </a:t>
            </a:r>
            <a:r>
              <a:rPr lang="en-US" cap="none" dirty="0" err="1" smtClean="0"/>
              <a:t>kembali</a:t>
            </a:r>
            <a:r>
              <a:rPr lang="en-US" cap="none" dirty="0" smtClean="0"/>
              <a:t> </a:t>
            </a:r>
            <a:r>
              <a:rPr lang="en-US" cap="none" dirty="0" err="1" smtClean="0"/>
              <a:t>setinggi</a:t>
            </a:r>
            <a:r>
              <a:rPr lang="en-US" cap="none" dirty="0" smtClean="0"/>
              <a:t> h’. </a:t>
            </a:r>
            <a:r>
              <a:rPr lang="en-US" cap="none" dirty="0" err="1" smtClean="0"/>
              <a:t>Jenis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antara</a:t>
            </a:r>
            <a:r>
              <a:rPr lang="en-US" cap="none" dirty="0" smtClean="0"/>
              <a:t> bola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lantai</a:t>
            </a:r>
            <a:r>
              <a:rPr lang="en-US" cap="none" dirty="0" smtClean="0"/>
              <a:t> (</a:t>
            </a:r>
            <a:r>
              <a:rPr lang="en-US" cap="none" dirty="0" err="1" smtClean="0"/>
              <a:t>tanah</a:t>
            </a:r>
            <a:r>
              <a:rPr lang="en-US" cap="none" dirty="0" smtClean="0"/>
              <a:t>)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lenting</a:t>
            </a:r>
            <a:r>
              <a:rPr lang="en-US" cap="none" dirty="0" smtClean="0"/>
              <a:t> </a:t>
            </a:r>
            <a:r>
              <a:rPr lang="en-US" cap="none" dirty="0" err="1" smtClean="0"/>
              <a:t>sebagian</a:t>
            </a:r>
            <a:r>
              <a:rPr lang="en-US" cap="none" dirty="0" smtClean="0"/>
              <a:t>.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ini</a:t>
            </a:r>
            <a:r>
              <a:rPr lang="en-US" cap="none" dirty="0" smtClean="0"/>
              <a:t> </a:t>
            </a:r>
            <a:r>
              <a:rPr lang="en-US" cap="none" dirty="0" err="1" smtClean="0"/>
              <a:t>muncul</a:t>
            </a:r>
            <a:r>
              <a:rPr lang="en-US" cap="none" dirty="0" smtClean="0"/>
              <a:t> </a:t>
            </a:r>
            <a:r>
              <a:rPr lang="en-US" cap="none" dirty="0" err="1" smtClean="0"/>
              <a:t>koefisien</a:t>
            </a:r>
            <a:r>
              <a:rPr lang="en-US" cap="none" dirty="0" smtClean="0"/>
              <a:t> </a:t>
            </a:r>
            <a:r>
              <a:rPr lang="en-US" cap="none" dirty="0" err="1" smtClean="0"/>
              <a:t>restitusi</a:t>
            </a:r>
            <a:r>
              <a:rPr lang="en-US" cap="none" dirty="0" smtClean="0"/>
              <a:t> (e), </a:t>
            </a:r>
            <a:r>
              <a:rPr lang="en-US" cap="none" dirty="0" err="1" smtClean="0"/>
              <a:t>yaitu</a:t>
            </a:r>
            <a:r>
              <a:rPr lang="en-US" cap="none" dirty="0" smtClean="0"/>
              <a:t> </a:t>
            </a:r>
            <a:r>
              <a:rPr lang="en-US" cap="none" dirty="0" err="1" smtClean="0"/>
              <a:t>nilai</a:t>
            </a:r>
            <a:r>
              <a:rPr lang="en-US" cap="none" dirty="0" smtClean="0"/>
              <a:t> </a:t>
            </a:r>
            <a:r>
              <a:rPr lang="en-US" cap="none" dirty="0" err="1" smtClean="0"/>
              <a:t>negatif</a:t>
            </a:r>
            <a:r>
              <a:rPr lang="en-US" cap="none" dirty="0" smtClean="0"/>
              <a:t> </a:t>
            </a:r>
            <a:r>
              <a:rPr lang="en-US" cap="none" dirty="0" err="1" smtClean="0"/>
              <a:t>dari</a:t>
            </a:r>
            <a:r>
              <a:rPr lang="en-US" cap="none" dirty="0" smtClean="0"/>
              <a:t> </a:t>
            </a:r>
            <a:r>
              <a:rPr lang="en-US" cap="none" dirty="0" err="1" smtClean="0"/>
              <a:t>perbandingan</a:t>
            </a:r>
            <a:r>
              <a:rPr lang="en-US" cap="none" dirty="0" smtClean="0"/>
              <a:t> </a:t>
            </a:r>
            <a:r>
              <a:rPr lang="en-US" cap="none" dirty="0" err="1" smtClean="0"/>
              <a:t>beda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antara</a:t>
            </a:r>
            <a:r>
              <a:rPr lang="en-US" cap="none" dirty="0" smtClean="0"/>
              <a:t> </a:t>
            </a:r>
            <a:r>
              <a:rPr lang="en-US" cap="none" dirty="0" err="1" smtClean="0"/>
              <a:t>dua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sesudah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.</a:t>
            </a:r>
            <a:endParaRPr lang="id-ID" cap="none" dirty="0" smtClean="0"/>
          </a:p>
          <a:p>
            <a:pPr marL="0" lvl="0" indent="0">
              <a:buNone/>
            </a:pPr>
            <a:r>
              <a:rPr lang="id-ID" cap="none" dirty="0" smtClean="0"/>
              <a:t>				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lantai</a:t>
            </a:r>
            <a:r>
              <a:rPr lang="en-US" cap="none" dirty="0" smtClean="0"/>
              <a:t>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sesudah</a:t>
            </a:r>
            <a:r>
              <a:rPr lang="en-US" cap="none" dirty="0" smtClean="0"/>
              <a:t> </a:t>
            </a:r>
            <a:r>
              <a:rPr lang="id-ID" cap="none" dirty="0" smtClean="0"/>
              <a:t>						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= </a:t>
            </a:r>
            <a:r>
              <a:rPr lang="en-US" cap="none" dirty="0" err="1" smtClean="0"/>
              <a:t>nol</a:t>
            </a:r>
            <a:r>
              <a:rPr lang="en-US" cap="none" dirty="0" smtClean="0"/>
              <a:t> (</a:t>
            </a:r>
            <a:r>
              <a:rPr lang="en-US" cap="none" dirty="0" err="1" smtClean="0"/>
              <a:t>lantai</a:t>
            </a:r>
            <a:r>
              <a:rPr lang="en-US" cap="none" dirty="0" smtClean="0"/>
              <a:t> </a:t>
            </a:r>
            <a:r>
              <a:rPr lang="en-US" cap="none" dirty="0" err="1" smtClean="0"/>
              <a:t>diam</a:t>
            </a:r>
            <a:r>
              <a:rPr lang="en-US" cap="none" dirty="0" smtClean="0"/>
              <a:t>), </a:t>
            </a:r>
            <a:r>
              <a:rPr lang="en-US" cap="none" dirty="0" err="1" smtClean="0"/>
              <a:t>sehingga</a:t>
            </a:r>
            <a:r>
              <a:rPr lang="en-US" cap="none" dirty="0" smtClean="0"/>
              <a:t>:</a:t>
            </a:r>
          </a:p>
          <a:p>
            <a:pPr marL="0" indent="0">
              <a:buNone/>
            </a:pPr>
            <a:endParaRPr lang="en-US" cap="none" dirty="0" smtClean="0"/>
          </a:p>
          <a:p>
            <a:pPr marL="0" indent="0">
              <a:buNone/>
            </a:pPr>
            <a:r>
              <a:rPr lang="id-ID" cap="none" dirty="0" smtClean="0"/>
              <a:t>				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bola </a:t>
            </a:r>
            <a:r>
              <a:rPr lang="en-US" cap="none" dirty="0" err="1" smtClean="0"/>
              <a:t>saat</a:t>
            </a:r>
            <a:r>
              <a:rPr lang="en-US" cap="none" dirty="0" smtClean="0"/>
              <a:t> </a:t>
            </a:r>
            <a:r>
              <a:rPr lang="en-US" cap="none" dirty="0" err="1" smtClean="0"/>
              <a:t>mengenai</a:t>
            </a:r>
            <a:r>
              <a:rPr lang="en-US" cap="none" dirty="0" smtClean="0"/>
              <a:t> </a:t>
            </a:r>
            <a:r>
              <a:rPr lang="en-US" cap="none" dirty="0" err="1" smtClean="0"/>
              <a:t>lantai</a:t>
            </a:r>
            <a:r>
              <a:rPr lang="en-US" cap="none" dirty="0" smtClean="0"/>
              <a:t> (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t</a:t>
            </a:r>
            <a:r>
              <a:rPr lang="id-ID" cap="none" dirty="0" smtClean="0"/>
              <a:t>					</a:t>
            </a:r>
            <a:r>
              <a:rPr lang="en-US" cap="none" dirty="0" err="1" smtClean="0"/>
              <a:t>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lantai</a:t>
            </a:r>
            <a:r>
              <a:rPr lang="en-US" cap="none" dirty="0" smtClean="0"/>
              <a:t>) :</a:t>
            </a:r>
            <a:endParaRPr lang="id-ID" cap="none" dirty="0" smtClean="0"/>
          </a:p>
          <a:p>
            <a:pPr marL="0" indent="0">
              <a:buNone/>
            </a:pPr>
            <a:r>
              <a:rPr lang="id-ID" cap="none" dirty="0"/>
              <a:t>	</a:t>
            </a:r>
            <a:r>
              <a:rPr lang="id-ID" cap="none" dirty="0" smtClean="0"/>
              <a:t>					ke bawah</a:t>
            </a:r>
            <a:endParaRPr lang="en-US" cap="non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146" y="200506"/>
            <a:ext cx="10364451" cy="857585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>
                <a:latin typeface="MisterEarl BT" panose="03080802020302020203" pitchFamily="66" charset="0"/>
              </a:rPr>
              <a:t>PENERAPAN MOMENTUM, IMPULS DAN </a:t>
            </a:r>
            <a:r>
              <a:rPr lang="en-US" sz="4400" b="1" dirty="0" smtClean="0">
                <a:latin typeface="MisterEarl BT" panose="03080802020302020203" pitchFamily="66" charset="0"/>
              </a:rPr>
              <a:t>TUMBUKAN</a:t>
            </a:r>
            <a:endParaRPr lang="en-US" sz="4400" dirty="0">
              <a:latin typeface="MisterEarl BT" panose="03080802020302020203" pitchFamily="66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99" y="3755572"/>
            <a:ext cx="3237956" cy="2223244"/>
          </a:xfrm>
          <a:prstGeom prst="rect">
            <a:avLst/>
          </a:prstGeom>
        </p:spPr>
      </p:pic>
      <p:sp>
        <p:nvSpPr>
          <p:cNvPr id="30" name="Rounded Rectangle 29" descr="White marble"/>
          <p:cNvSpPr>
            <a:spLocks noChangeArrowheads="1"/>
          </p:cNvSpPr>
          <p:nvPr/>
        </p:nvSpPr>
        <p:spPr bwMode="auto">
          <a:xfrm>
            <a:off x="4662351" y="4297682"/>
            <a:ext cx="1303020" cy="404948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en-US" sz="1600" dirty="0" err="1"/>
              <a:t>v</a:t>
            </a:r>
            <a:r>
              <a:rPr lang="en-US" sz="1600" baseline="-25000" dirty="0" err="1"/>
              <a:t>l</a:t>
            </a:r>
            <a:r>
              <a:rPr lang="en-US" sz="1600" dirty="0"/>
              <a:t> = </a:t>
            </a:r>
            <a:r>
              <a:rPr lang="en-US" sz="1600" dirty="0" err="1"/>
              <a:t>v</a:t>
            </a:r>
            <a:r>
              <a:rPr lang="en-US" sz="1600" baseline="-25000" dirty="0" err="1"/>
              <a:t>l</a:t>
            </a:r>
            <a:r>
              <a:rPr lang="en-US" sz="1600" dirty="0"/>
              <a:t>’ = 0 </a:t>
            </a:r>
          </a:p>
        </p:txBody>
      </p:sp>
      <p:sp>
        <p:nvSpPr>
          <p:cNvPr id="31" name="Rounded Rectangle 30" descr="White marble"/>
          <p:cNvSpPr>
            <a:spLocks noChangeArrowheads="1"/>
          </p:cNvSpPr>
          <p:nvPr/>
        </p:nvSpPr>
        <p:spPr bwMode="auto">
          <a:xfrm>
            <a:off x="4692831" y="5643154"/>
            <a:ext cx="1512026" cy="548640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4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/>
            <a:r>
              <a:rPr lang="en-US" altLang="en-US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altLang="en-US" b="1" baseline="-30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alt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endParaRPr lang="en-US" altLang="en-US" sz="2800" dirty="0">
              <a:latin typeface="Arial" panose="020B0604020202020204" pitchFamily="34" charset="0"/>
            </a:endParaRPr>
          </a:p>
        </p:txBody>
      </p:sp>
      <p:sp>
        <p:nvSpPr>
          <p:cNvPr id="43" name="Rectangle 30"/>
          <p:cNvSpPr>
            <a:spLocks noChangeArrowheads="1"/>
          </p:cNvSpPr>
          <p:nvPr/>
        </p:nvSpPr>
        <p:spPr bwMode="auto">
          <a:xfrm>
            <a:off x="0" y="7143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kumimoji="0" lang="en-US" alt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960030"/>
              </p:ext>
            </p:extLst>
          </p:nvPr>
        </p:nvGraphicFramePr>
        <p:xfrm>
          <a:off x="5309505" y="5744754"/>
          <a:ext cx="655865" cy="354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Equation" r:id="rId5" imgW="469800" imgH="253800" progId="Equation.3">
                  <p:embed/>
                </p:oleObj>
              </mc:Choice>
              <mc:Fallback>
                <p:oleObj name="Equation" r:id="rId5" imgW="4698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09505" y="5744754"/>
                        <a:ext cx="655865" cy="354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233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00712" y="587829"/>
            <a:ext cx="10363826" cy="6139542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cap="none" dirty="0" err="1" smtClean="0"/>
              <a:t>Kecepatan</a:t>
            </a:r>
            <a:r>
              <a:rPr lang="en-US" cap="none" dirty="0" smtClean="0"/>
              <a:t> bola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bertumbukan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lantai</a:t>
            </a:r>
            <a:r>
              <a:rPr lang="en-US" cap="none" dirty="0" smtClean="0"/>
              <a:t> :</a:t>
            </a:r>
            <a:endParaRPr lang="id-ID" cap="none" dirty="0" smtClean="0"/>
          </a:p>
          <a:p>
            <a:pPr marL="0" lvl="0" indent="0">
              <a:buNone/>
            </a:pPr>
            <a:r>
              <a:rPr lang="id-ID" cap="none" dirty="0" smtClean="0"/>
              <a:t>		ke atas</a:t>
            </a:r>
          </a:p>
          <a:p>
            <a:pPr marL="0" indent="0">
              <a:buNone/>
            </a:pPr>
            <a:endParaRPr lang="id-ID" sz="1000" cap="none" dirty="0" smtClean="0"/>
          </a:p>
          <a:p>
            <a:pPr marL="0" indent="0">
              <a:buNone/>
            </a:pPr>
            <a:r>
              <a:rPr lang="en-US" cap="none" dirty="0" err="1" smtClean="0"/>
              <a:t>Besarnya</a:t>
            </a:r>
            <a:r>
              <a:rPr lang="en-US" cap="none" dirty="0" smtClean="0"/>
              <a:t> </a:t>
            </a:r>
            <a:r>
              <a:rPr lang="en-US" cap="none" dirty="0" err="1" smtClean="0"/>
              <a:t>koefisien</a:t>
            </a:r>
            <a:r>
              <a:rPr lang="en-US" cap="none" dirty="0" smtClean="0"/>
              <a:t> </a:t>
            </a:r>
            <a:r>
              <a:rPr lang="en-US" cap="none" dirty="0" err="1" smtClean="0"/>
              <a:t>restitusi</a:t>
            </a:r>
            <a:r>
              <a:rPr lang="en-US" cap="none" dirty="0" smtClean="0"/>
              <a:t> bola </a:t>
            </a:r>
            <a:r>
              <a:rPr lang="en-US" cap="none" dirty="0" err="1" smtClean="0"/>
              <a:t>jatuh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memantul</a:t>
            </a:r>
            <a:r>
              <a:rPr lang="en-US" cap="none" dirty="0" smtClean="0"/>
              <a:t> </a:t>
            </a:r>
            <a:r>
              <a:rPr lang="en-US" cap="none" dirty="0" err="1" smtClean="0"/>
              <a:t>lagi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:</a:t>
            </a:r>
            <a:endParaRPr lang="id-ID" cap="none" dirty="0" smtClean="0"/>
          </a:p>
          <a:p>
            <a:pPr marL="0" indent="0">
              <a:buNone/>
            </a:pPr>
            <a:r>
              <a:rPr lang="id-ID" cap="none" dirty="0" smtClean="0"/>
              <a:t>e=</a:t>
            </a:r>
          </a:p>
          <a:p>
            <a:pPr marL="0" indent="0">
              <a:buNone/>
            </a:pPr>
            <a:endParaRPr lang="id-ID" cap="none" dirty="0" smtClean="0"/>
          </a:p>
          <a:p>
            <a:pPr marL="0" indent="0">
              <a:buNone/>
            </a:pPr>
            <a:r>
              <a:rPr lang="id-ID" cap="none" dirty="0" smtClean="0"/>
              <a:t>e=	=</a:t>
            </a:r>
          </a:p>
          <a:p>
            <a:pPr marL="0" indent="0">
              <a:buNone/>
            </a:pPr>
            <a:endParaRPr lang="id-ID" cap="none" dirty="0"/>
          </a:p>
          <a:p>
            <a:pPr marL="0" indent="0">
              <a:buNone/>
            </a:pPr>
            <a:endParaRPr lang="id-ID" cap="none" dirty="0" smtClean="0"/>
          </a:p>
          <a:p>
            <a:pPr lvl="7"/>
            <a:r>
              <a:rPr lang="en-US" sz="2200" cap="none" dirty="0" err="1" smtClean="0"/>
              <a:t>Keterangan</a:t>
            </a:r>
            <a:r>
              <a:rPr lang="en-US" sz="2200" cap="none" dirty="0" smtClean="0"/>
              <a:t> :</a:t>
            </a:r>
          </a:p>
          <a:p>
            <a:pPr marL="3200400" lvl="7" indent="0">
              <a:buNone/>
            </a:pPr>
            <a:r>
              <a:rPr lang="en-US" sz="2200" cap="none" dirty="0" smtClean="0"/>
              <a:t>	h =  </a:t>
            </a:r>
            <a:r>
              <a:rPr lang="en-US" sz="2200" cap="none" dirty="0" err="1" smtClean="0"/>
              <a:t>tinggi</a:t>
            </a:r>
            <a:r>
              <a:rPr lang="en-US" sz="2200" cap="none" dirty="0" smtClean="0"/>
              <a:t> bola </a:t>
            </a:r>
            <a:r>
              <a:rPr lang="en-US" sz="2200" cap="none" dirty="0" err="1" smtClean="0"/>
              <a:t>dijatuhkan</a:t>
            </a:r>
            <a:endParaRPr lang="en-US" sz="2200" cap="none" dirty="0" smtClean="0"/>
          </a:p>
          <a:p>
            <a:pPr marL="3200400" lvl="7" indent="0">
              <a:buNone/>
            </a:pPr>
            <a:r>
              <a:rPr lang="en-US" sz="2200" cap="none" dirty="0" smtClean="0"/>
              <a:t>	h’ = </a:t>
            </a:r>
            <a:r>
              <a:rPr lang="en-US" sz="2200" cap="none" dirty="0" err="1" smtClean="0"/>
              <a:t>tinggi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pantulan</a:t>
            </a:r>
            <a:r>
              <a:rPr lang="en-US" sz="2200" cap="none" dirty="0" smtClean="0"/>
              <a:t> bola</a:t>
            </a:r>
          </a:p>
          <a:p>
            <a:pPr marL="3200400" lvl="7" indent="0">
              <a:buNone/>
            </a:pPr>
            <a:r>
              <a:rPr lang="en-US" sz="2200" cap="none" dirty="0" smtClean="0"/>
              <a:t>	</a:t>
            </a:r>
            <a:r>
              <a:rPr lang="en-US" sz="2200" cap="none" dirty="0" err="1" smtClean="0"/>
              <a:t>v</a:t>
            </a:r>
            <a:r>
              <a:rPr lang="en-US" sz="2200" cap="none" baseline="-25000" dirty="0" err="1" smtClean="0"/>
              <a:t>l</a:t>
            </a:r>
            <a:r>
              <a:rPr lang="en-US" sz="2200" cap="none" dirty="0" smtClean="0"/>
              <a:t> = </a:t>
            </a:r>
            <a:r>
              <a:rPr lang="en-US" sz="2200" cap="none" dirty="0" err="1" smtClean="0"/>
              <a:t>kecepatan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lantai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sebelum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tumbukan</a:t>
            </a:r>
            <a:endParaRPr lang="en-US" sz="2200" cap="none" dirty="0" smtClean="0"/>
          </a:p>
          <a:p>
            <a:pPr marL="3200400" lvl="7" indent="0">
              <a:buNone/>
            </a:pPr>
            <a:r>
              <a:rPr lang="en-US" sz="2200" cap="none" dirty="0" smtClean="0"/>
              <a:t>	</a:t>
            </a:r>
            <a:r>
              <a:rPr lang="en-US" sz="2200" cap="none" dirty="0" err="1" smtClean="0"/>
              <a:t>v</a:t>
            </a:r>
            <a:r>
              <a:rPr lang="en-US" sz="2200" cap="none" baseline="-25000" dirty="0" err="1" smtClean="0"/>
              <a:t>l</a:t>
            </a:r>
            <a:r>
              <a:rPr lang="en-US" sz="2200" cap="none" dirty="0" smtClean="0"/>
              <a:t>’ = </a:t>
            </a:r>
            <a:r>
              <a:rPr lang="en-US" sz="2200" cap="none" dirty="0" err="1" smtClean="0"/>
              <a:t>kecepatan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lantai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setelah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tumbukan</a:t>
            </a:r>
            <a:endParaRPr lang="en-US" sz="2200" cap="none" dirty="0" smtClean="0"/>
          </a:p>
          <a:p>
            <a:pPr marL="3200400" lvl="7" indent="0">
              <a:buNone/>
            </a:pPr>
            <a:r>
              <a:rPr lang="en-US" sz="2200" cap="none" dirty="0" smtClean="0"/>
              <a:t>	</a:t>
            </a:r>
            <a:r>
              <a:rPr lang="en-US" sz="2200" cap="none" dirty="0" err="1" smtClean="0"/>
              <a:t>v</a:t>
            </a:r>
            <a:r>
              <a:rPr lang="en-US" sz="2200" cap="none" baseline="-25000" dirty="0" err="1" smtClean="0"/>
              <a:t>b</a:t>
            </a:r>
            <a:r>
              <a:rPr lang="en-US" sz="2200" cap="none" dirty="0" smtClean="0"/>
              <a:t> = </a:t>
            </a:r>
            <a:r>
              <a:rPr lang="en-US" sz="2200" cap="none" dirty="0" err="1" smtClean="0"/>
              <a:t>kecepatan</a:t>
            </a:r>
            <a:r>
              <a:rPr lang="en-US" sz="2200" cap="none" dirty="0" smtClean="0"/>
              <a:t> bola </a:t>
            </a:r>
            <a:r>
              <a:rPr lang="en-US" sz="2200" cap="none" dirty="0" err="1" smtClean="0"/>
              <a:t>sebelum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tumbukan</a:t>
            </a:r>
            <a:endParaRPr lang="en-US" sz="2200" cap="none" dirty="0" smtClean="0"/>
          </a:p>
          <a:p>
            <a:pPr marL="3200400" lvl="7" indent="0">
              <a:buNone/>
            </a:pPr>
            <a:r>
              <a:rPr lang="en-US" sz="2200" cap="none" dirty="0" smtClean="0"/>
              <a:t>	</a:t>
            </a:r>
            <a:r>
              <a:rPr lang="en-US" sz="2200" cap="none" dirty="0" err="1" smtClean="0"/>
              <a:t>v</a:t>
            </a:r>
            <a:r>
              <a:rPr lang="en-US" sz="2200" cap="none" baseline="-25000" dirty="0" err="1" smtClean="0"/>
              <a:t>b</a:t>
            </a:r>
            <a:r>
              <a:rPr lang="en-US" sz="2200" cap="none" dirty="0" smtClean="0"/>
              <a:t>’ = </a:t>
            </a:r>
            <a:r>
              <a:rPr lang="en-US" sz="2200" cap="none" dirty="0" err="1" smtClean="0"/>
              <a:t>kecepatan</a:t>
            </a:r>
            <a:r>
              <a:rPr lang="en-US" sz="2200" cap="none" dirty="0" smtClean="0"/>
              <a:t> bola </a:t>
            </a:r>
            <a:r>
              <a:rPr lang="en-US" sz="2200" cap="none" dirty="0" err="1" smtClean="0"/>
              <a:t>setelah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tumbukan</a:t>
            </a:r>
            <a:endParaRPr lang="en-US" sz="2200" cap="none" dirty="0" smtClean="0"/>
          </a:p>
          <a:p>
            <a:pPr marL="3200400" lvl="7" indent="0">
              <a:buNone/>
            </a:pPr>
            <a:r>
              <a:rPr lang="en-US" sz="2200" cap="none" dirty="0" smtClean="0"/>
              <a:t>	e = </a:t>
            </a:r>
            <a:r>
              <a:rPr lang="en-US" sz="2200" cap="none" dirty="0" err="1" smtClean="0"/>
              <a:t>koefisien</a:t>
            </a:r>
            <a:r>
              <a:rPr lang="en-US" sz="2200" cap="none" dirty="0" smtClean="0"/>
              <a:t> </a:t>
            </a:r>
            <a:r>
              <a:rPr lang="en-US" sz="2200" cap="none" dirty="0" err="1" smtClean="0"/>
              <a:t>restitusi</a:t>
            </a:r>
            <a:r>
              <a:rPr lang="en-US" sz="2200" cap="none" dirty="0" smtClean="0"/>
              <a:t>.</a:t>
            </a:r>
            <a:endParaRPr lang="en-US" sz="2200" cap="none" dirty="0"/>
          </a:p>
        </p:txBody>
      </p:sp>
      <p:sp>
        <p:nvSpPr>
          <p:cNvPr id="7" name="Rounded Rectangle 6" descr="White marble"/>
          <p:cNvSpPr>
            <a:spLocks noChangeArrowheads="1"/>
          </p:cNvSpPr>
          <p:nvPr/>
        </p:nvSpPr>
        <p:spPr bwMode="auto">
          <a:xfrm>
            <a:off x="900711" y="974745"/>
            <a:ext cx="1555105" cy="546644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lvl="0"/>
            <a:r>
              <a:rPr lang="en-US" altLang="en-US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altLang="en-US" b="1" baseline="-300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id-ID" altLang="en-US" b="1" baseline="-30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en-US" alt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endParaRPr lang="en-US" altLang="en-US" sz="2800" dirty="0">
              <a:latin typeface="Arial" panose="020B0604020202020204" pitchFamily="34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453998"/>
              </p:ext>
            </p:extLst>
          </p:nvPr>
        </p:nvGraphicFramePr>
        <p:xfrm>
          <a:off x="1497469" y="1012448"/>
          <a:ext cx="771583" cy="414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Equation" r:id="rId4" imgW="520560" imgH="279360" progId="Equation.3">
                  <p:embed/>
                </p:oleObj>
              </mc:Choice>
              <mc:Fallback>
                <p:oleObj name="Equation" r:id="rId4" imgW="520560" imgH="2793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97469" y="1012448"/>
                        <a:ext cx="771583" cy="414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1484147"/>
              </p:ext>
            </p:extLst>
          </p:nvPr>
        </p:nvGraphicFramePr>
        <p:xfrm>
          <a:off x="1323561" y="1853178"/>
          <a:ext cx="863024" cy="59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Equation" r:id="rId6" imgW="710891" imgH="495085" progId="Equation.3">
                  <p:embed/>
                </p:oleObj>
              </mc:Choice>
              <mc:Fallback>
                <p:oleObj name="Equation" r:id="rId6" imgW="710891" imgH="495085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561" y="1853178"/>
                        <a:ext cx="863024" cy="598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527698"/>
              </p:ext>
            </p:extLst>
          </p:nvPr>
        </p:nvGraphicFramePr>
        <p:xfrm>
          <a:off x="1323561" y="2506492"/>
          <a:ext cx="440676" cy="654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Equation" r:id="rId8" imgW="330057" imgH="495085" progId="Equation.3">
                  <p:embed/>
                </p:oleObj>
              </mc:Choice>
              <mc:Fallback>
                <p:oleObj name="Equation" r:id="rId8" imgW="330057" imgH="495085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561" y="2506492"/>
                        <a:ext cx="440676" cy="6547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064954"/>
              </p:ext>
            </p:extLst>
          </p:nvPr>
        </p:nvGraphicFramePr>
        <p:xfrm>
          <a:off x="2147394" y="2547744"/>
          <a:ext cx="688587" cy="613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Equation" r:id="rId10" imgW="520474" imgH="469696" progId="Equation.3">
                  <p:embed/>
                </p:oleObj>
              </mc:Choice>
              <mc:Fallback>
                <p:oleObj name="Equation" r:id="rId10" imgW="520474" imgH="469696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7394" y="2547744"/>
                        <a:ext cx="688587" cy="61346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ounded Rectangle 22" descr="White marble"/>
          <p:cNvSpPr>
            <a:spLocks noChangeArrowheads="1"/>
          </p:cNvSpPr>
          <p:nvPr/>
        </p:nvSpPr>
        <p:spPr bwMode="auto">
          <a:xfrm>
            <a:off x="1054331" y="3481252"/>
            <a:ext cx="1401485" cy="869546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 r:embed="rId3"/>
                  <a:srcRect/>
                  <a:tile tx="0" ty="0" sx="100000" sy="100000" flip="none" algn="tl"/>
                </a:blip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id-ID" dirty="0" smtClean="0"/>
          </a:p>
          <a:p>
            <a:r>
              <a:rPr lang="id-ID" dirty="0" smtClean="0"/>
              <a:t>e= </a:t>
            </a:r>
            <a:endParaRPr lang="en-US" dirty="0"/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757660"/>
              </p:ext>
            </p:extLst>
          </p:nvPr>
        </p:nvGraphicFramePr>
        <p:xfrm>
          <a:off x="1578860" y="3577454"/>
          <a:ext cx="608803" cy="773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Equation" r:id="rId12" imgW="291973" imgH="444307" progId="Equation.3">
                  <p:embed/>
                </p:oleObj>
              </mc:Choice>
              <mc:Fallback>
                <p:oleObj name="Equation" r:id="rId12" imgW="291973" imgH="444307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8860" y="3577454"/>
                        <a:ext cx="608803" cy="7733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155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509452"/>
            <a:ext cx="10363826" cy="6230982"/>
          </a:xfrm>
        </p:spPr>
        <p:txBody>
          <a:bodyPr>
            <a:normAutofit/>
          </a:bodyPr>
          <a:lstStyle/>
          <a:p>
            <a:pPr marL="0" lvl="3" indent="0" algn="just">
              <a:spcBef>
                <a:spcPts val="1000"/>
              </a:spcBef>
              <a:buNone/>
            </a:pPr>
            <a:r>
              <a:rPr lang="id-ID" sz="2600" i="1" cap="none" dirty="0" smtClean="0"/>
              <a:t>2. </a:t>
            </a:r>
            <a:r>
              <a:rPr lang="en-US" sz="2600" i="1" cap="none" dirty="0" err="1" smtClean="0"/>
              <a:t>Ayunan</a:t>
            </a:r>
            <a:r>
              <a:rPr lang="en-US" sz="2600" i="1" cap="none" dirty="0" smtClean="0"/>
              <a:t> </a:t>
            </a:r>
            <a:r>
              <a:rPr lang="en-US" sz="2600" i="1" cap="none" dirty="0" err="1" smtClean="0"/>
              <a:t>balistik</a:t>
            </a:r>
            <a:endParaRPr lang="en-US" sz="2600" cap="none" dirty="0" smtClean="0"/>
          </a:p>
          <a:p>
            <a:pPr marL="0" indent="0" algn="just">
              <a:buNone/>
            </a:pPr>
            <a:r>
              <a:rPr lang="en-US" cap="none" dirty="0" err="1" smtClean="0"/>
              <a:t>Ayunan</a:t>
            </a:r>
            <a:r>
              <a:rPr lang="en-US" cap="none" dirty="0" smtClean="0"/>
              <a:t> </a:t>
            </a:r>
            <a:r>
              <a:rPr lang="en-US" cap="none" dirty="0" err="1" smtClean="0"/>
              <a:t>balistik</a:t>
            </a:r>
            <a:r>
              <a:rPr lang="en-US" cap="none" dirty="0" smtClean="0"/>
              <a:t> </a:t>
            </a:r>
            <a:r>
              <a:rPr lang="en-US" cap="none" dirty="0" err="1" smtClean="0"/>
              <a:t>merupakan</a:t>
            </a:r>
            <a:r>
              <a:rPr lang="en-US" cap="none" dirty="0" smtClean="0"/>
              <a:t> </a:t>
            </a:r>
            <a:r>
              <a:rPr lang="en-US" cap="none" dirty="0" err="1" smtClean="0"/>
              <a:t>alat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digunakan</a:t>
            </a:r>
            <a:r>
              <a:rPr lang="en-US" cap="none" dirty="0" smtClean="0"/>
              <a:t> </a:t>
            </a:r>
            <a:r>
              <a:rPr lang="en-US" cap="none" dirty="0" err="1" smtClean="0"/>
              <a:t>untuk</a:t>
            </a:r>
            <a:r>
              <a:rPr lang="en-US" cap="none" dirty="0" smtClean="0"/>
              <a:t> </a:t>
            </a:r>
            <a:r>
              <a:rPr lang="en-US" cap="none" dirty="0" err="1" smtClean="0"/>
              <a:t>mengukur</a:t>
            </a:r>
            <a:r>
              <a:rPr lang="en-US" cap="none" dirty="0" smtClean="0"/>
              <a:t> </a:t>
            </a:r>
            <a:r>
              <a:rPr lang="en-US" cap="none" dirty="0" err="1" smtClean="0"/>
              <a:t>kelajuan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. </a:t>
            </a:r>
            <a:endParaRPr lang="id-ID" cap="none" dirty="0" smtClean="0"/>
          </a:p>
          <a:p>
            <a:pPr marL="0" lvl="0" indent="0" algn="just">
              <a:buNone/>
            </a:pPr>
            <a:r>
              <a:rPr lang="id-ID" cap="none" dirty="0"/>
              <a:t>	</a:t>
            </a:r>
            <a:r>
              <a:rPr lang="id-ID" cap="none" dirty="0" smtClean="0"/>
              <a:t>			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diam</a:t>
            </a:r>
            <a:r>
              <a:rPr lang="en-US" cap="none" dirty="0" smtClean="0"/>
              <a:t>, </a:t>
            </a:r>
            <a:r>
              <a:rPr lang="en-US" cap="none" dirty="0" err="1" smtClean="0"/>
              <a:t>tertembak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id-ID" cap="none" dirty="0" smtClean="0"/>
              <a:t>						</a:t>
            </a:r>
            <a:r>
              <a:rPr lang="en-US" cap="none" dirty="0" err="1" smtClean="0"/>
              <a:t>bersarang</a:t>
            </a:r>
            <a:r>
              <a:rPr lang="en-US" cap="none" dirty="0" smtClean="0"/>
              <a:t> </a:t>
            </a:r>
            <a:r>
              <a:rPr lang="en-US" cap="none" dirty="0" err="1" smtClean="0"/>
              <a:t>didalamnya</a:t>
            </a:r>
            <a:r>
              <a:rPr lang="en-US" cap="none" dirty="0" smtClean="0"/>
              <a:t>. </a:t>
            </a:r>
            <a:r>
              <a:rPr lang="en-US" cap="none" dirty="0" err="1" smtClean="0"/>
              <a:t>Akibatnya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id-ID" cap="none" dirty="0" smtClean="0"/>
              <a:t>						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(</a:t>
            </a:r>
            <a:r>
              <a:rPr lang="en-US" cap="none" dirty="0" err="1" smtClean="0"/>
              <a:t>berayun</a:t>
            </a:r>
            <a:r>
              <a:rPr lang="en-US" cap="none" dirty="0" smtClean="0"/>
              <a:t>) </a:t>
            </a:r>
            <a:r>
              <a:rPr lang="en-US" cap="none" dirty="0" err="1" smtClean="0"/>
              <a:t>setinggi</a:t>
            </a:r>
            <a:r>
              <a:rPr lang="en-US" cap="none" dirty="0" smtClean="0"/>
              <a:t> h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id-ID" cap="none" dirty="0" smtClean="0"/>
              <a:t>							</a:t>
            </a:r>
            <a:r>
              <a:rPr lang="en-US" cap="none" dirty="0" err="1" smtClean="0"/>
              <a:t>sudut</a:t>
            </a:r>
            <a:r>
              <a:rPr lang="en-US" cap="none" dirty="0" smtClean="0"/>
              <a:t> </a:t>
            </a:r>
            <a:r>
              <a:rPr lang="en-US" cap="none" dirty="0" smtClean="0">
                <a:sym typeface="Symbol" panose="05050102010706020507" pitchFamily="18" charset="2"/>
              </a:rPr>
              <a:t></a:t>
            </a:r>
            <a:r>
              <a:rPr lang="en-US" cap="none" dirty="0" smtClean="0"/>
              <a:t>. </a:t>
            </a:r>
            <a:r>
              <a:rPr lang="en-US" cap="none" dirty="0" err="1" smtClean="0"/>
              <a:t>hal</a:t>
            </a:r>
            <a:r>
              <a:rPr lang="en-US" cap="none" dirty="0" smtClean="0"/>
              <a:t> </a:t>
            </a:r>
            <a:r>
              <a:rPr lang="en-US" cap="none" dirty="0" err="1" smtClean="0"/>
              <a:t>ini</a:t>
            </a:r>
            <a:r>
              <a:rPr lang="en-US" cap="none" dirty="0" smtClean="0"/>
              <a:t> </a:t>
            </a:r>
            <a:r>
              <a:rPr lang="en-US" cap="none" dirty="0" err="1" smtClean="0"/>
              <a:t>disebabkan</a:t>
            </a:r>
            <a:r>
              <a:rPr lang="en-US" cap="none" dirty="0" smtClean="0"/>
              <a:t> </a:t>
            </a:r>
            <a:r>
              <a:rPr lang="en-US" cap="none" dirty="0" err="1" smtClean="0"/>
              <a:t>karena</a:t>
            </a:r>
            <a:r>
              <a:rPr lang="en-US" cap="none" dirty="0" smtClean="0"/>
              <a:t> </a:t>
            </a:r>
            <a:r>
              <a:rPr lang="en-US" cap="none" dirty="0" err="1" smtClean="0"/>
              <a:t>energi</a:t>
            </a:r>
            <a:r>
              <a:rPr lang="en-US" cap="none" dirty="0" smtClean="0"/>
              <a:t> </a:t>
            </a:r>
            <a:r>
              <a:rPr lang="en-US" cap="none" dirty="0" err="1" smtClean="0"/>
              <a:t>kinetik</a:t>
            </a:r>
            <a:r>
              <a:rPr lang="en-US" cap="none" dirty="0" smtClean="0"/>
              <a:t> </a:t>
            </a:r>
            <a:r>
              <a:rPr lang="en-US" cap="none" dirty="0" err="1" smtClean="0"/>
              <a:t>pe</a:t>
            </a:r>
            <a:r>
              <a:rPr lang="id-ID" cap="none" dirty="0" smtClean="0"/>
              <a:t>					</a:t>
            </a:r>
            <a:r>
              <a:rPr lang="en-US" cap="none" dirty="0" err="1" smtClean="0"/>
              <a:t>luru</a:t>
            </a:r>
            <a:r>
              <a:rPr lang="en-US" cap="none" dirty="0" smtClean="0"/>
              <a:t> </a:t>
            </a:r>
            <a:r>
              <a:rPr lang="en-US" cap="none" dirty="0" err="1" smtClean="0"/>
              <a:t>berubah</a:t>
            </a:r>
            <a:r>
              <a:rPr lang="en-US" cap="none" dirty="0" smtClean="0"/>
              <a:t> </a:t>
            </a:r>
            <a:r>
              <a:rPr lang="en-US" cap="none" dirty="0" err="1" smtClean="0"/>
              <a:t>menjadi</a:t>
            </a:r>
            <a:r>
              <a:rPr lang="en-US" cap="none" dirty="0" smtClean="0"/>
              <a:t> </a:t>
            </a:r>
            <a:r>
              <a:rPr lang="en-US" cap="none" dirty="0" err="1" smtClean="0"/>
              <a:t>energi</a:t>
            </a:r>
            <a:r>
              <a:rPr lang="en-US" cap="none" dirty="0" smtClean="0"/>
              <a:t> </a:t>
            </a:r>
            <a:r>
              <a:rPr lang="en-US" cap="none" dirty="0" err="1" smtClean="0"/>
              <a:t>potensial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balistik</a:t>
            </a:r>
            <a:r>
              <a:rPr lang="en-US" cap="none" dirty="0" smtClean="0"/>
              <a:t>.</a:t>
            </a:r>
            <a:r>
              <a:rPr lang="id-ID" cap="none" dirty="0" smtClean="0"/>
              <a:t> 					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mula-mula</a:t>
            </a:r>
            <a:r>
              <a:rPr lang="en-US" cap="none" dirty="0" smtClean="0"/>
              <a:t> </a:t>
            </a:r>
            <a:r>
              <a:rPr lang="en-US" cap="none" dirty="0" err="1" smtClean="0"/>
              <a:t>diam</a:t>
            </a:r>
            <a:r>
              <a:rPr lang="en-US" cap="none" dirty="0" smtClean="0"/>
              <a:t>, </a:t>
            </a:r>
            <a:r>
              <a:rPr lang="en-US" cap="none" dirty="0" err="1" smtClean="0"/>
              <a:t>sehingga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sebelum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b="1" cap="none" dirty="0" err="1" smtClean="0"/>
              <a:t>v</a:t>
            </a:r>
            <a:r>
              <a:rPr lang="en-US" b="1" cap="none" baseline="-25000" dirty="0" err="1" smtClean="0"/>
              <a:t>b</a:t>
            </a:r>
            <a:r>
              <a:rPr lang="en-US" b="1" cap="none" dirty="0" smtClean="0"/>
              <a:t> = 0</a:t>
            </a:r>
            <a:r>
              <a:rPr lang="en-US" cap="none" dirty="0" smtClean="0"/>
              <a:t> </a:t>
            </a:r>
          </a:p>
          <a:p>
            <a:pPr lvl="0" algn="just"/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bersarang</a:t>
            </a:r>
            <a:r>
              <a:rPr lang="en-US" cap="none" dirty="0" smtClean="0"/>
              <a:t> di </a:t>
            </a:r>
            <a:r>
              <a:rPr lang="en-US" cap="none" dirty="0" err="1" smtClean="0"/>
              <a:t>dalam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, </a:t>
            </a:r>
            <a:r>
              <a:rPr lang="en-US" cap="none" dirty="0" err="1" smtClean="0"/>
              <a:t>sehingga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Tumbukan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</a:t>
            </a:r>
            <a:r>
              <a:rPr lang="en-US" cap="none" dirty="0" err="1" smtClean="0"/>
              <a:t>sama</a:t>
            </a:r>
            <a:r>
              <a:rPr lang="en-US" cap="none" dirty="0" smtClean="0"/>
              <a:t>  (</a:t>
            </a:r>
            <a:r>
              <a:rPr lang="en-US" b="1" cap="none" dirty="0" err="1" smtClean="0"/>
              <a:t>v</a:t>
            </a:r>
            <a:r>
              <a:rPr lang="en-US" b="1" cap="none" baseline="-25000" dirty="0" err="1" smtClean="0"/>
              <a:t>b</a:t>
            </a:r>
            <a:r>
              <a:rPr lang="en-US" b="1" cap="none" dirty="0" smtClean="0"/>
              <a:t>’ = </a:t>
            </a:r>
            <a:r>
              <a:rPr lang="en-US" b="1" cap="none" dirty="0" err="1" smtClean="0"/>
              <a:t>v</a:t>
            </a:r>
            <a:r>
              <a:rPr lang="en-US" b="1" cap="none" baseline="-25000" dirty="0" err="1" smtClean="0"/>
              <a:t>p</a:t>
            </a:r>
            <a:r>
              <a:rPr lang="en-US" b="1" cap="none" dirty="0" smtClean="0"/>
              <a:t>’ = v’</a:t>
            </a:r>
            <a:r>
              <a:rPr lang="en-US" cap="none" dirty="0" smtClean="0"/>
              <a:t>)</a:t>
            </a:r>
          </a:p>
          <a:p>
            <a:pPr lvl="0" algn="just"/>
            <a:r>
              <a:rPr lang="en-US" cap="none" dirty="0" err="1" smtClean="0"/>
              <a:t>Menurut</a:t>
            </a:r>
            <a:r>
              <a:rPr lang="en-US" cap="none" dirty="0" smtClean="0"/>
              <a:t> 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</a:t>
            </a:r>
            <a:r>
              <a:rPr lang="en-US" cap="none" dirty="0" err="1" smtClean="0"/>
              <a:t>kekekalan</a:t>
            </a:r>
            <a:r>
              <a:rPr lang="en-US" cap="none" dirty="0" smtClean="0"/>
              <a:t> momentum :</a:t>
            </a:r>
          </a:p>
          <a:p>
            <a:pPr algn="just"/>
            <a:r>
              <a:rPr lang="en-US" b="1" i="1" cap="none" dirty="0" smtClean="0"/>
              <a:t>  </a:t>
            </a:r>
            <a:r>
              <a:rPr lang="en-US" b="1" i="1" cap="none" dirty="0" err="1" smtClean="0"/>
              <a:t>m</a:t>
            </a:r>
            <a:r>
              <a:rPr lang="en-US" b="1" i="1" cap="none" baseline="-25000" dirty="0" err="1" smtClean="0"/>
              <a:t>p</a:t>
            </a:r>
            <a:r>
              <a:rPr lang="en-US" b="1" i="1" cap="none" dirty="0" err="1" smtClean="0"/>
              <a:t>.V</a:t>
            </a:r>
            <a:r>
              <a:rPr lang="en-US" b="1" i="1" cap="none" baseline="-25000" dirty="0" err="1" smtClean="0"/>
              <a:t>p</a:t>
            </a:r>
            <a:r>
              <a:rPr lang="en-US" b="1" i="1" cap="none" dirty="0" smtClean="0"/>
              <a:t>  = (</a:t>
            </a:r>
            <a:r>
              <a:rPr lang="en-US" b="1" i="1" cap="none" dirty="0" err="1" smtClean="0"/>
              <a:t>m</a:t>
            </a:r>
            <a:r>
              <a:rPr lang="en-US" b="1" i="1" cap="none" baseline="-25000" dirty="0" err="1" smtClean="0"/>
              <a:t>p</a:t>
            </a:r>
            <a:r>
              <a:rPr lang="en-US" b="1" i="1" cap="none" dirty="0" smtClean="0"/>
              <a:t> + </a:t>
            </a:r>
            <a:r>
              <a:rPr lang="en-US" b="1" i="1" cap="none" dirty="0" err="1" smtClean="0"/>
              <a:t>m</a:t>
            </a:r>
            <a:r>
              <a:rPr lang="en-US" b="1" i="1" cap="none" baseline="-25000" dirty="0" err="1" smtClean="0"/>
              <a:t>b</a:t>
            </a:r>
            <a:r>
              <a:rPr lang="en-US" b="1" i="1" cap="none" dirty="0" smtClean="0"/>
              <a:t>).V</a:t>
            </a:r>
            <a:r>
              <a:rPr lang="en-US" b="1" i="1" cap="none" baseline="30000" dirty="0" smtClean="0"/>
              <a:t>’</a:t>
            </a:r>
            <a:endParaRPr lang="id-ID" b="1" i="1" cap="none" baseline="30000" dirty="0" smtClean="0"/>
          </a:p>
          <a:p>
            <a:pPr lvl="0"/>
            <a:r>
              <a:rPr lang="en-US" cap="none" dirty="0" err="1" smtClean="0"/>
              <a:t>Menurut</a:t>
            </a:r>
            <a:r>
              <a:rPr lang="en-US" cap="none" dirty="0" smtClean="0"/>
              <a:t> 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</a:t>
            </a:r>
            <a:r>
              <a:rPr lang="en-US" cap="none" dirty="0" err="1" smtClean="0"/>
              <a:t>kekekalan</a:t>
            </a:r>
            <a:r>
              <a:rPr lang="en-US" cap="none" dirty="0" smtClean="0"/>
              <a:t> </a:t>
            </a:r>
            <a:r>
              <a:rPr lang="en-US" cap="none" dirty="0" err="1" smtClean="0"/>
              <a:t>energi</a:t>
            </a:r>
            <a:r>
              <a:rPr lang="en-US" cap="none" dirty="0" smtClean="0"/>
              <a:t> </a:t>
            </a:r>
            <a:r>
              <a:rPr lang="en-US" cap="none" dirty="0" err="1" smtClean="0"/>
              <a:t>mekanik</a:t>
            </a:r>
            <a:r>
              <a:rPr lang="en-US" cap="none" dirty="0" smtClean="0"/>
              <a:t> :</a:t>
            </a:r>
          </a:p>
          <a:p>
            <a:r>
              <a:rPr lang="en-US" b="1" cap="none" dirty="0" smtClean="0"/>
              <a:t>½.</a:t>
            </a:r>
            <a:r>
              <a:rPr lang="id-ID" b="1" cap="none" dirty="0" smtClean="0"/>
              <a:t>m</a:t>
            </a:r>
            <a:r>
              <a:rPr lang="en-US" b="1" cap="none" dirty="0" smtClean="0"/>
              <a:t>.</a:t>
            </a:r>
            <a:r>
              <a:rPr lang="id-ID" b="1" cap="none" dirty="0" smtClean="0"/>
              <a:t>v</a:t>
            </a:r>
            <a:r>
              <a:rPr lang="en-US" b="1" cap="none" dirty="0" smtClean="0"/>
              <a:t>’ = m.</a:t>
            </a:r>
            <a:r>
              <a:rPr lang="id-ID" b="1" cap="none" dirty="0" smtClean="0"/>
              <a:t>g</a:t>
            </a:r>
            <a:r>
              <a:rPr lang="en-US" b="1" cap="none" dirty="0" smtClean="0"/>
              <a:t>.</a:t>
            </a:r>
            <a:r>
              <a:rPr lang="id-ID" b="1" cap="none" dirty="0" smtClean="0"/>
              <a:t>h</a:t>
            </a:r>
            <a:endParaRPr lang="en-US" cap="none" dirty="0" smtClean="0"/>
          </a:p>
          <a:p>
            <a:pPr marL="0" indent="0" algn="just">
              <a:buNone/>
            </a:pPr>
            <a:endParaRPr lang="en-US" cap="none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74" y="1521414"/>
            <a:ext cx="3569218" cy="175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3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561703"/>
            <a:ext cx="10503163" cy="6074227"/>
          </a:xfrm>
        </p:spPr>
        <p:txBody>
          <a:bodyPr/>
          <a:lstStyle/>
          <a:p>
            <a:pPr marL="0" indent="0">
              <a:buNone/>
            </a:pPr>
            <a:r>
              <a:rPr lang="en-US" cap="none" dirty="0" smtClean="0"/>
              <a:t>Dari </a:t>
            </a:r>
            <a:r>
              <a:rPr lang="en-US" cap="none" dirty="0" err="1" smtClean="0"/>
              <a:t>kedua</a:t>
            </a:r>
            <a:r>
              <a:rPr lang="en-US" cap="none" dirty="0" smtClean="0"/>
              <a:t> 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di </a:t>
            </a:r>
            <a:r>
              <a:rPr lang="en-US" sz="2400" cap="none" dirty="0" err="1" smtClean="0"/>
              <a:t>atas</a:t>
            </a:r>
            <a:r>
              <a:rPr lang="en-US" cap="none" dirty="0" smtClean="0"/>
              <a:t> </a:t>
            </a:r>
            <a:r>
              <a:rPr lang="en-US" cap="none" dirty="0" err="1" smtClean="0"/>
              <a:t>diperoleh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saat</a:t>
            </a:r>
            <a:r>
              <a:rPr lang="en-US" cap="none" dirty="0" smtClean="0"/>
              <a:t> </a:t>
            </a:r>
            <a:r>
              <a:rPr lang="en-US" cap="none" dirty="0" err="1" smtClean="0"/>
              <a:t>mengenai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:</a:t>
            </a:r>
            <a:endParaRPr lang="id-ID" cap="none" dirty="0" smtClean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 smtClean="0"/>
          </a:p>
          <a:p>
            <a:r>
              <a:rPr lang="id-ID" cap="none" dirty="0" err="1"/>
              <a:t>v</a:t>
            </a:r>
            <a:r>
              <a:rPr lang="en-US" cap="none" baseline="-25000" dirty="0" smtClean="0"/>
              <a:t>p</a:t>
            </a:r>
            <a:r>
              <a:rPr lang="en-US" cap="none" dirty="0" smtClean="0"/>
              <a:t> =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saat</a:t>
            </a:r>
            <a:r>
              <a:rPr lang="en-US" cap="none" dirty="0" smtClean="0"/>
              <a:t> </a:t>
            </a:r>
            <a:r>
              <a:rPr lang="en-US" cap="none" dirty="0" err="1" smtClean="0"/>
              <a:t>menumbuk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endParaRPr lang="en-US" cap="none" dirty="0" smtClean="0"/>
          </a:p>
          <a:p>
            <a:r>
              <a:rPr lang="id-ID" cap="none" dirty="0" err="1" smtClean="0"/>
              <a:t>m</a:t>
            </a:r>
            <a:r>
              <a:rPr lang="en-US" cap="none" baseline="-25000" dirty="0" smtClean="0"/>
              <a:t>p</a:t>
            </a:r>
            <a:r>
              <a:rPr lang="en-US" cap="none" dirty="0" smtClean="0"/>
              <a:t> =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</a:p>
          <a:p>
            <a:r>
              <a:rPr lang="en-US" cap="none" dirty="0" err="1" smtClean="0"/>
              <a:t>m</a:t>
            </a:r>
            <a:r>
              <a:rPr lang="en-US" cap="none" baseline="-25000" dirty="0" err="1" smtClean="0"/>
              <a:t>b</a:t>
            </a:r>
            <a:r>
              <a:rPr lang="en-US" cap="none" dirty="0" smtClean="0"/>
              <a:t> =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endParaRPr lang="en-US" cap="none" dirty="0" smtClean="0"/>
          </a:p>
          <a:p>
            <a:r>
              <a:rPr lang="id-ID" cap="none" dirty="0" smtClean="0"/>
              <a:t>h</a:t>
            </a:r>
            <a:r>
              <a:rPr lang="en-US" cap="none" dirty="0" smtClean="0"/>
              <a:t> = </a:t>
            </a:r>
            <a:r>
              <a:rPr lang="en-US" cap="none" dirty="0" err="1" smtClean="0"/>
              <a:t>ketinggian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berayun</a:t>
            </a:r>
            <a:endParaRPr lang="en-US" cap="none" dirty="0" smtClean="0"/>
          </a:p>
          <a:p>
            <a:r>
              <a:rPr lang="id-ID" cap="none" dirty="0"/>
              <a:t>g</a:t>
            </a:r>
            <a:r>
              <a:rPr lang="id-ID" cap="none" dirty="0" smtClean="0"/>
              <a:t> </a:t>
            </a:r>
            <a:r>
              <a:rPr lang="en-US" cap="none" dirty="0" smtClean="0"/>
              <a:t>= </a:t>
            </a:r>
            <a:r>
              <a:rPr lang="en-US" cap="none" dirty="0" err="1" smtClean="0"/>
              <a:t>percepatan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gravitasi</a:t>
            </a:r>
            <a:r>
              <a:rPr lang="en-US" cap="none" dirty="0" smtClean="0"/>
              <a:t> </a:t>
            </a:r>
            <a:endParaRPr lang="en-US" cap="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73" y="1180010"/>
            <a:ext cx="3191803" cy="117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88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509452"/>
            <a:ext cx="10363826" cy="5617028"/>
          </a:xfrm>
        </p:spPr>
        <p:txBody>
          <a:bodyPr/>
          <a:lstStyle/>
          <a:p>
            <a:pPr marL="0" indent="0">
              <a:buNone/>
            </a:pPr>
            <a:r>
              <a:rPr lang="id-ID" i="1" dirty="0" smtClean="0"/>
              <a:t>3. </a:t>
            </a:r>
            <a:r>
              <a:rPr lang="en-US" i="1" cap="none" dirty="0" err="1" smtClean="0"/>
              <a:t>Prinsip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kerja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roket</a:t>
            </a:r>
            <a:endParaRPr lang="id-ID" i="1" cap="none" dirty="0" smtClean="0"/>
          </a:p>
          <a:p>
            <a:pPr marL="0" indent="0">
              <a:buNone/>
            </a:pPr>
            <a:r>
              <a:rPr lang="en-US" cap="none" dirty="0" err="1" smtClean="0"/>
              <a:t>Roket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massanya</a:t>
            </a:r>
            <a:r>
              <a:rPr lang="en-US" cap="none" dirty="0" smtClean="0"/>
              <a:t> M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bahan</a:t>
            </a:r>
            <a:r>
              <a:rPr lang="en-US" cap="none" dirty="0" smtClean="0"/>
              <a:t> </a:t>
            </a:r>
            <a:r>
              <a:rPr lang="en-US" cap="none" dirty="0" err="1" smtClean="0"/>
              <a:t>bakarnya</a:t>
            </a:r>
            <a:r>
              <a:rPr lang="en-US" cap="none" dirty="0" smtClean="0"/>
              <a:t> </a:t>
            </a:r>
            <a:r>
              <a:rPr lang="en-US" cap="none" dirty="0" err="1" smtClean="0"/>
              <a:t>bermassa</a:t>
            </a:r>
            <a:r>
              <a:rPr lang="en-US" cap="none" dirty="0" smtClean="0"/>
              <a:t> m, </a:t>
            </a:r>
            <a:r>
              <a:rPr lang="en-US" cap="none" dirty="0" err="1" smtClean="0"/>
              <a:t>melaju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v. </a:t>
            </a:r>
            <a:r>
              <a:rPr lang="en-US" cap="none" dirty="0" err="1" smtClean="0"/>
              <a:t>Menurut</a:t>
            </a:r>
            <a:r>
              <a:rPr lang="en-US" cap="none" dirty="0" smtClean="0"/>
              <a:t> </a:t>
            </a:r>
            <a:r>
              <a:rPr lang="en-US" cap="none" dirty="0" err="1" smtClean="0"/>
              <a:t>hukum</a:t>
            </a:r>
            <a:r>
              <a:rPr lang="en-US" cap="none" dirty="0" smtClean="0"/>
              <a:t> </a:t>
            </a:r>
            <a:r>
              <a:rPr lang="en-US" cap="none" dirty="0" err="1" smtClean="0"/>
              <a:t>kekekalan</a:t>
            </a:r>
            <a:r>
              <a:rPr lang="en-US" cap="none" dirty="0" smtClean="0"/>
              <a:t> momentum :</a:t>
            </a:r>
          </a:p>
          <a:p>
            <a:pPr lvl="0"/>
            <a:r>
              <a:rPr lang="en-US" cap="none" dirty="0" smtClean="0"/>
              <a:t>Momentum </a:t>
            </a:r>
            <a:r>
              <a:rPr lang="en-US" cap="none" dirty="0" err="1" smtClean="0"/>
              <a:t>awal</a:t>
            </a:r>
            <a:r>
              <a:rPr lang="en-US" cap="none" dirty="0" smtClean="0"/>
              <a:t> </a:t>
            </a:r>
            <a:r>
              <a:rPr lang="en-US" cap="none" dirty="0" err="1" smtClean="0"/>
              <a:t>roket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gas = </a:t>
            </a:r>
            <a:r>
              <a:rPr lang="en-US" cap="none" dirty="0" err="1" smtClean="0"/>
              <a:t>nol</a:t>
            </a:r>
            <a:endParaRPr lang="en-US" cap="none" dirty="0" smtClean="0"/>
          </a:p>
          <a:p>
            <a:pPr lvl="0"/>
            <a:r>
              <a:rPr lang="en-US" cap="none" dirty="0" smtClean="0"/>
              <a:t>Momentum </a:t>
            </a:r>
            <a:r>
              <a:rPr lang="en-US" cap="none" dirty="0" err="1" smtClean="0"/>
              <a:t>akhirnya</a:t>
            </a:r>
            <a:r>
              <a:rPr lang="en-US" cap="none" dirty="0" smtClean="0"/>
              <a:t> </a:t>
            </a:r>
            <a:r>
              <a:rPr lang="en-US" cap="none" dirty="0" err="1" smtClean="0"/>
              <a:t>adalah</a:t>
            </a:r>
            <a:r>
              <a:rPr lang="en-US" cap="none" dirty="0" smtClean="0"/>
              <a:t> :</a:t>
            </a:r>
            <a:endParaRPr lang="id-ID" cap="none" dirty="0" smtClean="0"/>
          </a:p>
          <a:p>
            <a:pPr marL="0" lvl="0" indent="0">
              <a:buNone/>
            </a:pPr>
            <a:r>
              <a:rPr lang="id-ID" b="1" i="1" cap="none" dirty="0" smtClean="0"/>
              <a:t>	</a:t>
            </a:r>
            <a:r>
              <a:rPr lang="en-US" b="1" i="1" cap="none" dirty="0" smtClean="0"/>
              <a:t>m.v</a:t>
            </a:r>
            <a:r>
              <a:rPr lang="en-US" b="1" i="1" cap="none" baseline="-25000" dirty="0" smtClean="0"/>
              <a:t>1</a:t>
            </a:r>
            <a:r>
              <a:rPr lang="en-US" b="1" i="1" cap="none" dirty="0" smtClean="0"/>
              <a:t> + m.v</a:t>
            </a:r>
            <a:r>
              <a:rPr lang="en-US" b="1" i="1" cap="none" baseline="-25000" dirty="0" smtClean="0"/>
              <a:t>2</a:t>
            </a:r>
            <a:r>
              <a:rPr lang="en-US" b="1" i="1" cap="none" dirty="0" smtClean="0"/>
              <a:t> = 0 </a:t>
            </a:r>
            <a:endParaRPr lang="id-ID" b="1" i="1" cap="none" dirty="0" smtClean="0"/>
          </a:p>
          <a:p>
            <a:pPr marL="0" lvl="0" indent="0">
              <a:buNone/>
            </a:pPr>
            <a:r>
              <a:rPr lang="id-ID" b="1" i="1" cap="none" dirty="0" smtClean="0"/>
              <a:t>Dengan :</a:t>
            </a:r>
          </a:p>
          <a:p>
            <a:r>
              <a:rPr lang="en-US" cap="none" dirty="0" smtClean="0"/>
              <a:t>m =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roket</a:t>
            </a:r>
            <a:endParaRPr lang="en-US" cap="none" dirty="0" smtClean="0"/>
          </a:p>
          <a:p>
            <a:r>
              <a:rPr lang="en-US" cap="none" dirty="0" smtClean="0"/>
              <a:t>m =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</a:t>
            </a:r>
            <a:r>
              <a:rPr lang="en-US" cap="none" dirty="0" err="1" smtClean="0"/>
              <a:t>bahan</a:t>
            </a:r>
            <a:r>
              <a:rPr lang="en-US" cap="none" dirty="0" smtClean="0"/>
              <a:t> </a:t>
            </a:r>
            <a:r>
              <a:rPr lang="en-US" cap="none" dirty="0" err="1" smtClean="0"/>
              <a:t>bakar</a:t>
            </a:r>
            <a:r>
              <a:rPr lang="en-US" cap="none" dirty="0" smtClean="0"/>
              <a:t> gas</a:t>
            </a:r>
          </a:p>
          <a:p>
            <a:r>
              <a:rPr lang="en-US" cap="none" dirty="0" smtClean="0"/>
              <a:t>v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=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roket</a:t>
            </a:r>
            <a:r>
              <a:rPr lang="en-US" cap="none" dirty="0" smtClean="0"/>
              <a:t> </a:t>
            </a:r>
            <a:r>
              <a:rPr lang="en-US" cap="none" dirty="0" err="1" smtClean="0"/>
              <a:t>naik</a:t>
            </a:r>
            <a:endParaRPr lang="en-US" cap="none" dirty="0" smtClean="0"/>
          </a:p>
          <a:p>
            <a:r>
              <a:rPr lang="en-US" cap="none" dirty="0" smtClean="0"/>
              <a:t>v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=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semburan</a:t>
            </a:r>
            <a:r>
              <a:rPr lang="en-US" cap="none" dirty="0" smtClean="0"/>
              <a:t> gas </a:t>
            </a:r>
            <a:r>
              <a:rPr lang="en-US" cap="none" dirty="0" err="1" smtClean="0"/>
              <a:t>keluar</a:t>
            </a:r>
            <a:r>
              <a:rPr lang="en-US" cap="none" dirty="0" smtClean="0"/>
              <a:t> </a:t>
            </a:r>
            <a:r>
              <a:rPr lang="en-US" cap="none" dirty="0" err="1" smtClean="0"/>
              <a:t>tabung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4176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200506"/>
            <a:ext cx="10364451" cy="1131906"/>
          </a:xfrm>
        </p:spPr>
        <p:txBody>
          <a:bodyPr/>
          <a:lstStyle/>
          <a:p>
            <a:r>
              <a:rPr lang="en-US" b="1" dirty="0" err="1">
                <a:latin typeface="MisterEarl BT" panose="03080802020302020203" pitchFamily="66" charset="0"/>
              </a:rPr>
              <a:t>Penerapan</a:t>
            </a:r>
            <a:r>
              <a:rPr lang="en-US" b="1" dirty="0">
                <a:latin typeface="MisterEarl BT" panose="03080802020302020203" pitchFamily="66" charset="0"/>
              </a:rPr>
              <a:t> Momentum Dan </a:t>
            </a:r>
            <a:r>
              <a:rPr lang="en-US" b="1" dirty="0" err="1">
                <a:latin typeface="MisterEarl BT" panose="03080802020302020203" pitchFamily="66" charset="0"/>
              </a:rPr>
              <a:t>Impuls</a:t>
            </a:r>
            <a:r>
              <a:rPr lang="en-US" b="1" dirty="0">
                <a:latin typeface="MisterEarl BT" panose="03080802020302020203" pitchFamily="66" charset="0"/>
              </a:rPr>
              <a:t> </a:t>
            </a:r>
            <a:r>
              <a:rPr lang="en-US" b="1" dirty="0" err="1">
                <a:latin typeface="MisterEarl BT" panose="03080802020302020203" pitchFamily="66" charset="0"/>
              </a:rPr>
              <a:t>Terdapat</a:t>
            </a:r>
            <a:r>
              <a:rPr lang="en-US" b="1" dirty="0">
                <a:latin typeface="MisterEarl BT" panose="03080802020302020203" pitchFamily="66" charset="0"/>
              </a:rPr>
              <a:t> </a:t>
            </a:r>
            <a:r>
              <a:rPr lang="en-US" b="1" dirty="0" err="1">
                <a:latin typeface="MisterEarl BT" panose="03080802020302020203" pitchFamily="66" charset="0"/>
              </a:rPr>
              <a:t>Dalam</a:t>
            </a:r>
            <a:r>
              <a:rPr lang="en-US" b="1" dirty="0">
                <a:latin typeface="MisterEarl BT" panose="03080802020302020203" pitchFamily="66" charset="0"/>
              </a:rPr>
              <a:t> </a:t>
            </a:r>
            <a:r>
              <a:rPr lang="en-US" b="1" dirty="0" err="1">
                <a:latin typeface="MisterEarl BT" panose="03080802020302020203" pitchFamily="66" charset="0"/>
              </a:rPr>
              <a:t>Kehidupan</a:t>
            </a:r>
            <a:r>
              <a:rPr lang="en-US" b="1" dirty="0">
                <a:latin typeface="MisterEarl BT" panose="03080802020302020203" pitchFamily="66" charset="0"/>
              </a:rPr>
              <a:t> </a:t>
            </a:r>
            <a:r>
              <a:rPr lang="en-US" b="1" dirty="0" err="1">
                <a:latin typeface="MisterEarl BT" panose="03080802020302020203" pitchFamily="66" charset="0"/>
              </a:rPr>
              <a:t>Sehari</a:t>
            </a:r>
            <a:r>
              <a:rPr lang="en-US" b="1" dirty="0">
                <a:latin typeface="MisterEarl BT" panose="03080802020302020203" pitchFamily="66" charset="0"/>
              </a:rPr>
              <a:t>-Hari</a:t>
            </a:r>
            <a:endParaRPr lang="en-US" dirty="0">
              <a:latin typeface="MisterEarl BT" panose="0308080202030202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332412"/>
            <a:ext cx="10363826" cy="5159828"/>
          </a:xfrm>
        </p:spPr>
        <p:txBody>
          <a:bodyPr>
            <a:normAutofit/>
          </a:bodyPr>
          <a:lstStyle/>
          <a:p>
            <a:pPr lvl="0" algn="just" fontAlgn="base">
              <a:buFont typeface="Wingdings" panose="05000000000000000000" pitchFamily="2" charset="2"/>
              <a:buChar char="v"/>
            </a:pPr>
            <a:r>
              <a:rPr lang="en-US" b="1" cap="none" dirty="0" err="1" smtClean="0"/>
              <a:t>Contoh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penerapan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dari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hukum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kekekalan</a:t>
            </a:r>
            <a:r>
              <a:rPr lang="en-US" b="1" cap="none" dirty="0" smtClean="0"/>
              <a:t> momentum </a:t>
            </a:r>
            <a:endParaRPr lang="id-ID" b="1" cap="none" dirty="0" smtClean="0"/>
          </a:p>
          <a:p>
            <a:pPr lvl="1" algn="just" fontAlgn="base"/>
            <a:r>
              <a:rPr lang="en-US" b="1" cap="none" dirty="0" err="1" smtClean="0"/>
              <a:t>Prinsip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peluncuran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roket</a:t>
            </a:r>
            <a:endParaRPr lang="id-ID" b="1" cap="none" dirty="0" smtClean="0"/>
          </a:p>
          <a:p>
            <a:pPr marL="457200" lvl="1" indent="0" algn="just" fontAlgn="base">
              <a:buNone/>
            </a:pPr>
            <a:r>
              <a:rPr lang="en-US" cap="none" dirty="0" err="1" smtClean="0"/>
              <a:t>Besar</a:t>
            </a:r>
            <a:r>
              <a:rPr lang="en-US" cap="none" dirty="0" smtClean="0"/>
              <a:t> momentum yang </a:t>
            </a:r>
            <a:r>
              <a:rPr lang="en-US" cap="none" dirty="0" err="1" smtClean="0"/>
              <a:t>dihasilkan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dorong</a:t>
            </a:r>
            <a:r>
              <a:rPr lang="en-US" cap="none" dirty="0" smtClean="0"/>
              <a:t> </a:t>
            </a:r>
            <a:r>
              <a:rPr lang="en-US" cap="none" dirty="0" err="1" smtClean="0"/>
              <a:t>oleh</a:t>
            </a:r>
            <a:r>
              <a:rPr lang="en-US" cap="none" dirty="0" smtClean="0"/>
              <a:t> </a:t>
            </a:r>
            <a:r>
              <a:rPr lang="en-US" cap="none" dirty="0" err="1" smtClean="0"/>
              <a:t>bahan</a:t>
            </a:r>
            <a:r>
              <a:rPr lang="en-US" cap="none" dirty="0" smtClean="0"/>
              <a:t> </a:t>
            </a:r>
            <a:r>
              <a:rPr lang="en-US" cap="none" dirty="0" err="1" smtClean="0"/>
              <a:t>bakar</a:t>
            </a:r>
            <a:r>
              <a:rPr lang="en-US" cap="none" dirty="0" smtClean="0"/>
              <a:t> </a:t>
            </a:r>
            <a:r>
              <a:rPr lang="en-US" cap="none" dirty="0" err="1" smtClean="0"/>
              <a:t>sama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meluncurnya</a:t>
            </a:r>
            <a:r>
              <a:rPr lang="en-US" cap="none" dirty="0" smtClean="0"/>
              <a:t> </a:t>
            </a:r>
            <a:r>
              <a:rPr lang="en-US" cap="none" dirty="0" err="1" smtClean="0"/>
              <a:t>roket</a:t>
            </a:r>
            <a:r>
              <a:rPr lang="en-US" cap="none" dirty="0" smtClean="0"/>
              <a:t>.</a:t>
            </a:r>
          </a:p>
          <a:p>
            <a:pPr lvl="1" algn="just" fontAlgn="base"/>
            <a:r>
              <a:rPr lang="en-US" b="1" cap="none" dirty="0" err="1" smtClean="0"/>
              <a:t>Senapan</a:t>
            </a:r>
            <a:r>
              <a:rPr lang="en-US" b="1" cap="none" dirty="0" smtClean="0"/>
              <a:t>/</a:t>
            </a:r>
            <a:r>
              <a:rPr lang="en-US" b="1" cap="none" dirty="0" err="1" smtClean="0"/>
              <a:t>meriam</a:t>
            </a:r>
            <a:endParaRPr lang="en-US" cap="none" dirty="0" smtClean="0"/>
          </a:p>
          <a:p>
            <a:pPr marL="457200" lvl="1" indent="0" algn="just" fontAlgn="base">
              <a:buNone/>
            </a:pPr>
            <a:r>
              <a:rPr lang="en-US" cap="none" dirty="0" smtClean="0"/>
              <a:t>Momentum </a:t>
            </a:r>
            <a:r>
              <a:rPr lang="en-US" cap="none" dirty="0" err="1" smtClean="0"/>
              <a:t>senapan</a:t>
            </a:r>
            <a:r>
              <a:rPr lang="en-US" cap="none" dirty="0" smtClean="0"/>
              <a:t> </a:t>
            </a:r>
            <a:r>
              <a:rPr lang="en-US" cap="none" dirty="0" err="1" smtClean="0"/>
              <a:t>mundur</a:t>
            </a:r>
            <a:r>
              <a:rPr lang="en-US" cap="none" dirty="0" smtClean="0"/>
              <a:t> </a:t>
            </a:r>
            <a:r>
              <a:rPr lang="en-US" cap="none" dirty="0" err="1" smtClean="0"/>
              <a:t>ke</a:t>
            </a:r>
            <a:r>
              <a:rPr lang="en-US" cap="none" dirty="0" smtClean="0"/>
              <a:t> </a:t>
            </a:r>
            <a:r>
              <a:rPr lang="en-US" cap="none" dirty="0" err="1" smtClean="0"/>
              <a:t>belakang</a:t>
            </a:r>
            <a:r>
              <a:rPr lang="en-US" cap="none" dirty="0" smtClean="0"/>
              <a:t> </a:t>
            </a:r>
            <a:r>
              <a:rPr lang="en-US" cap="none" dirty="0" err="1" smtClean="0"/>
              <a:t>sama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momentum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lepas</a:t>
            </a:r>
            <a:r>
              <a:rPr lang="en-US" cap="none" dirty="0" smtClean="0"/>
              <a:t> </a:t>
            </a:r>
            <a:r>
              <a:rPr lang="en-US" cap="none" dirty="0" err="1" smtClean="0"/>
              <a:t>dari</a:t>
            </a:r>
            <a:r>
              <a:rPr lang="en-US" cap="none" dirty="0" smtClean="0"/>
              <a:t> </a:t>
            </a:r>
            <a:r>
              <a:rPr lang="en-US" cap="none" dirty="0" err="1" smtClean="0"/>
              <a:t>senapan</a:t>
            </a:r>
            <a:r>
              <a:rPr lang="en-US" cap="none" dirty="0" smtClean="0"/>
              <a:t>.</a:t>
            </a:r>
          </a:p>
          <a:p>
            <a:pPr lvl="1" algn="just" fontAlgn="base"/>
            <a:r>
              <a:rPr lang="en-US" b="1" cap="none" dirty="0" smtClean="0"/>
              <a:t>Orang </a:t>
            </a:r>
            <a:r>
              <a:rPr lang="en-US" b="1" cap="none" dirty="0" err="1" smtClean="0"/>
              <a:t>melompat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dari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perahu</a:t>
            </a:r>
            <a:r>
              <a:rPr lang="en-US" b="1" cap="none" dirty="0" smtClean="0"/>
              <a:t>.</a:t>
            </a:r>
            <a:endParaRPr lang="en-US" cap="none" dirty="0" smtClean="0"/>
          </a:p>
          <a:p>
            <a:pPr marL="457200" lvl="1" indent="0" algn="just">
              <a:buNone/>
            </a:pPr>
            <a:r>
              <a:rPr lang="en-US" cap="none" dirty="0" smtClean="0"/>
              <a:t>Momentum </a:t>
            </a:r>
            <a:r>
              <a:rPr lang="en-US" cap="none" dirty="0" err="1" smtClean="0"/>
              <a:t>perahu</a:t>
            </a:r>
            <a:r>
              <a:rPr lang="en-US" cap="none" dirty="0" smtClean="0"/>
              <a:t> </a:t>
            </a:r>
            <a:r>
              <a:rPr lang="en-US" cap="none" dirty="0" err="1" smtClean="0"/>
              <a:t>mundur</a:t>
            </a:r>
            <a:r>
              <a:rPr lang="en-US" cap="none" dirty="0" smtClean="0"/>
              <a:t> </a:t>
            </a:r>
            <a:r>
              <a:rPr lang="en-US" cap="none" dirty="0" err="1" smtClean="0"/>
              <a:t>ke</a:t>
            </a:r>
            <a:r>
              <a:rPr lang="en-US" cap="none" dirty="0" smtClean="0"/>
              <a:t> </a:t>
            </a:r>
            <a:r>
              <a:rPr lang="en-US" cap="none" dirty="0" err="1" smtClean="0"/>
              <a:t>belakang</a:t>
            </a:r>
            <a:r>
              <a:rPr lang="en-US" cap="none" dirty="0" smtClean="0"/>
              <a:t> </a:t>
            </a:r>
            <a:r>
              <a:rPr lang="en-US" cap="none" dirty="0" err="1" smtClean="0"/>
              <a:t>sama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momentum orang yang </a:t>
            </a:r>
            <a:r>
              <a:rPr lang="en-US" cap="none" dirty="0" err="1" smtClean="0"/>
              <a:t>melompat</a:t>
            </a:r>
            <a:r>
              <a:rPr lang="en-US" cap="none" dirty="0" smtClean="0"/>
              <a:t> </a:t>
            </a:r>
            <a:r>
              <a:rPr lang="en-US" cap="none" dirty="0" err="1" smtClean="0"/>
              <a:t>kedepan</a:t>
            </a:r>
            <a:endParaRPr lang="id-ID" cap="none" dirty="0" smtClean="0"/>
          </a:p>
          <a:p>
            <a:pPr lvl="1" algn="just" fontAlgn="base"/>
            <a:r>
              <a:rPr lang="en-US" b="1" cap="none" dirty="0" err="1" smtClean="0"/>
              <a:t>Ayunan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balistik</a:t>
            </a:r>
            <a:endParaRPr lang="en-US" cap="none" dirty="0" smtClean="0"/>
          </a:p>
          <a:p>
            <a:pPr marL="457200" lvl="1" indent="0" algn="just" fontAlgn="base">
              <a:buNone/>
            </a:pPr>
            <a:r>
              <a:rPr lang="en-US" cap="none" dirty="0" err="1" smtClean="0"/>
              <a:t>Untuk</a:t>
            </a:r>
            <a:r>
              <a:rPr lang="en-US" cap="none" dirty="0" smtClean="0"/>
              <a:t> </a:t>
            </a:r>
            <a:r>
              <a:rPr lang="en-US" cap="none" dirty="0" err="1" smtClean="0"/>
              <a:t>menghitung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melesat</a:t>
            </a:r>
            <a:r>
              <a:rPr lang="en-US" cap="none" dirty="0" smtClean="0"/>
              <a:t> </a:t>
            </a:r>
            <a:r>
              <a:rPr lang="en-US" cap="none" dirty="0" err="1" smtClean="0"/>
              <a:t>dari</a:t>
            </a:r>
            <a:r>
              <a:rPr lang="en-US" cap="none" dirty="0" smtClean="0"/>
              <a:t>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senapan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menumbuk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yang </a:t>
            </a:r>
            <a:r>
              <a:rPr lang="en-US" cap="none" dirty="0" err="1" smtClean="0"/>
              <a:t>tergantung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seutas</a:t>
            </a:r>
            <a:r>
              <a:rPr lang="en-US" cap="none" dirty="0" smtClean="0"/>
              <a:t> </a:t>
            </a:r>
            <a:r>
              <a:rPr lang="en-US" cap="none" dirty="0" err="1" smtClean="0"/>
              <a:t>tali</a:t>
            </a:r>
            <a:r>
              <a:rPr lang="en-US" cap="none" dirty="0" smtClean="0"/>
              <a:t> (</a:t>
            </a:r>
            <a:r>
              <a:rPr lang="en-US" cap="none" dirty="0" err="1" smtClean="0"/>
              <a:t>bandul</a:t>
            </a:r>
            <a:r>
              <a:rPr lang="en-US" cap="none" dirty="0" smtClean="0"/>
              <a:t>).</a:t>
            </a:r>
          </a:p>
          <a:p>
            <a:pPr lvl="1" algn="just" fontAlgn="base">
              <a:buFontTx/>
              <a:buChar char="-"/>
            </a:pP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bersarang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bandul</a:t>
            </a:r>
            <a:endParaRPr lang="id-ID" cap="none" dirty="0" smtClean="0"/>
          </a:p>
          <a:p>
            <a:pPr lvl="1" algn="just" fontAlgn="base">
              <a:buFontTx/>
              <a:buChar char="-"/>
            </a:pP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menembus</a:t>
            </a:r>
            <a:r>
              <a:rPr lang="en-US" cap="none" dirty="0" smtClean="0"/>
              <a:t> </a:t>
            </a:r>
            <a:r>
              <a:rPr lang="en-US" cap="none" dirty="0" err="1" smtClean="0"/>
              <a:t>bandul</a:t>
            </a:r>
            <a:endParaRPr lang="en-US" cap="none" dirty="0" smtClean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719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6022" y="339634"/>
            <a:ext cx="10463349" cy="6152606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300" b="1" cap="none" dirty="0" err="1" smtClean="0"/>
              <a:t>Contoh</a:t>
            </a:r>
            <a:r>
              <a:rPr lang="en-US" sz="2300" b="1" cap="none" dirty="0" smtClean="0"/>
              <a:t> </a:t>
            </a:r>
            <a:r>
              <a:rPr lang="en-US" sz="2300" b="1" cap="none" dirty="0" err="1" smtClean="0"/>
              <a:t>penerapan</a:t>
            </a:r>
            <a:r>
              <a:rPr lang="en-US" sz="2300" b="1" cap="none" dirty="0" smtClean="0"/>
              <a:t> </a:t>
            </a:r>
            <a:r>
              <a:rPr lang="en-US" sz="2300" b="1" cap="none" dirty="0" err="1" smtClean="0"/>
              <a:t>konsep</a:t>
            </a:r>
            <a:r>
              <a:rPr lang="en-US" sz="2300" b="1" cap="none" dirty="0" smtClean="0"/>
              <a:t> </a:t>
            </a:r>
            <a:r>
              <a:rPr lang="en-US" sz="2300" b="1" cap="none" dirty="0" err="1" smtClean="0"/>
              <a:t>dari</a:t>
            </a:r>
            <a:r>
              <a:rPr lang="en-US" sz="2300" b="1" cap="none" dirty="0" smtClean="0"/>
              <a:t> </a:t>
            </a:r>
            <a:r>
              <a:rPr lang="en-US" sz="2300" b="1" cap="none" dirty="0" err="1" smtClean="0"/>
              <a:t>impuls</a:t>
            </a:r>
            <a:endParaRPr lang="id-ID" sz="2300" b="1" cap="none" dirty="0" smtClean="0"/>
          </a:p>
          <a:p>
            <a:pPr lvl="1" algn="just" fontAlgn="base"/>
            <a:r>
              <a:rPr lang="en-US" sz="2300" b="1" cap="none" dirty="0" err="1" smtClean="0"/>
              <a:t>Sarung</a:t>
            </a:r>
            <a:r>
              <a:rPr lang="en-US" sz="2300" b="1" cap="none" dirty="0" smtClean="0"/>
              <a:t> </a:t>
            </a:r>
            <a:r>
              <a:rPr lang="en-US" sz="2300" b="1" cap="none" dirty="0" err="1" smtClean="0"/>
              <a:t>tinju</a:t>
            </a:r>
            <a:endParaRPr lang="en-US" sz="2300" cap="none" dirty="0" smtClean="0"/>
          </a:p>
          <a:p>
            <a:pPr marL="457200" lvl="1" indent="0" algn="just" fontAlgn="base">
              <a:buNone/>
            </a:pPr>
            <a:r>
              <a:rPr lang="en-US" sz="2300" cap="none" dirty="0" err="1" smtClean="0"/>
              <a:t>Pernah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nonton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pertandingan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tinju</a:t>
            </a:r>
            <a:r>
              <a:rPr lang="en-US" sz="2300" cap="none" dirty="0" smtClean="0"/>
              <a:t> di TV ? nah, </a:t>
            </a:r>
            <a:r>
              <a:rPr lang="en-US" sz="2300" cap="none" dirty="0" err="1" smtClean="0"/>
              <a:t>sarung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tinju</a:t>
            </a:r>
            <a:r>
              <a:rPr lang="en-US" sz="2300" cap="none" dirty="0" smtClean="0"/>
              <a:t> yang </a:t>
            </a:r>
            <a:r>
              <a:rPr lang="en-US" sz="2300" cap="none" dirty="0" err="1" smtClean="0"/>
              <a:t>dipakai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oleh</a:t>
            </a:r>
            <a:r>
              <a:rPr lang="en-US" sz="2300" cap="none" dirty="0" smtClean="0"/>
              <a:t> para </a:t>
            </a:r>
            <a:r>
              <a:rPr lang="en-US" sz="2300" cap="none" dirty="0" err="1" smtClean="0"/>
              <a:t>petinju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itu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berfungsi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untuk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memperlama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bekerjanya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gaya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impuls</a:t>
            </a:r>
            <a:r>
              <a:rPr lang="en-US" sz="2300" cap="none" dirty="0" smtClean="0"/>
              <a:t>. </a:t>
            </a:r>
            <a:r>
              <a:rPr lang="en-US" sz="2300" cap="none" dirty="0" err="1" smtClean="0"/>
              <a:t>Ketika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petinju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memukul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lawannya</a:t>
            </a:r>
            <a:r>
              <a:rPr lang="en-US" sz="2300" cap="none" dirty="0" smtClean="0"/>
              <a:t>, </a:t>
            </a:r>
            <a:r>
              <a:rPr lang="en-US" sz="2300" cap="none" dirty="0" err="1" smtClean="0"/>
              <a:t>pukulannya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tersebut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memiliki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waktu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kontak</a:t>
            </a:r>
            <a:r>
              <a:rPr lang="en-US" sz="2300" cap="none" dirty="0" smtClean="0"/>
              <a:t> yang </a:t>
            </a:r>
            <a:r>
              <a:rPr lang="en-US" sz="2300" cap="none" dirty="0" err="1" smtClean="0"/>
              <a:t>lebih</a:t>
            </a:r>
            <a:r>
              <a:rPr lang="en-US" sz="2300" cap="none" dirty="0" smtClean="0"/>
              <a:t> lama. </a:t>
            </a:r>
            <a:r>
              <a:rPr lang="en-US" sz="2300" cap="none" dirty="0" err="1" smtClean="0"/>
              <a:t>Karena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waktu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kontak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lebih</a:t>
            </a:r>
            <a:r>
              <a:rPr lang="en-US" sz="2300" cap="none" dirty="0" smtClean="0"/>
              <a:t> lama, </a:t>
            </a:r>
            <a:r>
              <a:rPr lang="en-US" sz="2300" cap="none" dirty="0" err="1" smtClean="0"/>
              <a:t>maka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gaya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impuls</a:t>
            </a:r>
            <a:r>
              <a:rPr lang="en-US" sz="2300" cap="none" dirty="0" smtClean="0"/>
              <a:t> yang </a:t>
            </a:r>
            <a:r>
              <a:rPr lang="en-US" sz="2300" cap="none" dirty="0" err="1" smtClean="0"/>
              <a:t>bekerja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juga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makin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kecil</a:t>
            </a:r>
            <a:r>
              <a:rPr lang="en-US" sz="2300" cap="none" dirty="0" smtClean="0"/>
              <a:t>. Makin </a:t>
            </a:r>
            <a:r>
              <a:rPr lang="en-US" sz="2300" cap="none" dirty="0" err="1" smtClean="0"/>
              <a:t>kecil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gaya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impuls</a:t>
            </a:r>
            <a:r>
              <a:rPr lang="en-US" sz="2300" cap="none" dirty="0" smtClean="0"/>
              <a:t> yang </a:t>
            </a:r>
            <a:r>
              <a:rPr lang="en-US" sz="2300" cap="none" dirty="0" err="1" smtClean="0"/>
              <a:t>bekerja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maka</a:t>
            </a:r>
            <a:r>
              <a:rPr lang="en-US" sz="2300" cap="none" dirty="0" smtClean="0"/>
              <a:t> rasa </a:t>
            </a:r>
            <a:r>
              <a:rPr lang="en-US" sz="2300" cap="none" dirty="0" err="1" smtClean="0"/>
              <a:t>sakit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menjadi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berkurang</a:t>
            </a:r>
            <a:r>
              <a:rPr lang="en-US" sz="2300" cap="none" dirty="0" smtClean="0"/>
              <a:t>.</a:t>
            </a:r>
          </a:p>
          <a:p>
            <a:pPr lvl="1" algn="just" fontAlgn="base"/>
            <a:r>
              <a:rPr lang="en-US" sz="2300" b="1" cap="none" dirty="0" err="1" smtClean="0"/>
              <a:t>Palu</a:t>
            </a:r>
            <a:r>
              <a:rPr lang="en-US" sz="2300" b="1" cap="none" dirty="0" smtClean="0"/>
              <a:t> </a:t>
            </a:r>
            <a:r>
              <a:rPr lang="en-US" sz="2300" b="1" cap="none" dirty="0" err="1" smtClean="0"/>
              <a:t>atau</a:t>
            </a:r>
            <a:r>
              <a:rPr lang="en-US" sz="2300" b="1" cap="none" dirty="0" smtClean="0"/>
              <a:t> </a:t>
            </a:r>
            <a:r>
              <a:rPr lang="en-US" sz="2300" b="1" cap="none" dirty="0" err="1" smtClean="0"/>
              <a:t>pemukul</a:t>
            </a:r>
            <a:endParaRPr lang="en-US" sz="2300" cap="none" dirty="0" smtClean="0"/>
          </a:p>
          <a:p>
            <a:pPr marL="457200" lvl="1" indent="0" algn="just" fontAlgn="base">
              <a:buNone/>
            </a:pPr>
            <a:r>
              <a:rPr lang="en-US" sz="2300" cap="none" dirty="0" err="1" smtClean="0"/>
              <a:t>Mengapa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palu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tidak</a:t>
            </a:r>
            <a:r>
              <a:rPr lang="en-US" sz="2300" cap="none" dirty="0" smtClean="0"/>
              <a:t>  </a:t>
            </a:r>
            <a:r>
              <a:rPr lang="en-US" sz="2300" cap="none" dirty="0" err="1" smtClean="0"/>
              <a:t>dibuat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dari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kayu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saja,tetapi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dibuat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dari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besi</a:t>
            </a:r>
            <a:r>
              <a:rPr lang="en-US" sz="2300" cap="none" dirty="0" smtClean="0"/>
              <a:t> ? </a:t>
            </a:r>
            <a:r>
              <a:rPr lang="en-US" sz="2300" cap="none" dirty="0" err="1" smtClean="0"/>
              <a:t>tujuannya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supaya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selang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waktu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kontak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menjadi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lebih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singkat</a:t>
            </a:r>
            <a:r>
              <a:rPr lang="en-US" sz="2300" cap="none" dirty="0" smtClean="0"/>
              <a:t>, </a:t>
            </a:r>
            <a:r>
              <a:rPr lang="en-US" sz="2300" cap="none" dirty="0" err="1" smtClean="0"/>
              <a:t>sehingga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gaya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impuls</a:t>
            </a:r>
            <a:r>
              <a:rPr lang="en-US" sz="2300" cap="none" dirty="0" smtClean="0"/>
              <a:t> yang </a:t>
            </a:r>
            <a:r>
              <a:rPr lang="en-US" sz="2300" cap="none" dirty="0" err="1" smtClean="0"/>
              <a:t>dihasilkan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lebih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besar</a:t>
            </a:r>
            <a:r>
              <a:rPr lang="en-US" sz="2300" cap="none" dirty="0" smtClean="0"/>
              <a:t>. </a:t>
            </a:r>
            <a:r>
              <a:rPr lang="en-US" sz="2300" cap="none" dirty="0" err="1" smtClean="0"/>
              <a:t>Kalau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gaya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impulsnyabesar</a:t>
            </a:r>
            <a:r>
              <a:rPr lang="en-US" sz="2300" cap="none" dirty="0" smtClean="0"/>
              <a:t>, </a:t>
            </a:r>
            <a:r>
              <a:rPr lang="en-US" sz="2300" cap="none" dirty="0" err="1" smtClean="0"/>
              <a:t>maka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paku</a:t>
            </a:r>
            <a:r>
              <a:rPr lang="en-US" sz="2300" cap="none" dirty="0" smtClean="0"/>
              <a:t>, </a:t>
            </a:r>
            <a:r>
              <a:rPr lang="en-US" sz="2300" cap="none" dirty="0" err="1" smtClean="0"/>
              <a:t>misalnya</a:t>
            </a:r>
            <a:r>
              <a:rPr lang="en-US" sz="2300" cap="none" dirty="0" smtClean="0"/>
              <a:t>, </a:t>
            </a:r>
            <a:r>
              <a:rPr lang="en-US" sz="2300" cap="none" dirty="0" err="1" smtClean="0"/>
              <a:t>akan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tertanam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lebih</a:t>
            </a:r>
            <a:r>
              <a:rPr lang="en-US" sz="2300" cap="none" dirty="0" smtClean="0"/>
              <a:t> </a:t>
            </a:r>
            <a:r>
              <a:rPr lang="en-US" sz="2300" cap="none" dirty="0" err="1" smtClean="0"/>
              <a:t>dalam</a:t>
            </a:r>
            <a:r>
              <a:rPr lang="en-US" sz="2300" cap="none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6093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509452"/>
            <a:ext cx="10363826" cy="5865222"/>
          </a:xfrm>
        </p:spPr>
        <p:txBody>
          <a:bodyPr>
            <a:noAutofit/>
          </a:bodyPr>
          <a:lstStyle/>
          <a:p>
            <a:pPr lvl="1" algn="just" fontAlgn="base"/>
            <a:r>
              <a:rPr lang="en-US" sz="2000" b="1" cap="none" dirty="0" err="1" smtClean="0"/>
              <a:t>Matras</a:t>
            </a:r>
            <a:endParaRPr lang="en-US" sz="2000" cap="none" dirty="0"/>
          </a:p>
          <a:p>
            <a:pPr marL="457200" lvl="1" indent="0" algn="just" fontAlgn="base">
              <a:buNone/>
            </a:pPr>
            <a:r>
              <a:rPr lang="en-US" sz="2000" cap="none" dirty="0" err="1"/>
              <a:t>Matras</a:t>
            </a:r>
            <a:r>
              <a:rPr lang="en-US" sz="2000" cap="none" dirty="0"/>
              <a:t> </a:t>
            </a:r>
            <a:r>
              <a:rPr lang="en-US" sz="2000" cap="none" dirty="0" err="1"/>
              <a:t>sering</a:t>
            </a:r>
            <a:r>
              <a:rPr lang="en-US" sz="2000" cap="none" dirty="0"/>
              <a:t> </a:t>
            </a:r>
            <a:r>
              <a:rPr lang="en-US" sz="2000" cap="none" dirty="0" err="1"/>
              <a:t>dipakai</a:t>
            </a:r>
            <a:r>
              <a:rPr lang="en-US" sz="2000" cap="none" dirty="0"/>
              <a:t> </a:t>
            </a:r>
            <a:r>
              <a:rPr lang="en-US" sz="2000" cap="none" dirty="0" err="1"/>
              <a:t>ketika</a:t>
            </a:r>
            <a:r>
              <a:rPr lang="en-US" sz="2000" cap="none" dirty="0"/>
              <a:t> </a:t>
            </a:r>
            <a:r>
              <a:rPr lang="en-US" sz="2000" cap="none" dirty="0" err="1"/>
              <a:t>olahraga</a:t>
            </a:r>
            <a:r>
              <a:rPr lang="en-US" sz="2000" cap="none" dirty="0"/>
              <a:t> </a:t>
            </a:r>
            <a:r>
              <a:rPr lang="en-US" sz="2000" cap="none" dirty="0" err="1"/>
              <a:t>atau</a:t>
            </a:r>
            <a:r>
              <a:rPr lang="en-US" sz="2000" cap="none" dirty="0"/>
              <a:t> </a:t>
            </a:r>
            <a:r>
              <a:rPr lang="en-US" sz="2000" cap="none" dirty="0" err="1"/>
              <a:t>biasa</a:t>
            </a:r>
            <a:r>
              <a:rPr lang="en-US" sz="2000" cap="none" dirty="0"/>
              <a:t> </a:t>
            </a:r>
            <a:r>
              <a:rPr lang="en-US" sz="2000" cap="none" dirty="0" err="1"/>
              <a:t>dipakai</a:t>
            </a:r>
            <a:r>
              <a:rPr lang="en-US" sz="2000" cap="none" dirty="0"/>
              <a:t> para </a:t>
            </a:r>
            <a:r>
              <a:rPr lang="en-US" sz="2000" cap="none" dirty="0" err="1"/>
              <a:t>pejudo</a:t>
            </a:r>
            <a:r>
              <a:rPr lang="en-US" sz="2000" cap="none" dirty="0"/>
              <a:t>. </a:t>
            </a:r>
            <a:r>
              <a:rPr lang="en-US" sz="2000" cap="none" dirty="0" err="1"/>
              <a:t>Matras</a:t>
            </a:r>
            <a:r>
              <a:rPr lang="en-US" sz="2000" cap="none" dirty="0"/>
              <a:t> </a:t>
            </a:r>
            <a:r>
              <a:rPr lang="en-US" sz="2000" cap="none" dirty="0" err="1"/>
              <a:t>dimanfaatkan</a:t>
            </a:r>
            <a:r>
              <a:rPr lang="en-US" sz="2000" cap="none" dirty="0"/>
              <a:t> </a:t>
            </a:r>
            <a:r>
              <a:rPr lang="en-US" sz="2000" cap="none" dirty="0" err="1"/>
              <a:t>untuk</a:t>
            </a:r>
            <a:r>
              <a:rPr lang="en-US" sz="2000" cap="none" dirty="0"/>
              <a:t> </a:t>
            </a:r>
            <a:r>
              <a:rPr lang="en-US" sz="2000" cap="none" dirty="0" err="1"/>
              <a:t>memperlama</a:t>
            </a:r>
            <a:r>
              <a:rPr lang="en-US" sz="2000" cap="none" dirty="0"/>
              <a:t> </a:t>
            </a:r>
            <a:r>
              <a:rPr lang="en-US" sz="2000" cap="none" dirty="0" err="1"/>
              <a:t>selang</a:t>
            </a:r>
            <a:r>
              <a:rPr lang="en-US" sz="2000" cap="none" dirty="0"/>
              <a:t> </a:t>
            </a:r>
            <a:r>
              <a:rPr lang="en-US" sz="2000" cap="none" dirty="0" err="1"/>
              <a:t>waktu</a:t>
            </a:r>
            <a:r>
              <a:rPr lang="en-US" sz="2000" cap="none" dirty="0"/>
              <a:t> </a:t>
            </a:r>
            <a:r>
              <a:rPr lang="en-US" sz="2000" cap="none" dirty="0" err="1"/>
              <a:t>bekerjanya</a:t>
            </a:r>
            <a:r>
              <a:rPr lang="en-US" sz="2000" cap="none" dirty="0"/>
              <a:t> </a:t>
            </a:r>
            <a:r>
              <a:rPr lang="en-US" sz="2000" cap="none" dirty="0" err="1"/>
              <a:t>gaya</a:t>
            </a:r>
            <a:r>
              <a:rPr lang="en-US" sz="2000" cap="none" dirty="0"/>
              <a:t> </a:t>
            </a:r>
            <a:r>
              <a:rPr lang="en-US" sz="2000" cap="none" dirty="0" err="1"/>
              <a:t>impuls</a:t>
            </a:r>
            <a:r>
              <a:rPr lang="en-US" sz="2000" cap="none" dirty="0"/>
              <a:t>, </a:t>
            </a:r>
            <a:r>
              <a:rPr lang="en-US" sz="2000" cap="none" dirty="0" err="1"/>
              <a:t>sehingga</a:t>
            </a:r>
            <a:r>
              <a:rPr lang="en-US" sz="2000" cap="none" dirty="0"/>
              <a:t> </a:t>
            </a:r>
            <a:r>
              <a:rPr lang="en-US" sz="2000" cap="none" dirty="0" err="1"/>
              <a:t>tubuh</a:t>
            </a:r>
            <a:r>
              <a:rPr lang="en-US" sz="2000" cap="none" dirty="0"/>
              <a:t> </a:t>
            </a:r>
            <a:r>
              <a:rPr lang="en-US" sz="2000" cap="none" dirty="0" err="1"/>
              <a:t>kita</a:t>
            </a:r>
            <a:r>
              <a:rPr lang="en-US" sz="2000" cap="none" dirty="0"/>
              <a:t> </a:t>
            </a:r>
            <a:r>
              <a:rPr lang="en-US" sz="2000" cap="none" dirty="0" err="1"/>
              <a:t>tidak</a:t>
            </a:r>
            <a:r>
              <a:rPr lang="en-US" sz="2000" cap="none" dirty="0"/>
              <a:t> </a:t>
            </a:r>
            <a:r>
              <a:rPr lang="en-US" sz="2000" cap="none" dirty="0" err="1"/>
              <a:t>terasa</a:t>
            </a:r>
            <a:r>
              <a:rPr lang="en-US" sz="2000" cap="none" dirty="0"/>
              <a:t> </a:t>
            </a:r>
            <a:r>
              <a:rPr lang="en-US" sz="2000" cap="none" dirty="0" err="1"/>
              <a:t>sakit</a:t>
            </a:r>
            <a:r>
              <a:rPr lang="en-US" sz="2000" cap="none" dirty="0"/>
              <a:t> </a:t>
            </a:r>
            <a:r>
              <a:rPr lang="en-US" sz="2000" cap="none" dirty="0" err="1"/>
              <a:t>ketika</a:t>
            </a:r>
            <a:r>
              <a:rPr lang="en-US" sz="2000" cap="none" dirty="0"/>
              <a:t> </a:t>
            </a:r>
            <a:r>
              <a:rPr lang="en-US" sz="2000" cap="none" dirty="0" err="1"/>
              <a:t>dibanting</a:t>
            </a:r>
            <a:r>
              <a:rPr lang="en-US" sz="2000" cap="none" dirty="0"/>
              <a:t>. </a:t>
            </a:r>
            <a:r>
              <a:rPr lang="en-US" sz="2000" cap="none" dirty="0" err="1"/>
              <a:t>Bayangkanlah</a:t>
            </a:r>
            <a:r>
              <a:rPr lang="en-US" sz="2000" cap="none" dirty="0"/>
              <a:t> </a:t>
            </a:r>
            <a:r>
              <a:rPr lang="en-US" sz="2000" cap="none" dirty="0" err="1"/>
              <a:t>ketika</a:t>
            </a:r>
            <a:r>
              <a:rPr lang="en-US" sz="2000" cap="none" dirty="0"/>
              <a:t> </a:t>
            </a:r>
            <a:r>
              <a:rPr lang="en-US" sz="2000" cap="none" dirty="0" err="1"/>
              <a:t>dirimu</a:t>
            </a:r>
            <a:r>
              <a:rPr lang="en-US" sz="2000" cap="none" dirty="0"/>
              <a:t> </a:t>
            </a:r>
            <a:r>
              <a:rPr lang="en-US" sz="2000" cap="none" dirty="0" err="1"/>
              <a:t>dibanting</a:t>
            </a:r>
            <a:r>
              <a:rPr lang="en-US" sz="2000" cap="none" dirty="0"/>
              <a:t> </a:t>
            </a:r>
            <a:r>
              <a:rPr lang="en-US" sz="2000" cap="none" dirty="0" err="1"/>
              <a:t>atau</a:t>
            </a:r>
            <a:r>
              <a:rPr lang="en-US" sz="2000" cap="none" dirty="0"/>
              <a:t> </a:t>
            </a:r>
            <a:r>
              <a:rPr lang="en-US" sz="2000" cap="none" dirty="0" err="1"/>
              <a:t>berbenturan</a:t>
            </a:r>
            <a:r>
              <a:rPr lang="en-US" sz="2000" cap="none" dirty="0"/>
              <a:t> </a:t>
            </a:r>
            <a:r>
              <a:rPr lang="en-US" sz="2000" cap="none" dirty="0" err="1"/>
              <a:t>dengan</a:t>
            </a:r>
            <a:r>
              <a:rPr lang="en-US" sz="2000" cap="none" dirty="0"/>
              <a:t> </a:t>
            </a:r>
            <a:r>
              <a:rPr lang="en-US" sz="2000" cap="none" dirty="0" err="1"/>
              <a:t>lantai</a:t>
            </a:r>
            <a:r>
              <a:rPr lang="en-US" sz="2000" cap="none" dirty="0"/>
              <a:t>? </a:t>
            </a:r>
            <a:r>
              <a:rPr lang="en-US" sz="2000" cap="none" dirty="0" err="1"/>
              <a:t>Ini</a:t>
            </a:r>
            <a:r>
              <a:rPr lang="en-US" sz="2000" cap="none" dirty="0"/>
              <a:t> </a:t>
            </a:r>
            <a:r>
              <a:rPr lang="en-US" sz="2000" cap="none" dirty="0" err="1"/>
              <a:t>disebabkan</a:t>
            </a:r>
            <a:r>
              <a:rPr lang="en-US" sz="2000" cap="none" dirty="0"/>
              <a:t> </a:t>
            </a:r>
            <a:r>
              <a:rPr lang="en-US" sz="2000" cap="none" dirty="0" err="1"/>
              <a:t>karena</a:t>
            </a:r>
            <a:r>
              <a:rPr lang="en-US" sz="2000" cap="none" dirty="0"/>
              <a:t> </a:t>
            </a:r>
            <a:r>
              <a:rPr lang="en-US" sz="2000" cap="none" dirty="0" err="1"/>
              <a:t>waktu</a:t>
            </a:r>
            <a:r>
              <a:rPr lang="en-US" sz="2000" cap="none" dirty="0"/>
              <a:t> </a:t>
            </a:r>
            <a:r>
              <a:rPr lang="en-US" sz="2000" cap="none" dirty="0" err="1"/>
              <a:t>kontak</a:t>
            </a:r>
            <a:r>
              <a:rPr lang="en-US" sz="2000" cap="none" dirty="0"/>
              <a:t> </a:t>
            </a:r>
            <a:r>
              <a:rPr lang="en-US" sz="2000" cap="none" dirty="0" err="1"/>
              <a:t>antara</a:t>
            </a:r>
            <a:r>
              <a:rPr lang="en-US" sz="2000" cap="none" dirty="0"/>
              <a:t> </a:t>
            </a:r>
            <a:r>
              <a:rPr lang="en-US" sz="2000" cap="none" dirty="0" err="1"/>
              <a:t>tubuhmu</a:t>
            </a:r>
            <a:r>
              <a:rPr lang="en-US" sz="2000" cap="none" dirty="0"/>
              <a:t> </a:t>
            </a:r>
            <a:r>
              <a:rPr lang="en-US" sz="2000" cap="none" dirty="0" err="1"/>
              <a:t>dan</a:t>
            </a:r>
            <a:r>
              <a:rPr lang="en-US" sz="2000" cap="none" dirty="0"/>
              <a:t> </a:t>
            </a:r>
            <a:r>
              <a:rPr lang="en-US" sz="2000" cap="none" dirty="0" err="1"/>
              <a:t>lantai</a:t>
            </a:r>
            <a:r>
              <a:rPr lang="en-US" sz="2000" cap="none" dirty="0"/>
              <a:t> </a:t>
            </a:r>
            <a:r>
              <a:rPr lang="en-US" sz="2000" cap="none" dirty="0" err="1"/>
              <a:t>sangat</a:t>
            </a:r>
            <a:r>
              <a:rPr lang="en-US" sz="2000" cap="none" dirty="0"/>
              <a:t> </a:t>
            </a:r>
            <a:r>
              <a:rPr lang="en-US" sz="2000" cap="none" dirty="0" err="1"/>
              <a:t>singkat</a:t>
            </a:r>
            <a:r>
              <a:rPr lang="en-US" sz="2000" cap="none" dirty="0"/>
              <a:t>. </a:t>
            </a:r>
            <a:r>
              <a:rPr lang="en-US" sz="2000" cap="none" dirty="0" err="1"/>
              <a:t>Tapi</a:t>
            </a:r>
            <a:r>
              <a:rPr lang="en-US" sz="2000" cap="none" dirty="0"/>
              <a:t> </a:t>
            </a:r>
            <a:r>
              <a:rPr lang="en-US" sz="2000" cap="none" dirty="0" err="1"/>
              <a:t>ketika</a:t>
            </a:r>
            <a:r>
              <a:rPr lang="en-US" sz="2000" cap="none" dirty="0"/>
              <a:t> </a:t>
            </a:r>
            <a:r>
              <a:rPr lang="en-US" sz="2000" cap="none" dirty="0" err="1"/>
              <a:t>tubuh</a:t>
            </a:r>
            <a:r>
              <a:rPr lang="en-US" sz="2000" cap="none" dirty="0"/>
              <a:t> </a:t>
            </a:r>
            <a:r>
              <a:rPr lang="en-US" sz="2000" cap="none" dirty="0" err="1"/>
              <a:t>dibanting</a:t>
            </a:r>
            <a:r>
              <a:rPr lang="en-US" sz="2000" cap="none" dirty="0"/>
              <a:t> di </a:t>
            </a:r>
            <a:r>
              <a:rPr lang="en-US" sz="2000" cap="none" dirty="0" err="1"/>
              <a:t>atas</a:t>
            </a:r>
            <a:r>
              <a:rPr lang="en-US" sz="2000" cap="none" dirty="0"/>
              <a:t> </a:t>
            </a:r>
            <a:r>
              <a:rPr lang="en-US" sz="2000" cap="none" dirty="0" err="1"/>
              <a:t>matras</a:t>
            </a:r>
            <a:r>
              <a:rPr lang="en-US" sz="2000" cap="none" dirty="0"/>
              <a:t> </a:t>
            </a:r>
            <a:r>
              <a:rPr lang="en-US" sz="2000" cap="none" dirty="0" err="1"/>
              <a:t>maka</a:t>
            </a:r>
            <a:r>
              <a:rPr lang="en-US" sz="2000" cap="none" dirty="0"/>
              <a:t> </a:t>
            </a:r>
            <a:r>
              <a:rPr lang="en-US" sz="2000" cap="none" dirty="0" err="1"/>
              <a:t>waktu</a:t>
            </a:r>
            <a:r>
              <a:rPr lang="en-US" sz="2000" cap="none" dirty="0"/>
              <a:t> </a:t>
            </a:r>
            <a:r>
              <a:rPr lang="en-US" sz="2000" cap="none" dirty="0" err="1"/>
              <a:t>kontaknya</a:t>
            </a:r>
            <a:r>
              <a:rPr lang="en-US" sz="2000" cap="none" dirty="0"/>
              <a:t> </a:t>
            </a:r>
            <a:r>
              <a:rPr lang="en-US" sz="2000" cap="none" dirty="0" err="1"/>
              <a:t>lebih</a:t>
            </a:r>
            <a:r>
              <a:rPr lang="en-US" sz="2000" cap="none" dirty="0"/>
              <a:t> lama, </a:t>
            </a:r>
            <a:r>
              <a:rPr lang="en-US" sz="2000" cap="none" dirty="0" err="1"/>
              <a:t>dengan</a:t>
            </a:r>
            <a:r>
              <a:rPr lang="en-US" sz="2000" cap="none" dirty="0"/>
              <a:t> </a:t>
            </a:r>
            <a:r>
              <a:rPr lang="en-US" sz="2000" cap="none" dirty="0" err="1"/>
              <a:t>demikian</a:t>
            </a:r>
            <a:r>
              <a:rPr lang="en-US" sz="2000" cap="none" dirty="0"/>
              <a:t> </a:t>
            </a:r>
            <a:r>
              <a:rPr lang="en-US" sz="2000" cap="none" dirty="0" err="1"/>
              <a:t>gaya</a:t>
            </a:r>
            <a:r>
              <a:rPr lang="en-US" sz="2000" cap="none" dirty="0"/>
              <a:t> </a:t>
            </a:r>
            <a:r>
              <a:rPr lang="en-US" sz="2000" cap="none" dirty="0" err="1"/>
              <a:t>impuls</a:t>
            </a:r>
            <a:r>
              <a:rPr lang="en-US" sz="2000" cap="none" dirty="0"/>
              <a:t> yang </a:t>
            </a:r>
            <a:r>
              <a:rPr lang="en-US" sz="2000" cap="none" dirty="0" err="1"/>
              <a:t>bekerja</a:t>
            </a:r>
            <a:r>
              <a:rPr lang="en-US" sz="2000" cap="none" dirty="0"/>
              <a:t> </a:t>
            </a:r>
            <a:r>
              <a:rPr lang="en-US" sz="2000" cap="none" dirty="0" err="1"/>
              <a:t>juga</a:t>
            </a:r>
            <a:r>
              <a:rPr lang="en-US" sz="2000" cap="none" dirty="0"/>
              <a:t> </a:t>
            </a:r>
            <a:r>
              <a:rPr lang="en-US" sz="2000" cap="none" dirty="0" err="1"/>
              <a:t>menjadi</a:t>
            </a:r>
            <a:r>
              <a:rPr lang="en-US" sz="2000" cap="none" dirty="0"/>
              <a:t> </a:t>
            </a:r>
            <a:r>
              <a:rPr lang="en-US" sz="2000" cap="none" dirty="0" err="1"/>
              <a:t>lebih</a:t>
            </a:r>
            <a:r>
              <a:rPr lang="en-US" sz="2000" cap="none" dirty="0"/>
              <a:t> </a:t>
            </a:r>
            <a:r>
              <a:rPr lang="en-US" sz="2000" cap="none" dirty="0" err="1"/>
              <a:t>kecil</a:t>
            </a:r>
            <a:r>
              <a:rPr lang="en-US" sz="2000" cap="none" dirty="0" smtClean="0"/>
              <a:t>.</a:t>
            </a:r>
            <a:endParaRPr lang="id-ID" sz="2000" b="1" cap="none" dirty="0"/>
          </a:p>
          <a:p>
            <a:pPr lvl="1" algn="just" fontAlgn="base"/>
            <a:r>
              <a:rPr lang="en-US" sz="2000" b="1" cap="none" dirty="0" smtClean="0"/>
              <a:t>Helm</a:t>
            </a:r>
            <a:endParaRPr lang="en-US" sz="2000" cap="none" dirty="0"/>
          </a:p>
          <a:p>
            <a:pPr marL="457200" lvl="1" indent="0" algn="just" fontAlgn="base">
              <a:buNone/>
            </a:pPr>
            <a:r>
              <a:rPr lang="en-US" sz="2000" cap="none" dirty="0" err="1"/>
              <a:t>Kalau</a:t>
            </a:r>
            <a:r>
              <a:rPr lang="en-US" sz="2000" cap="none" dirty="0"/>
              <a:t> </a:t>
            </a:r>
            <a:r>
              <a:rPr lang="en-US" sz="2000" cap="none" dirty="0" err="1"/>
              <a:t>anda</a:t>
            </a:r>
            <a:r>
              <a:rPr lang="en-US" sz="2000" cap="none" dirty="0"/>
              <a:t> </a:t>
            </a:r>
            <a:r>
              <a:rPr lang="en-US" sz="2000" cap="none" dirty="0" err="1"/>
              <a:t>perhatikan</a:t>
            </a:r>
            <a:r>
              <a:rPr lang="en-US" sz="2000" cap="none" dirty="0"/>
              <a:t> </a:t>
            </a:r>
            <a:r>
              <a:rPr lang="en-US" sz="2000" cap="none" dirty="0" err="1"/>
              <a:t>bagian</a:t>
            </a:r>
            <a:r>
              <a:rPr lang="en-US" sz="2000" cap="none" dirty="0"/>
              <a:t> </a:t>
            </a:r>
            <a:r>
              <a:rPr lang="en-US" sz="2000" cap="none" dirty="0" err="1"/>
              <a:t>dalam</a:t>
            </a:r>
            <a:r>
              <a:rPr lang="en-US" sz="2000" cap="none" dirty="0"/>
              <a:t> helm, </a:t>
            </a:r>
            <a:r>
              <a:rPr lang="en-US" sz="2000" cap="none" dirty="0" err="1"/>
              <a:t>pasti</a:t>
            </a:r>
            <a:r>
              <a:rPr lang="en-US" sz="2000" cap="none" dirty="0"/>
              <a:t> </a:t>
            </a:r>
            <a:r>
              <a:rPr lang="en-US" sz="2000" cap="none" dirty="0" err="1"/>
              <a:t>anda</a:t>
            </a:r>
            <a:r>
              <a:rPr lang="en-US" sz="2000" cap="none" dirty="0"/>
              <a:t> </a:t>
            </a:r>
            <a:r>
              <a:rPr lang="en-US" sz="2000" cap="none" dirty="0" err="1"/>
              <a:t>akan</a:t>
            </a:r>
            <a:r>
              <a:rPr lang="en-US" sz="2000" cap="none" dirty="0"/>
              <a:t> </a:t>
            </a:r>
            <a:r>
              <a:rPr lang="en-US" sz="2000" cap="none" dirty="0" err="1"/>
              <a:t>melihat</a:t>
            </a:r>
            <a:r>
              <a:rPr lang="en-US" sz="2000" cap="none" dirty="0"/>
              <a:t> </a:t>
            </a:r>
            <a:r>
              <a:rPr lang="en-US" sz="2000" cap="none" dirty="0" err="1"/>
              <a:t>lapisan</a:t>
            </a:r>
            <a:r>
              <a:rPr lang="en-US" sz="2000" cap="none" dirty="0"/>
              <a:t> </a:t>
            </a:r>
            <a:r>
              <a:rPr lang="en-US" sz="2000" cap="none" dirty="0" err="1"/>
              <a:t>lunak</a:t>
            </a:r>
            <a:r>
              <a:rPr lang="en-US" sz="2000" cap="none" dirty="0"/>
              <a:t>. </a:t>
            </a:r>
            <a:r>
              <a:rPr lang="en-US" sz="2000" cap="none" dirty="0" err="1"/>
              <a:t>Seperti</a:t>
            </a:r>
            <a:r>
              <a:rPr lang="en-US" sz="2000" cap="none" dirty="0"/>
              <a:t> </a:t>
            </a:r>
            <a:r>
              <a:rPr lang="en-US" sz="2000" cap="none" dirty="0" err="1"/>
              <a:t>gabus</a:t>
            </a:r>
            <a:r>
              <a:rPr lang="en-US" sz="2000" cap="none" dirty="0"/>
              <a:t> </a:t>
            </a:r>
            <a:r>
              <a:rPr lang="en-US" sz="2000" cap="none" dirty="0" err="1"/>
              <a:t>atau</a:t>
            </a:r>
            <a:r>
              <a:rPr lang="en-US" sz="2000" cap="none" dirty="0"/>
              <a:t> </a:t>
            </a:r>
            <a:r>
              <a:rPr lang="en-US" sz="2000" cap="none" dirty="0" err="1"/>
              <a:t>spons</a:t>
            </a:r>
            <a:r>
              <a:rPr lang="en-US" sz="2000" cap="none" dirty="0"/>
              <a:t>, </a:t>
            </a:r>
            <a:r>
              <a:rPr lang="en-US" sz="2000" cap="none" dirty="0" err="1"/>
              <a:t>lapisan</a:t>
            </a:r>
            <a:r>
              <a:rPr lang="en-US" sz="2000" cap="none" dirty="0"/>
              <a:t> </a:t>
            </a:r>
            <a:r>
              <a:rPr lang="en-US" sz="2000" cap="none" dirty="0" err="1"/>
              <a:t>lunak</a:t>
            </a:r>
            <a:r>
              <a:rPr lang="en-US" sz="2000" cap="none" dirty="0"/>
              <a:t> </a:t>
            </a:r>
            <a:r>
              <a:rPr lang="en-US" sz="2000" cap="none" dirty="0" err="1"/>
              <a:t>tersebut</a:t>
            </a:r>
            <a:r>
              <a:rPr lang="en-US" sz="2000" cap="none" dirty="0"/>
              <a:t> </a:t>
            </a:r>
            <a:r>
              <a:rPr lang="en-US" sz="2000" cap="none" dirty="0" err="1"/>
              <a:t>bertujuan</a:t>
            </a:r>
            <a:r>
              <a:rPr lang="en-US" sz="2000" cap="none" dirty="0"/>
              <a:t> </a:t>
            </a:r>
            <a:r>
              <a:rPr lang="en-US" sz="2000" cap="none" dirty="0" err="1"/>
              <a:t>untuk</a:t>
            </a:r>
            <a:r>
              <a:rPr lang="en-US" sz="2000" cap="none" dirty="0"/>
              <a:t> </a:t>
            </a:r>
            <a:r>
              <a:rPr lang="en-US" sz="2000" cap="none" dirty="0" err="1"/>
              <a:t>memperlama</a:t>
            </a:r>
            <a:r>
              <a:rPr lang="en-US" sz="2000" cap="none" dirty="0"/>
              <a:t> </a:t>
            </a:r>
            <a:r>
              <a:rPr lang="en-US" sz="2000" cap="none" dirty="0" err="1"/>
              <a:t>waktu</a:t>
            </a:r>
            <a:r>
              <a:rPr lang="en-US" sz="2000" cap="none" dirty="0"/>
              <a:t> </a:t>
            </a:r>
            <a:r>
              <a:rPr lang="en-US" sz="2000" cap="none" dirty="0" err="1"/>
              <a:t>kontak</a:t>
            </a:r>
            <a:r>
              <a:rPr lang="en-US" sz="2000" cap="none" dirty="0"/>
              <a:t> </a:t>
            </a:r>
            <a:r>
              <a:rPr lang="en-US" sz="2000" cap="none" dirty="0" err="1"/>
              <a:t>seandainya</a:t>
            </a:r>
            <a:r>
              <a:rPr lang="en-US" sz="2000" cap="none" dirty="0"/>
              <a:t> </a:t>
            </a:r>
            <a:r>
              <a:rPr lang="en-US" sz="2000" cap="none" dirty="0" err="1"/>
              <a:t>kepala</a:t>
            </a:r>
            <a:r>
              <a:rPr lang="en-US" sz="2000" cap="none" dirty="0"/>
              <a:t> </a:t>
            </a:r>
            <a:r>
              <a:rPr lang="en-US" sz="2000" cap="none" dirty="0" err="1"/>
              <a:t>anda</a:t>
            </a:r>
            <a:r>
              <a:rPr lang="en-US" sz="2000" cap="none" dirty="0"/>
              <a:t> </a:t>
            </a:r>
            <a:r>
              <a:rPr lang="en-US" sz="2000" cap="none" dirty="0" err="1"/>
              <a:t>terbentur</a:t>
            </a:r>
            <a:r>
              <a:rPr lang="en-US" sz="2000" cap="none" dirty="0"/>
              <a:t> </a:t>
            </a:r>
            <a:r>
              <a:rPr lang="en-US" sz="2000" cap="none" dirty="0" err="1"/>
              <a:t>ke</a:t>
            </a:r>
            <a:r>
              <a:rPr lang="en-US" sz="2000" cap="none" dirty="0"/>
              <a:t> </a:t>
            </a:r>
            <a:r>
              <a:rPr lang="en-US" sz="2000" cap="none" dirty="0" err="1"/>
              <a:t>aspal</a:t>
            </a:r>
            <a:r>
              <a:rPr lang="en-US" sz="2000" cap="none" dirty="0"/>
              <a:t> </a:t>
            </a:r>
            <a:r>
              <a:rPr lang="en-US" sz="2000" cap="none" dirty="0" err="1"/>
              <a:t>ketika</a:t>
            </a:r>
            <a:r>
              <a:rPr lang="en-US" sz="2000" cap="none" dirty="0"/>
              <a:t> </a:t>
            </a:r>
            <a:r>
              <a:rPr lang="en-US" sz="2000" cap="none" dirty="0" err="1"/>
              <a:t>terjadi</a:t>
            </a:r>
            <a:r>
              <a:rPr lang="en-US" sz="2000" cap="none" dirty="0"/>
              <a:t> </a:t>
            </a:r>
            <a:r>
              <a:rPr lang="en-US" sz="2000" cap="none" dirty="0" err="1"/>
              <a:t>tabrakan</a:t>
            </a:r>
            <a:r>
              <a:rPr lang="en-US" sz="2000" cap="none" dirty="0"/>
              <a:t>. </a:t>
            </a:r>
            <a:r>
              <a:rPr lang="en-US" sz="2000" cap="none" dirty="0" err="1"/>
              <a:t>Jika</a:t>
            </a:r>
            <a:r>
              <a:rPr lang="en-US" sz="2000" cap="none" dirty="0"/>
              <a:t> </a:t>
            </a:r>
            <a:r>
              <a:rPr lang="en-US" sz="2000" cap="none" dirty="0" err="1"/>
              <a:t>tidak</a:t>
            </a:r>
            <a:r>
              <a:rPr lang="en-US" sz="2000" cap="none" dirty="0"/>
              <a:t> </a:t>
            </a:r>
            <a:r>
              <a:rPr lang="en-US" sz="2000" cap="none" dirty="0" err="1"/>
              <a:t>ada</a:t>
            </a:r>
            <a:r>
              <a:rPr lang="en-US" sz="2000" cap="none" dirty="0"/>
              <a:t> </a:t>
            </a:r>
            <a:r>
              <a:rPr lang="en-US" sz="2000" cap="none" dirty="0" err="1"/>
              <a:t>lapisan</a:t>
            </a:r>
            <a:r>
              <a:rPr lang="en-US" sz="2000" cap="none" dirty="0"/>
              <a:t> </a:t>
            </a:r>
            <a:r>
              <a:rPr lang="en-US" sz="2000" cap="none" dirty="0" err="1"/>
              <a:t>lunak</a:t>
            </a:r>
            <a:r>
              <a:rPr lang="en-US" sz="2000" cap="none" dirty="0"/>
              <a:t> </a:t>
            </a:r>
            <a:r>
              <a:rPr lang="en-US" sz="2000" cap="none" dirty="0" err="1"/>
              <a:t>tersebut</a:t>
            </a:r>
            <a:r>
              <a:rPr lang="en-US" sz="2000" cap="none" dirty="0"/>
              <a:t>, </a:t>
            </a:r>
            <a:r>
              <a:rPr lang="en-US" sz="2000" cap="none" dirty="0" err="1"/>
              <a:t>gaya</a:t>
            </a:r>
            <a:r>
              <a:rPr lang="en-US" sz="2000" cap="none" dirty="0"/>
              <a:t> </a:t>
            </a:r>
            <a:r>
              <a:rPr lang="en-US" sz="2000" cap="none" dirty="0" err="1"/>
              <a:t>impuls</a:t>
            </a:r>
            <a:r>
              <a:rPr lang="en-US" sz="2000" cap="none" dirty="0"/>
              <a:t> </a:t>
            </a:r>
            <a:r>
              <a:rPr lang="en-US" sz="2000" cap="none" dirty="0" err="1"/>
              <a:t>akan</a:t>
            </a:r>
            <a:r>
              <a:rPr lang="en-US" sz="2000" cap="none" dirty="0"/>
              <a:t> </a:t>
            </a:r>
            <a:r>
              <a:rPr lang="en-US" sz="2000" cap="none" dirty="0" err="1"/>
              <a:t>bekerja</a:t>
            </a:r>
            <a:r>
              <a:rPr lang="en-US" sz="2000" cap="none" dirty="0"/>
              <a:t> </a:t>
            </a:r>
            <a:r>
              <a:rPr lang="en-US" sz="2000" cap="none" dirty="0" err="1"/>
              <a:t>lebih</a:t>
            </a:r>
            <a:r>
              <a:rPr lang="en-US" sz="2000" cap="none" dirty="0"/>
              <a:t> </a:t>
            </a:r>
            <a:r>
              <a:rPr lang="en-US" sz="2000" cap="none" dirty="0" err="1"/>
              <a:t>cepat</a:t>
            </a:r>
            <a:r>
              <a:rPr lang="en-US" sz="2000" cap="none" dirty="0"/>
              <a:t> </a:t>
            </a:r>
            <a:r>
              <a:rPr lang="en-US" sz="2000" cap="none" dirty="0" err="1"/>
              <a:t>sehingga</a:t>
            </a:r>
            <a:r>
              <a:rPr lang="en-US" sz="2000" cap="none" dirty="0"/>
              <a:t> </a:t>
            </a:r>
            <a:r>
              <a:rPr lang="en-US" sz="2000" cap="none" dirty="0" err="1"/>
              <a:t>walaupun</a:t>
            </a:r>
            <a:r>
              <a:rPr lang="en-US" sz="2000" cap="none" dirty="0"/>
              <a:t> </a:t>
            </a:r>
            <a:r>
              <a:rPr lang="en-US" sz="2000" cap="none" dirty="0" err="1"/>
              <a:t>memakai</a:t>
            </a:r>
            <a:r>
              <a:rPr lang="en-US" sz="2000" cap="none" dirty="0"/>
              <a:t> helm, </a:t>
            </a:r>
            <a:r>
              <a:rPr lang="en-US" sz="2000" cap="none" dirty="0" err="1"/>
              <a:t>anda</a:t>
            </a:r>
            <a:r>
              <a:rPr lang="en-US" sz="2000" cap="none" dirty="0"/>
              <a:t> </a:t>
            </a:r>
            <a:r>
              <a:rPr lang="en-US" sz="2000" cap="none" dirty="0" err="1"/>
              <a:t>akan</a:t>
            </a:r>
            <a:r>
              <a:rPr lang="en-US" sz="2000" cap="none" dirty="0"/>
              <a:t> </a:t>
            </a:r>
            <a:r>
              <a:rPr lang="en-US" sz="2000" cap="none" dirty="0" err="1"/>
              <a:t>pusing-pusing</a:t>
            </a:r>
            <a:r>
              <a:rPr lang="en-US" sz="2000" cap="none" dirty="0"/>
              <a:t> </a:t>
            </a:r>
            <a:r>
              <a:rPr lang="en-US" sz="2000" cap="none" dirty="0" err="1"/>
              <a:t>ketika</a:t>
            </a:r>
            <a:r>
              <a:rPr lang="en-US" sz="2000" cap="none" dirty="0"/>
              <a:t> </a:t>
            </a:r>
            <a:r>
              <a:rPr lang="en-US" sz="2000" cap="none" dirty="0" err="1"/>
              <a:t>terbentur</a:t>
            </a:r>
            <a:r>
              <a:rPr lang="en-US" sz="2000" cap="none" dirty="0"/>
              <a:t> </a:t>
            </a:r>
            <a:r>
              <a:rPr lang="en-US" sz="2000" cap="none" dirty="0" err="1"/>
              <a:t>aspal</a:t>
            </a:r>
            <a:r>
              <a:rPr lang="en-US" sz="2000" cap="none" dirty="0" smtClean="0"/>
              <a:t>.</a:t>
            </a:r>
            <a:endParaRPr lang="en-US" sz="2000" cap="none" dirty="0"/>
          </a:p>
        </p:txBody>
      </p:sp>
      <p:sp>
        <p:nvSpPr>
          <p:cNvPr id="4" name="Left Arrow 3">
            <a:hlinkClick r:id="rId2" action="ppaction://hlinksldjump"/>
          </p:cNvPr>
          <p:cNvSpPr/>
          <p:nvPr/>
        </p:nvSpPr>
        <p:spPr>
          <a:xfrm>
            <a:off x="10489474" y="5956663"/>
            <a:ext cx="1058092" cy="74458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78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422574"/>
            <a:ext cx="10364451" cy="818397"/>
          </a:xfrm>
        </p:spPr>
        <p:txBody>
          <a:bodyPr/>
          <a:lstStyle/>
          <a:p>
            <a:pPr algn="l"/>
            <a:r>
              <a:rPr lang="en-US" b="1" dirty="0">
                <a:latin typeface="MisterEarl BT" panose="03080802020302020203" pitchFamily="66" charset="0"/>
              </a:rPr>
              <a:t>CONTOH </a:t>
            </a:r>
            <a:r>
              <a:rPr lang="en-US" b="1" dirty="0" smtClean="0">
                <a:latin typeface="MisterEarl BT" panose="03080802020302020203" pitchFamily="66" charset="0"/>
              </a:rPr>
              <a:t>SOAL</a:t>
            </a:r>
            <a:endParaRPr lang="en-US" dirty="0">
              <a:latin typeface="MisterEarl BT" panose="03080802020302020203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149531"/>
            <a:ext cx="10363826" cy="5212079"/>
          </a:xfrm>
        </p:spPr>
        <p:txBody>
          <a:bodyPr/>
          <a:lstStyle/>
          <a:p>
            <a:pPr marL="457200" lvl="0" indent="-457200" algn="just" fontAlgn="base">
              <a:buFont typeface="+mj-lt"/>
              <a:buAutoNum type="arabicPeriod"/>
            </a:pP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bermassa</a:t>
            </a:r>
            <a:r>
              <a:rPr lang="en-US" cap="none" dirty="0" smtClean="0"/>
              <a:t> 1 ton,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90 km/jam. </a:t>
            </a:r>
            <a:r>
              <a:rPr lang="en-US" cap="none" dirty="0" err="1" smtClean="0"/>
              <a:t>Berapa</a:t>
            </a:r>
            <a:r>
              <a:rPr lang="en-US" cap="none" dirty="0" smtClean="0"/>
              <a:t> momentum yang </a:t>
            </a:r>
            <a:r>
              <a:rPr lang="en-US" cap="none" dirty="0" err="1" smtClean="0"/>
              <a:t>dimiliki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tersebut</a:t>
            </a:r>
            <a:r>
              <a:rPr lang="en-US" cap="none" dirty="0" smtClean="0"/>
              <a:t>?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</a:t>
            </a:r>
            <a:r>
              <a:rPr lang="en-US" b="1" cap="none" dirty="0" err="1" smtClean="0"/>
              <a:t>Jawab</a:t>
            </a:r>
            <a:r>
              <a:rPr lang="en-US" b="1" cap="none" dirty="0" smtClean="0"/>
              <a:t>: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Diketahui</a:t>
            </a:r>
            <a:r>
              <a:rPr lang="en-US" cap="none" dirty="0" smtClean="0"/>
              <a:t>: m = 1 ton → 1000 kg  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  </a:t>
            </a:r>
            <a:r>
              <a:rPr lang="id-ID" cap="none" dirty="0" smtClean="0"/>
              <a:t>	       </a:t>
            </a:r>
            <a:r>
              <a:rPr lang="en-US" cap="none" dirty="0" smtClean="0"/>
              <a:t>v = 90 km/jam → 25 m/s  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Dit</a:t>
            </a:r>
            <a:r>
              <a:rPr lang="en-US" cap="none" dirty="0" smtClean="0"/>
              <a:t> : p = ......?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</a:t>
            </a:r>
            <a:r>
              <a:rPr lang="en-US" cap="none" dirty="0" err="1" smtClean="0"/>
              <a:t>Penye</a:t>
            </a:r>
            <a:r>
              <a:rPr lang="en-US" cap="none" dirty="0" smtClean="0"/>
              <a:t>: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</a:t>
            </a:r>
            <a:r>
              <a:rPr lang="id-ID" cap="none" dirty="0"/>
              <a:t> </a:t>
            </a:r>
            <a:r>
              <a:rPr lang="id-ID" cap="none" dirty="0" smtClean="0"/>
              <a:t>       </a:t>
            </a:r>
            <a:r>
              <a:rPr lang="en-US" cap="none" dirty="0" smtClean="0"/>
              <a:t>p = m .</a:t>
            </a:r>
            <a:r>
              <a:rPr lang="id-ID" cap="none" dirty="0"/>
              <a:t> </a:t>
            </a:r>
            <a:r>
              <a:rPr lang="id-ID" cap="none" dirty="0" smtClean="0"/>
              <a:t>v</a:t>
            </a:r>
            <a:r>
              <a:rPr lang="en-US" cap="none" dirty="0" smtClean="0"/>
              <a:t>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</a:t>
            </a:r>
            <a:r>
              <a:rPr lang="id-ID" cap="none" dirty="0"/>
              <a:t>	</a:t>
            </a:r>
            <a:r>
              <a:rPr lang="en-US" cap="none" dirty="0" smtClean="0"/>
              <a:t>= 1000 . 25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 </a:t>
            </a:r>
            <a:r>
              <a:rPr lang="id-ID" cap="none" dirty="0" smtClean="0"/>
              <a:t>	</a:t>
            </a:r>
            <a:r>
              <a:rPr lang="en-US" cap="none" dirty="0" smtClean="0"/>
              <a:t>= 25.000 </a:t>
            </a:r>
            <a:r>
              <a:rPr lang="id-ID" cap="none" dirty="0" smtClean="0"/>
              <a:t>Kg m/</a:t>
            </a:r>
            <a:r>
              <a:rPr lang="en-US" cap="none" dirty="0" smtClean="0"/>
              <a:t>s  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4011754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444138"/>
            <a:ext cx="10363826" cy="6139542"/>
          </a:xfrm>
        </p:spPr>
        <p:txBody>
          <a:bodyPr numCol="2">
            <a:normAutofit fontScale="92500" lnSpcReduction="20000"/>
          </a:bodyPr>
          <a:lstStyle/>
          <a:p>
            <a:pPr marL="0" lvl="0" indent="0" algn="just" fontAlgn="base">
              <a:buNone/>
            </a:pPr>
            <a:r>
              <a:rPr lang="id-ID" cap="none" dirty="0" smtClean="0"/>
              <a:t>2. </a:t>
            </a:r>
            <a:r>
              <a:rPr lang="en-US" cap="none" dirty="0" smtClean="0"/>
              <a:t>Ada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</a:t>
            </a:r>
            <a:r>
              <a:rPr lang="en-US" cap="none" dirty="0" err="1" smtClean="0"/>
              <a:t>yaitu</a:t>
            </a:r>
            <a:r>
              <a:rPr lang="en-US" cap="none" dirty="0" smtClean="0"/>
              <a:t>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A</a:t>
            </a:r>
            <a:r>
              <a:rPr lang="id-ID" cap="none" dirty="0" smtClean="0"/>
              <a:t>	</a:t>
            </a:r>
            <a:r>
              <a:rPr lang="en-US" cap="none" dirty="0" smtClean="0"/>
              <a:t> </a:t>
            </a:r>
            <a:r>
              <a:rPr lang="en-US" cap="none" dirty="0" err="1" smtClean="0"/>
              <a:t>bermassa</a:t>
            </a:r>
            <a:r>
              <a:rPr lang="en-US" cap="none" dirty="0" smtClean="0"/>
              <a:t> 2 kg,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 </a:t>
            </a:r>
            <a:r>
              <a:rPr lang="en-US" cap="none" dirty="0" err="1" smtClean="0"/>
              <a:t>kekanan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id-ID" cap="none" dirty="0"/>
              <a:t> </a:t>
            </a:r>
            <a:r>
              <a:rPr lang="en-US" cap="none" dirty="0" err="1" smtClean="0"/>
              <a:t>kelajuan</a:t>
            </a:r>
            <a:r>
              <a:rPr lang="en-US" cap="none" dirty="0" smtClean="0"/>
              <a:t> 10 m/s. Benda B yang </a:t>
            </a:r>
            <a:r>
              <a:rPr lang="en-US" cap="none" dirty="0" err="1" smtClean="0"/>
              <a:t>bermassa</a:t>
            </a:r>
            <a:r>
              <a:rPr lang="en-US" cap="none" dirty="0" smtClean="0"/>
              <a:t> 7 kg </a:t>
            </a:r>
            <a:r>
              <a:rPr lang="en-US" cap="none" dirty="0" err="1" smtClean="0"/>
              <a:t>bergerak</a:t>
            </a:r>
            <a:r>
              <a:rPr lang="en-US" cap="none" dirty="0" smtClean="0"/>
              <a:t> </a:t>
            </a:r>
            <a:r>
              <a:rPr lang="en-US" cap="none" dirty="0" err="1" smtClean="0"/>
              <a:t>kekiri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kelajuan</a:t>
            </a:r>
            <a:r>
              <a:rPr lang="en-US" cap="none" dirty="0" smtClean="0"/>
              <a:t> 4 m/s. </a:t>
            </a:r>
            <a:r>
              <a:rPr lang="en-US" cap="none" dirty="0" err="1" smtClean="0"/>
              <a:t>Tentukan</a:t>
            </a:r>
            <a:r>
              <a:rPr lang="en-US" cap="none" dirty="0" smtClean="0"/>
              <a:t>:    </a:t>
            </a:r>
          </a:p>
          <a:p>
            <a:pPr marL="457200" indent="-457200" algn="just" fontAlgn="base">
              <a:buFont typeface="+mj-lt"/>
              <a:buAutoNum type="alphaLcPeriod"/>
            </a:pPr>
            <a:r>
              <a:rPr lang="en-US" cap="none" dirty="0" smtClean="0"/>
              <a:t>Momentum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A </a:t>
            </a:r>
            <a:endParaRPr lang="id-ID" cap="none" dirty="0" smtClean="0"/>
          </a:p>
          <a:p>
            <a:pPr marL="457200" indent="-457200" algn="just" fontAlgn="base">
              <a:buFont typeface="+mj-lt"/>
              <a:buAutoNum type="alphaLcPeriod"/>
            </a:pPr>
            <a:r>
              <a:rPr lang="en-US" cap="none" dirty="0" smtClean="0"/>
              <a:t>Momentum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B </a:t>
            </a:r>
            <a:endParaRPr lang="id-ID" cap="none" dirty="0" smtClean="0"/>
          </a:p>
          <a:p>
            <a:pPr marL="457200" indent="-457200" algn="just" fontAlgn="base">
              <a:buFont typeface="+mj-lt"/>
              <a:buAutoNum type="alphaLcPeriod"/>
            </a:pPr>
            <a:r>
              <a:rPr lang="en-US" cap="none" dirty="0" smtClean="0"/>
              <a:t>Momentum total </a:t>
            </a:r>
            <a:r>
              <a:rPr lang="en-US" cap="none" dirty="0" err="1" smtClean="0"/>
              <a:t>benda</a:t>
            </a:r>
            <a:r>
              <a:rPr lang="en-US" cap="none" dirty="0" smtClean="0"/>
              <a:t> A </a:t>
            </a:r>
            <a:r>
              <a:rPr lang="en-US" cap="none" dirty="0" err="1" smtClean="0"/>
              <a:t>dan</a:t>
            </a:r>
            <a:r>
              <a:rPr lang="en-US" cap="none" dirty="0" smtClean="0"/>
              <a:t> B </a:t>
            </a:r>
          </a:p>
          <a:p>
            <a:pPr marL="0" indent="0" algn="just" fontAlgn="base">
              <a:buNone/>
            </a:pPr>
            <a:r>
              <a:rPr lang="en-US" b="1" cap="none" dirty="0" err="1" smtClean="0"/>
              <a:t>Jawab</a:t>
            </a:r>
            <a:r>
              <a:rPr lang="en-US" b="1" cap="none" dirty="0" smtClean="0"/>
              <a:t>: </a:t>
            </a:r>
          </a:p>
          <a:p>
            <a:pPr marL="0" indent="0" algn="just" fontAlgn="base">
              <a:buNone/>
            </a:pPr>
            <a:r>
              <a:rPr lang="en-US" cap="none" dirty="0" err="1" smtClean="0"/>
              <a:t>Diketahui</a:t>
            </a:r>
            <a:r>
              <a:rPr lang="en-US" cap="none" dirty="0" smtClean="0"/>
              <a:t>: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Benda A → m = 2 kg        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    </a:t>
            </a:r>
            <a:r>
              <a:rPr lang="id-ID" cap="none" dirty="0" smtClean="0"/>
              <a:t>v</a:t>
            </a:r>
            <a:r>
              <a:rPr lang="en-US" cap="none" dirty="0" smtClean="0"/>
              <a:t> = 10 m/s  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Benda B → m = 7 kg         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    </a:t>
            </a:r>
            <a:r>
              <a:rPr lang="id-ID" cap="none" dirty="0" smtClean="0"/>
              <a:t>v</a:t>
            </a:r>
            <a:r>
              <a:rPr lang="en-US" cap="none" dirty="0" smtClean="0"/>
              <a:t> = 4 m/s </a:t>
            </a:r>
          </a:p>
          <a:p>
            <a:pPr marL="0" lvl="0" indent="0" algn="just" fontAlgn="base">
              <a:buNone/>
            </a:pPr>
            <a:endParaRPr lang="id-ID" cap="none" dirty="0" smtClean="0"/>
          </a:p>
          <a:p>
            <a:pPr marL="0" lvl="0" indent="0" algn="just" fontAlgn="base">
              <a:buNone/>
            </a:pPr>
            <a:endParaRPr lang="id-ID" cap="none" dirty="0"/>
          </a:p>
          <a:p>
            <a:pPr marL="0" lvl="0" indent="0" algn="just" fontAlgn="base">
              <a:buNone/>
            </a:pPr>
            <a:r>
              <a:rPr lang="id-ID" cap="none" dirty="0" smtClean="0"/>
              <a:t>	- </a:t>
            </a:r>
            <a:r>
              <a:rPr lang="en-US" b="1" cap="none" dirty="0" smtClean="0"/>
              <a:t>Momentum </a:t>
            </a:r>
            <a:r>
              <a:rPr lang="en-US" b="1" cap="none" dirty="0" err="1" smtClean="0"/>
              <a:t>benda</a:t>
            </a:r>
            <a:r>
              <a:rPr lang="en-US" b="1" cap="none" dirty="0" smtClean="0"/>
              <a:t> A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   </a:t>
            </a:r>
            <a:r>
              <a:rPr lang="en-US" cap="none" dirty="0" smtClean="0"/>
              <a:t>P = m . v 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</a:t>
            </a:r>
            <a:r>
              <a:rPr lang="id-ID" cap="none" dirty="0"/>
              <a:t> </a:t>
            </a:r>
            <a:r>
              <a:rPr lang="id-ID" cap="none" dirty="0" smtClean="0"/>
              <a:t>     </a:t>
            </a:r>
            <a:r>
              <a:rPr lang="en-US" cap="none" dirty="0" smtClean="0"/>
              <a:t>= 2 . 10 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      </a:t>
            </a:r>
            <a:r>
              <a:rPr lang="en-US" cap="none" dirty="0" smtClean="0"/>
              <a:t>= 20 </a:t>
            </a:r>
            <a:r>
              <a:rPr lang="id-ID" cap="none" dirty="0" smtClean="0"/>
              <a:t>N</a:t>
            </a:r>
            <a:r>
              <a:rPr lang="en-US" cap="none" dirty="0" smtClean="0"/>
              <a:t>s </a:t>
            </a:r>
          </a:p>
          <a:p>
            <a:pPr marL="0" lvl="0" indent="0" algn="just" fontAlgn="base">
              <a:buNone/>
            </a:pPr>
            <a:r>
              <a:rPr lang="id-ID" cap="none" dirty="0" smtClean="0"/>
              <a:t>	- </a:t>
            </a:r>
            <a:r>
              <a:rPr lang="en-US" b="1" cap="none" dirty="0" smtClean="0"/>
              <a:t>Momentum </a:t>
            </a:r>
            <a:r>
              <a:rPr lang="en-US" b="1" cap="none" dirty="0" err="1" smtClean="0"/>
              <a:t>benda</a:t>
            </a:r>
            <a:r>
              <a:rPr lang="en-US" b="1" cap="none" dirty="0" smtClean="0"/>
              <a:t> B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   </a:t>
            </a:r>
            <a:r>
              <a:rPr lang="en-US" cap="none" dirty="0" smtClean="0"/>
              <a:t>P = m . v 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      </a:t>
            </a:r>
            <a:r>
              <a:rPr lang="en-US" cap="none" dirty="0" smtClean="0"/>
              <a:t>= 7 . 4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      </a:t>
            </a:r>
            <a:r>
              <a:rPr lang="en-US" cap="none" dirty="0" smtClean="0"/>
              <a:t>= 28 </a:t>
            </a:r>
            <a:r>
              <a:rPr lang="id-ID" cap="none" dirty="0" smtClean="0"/>
              <a:t>N</a:t>
            </a:r>
            <a:r>
              <a:rPr lang="en-US" cap="none" dirty="0" smtClean="0"/>
              <a:t>s </a:t>
            </a:r>
          </a:p>
          <a:p>
            <a:pPr marL="0" indent="0" algn="just" fontAlgn="base">
              <a:buNone/>
            </a:pPr>
            <a:endParaRPr lang="en-US" cap="none" dirty="0" smtClean="0"/>
          </a:p>
          <a:p>
            <a:pPr marL="0" lvl="0" indent="0" algn="just" fontAlgn="base">
              <a:buNone/>
            </a:pPr>
            <a:r>
              <a:rPr lang="id-ID" cap="none" dirty="0" smtClean="0"/>
              <a:t>	- </a:t>
            </a:r>
            <a:r>
              <a:rPr lang="en-US" b="1" cap="none" dirty="0" smtClean="0"/>
              <a:t>Momentum total </a:t>
            </a:r>
            <a:r>
              <a:rPr lang="en-US" b="1" cap="none" dirty="0" err="1" smtClean="0"/>
              <a:t>benda</a:t>
            </a:r>
            <a:r>
              <a:rPr lang="en-US" b="1" cap="none" dirty="0" smtClean="0"/>
              <a:t> A </a:t>
            </a:r>
            <a:r>
              <a:rPr lang="en-US" b="1" cap="none" dirty="0" err="1" smtClean="0"/>
              <a:t>dan</a:t>
            </a:r>
            <a:r>
              <a:rPr lang="en-US" b="1" cap="none" dirty="0" smtClean="0"/>
              <a:t> B </a:t>
            </a:r>
          </a:p>
          <a:p>
            <a:pPr marL="0" indent="0" algn="just" fontAlgn="base">
              <a:buNone/>
            </a:pPr>
            <a:r>
              <a:rPr lang="id-ID" cap="none" dirty="0" smtClean="0"/>
              <a:t>	   </a:t>
            </a:r>
            <a:r>
              <a:rPr lang="en-US" cap="none" dirty="0" smtClean="0"/>
              <a:t>P total = PA + PB  </a:t>
            </a:r>
            <a:endParaRPr lang="id-ID" cap="none" dirty="0" smtClean="0"/>
          </a:p>
          <a:p>
            <a:pPr marL="0" indent="0" algn="just" fontAlgn="base">
              <a:buNone/>
            </a:pPr>
            <a:r>
              <a:rPr lang="id-ID" cap="none" dirty="0" smtClean="0"/>
              <a:t>		  </a:t>
            </a:r>
            <a:r>
              <a:rPr lang="en-US" cap="none" dirty="0" smtClean="0"/>
              <a:t>= 20 + 28  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</a:t>
            </a:r>
            <a:r>
              <a:rPr lang="id-ID" cap="none" dirty="0" smtClean="0"/>
              <a:t>		  </a:t>
            </a:r>
            <a:r>
              <a:rPr lang="en-US" cap="none" dirty="0" smtClean="0"/>
              <a:t>= 48 </a:t>
            </a:r>
            <a:r>
              <a:rPr lang="id-ID" cap="none" dirty="0" smtClean="0"/>
              <a:t>N</a:t>
            </a:r>
            <a:r>
              <a:rPr lang="en-US" cap="none" dirty="0" smtClean="0"/>
              <a:t>s   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40840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444138"/>
            <a:ext cx="10363826" cy="6021976"/>
          </a:xfrm>
        </p:spPr>
        <p:txBody>
          <a:bodyPr/>
          <a:lstStyle/>
          <a:p>
            <a:pPr marL="0" lvl="0" indent="0" algn="just" fontAlgn="base">
              <a:buNone/>
            </a:pPr>
            <a:r>
              <a:rPr lang="id-ID" dirty="0" smtClean="0"/>
              <a:t>3.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bola </a:t>
            </a:r>
            <a:r>
              <a:rPr lang="en-US" cap="none" dirty="0" err="1" smtClean="0"/>
              <a:t>ditendang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gaya</a:t>
            </a:r>
            <a:r>
              <a:rPr lang="en-US" cap="none" dirty="0" smtClean="0"/>
              <a:t> </a:t>
            </a:r>
            <a:r>
              <a:rPr lang="en-US" cap="none" dirty="0" err="1" smtClean="0"/>
              <a:t>sebesar</a:t>
            </a:r>
            <a:r>
              <a:rPr lang="en-US" cap="none" dirty="0" smtClean="0"/>
              <a:t> 48N </a:t>
            </a:r>
            <a:r>
              <a:rPr lang="en-US" cap="none" dirty="0" err="1" smtClean="0"/>
              <a:t>dalam</a:t>
            </a:r>
            <a:r>
              <a:rPr lang="en-US" cap="none" dirty="0" smtClean="0"/>
              <a:t> </a:t>
            </a:r>
            <a:r>
              <a:rPr lang="en-US" cap="none" dirty="0" err="1" smtClean="0"/>
              <a:t>waktu</a:t>
            </a:r>
            <a:r>
              <a:rPr lang="en-US" cap="none" dirty="0" smtClean="0"/>
              <a:t> 0,8 </a:t>
            </a:r>
            <a:r>
              <a:rPr lang="en-US" cap="none" dirty="0" err="1" smtClean="0"/>
              <a:t>sekon</a:t>
            </a:r>
            <a:r>
              <a:rPr lang="en-US" cap="none" dirty="0" smtClean="0"/>
              <a:t>. </a:t>
            </a:r>
            <a:r>
              <a:rPr lang="en-US" cap="none" dirty="0" err="1" smtClean="0"/>
              <a:t>Berapakah</a:t>
            </a:r>
            <a:r>
              <a:rPr lang="en-US" cap="none" dirty="0" smtClean="0"/>
              <a:t> </a:t>
            </a:r>
            <a:r>
              <a:rPr lang="en-US" cap="none" dirty="0" err="1" smtClean="0"/>
              <a:t>besar</a:t>
            </a:r>
            <a:r>
              <a:rPr lang="en-US" cap="none" dirty="0" smtClean="0"/>
              <a:t> </a:t>
            </a:r>
            <a:r>
              <a:rPr lang="en-US" cap="none" dirty="0" err="1" smtClean="0"/>
              <a:t>impuls</a:t>
            </a:r>
            <a:r>
              <a:rPr lang="en-US" cap="none" dirty="0" smtClean="0"/>
              <a:t> </a:t>
            </a:r>
            <a:r>
              <a:rPr lang="en-US" cap="none" dirty="0" err="1" smtClean="0"/>
              <a:t>pada</a:t>
            </a:r>
            <a:r>
              <a:rPr lang="en-US" cap="none" dirty="0" smtClean="0"/>
              <a:t> </a:t>
            </a:r>
            <a:r>
              <a:rPr lang="en-US" cap="none" dirty="0" err="1" smtClean="0"/>
              <a:t>saat</a:t>
            </a:r>
            <a:r>
              <a:rPr lang="en-US" cap="none" dirty="0" smtClean="0"/>
              <a:t> kaki </a:t>
            </a:r>
            <a:r>
              <a:rPr lang="en-US" cap="none" dirty="0" err="1" smtClean="0"/>
              <a:t>menyentuh</a:t>
            </a:r>
            <a:r>
              <a:rPr lang="en-US" cap="none" dirty="0" smtClean="0"/>
              <a:t> bola. 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</a:t>
            </a:r>
            <a:r>
              <a:rPr lang="en-US" b="1" cap="none" dirty="0" err="1" smtClean="0"/>
              <a:t>Jawab</a:t>
            </a:r>
            <a:r>
              <a:rPr lang="en-US" b="1" cap="none" dirty="0" smtClean="0"/>
              <a:t>: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</a:t>
            </a:r>
            <a:r>
              <a:rPr lang="id-ID" cap="none" dirty="0" err="1"/>
              <a:t>D</a:t>
            </a:r>
            <a:r>
              <a:rPr lang="en-US" cap="none" dirty="0" err="1" smtClean="0"/>
              <a:t>iketahui</a:t>
            </a:r>
            <a:r>
              <a:rPr lang="en-US" cap="none" dirty="0" smtClean="0"/>
              <a:t>: f  =  48n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       ∆t = 0,8 s 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</a:t>
            </a:r>
            <a:r>
              <a:rPr lang="id-ID" cap="none" dirty="0" err="1"/>
              <a:t>D</a:t>
            </a:r>
            <a:r>
              <a:rPr lang="en-US" cap="none" dirty="0" smtClean="0"/>
              <a:t>it : </a:t>
            </a:r>
            <a:r>
              <a:rPr lang="id-ID" cap="none" dirty="0" err="1"/>
              <a:t>I</a:t>
            </a:r>
            <a:r>
              <a:rPr lang="en-US" cap="none" dirty="0" smtClean="0"/>
              <a:t>   = ......?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</a:t>
            </a:r>
            <a:r>
              <a:rPr lang="en-US" cap="none" dirty="0" err="1" smtClean="0"/>
              <a:t>penye</a:t>
            </a:r>
            <a:r>
              <a:rPr lang="en-US" cap="none" dirty="0" smtClean="0"/>
              <a:t>: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   I = f . ∆t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     = 48 x 0,8 </a:t>
            </a:r>
          </a:p>
          <a:p>
            <a:pPr marL="0" indent="0" algn="just" fontAlgn="base">
              <a:buNone/>
            </a:pPr>
            <a:r>
              <a:rPr lang="en-US" cap="none" dirty="0" smtClean="0"/>
              <a:t>                   = 38,4 </a:t>
            </a:r>
            <a:r>
              <a:rPr lang="id-ID" cap="none" dirty="0" smtClean="0"/>
              <a:t>Ns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98159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87649" y="378823"/>
            <a:ext cx="10363826" cy="607422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id-ID" cap="none" dirty="0" smtClean="0"/>
              <a:t>4.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50 g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1.400 m/s </a:t>
            </a:r>
            <a:r>
              <a:rPr lang="en-US" cap="none" dirty="0" err="1" smtClean="0"/>
              <a:t>mengenai</a:t>
            </a:r>
            <a:r>
              <a:rPr lang="en-US" cap="none" dirty="0" smtClean="0"/>
              <a:t> </a:t>
            </a:r>
            <a:r>
              <a:rPr lang="en-US" cap="none" dirty="0" err="1" smtClean="0"/>
              <a:t>dan</a:t>
            </a:r>
            <a:r>
              <a:rPr lang="en-US" cap="none" dirty="0" smtClean="0"/>
              <a:t> </a:t>
            </a:r>
            <a:r>
              <a:rPr lang="en-US" cap="none" dirty="0" err="1" smtClean="0"/>
              <a:t>menembus</a:t>
            </a:r>
            <a:r>
              <a:rPr lang="en-US" cap="none" dirty="0" smtClean="0"/>
              <a:t> </a:t>
            </a:r>
            <a:r>
              <a:rPr lang="en-US" cap="none" dirty="0" err="1" smtClean="0"/>
              <a:t>sebuah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dengan</a:t>
            </a:r>
            <a:r>
              <a:rPr lang="en-US" cap="none" dirty="0" smtClean="0"/>
              <a:t> </a:t>
            </a:r>
            <a:r>
              <a:rPr lang="en-US" cap="none" dirty="0" err="1" smtClean="0"/>
              <a:t>massa</a:t>
            </a:r>
            <a:r>
              <a:rPr lang="en-US" cap="none" dirty="0" smtClean="0"/>
              <a:t> 250 kg yang </a:t>
            </a:r>
            <a:r>
              <a:rPr lang="en-US" cap="none" dirty="0" err="1" smtClean="0"/>
              <a:t>diam</a:t>
            </a:r>
            <a:r>
              <a:rPr lang="en-US" cap="none" dirty="0" smtClean="0"/>
              <a:t> di </a:t>
            </a:r>
            <a:r>
              <a:rPr lang="en-US" cap="none" dirty="0" err="1" smtClean="0"/>
              <a:t>bidang</a:t>
            </a:r>
            <a:r>
              <a:rPr lang="en-US" cap="none" dirty="0" smtClean="0"/>
              <a:t> </a:t>
            </a:r>
            <a:r>
              <a:rPr lang="en-US" cap="none" dirty="0" err="1" smtClean="0"/>
              <a:t>datar</a:t>
            </a:r>
            <a:r>
              <a:rPr lang="en-US" cap="none" dirty="0" smtClean="0"/>
              <a:t> </a:t>
            </a:r>
            <a:r>
              <a:rPr lang="en-US" cap="none" dirty="0" err="1" smtClean="0"/>
              <a:t>tanpa</a:t>
            </a:r>
            <a:r>
              <a:rPr lang="en-US" cap="none" dirty="0" smtClean="0"/>
              <a:t> </a:t>
            </a:r>
            <a:r>
              <a:rPr lang="en-US" cap="none" dirty="0" err="1" smtClean="0"/>
              <a:t>gesekan</a:t>
            </a:r>
            <a:r>
              <a:rPr lang="en-US" cap="none" dirty="0" smtClean="0"/>
              <a:t>. </a:t>
            </a:r>
            <a:r>
              <a:rPr lang="en-US" cap="none" dirty="0" err="1" smtClean="0"/>
              <a:t>Jika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menembus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400 m/s, </a:t>
            </a:r>
            <a:r>
              <a:rPr lang="en-US" cap="none" dirty="0" err="1" smtClean="0"/>
              <a:t>maka</a:t>
            </a:r>
            <a:r>
              <a:rPr lang="en-US" cap="none" dirty="0" smtClean="0"/>
              <a:t> </a:t>
            </a:r>
            <a:r>
              <a:rPr lang="en-US" cap="none" dirty="0" err="1" smtClean="0"/>
              <a:t>hitunglah</a:t>
            </a:r>
            <a:r>
              <a:rPr lang="en-US" cap="none" dirty="0" smtClean="0"/>
              <a:t> </a:t>
            </a:r>
            <a:r>
              <a:rPr lang="en-US" cap="none" dirty="0" err="1" smtClean="0"/>
              <a:t>kecepatan</a:t>
            </a:r>
            <a:r>
              <a:rPr lang="en-US" cap="none" dirty="0" smtClean="0"/>
              <a:t> </a:t>
            </a:r>
            <a:r>
              <a:rPr lang="en-US" cap="none" dirty="0" err="1" smtClean="0"/>
              <a:t>balok</a:t>
            </a:r>
            <a:r>
              <a:rPr lang="en-US" cap="none" dirty="0" smtClean="0"/>
              <a:t> </a:t>
            </a:r>
            <a:r>
              <a:rPr lang="en-US" cap="none" dirty="0" err="1" smtClean="0"/>
              <a:t>setelah</a:t>
            </a:r>
            <a:r>
              <a:rPr lang="en-US" cap="none" dirty="0" smtClean="0"/>
              <a:t> </a:t>
            </a:r>
            <a:r>
              <a:rPr lang="en-US" cap="none" dirty="0" err="1" smtClean="0"/>
              <a:t>tertembus</a:t>
            </a:r>
            <a:r>
              <a:rPr lang="en-US" cap="none" dirty="0" smtClean="0"/>
              <a:t> </a:t>
            </a:r>
            <a:r>
              <a:rPr lang="en-US" cap="none" dirty="0" err="1" smtClean="0"/>
              <a:t>peluru</a:t>
            </a:r>
            <a:r>
              <a:rPr lang="en-US" cap="none" dirty="0" smtClean="0"/>
              <a:t>! </a:t>
            </a:r>
          </a:p>
          <a:p>
            <a:pPr marL="0" indent="0">
              <a:buNone/>
            </a:pPr>
            <a:r>
              <a:rPr lang="en-US" b="1" cap="none" dirty="0" err="1" smtClean="0"/>
              <a:t>Jawab</a:t>
            </a:r>
            <a:r>
              <a:rPr lang="en-US" b="1" cap="none" dirty="0" smtClean="0"/>
              <a:t>: </a:t>
            </a:r>
          </a:p>
          <a:p>
            <a:pPr marL="457200" lvl="1" indent="0">
              <a:buNone/>
            </a:pPr>
            <a:r>
              <a:rPr lang="en-US" cap="none" dirty="0" err="1" smtClean="0"/>
              <a:t>Diketahui</a:t>
            </a:r>
            <a:r>
              <a:rPr lang="en-US" cap="none" dirty="0" smtClean="0"/>
              <a:t>:</a:t>
            </a:r>
          </a:p>
          <a:p>
            <a:pPr marL="457200" lvl="1" indent="0">
              <a:buNone/>
            </a:pPr>
            <a:r>
              <a:rPr lang="id-ID" cap="none" dirty="0"/>
              <a:t>m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= 50 </a:t>
            </a:r>
            <a:r>
              <a:rPr lang="id-ID" cap="none" dirty="0" smtClean="0"/>
              <a:t>g</a:t>
            </a:r>
            <a:r>
              <a:rPr lang="en-US" cap="none" dirty="0" smtClean="0"/>
              <a:t> = 0,05 kg   </a:t>
            </a:r>
          </a:p>
          <a:p>
            <a:pPr marL="457200" lvl="1" indent="0">
              <a:buNone/>
            </a:pPr>
            <a:r>
              <a:rPr lang="id-ID" cap="none" dirty="0"/>
              <a:t>v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= 1.400 m/s   </a:t>
            </a:r>
          </a:p>
          <a:p>
            <a:pPr marL="457200" lvl="1" indent="0">
              <a:buNone/>
            </a:pPr>
            <a:r>
              <a:rPr lang="id-ID" cap="none" dirty="0"/>
              <a:t>v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= 0  </a:t>
            </a:r>
          </a:p>
          <a:p>
            <a:pPr marL="457200" lvl="1" indent="0">
              <a:buNone/>
            </a:pPr>
            <a:r>
              <a:rPr lang="en-US" cap="none" dirty="0" smtClean="0"/>
              <a:t> </a:t>
            </a:r>
            <a:r>
              <a:rPr lang="id-ID" cap="none" dirty="0" smtClean="0"/>
              <a:t>v</a:t>
            </a:r>
            <a:r>
              <a:rPr lang="en-US" cap="none" dirty="0" smtClean="0"/>
              <a:t>’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= 400 m/s   </a:t>
            </a:r>
          </a:p>
          <a:p>
            <a:pPr marL="457200" lvl="1" indent="0">
              <a:buNone/>
            </a:pPr>
            <a:r>
              <a:rPr lang="id-ID" cap="none" dirty="0" smtClean="0"/>
              <a:t>Dit : </a:t>
            </a:r>
            <a:r>
              <a:rPr lang="id-ID" cap="none" dirty="0"/>
              <a:t>v</a:t>
            </a:r>
            <a:r>
              <a:rPr lang="en-US" cap="none" dirty="0" smtClean="0"/>
              <a:t>’</a:t>
            </a:r>
            <a:r>
              <a:rPr lang="en-US" cap="none" baseline="-25000" dirty="0" smtClean="0"/>
              <a:t>2 </a:t>
            </a:r>
            <a:r>
              <a:rPr lang="en-US" cap="none" dirty="0" smtClean="0"/>
              <a:t>= ......? </a:t>
            </a:r>
          </a:p>
          <a:p>
            <a:pPr marL="457200" lvl="1" indent="0">
              <a:buNone/>
            </a:pPr>
            <a:r>
              <a:rPr lang="id-ID" cap="none" dirty="0"/>
              <a:t>m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. v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+ m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. </a:t>
            </a:r>
            <a:r>
              <a:rPr lang="id-ID" cap="none" dirty="0" smtClean="0"/>
              <a:t>v</a:t>
            </a:r>
            <a:r>
              <a:rPr lang="en-US" cap="none" baseline="-25000" dirty="0" smtClean="0"/>
              <a:t>2</a:t>
            </a:r>
            <a:r>
              <a:rPr lang="id-ID" cap="none" baseline="-25000" dirty="0" smtClean="0"/>
              <a:t>		</a:t>
            </a:r>
            <a:r>
              <a:rPr lang="en-US" cap="none" dirty="0" smtClean="0"/>
              <a:t>=         m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. v’</a:t>
            </a:r>
            <a:r>
              <a:rPr lang="en-US" cap="none" baseline="-25000" dirty="0" smtClean="0"/>
              <a:t>1</a:t>
            </a:r>
            <a:r>
              <a:rPr lang="en-US" cap="none" dirty="0" smtClean="0"/>
              <a:t> + m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. v’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</a:t>
            </a:r>
          </a:p>
          <a:p>
            <a:pPr marL="457200" lvl="1" indent="0">
              <a:buNone/>
            </a:pPr>
            <a:r>
              <a:rPr lang="en-US" cap="none" dirty="0" smtClean="0"/>
              <a:t>0,05 . 1.400 + 250 . 0</a:t>
            </a:r>
            <a:r>
              <a:rPr lang="id-ID" cap="none" dirty="0" smtClean="0"/>
              <a:t>	</a:t>
            </a:r>
            <a:r>
              <a:rPr lang="en-US" cap="none" dirty="0" smtClean="0"/>
              <a:t>=         0,05 . 400 + 250 . v’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</a:t>
            </a:r>
          </a:p>
          <a:p>
            <a:pPr marL="457200" lvl="1" indent="0">
              <a:buNone/>
            </a:pPr>
            <a:r>
              <a:rPr lang="en-US" cap="none" dirty="0" smtClean="0"/>
              <a:t>70</a:t>
            </a:r>
            <a:r>
              <a:rPr lang="id-ID" cap="none" dirty="0" smtClean="0"/>
              <a:t>				</a:t>
            </a:r>
            <a:r>
              <a:rPr lang="en-US" cap="none" dirty="0" smtClean="0"/>
              <a:t>=         20 + 250 v’</a:t>
            </a:r>
            <a:r>
              <a:rPr lang="en-US" cap="none" baseline="-25000" dirty="0" smtClean="0"/>
              <a:t>2</a:t>
            </a:r>
            <a:r>
              <a:rPr lang="en-US" cap="none" dirty="0" smtClean="0"/>
              <a:t>   </a:t>
            </a:r>
          </a:p>
          <a:p>
            <a:pPr marL="457200" lvl="1" indent="0">
              <a:buNone/>
            </a:pPr>
            <a:r>
              <a:rPr lang="id-ID" cap="none" dirty="0"/>
              <a:t>v</a:t>
            </a:r>
            <a:r>
              <a:rPr lang="en-US" cap="none" dirty="0" smtClean="0"/>
              <a:t>’</a:t>
            </a:r>
            <a:r>
              <a:rPr lang="en-US" cap="none" baseline="-25000" dirty="0" smtClean="0"/>
              <a:t>2</a:t>
            </a:r>
            <a:r>
              <a:rPr lang="id-ID" cap="none" baseline="-25000" dirty="0" smtClean="0"/>
              <a:t>				</a:t>
            </a:r>
            <a:r>
              <a:rPr lang="en-US" cap="none" dirty="0" smtClean="0"/>
              <a:t>=         (70 - 20) : 250   </a:t>
            </a:r>
          </a:p>
          <a:p>
            <a:pPr marL="457200" lvl="1" indent="0">
              <a:buNone/>
            </a:pPr>
            <a:r>
              <a:rPr lang="id-ID" cap="none" dirty="0"/>
              <a:t>v</a:t>
            </a:r>
            <a:r>
              <a:rPr lang="en-US" cap="none" dirty="0" smtClean="0"/>
              <a:t>’</a:t>
            </a:r>
            <a:r>
              <a:rPr lang="en-US" cap="none" baseline="-25000" dirty="0"/>
              <a:t> 2</a:t>
            </a:r>
            <a:r>
              <a:rPr lang="id-ID" cap="none" dirty="0" smtClean="0"/>
              <a:t>		</a:t>
            </a:r>
            <a:r>
              <a:rPr lang="id-ID" cap="none" smtClean="0"/>
              <a:t>		</a:t>
            </a:r>
            <a:r>
              <a:rPr lang="en-US" cap="none" smtClean="0"/>
              <a:t>=         </a:t>
            </a:r>
            <a:r>
              <a:rPr lang="en-US" cap="none" dirty="0" smtClean="0"/>
              <a:t>0,2 m/s</a:t>
            </a:r>
          </a:p>
          <a:p>
            <a:pPr marL="0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737423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927464"/>
            <a:ext cx="10363826" cy="4863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sz="6000" dirty="0" smtClean="0">
                <a:latin typeface="MisterEarl BT" panose="03080802020302020203" pitchFamily="66" charset="0"/>
              </a:rPr>
              <a:t>Sekian dan terima kasih </a:t>
            </a:r>
            <a:endParaRPr lang="en-US" sz="6000" dirty="0">
              <a:latin typeface="MisterEarl BT" panose="03080802020302020203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889" y="2833699"/>
            <a:ext cx="2277292" cy="21794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814" y="1829240"/>
            <a:ext cx="3961959" cy="396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34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421</TotalTime>
  <Words>955</Words>
  <Application>Microsoft Office PowerPoint</Application>
  <PresentationFormat>Widescreen</PresentationFormat>
  <Paragraphs>245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Adobe Caslon Pro Bold</vt:lpstr>
      <vt:lpstr>Arial</vt:lpstr>
      <vt:lpstr>Calibri</vt:lpstr>
      <vt:lpstr>Cambria Math</vt:lpstr>
      <vt:lpstr>MisterEarl BT</vt:lpstr>
      <vt:lpstr>Symbol</vt:lpstr>
      <vt:lpstr>Times New Roman</vt:lpstr>
      <vt:lpstr>Tw Cen MT</vt:lpstr>
      <vt:lpstr>Wingdings</vt:lpstr>
      <vt:lpstr>Droplet</vt:lpstr>
      <vt:lpstr>Equation</vt:lpstr>
      <vt:lpstr>Momentum dan impuls</vt:lpstr>
      <vt:lpstr>Pembahasan Materi :</vt:lpstr>
      <vt:lpstr>momentum</vt:lpstr>
      <vt:lpstr>PowerPoint Presentation</vt:lpstr>
      <vt:lpstr>impuls</vt:lpstr>
      <vt:lpstr>PowerPoint Presentation</vt:lpstr>
      <vt:lpstr>PowerPoint Presentation</vt:lpstr>
      <vt:lpstr>Hukum Kekekalan Momentum</vt:lpstr>
      <vt:lpstr>PowerPoint Presentation</vt:lpstr>
      <vt:lpstr>Hubungan Momentum dengan Hukum II Newton </vt:lpstr>
      <vt:lpstr>PowerPoint Presentation</vt:lpstr>
      <vt:lpstr>Hubungan Momentum dengan Energi Kinetik</vt:lpstr>
      <vt:lpstr>HUBUNGAN MOMENTUM DENGAN TUMBUKAN </vt:lpstr>
      <vt:lpstr>PowerPoint Presentation</vt:lpstr>
      <vt:lpstr>PENERAPAN MOMENTUM, IMPULS DAN TUMBUKAN</vt:lpstr>
      <vt:lpstr>PowerPoint Presentation</vt:lpstr>
      <vt:lpstr>PowerPoint Presentation</vt:lpstr>
      <vt:lpstr>PowerPoint Presentation</vt:lpstr>
      <vt:lpstr>PowerPoint Presentation</vt:lpstr>
      <vt:lpstr>Penerapan Momentum Dan Impuls Terdapat Dalam Kehidupan Sehari-Hari</vt:lpstr>
      <vt:lpstr>PowerPoint Presentation</vt:lpstr>
      <vt:lpstr>PowerPoint Presentation</vt:lpstr>
      <vt:lpstr>CONTOH SOAL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Momentum dan impuls</dc:title>
  <dc:creator>kharismat1k</dc:creator>
  <cp:lastModifiedBy>ASUS</cp:lastModifiedBy>
  <cp:revision>34</cp:revision>
  <dcterms:created xsi:type="dcterms:W3CDTF">2016-09-07T07:58:48Z</dcterms:created>
  <dcterms:modified xsi:type="dcterms:W3CDTF">2020-12-01T05:33:01Z</dcterms:modified>
</cp:coreProperties>
</file>