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8"/>
  </p:notesMasterIdLst>
  <p:sldIdLst>
    <p:sldId id="349" r:id="rId2"/>
    <p:sldId id="356" r:id="rId3"/>
    <p:sldId id="357" r:id="rId4"/>
    <p:sldId id="358" r:id="rId5"/>
    <p:sldId id="359" r:id="rId6"/>
    <p:sldId id="360" r:id="rId7"/>
    <p:sldId id="361" r:id="rId8"/>
    <p:sldId id="362" r:id="rId9"/>
    <p:sldId id="363" r:id="rId10"/>
    <p:sldId id="364" r:id="rId11"/>
    <p:sldId id="365" r:id="rId12"/>
    <p:sldId id="366" r:id="rId13"/>
    <p:sldId id="367" r:id="rId14"/>
    <p:sldId id="368" r:id="rId15"/>
    <p:sldId id="369" r:id="rId16"/>
    <p:sldId id="372" r:id="rId17"/>
    <p:sldId id="373" r:id="rId18"/>
    <p:sldId id="374" r:id="rId19"/>
    <p:sldId id="375" r:id="rId20"/>
    <p:sldId id="376" r:id="rId21"/>
    <p:sldId id="377" r:id="rId22"/>
    <p:sldId id="378" r:id="rId23"/>
    <p:sldId id="379" r:id="rId24"/>
    <p:sldId id="380" r:id="rId25"/>
    <p:sldId id="381" r:id="rId26"/>
    <p:sldId id="340" r:id="rId27"/>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180" autoAdjust="0"/>
  </p:normalViewPr>
  <p:slideViewPr>
    <p:cSldViewPr>
      <p:cViewPr>
        <p:scale>
          <a:sx n="88" d="100"/>
          <a:sy n="88" d="100"/>
        </p:scale>
        <p:origin x="-84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C38D0D-755E-48EA-A540-F0FEFBA3D873}" type="datetimeFigureOut">
              <a:rPr lang="id-ID" smtClean="0"/>
              <a:pPr/>
              <a:t>16/09/2016</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0C8AD9-BF18-4D14-9E7D-5BBCDEA1A1B5}" type="slidenum">
              <a:rPr lang="id-ID" smtClean="0"/>
              <a:pPr/>
              <a:t>‹#›</a:t>
            </a:fld>
            <a:endParaRPr lang="id-ID"/>
          </a:p>
        </p:txBody>
      </p:sp>
    </p:spTree>
    <p:extLst>
      <p:ext uri="{BB962C8B-B14F-4D97-AF65-F5344CB8AC3E}">
        <p14:creationId xmlns:p14="http://schemas.microsoft.com/office/powerpoint/2010/main" val="1111440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2</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3</a:t>
            </a:fld>
            <a:endParaRPr 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4</a:t>
            </a:fld>
            <a:endParaRPr lang="id-I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5</a:t>
            </a:fld>
            <a:endParaRPr lang="id-I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6</a:t>
            </a:fld>
            <a:endParaRPr lang="id-I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7</a:t>
            </a:fld>
            <a:endParaRPr lang="id-I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8</a:t>
            </a:fld>
            <a:endParaRPr lang="id-I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9</a:t>
            </a:fld>
            <a:endParaRPr lang="id-I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10</a:t>
            </a:fld>
            <a:endParaRPr lang="id-I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11</a:t>
            </a:fld>
            <a:endParaRPr lang="id-I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12</a:t>
            </a:fld>
            <a:endParaRPr lang="id-I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13</a:t>
            </a:fld>
            <a:endParaRPr lang="id-I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14</a:t>
            </a:fld>
            <a:endParaRPr lang="id-I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15</a:t>
            </a:fld>
            <a:endParaRPr lang="id-I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16</a:t>
            </a:fld>
            <a:endParaRPr lang="id-I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389ED36E-8E7B-4936-91A8-5FDB14F6994B}" type="slidenum">
              <a:rPr lang="id-ID" smtClean="0"/>
              <a:pPr/>
              <a:t>17</a:t>
            </a:fld>
            <a:endParaRPr lang="id-ID"/>
          </a:p>
        </p:txBody>
      </p:sp>
    </p:spTree>
    <p:extLst>
      <p:ext uri="{BB962C8B-B14F-4D97-AF65-F5344CB8AC3E}">
        <p14:creationId xmlns:p14="http://schemas.microsoft.com/office/powerpoint/2010/main" val="15273625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18</a:t>
            </a:fld>
            <a:endParaRPr lang="id-I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19</a:t>
            </a:fld>
            <a:endParaRPr lang="id-I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20</a:t>
            </a:fld>
            <a:endParaRPr lang="id-I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21</a:t>
            </a:fld>
            <a:endParaRPr lang="id-I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22</a:t>
            </a:fld>
            <a:endParaRPr lang="id-I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23</a:t>
            </a:fld>
            <a:endParaRPr lang="id-I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24</a:t>
            </a:fld>
            <a:endParaRPr lang="id-I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9ED36E-8E7B-4936-91A8-5FDB14F6994B}" type="slidenum">
              <a:rPr lang="id-ID" smtClean="0"/>
              <a:pPr/>
              <a:t>25</a:t>
            </a:fld>
            <a:endParaRPr lang="id-I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84613" y="8685214"/>
            <a:ext cx="2971800" cy="457200"/>
          </a:xfrm>
          <a:prstGeom prst="rect">
            <a:avLst/>
          </a:prstGeom>
          <a:noFill/>
          <a:ln w="9525">
            <a:noFill/>
            <a:miter lim="800000"/>
            <a:headEnd/>
            <a:tailEnd/>
          </a:ln>
        </p:spPr>
        <p:txBody>
          <a:bodyPr lIns="91431" tIns="45716" rIns="91431" bIns="45716" anchor="b"/>
          <a:lstStyle/>
          <a:p>
            <a:pPr algn="r"/>
            <a:fld id="{8C3513AE-C1E6-4E4C-B00F-61A0FCB14B9E}" type="slidenum">
              <a:rPr lang="en-GB" sz="1200"/>
              <a:pPr algn="r"/>
              <a:t>26</a:t>
            </a:fld>
            <a:endParaRPr lang="en-GB" sz="1200"/>
          </a:p>
        </p:txBody>
      </p:sp>
      <p:sp>
        <p:nvSpPr>
          <p:cNvPr id="59395" name="Rectangle 7"/>
          <p:cNvSpPr txBox="1">
            <a:spLocks noGrp="1" noChangeArrowheads="1"/>
          </p:cNvSpPr>
          <p:nvPr/>
        </p:nvSpPr>
        <p:spPr bwMode="auto">
          <a:xfrm>
            <a:off x="3884613" y="8685214"/>
            <a:ext cx="2971800" cy="457200"/>
          </a:xfrm>
          <a:prstGeom prst="rect">
            <a:avLst/>
          </a:prstGeom>
          <a:noFill/>
          <a:ln w="9525">
            <a:noFill/>
            <a:miter lim="800000"/>
            <a:headEnd/>
            <a:tailEnd/>
          </a:ln>
        </p:spPr>
        <p:txBody>
          <a:bodyPr lIns="91431" tIns="45716" rIns="91431" bIns="45716" anchor="b"/>
          <a:lstStyle/>
          <a:p>
            <a:pPr algn="r"/>
            <a:fld id="{763AA52F-1C15-47F7-9452-92EDD68E1492}" type="slidenum">
              <a:rPr lang="id-ID" sz="1200"/>
              <a:pPr algn="r"/>
              <a:t>26</a:t>
            </a:fld>
            <a:endParaRPr lang="id-ID" sz="1200"/>
          </a:p>
        </p:txBody>
      </p:sp>
      <p:sp>
        <p:nvSpPr>
          <p:cNvPr id="59396" name="Rectangle 2"/>
          <p:cNvSpPr>
            <a:spLocks noGrp="1" noRot="1" noChangeAspect="1" noChangeArrowheads="1" noTextEdit="1"/>
          </p:cNvSpPr>
          <p:nvPr>
            <p:ph type="sldImg"/>
          </p:nvPr>
        </p:nvSpPr>
        <p:spPr>
          <a:ln/>
        </p:spPr>
      </p:sp>
      <p:sp>
        <p:nvSpPr>
          <p:cNvPr id="59397" name="Rectangle 3"/>
          <p:cNvSpPr>
            <a:spLocks noGrp="1" noChangeArrowheads="1"/>
          </p:cNvSpPr>
          <p:nvPr>
            <p:ph type="body" idx="1"/>
          </p:nvPr>
        </p:nvSpPr>
        <p:spPr/>
        <p:txBody>
          <a:bodyPr lIns="91431" tIns="45716" rIns="91431" bIns="45716"/>
          <a:lstStyle/>
          <a:p>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11E0DE8-64F5-4D0B-8DA1-17F5259C0D77}" type="datetimeFigureOut">
              <a:rPr lang="id-ID" smtClean="0"/>
              <a:pPr/>
              <a:t>16/09/2016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9FC253A-3DCB-4C10-A1B0-F22B23CCD4E7}"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11E0DE8-64F5-4D0B-8DA1-17F5259C0D77}" type="datetimeFigureOut">
              <a:rPr lang="id-ID" smtClean="0"/>
              <a:pPr/>
              <a:t>16/09/2016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9FC253A-3DCB-4C10-A1B0-F22B23CCD4E7}"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E11E0DE8-64F5-4D0B-8DA1-17F5259C0D77}" type="datetimeFigureOut">
              <a:rPr lang="id-ID" smtClean="0"/>
              <a:pPr/>
              <a:t>16/09/2016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9FC253A-3DCB-4C10-A1B0-F22B23CCD4E7}"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11E0DE8-64F5-4D0B-8DA1-17F5259C0D77}" type="datetimeFigureOut">
              <a:rPr lang="id-ID" smtClean="0"/>
              <a:pPr/>
              <a:t>16/09/2016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9FC253A-3DCB-4C10-A1B0-F22B23CCD4E7}" type="slidenum">
              <a:rPr lang="id-ID" smtClean="0"/>
              <a:pPr/>
              <a:t>‹#›</a:t>
            </a:fld>
            <a:endParaRPr lang="id-ID"/>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11E0DE8-64F5-4D0B-8DA1-17F5259C0D77}" type="datetimeFigureOut">
              <a:rPr lang="id-ID" smtClean="0"/>
              <a:pPr/>
              <a:t>16/09/2016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99FC253A-3DCB-4C10-A1B0-F22B23CCD4E7}"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1E0DE8-64F5-4D0B-8DA1-17F5259C0D77}" type="datetimeFigureOut">
              <a:rPr lang="id-ID" smtClean="0"/>
              <a:pPr/>
              <a:t>16/09/2016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99FC253A-3DCB-4C10-A1B0-F22B23CCD4E7}"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1E0DE8-64F5-4D0B-8DA1-17F5259C0D77}" type="datetimeFigureOut">
              <a:rPr lang="id-ID" smtClean="0"/>
              <a:pPr/>
              <a:t>16/09/2016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9FC253A-3DCB-4C10-A1B0-F22B23CCD4E7}"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E11E0DE8-64F5-4D0B-8DA1-17F5259C0D77}" type="datetimeFigureOut">
              <a:rPr lang="id-ID" smtClean="0"/>
              <a:pPr/>
              <a:t>16/09/2016</a:t>
            </a:fld>
            <a:endParaRPr lang="id-ID"/>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id-ID"/>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99FC253A-3DCB-4C10-A1B0-F22B23CCD4E7}"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1E0DE8-64F5-4D0B-8DA1-17F5259C0D77}" type="datetimeFigureOut">
              <a:rPr lang="id-ID" smtClean="0"/>
              <a:pPr/>
              <a:t>16/09/2016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9FC253A-3DCB-4C10-A1B0-F22B23CCD4E7}"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1E0DE8-64F5-4D0B-8DA1-17F5259C0D77}" type="datetimeFigureOut">
              <a:rPr lang="id-ID" smtClean="0"/>
              <a:pPr/>
              <a:t>16/09/2016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9FC253A-3DCB-4C10-A1B0-F22B23CCD4E7}"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1E0DE8-64F5-4D0B-8DA1-17F5259C0D77}" type="datetimeFigureOut">
              <a:rPr lang="id-ID" smtClean="0"/>
              <a:pPr/>
              <a:t>16/09/2016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9FC253A-3DCB-4C10-A1B0-F22B23CCD4E7}"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E11E0DE8-64F5-4D0B-8DA1-17F5259C0D77}" type="datetimeFigureOut">
              <a:rPr lang="id-ID" smtClean="0"/>
              <a:pPr/>
              <a:t>16/09/2016</a:t>
            </a:fld>
            <a:endParaRPr lang="id-ID"/>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id-ID"/>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99FC253A-3DCB-4C10-A1B0-F22B23CCD4E7}"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slide" Target="slide6.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slide" Target="slide7.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4.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slide" Target="slide6.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slide" Target="slide7.xml"/><Relationship Id="rId5" Type="http://schemas.openxmlformats.org/officeDocument/2006/relationships/image" Target="../media/image16.jpeg"/><Relationship Id="rId4" Type="http://schemas.openxmlformats.org/officeDocument/2006/relationships/hyperlink" Target="http://2.bp.blogspot.com/_B3rYcghLQ7U/S2QIv2_0muI/AAAAAAAAAEA/CqeiaJZCH8c/s1600-h/hahayaman.bmp" TargetMode="Externa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hyperlink" Target="http://3.bp.blogspot.com/_B3rYcghLQ7U/S2QJkfkThZI/AAAAAAAAAEI/IQ9RmuZ8TpY/s1600-h/rantai+makanan.bmp"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ext Box 3"/>
          <p:cNvSpPr txBox="1">
            <a:spLocks noChangeArrowheads="1"/>
          </p:cNvSpPr>
          <p:nvPr/>
        </p:nvSpPr>
        <p:spPr bwMode="auto">
          <a:xfrm>
            <a:off x="1577975" y="195263"/>
            <a:ext cx="617220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0" tIns="47535" rIns="95070" bIns="47535">
            <a:spAutoFit/>
          </a:bodyPr>
          <a:lstStyle>
            <a:lvl1pPr defTabSz="950913" eaLnBrk="0" hangingPunct="0">
              <a:defRPr sz="2400">
                <a:solidFill>
                  <a:schemeClr val="tx1"/>
                </a:solidFill>
                <a:latin typeface="Arial" charset="0"/>
                <a:ea typeface="ＭＳ Ｐゴシック" charset="0"/>
                <a:cs typeface="ＭＳ Ｐゴシック" charset="0"/>
              </a:defRPr>
            </a:lvl1pPr>
            <a:lvl2pPr marL="742950" indent="-285750" defTabSz="950913" eaLnBrk="0" hangingPunct="0">
              <a:defRPr sz="2400">
                <a:solidFill>
                  <a:schemeClr val="tx1"/>
                </a:solidFill>
                <a:latin typeface="Arial" charset="0"/>
                <a:ea typeface="ＭＳ Ｐゴシック" charset="0"/>
              </a:defRPr>
            </a:lvl2pPr>
            <a:lvl3pPr marL="1143000" indent="-228600" defTabSz="950913" eaLnBrk="0" hangingPunct="0">
              <a:defRPr sz="2400">
                <a:solidFill>
                  <a:schemeClr val="tx1"/>
                </a:solidFill>
                <a:latin typeface="Arial" charset="0"/>
                <a:ea typeface="ＭＳ Ｐゴシック" charset="0"/>
              </a:defRPr>
            </a:lvl3pPr>
            <a:lvl4pPr marL="1600200" indent="-228600" defTabSz="950913" eaLnBrk="0" hangingPunct="0">
              <a:defRPr sz="2400">
                <a:solidFill>
                  <a:schemeClr val="tx1"/>
                </a:solidFill>
                <a:latin typeface="Arial" charset="0"/>
                <a:ea typeface="ＭＳ Ｐゴシック" charset="0"/>
              </a:defRPr>
            </a:lvl4pPr>
            <a:lvl5pPr marL="2057400" indent="-228600" defTabSz="950913" eaLnBrk="0" hangingPunct="0">
              <a:defRPr sz="2400">
                <a:solidFill>
                  <a:schemeClr val="tx1"/>
                </a:solidFill>
                <a:latin typeface="Arial" charset="0"/>
                <a:ea typeface="ＭＳ Ｐゴシック" charset="0"/>
              </a:defRPr>
            </a:lvl5pPr>
            <a:lvl6pPr marL="2514600" indent="-228600" defTabSz="9509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09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09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0913"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2800" b="1">
                <a:latin typeface="Comic Sans MS" charset="0"/>
              </a:rPr>
              <a:t>Bagaimana Anda menjelaskan ini dengan kata-kata?</a:t>
            </a:r>
          </a:p>
        </p:txBody>
      </p:sp>
      <p:pic>
        <p:nvPicPr>
          <p:cNvPr id="7987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7088" y="1773238"/>
            <a:ext cx="2665412"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1773238"/>
            <a:ext cx="2447925"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4292600"/>
            <a:ext cx="3671887"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7"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92500" y="1773238"/>
            <a:ext cx="2303463"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6"/>
          <a:srcRect/>
          <a:stretch>
            <a:fillRect/>
          </a:stretch>
        </p:blipFill>
        <p:spPr bwMode="auto">
          <a:xfrm>
            <a:off x="6588224" y="4293096"/>
            <a:ext cx="2071702" cy="2564904"/>
          </a:xfrm>
          <a:prstGeom prst="rect">
            <a:avLst/>
          </a:prstGeom>
          <a:noFill/>
          <a:ln w="9525">
            <a:noFill/>
            <a:miter lim="800000"/>
            <a:headEnd/>
            <a:tailEnd/>
          </a:ln>
          <a:effectLst/>
        </p:spPr>
      </p:pic>
      <p:pic>
        <p:nvPicPr>
          <p:cNvPr id="8" name="Picture 2"/>
          <p:cNvPicPr>
            <a:picLocks noChangeAspect="1" noChangeArrowheads="1"/>
          </p:cNvPicPr>
          <p:nvPr/>
        </p:nvPicPr>
        <p:blipFill>
          <a:blip r:embed="rId7"/>
          <a:srcRect/>
          <a:stretch>
            <a:fillRect/>
          </a:stretch>
        </p:blipFill>
        <p:spPr bwMode="auto">
          <a:xfrm>
            <a:off x="395536" y="4293096"/>
            <a:ext cx="2520280" cy="2520280"/>
          </a:xfrm>
          <a:prstGeom prst="rect">
            <a:avLst/>
          </a:prstGeom>
          <a:noFill/>
          <a:ln w="9525">
            <a:noFill/>
            <a:miter lim="800000"/>
            <a:headEnd/>
            <a:tailEnd/>
          </a:ln>
          <a:effectLst/>
        </p:spPr>
      </p:pic>
    </p:spTree>
    <p:extLst>
      <p:ext uri="{BB962C8B-B14F-4D97-AF65-F5344CB8AC3E}">
        <p14:creationId xmlns:p14="http://schemas.microsoft.com/office/powerpoint/2010/main" val="277520381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104" y="116632"/>
            <a:ext cx="8229600" cy="432048"/>
          </a:xfrm>
        </p:spPr>
        <p:txBody>
          <a:bodyPr>
            <a:normAutofit fontScale="90000"/>
          </a:bodyPr>
          <a:lstStyle/>
          <a:p>
            <a:r>
              <a:rPr lang="id-ID" dirty="0" smtClean="0"/>
              <a:t>KOMPETENSI</a:t>
            </a:r>
            <a:endParaRPr lang="id-ID" dirty="0"/>
          </a:p>
        </p:txBody>
      </p:sp>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7" name="TextBox 6"/>
          <p:cNvSpPr txBox="1"/>
          <p:nvPr/>
        </p:nvSpPr>
        <p:spPr>
          <a:xfrm>
            <a:off x="3419872" y="1648090"/>
            <a:ext cx="5328592" cy="369332"/>
          </a:xfrm>
          <a:prstGeom prst="rect">
            <a:avLst/>
          </a:prstGeom>
          <a:noFill/>
        </p:spPr>
        <p:txBody>
          <a:bodyPr wrap="square" rtlCol="0">
            <a:spAutoFit/>
          </a:bodyPr>
          <a:lstStyle/>
          <a:p>
            <a:endParaRPr lang="id-ID" dirty="0"/>
          </a:p>
        </p:txBody>
      </p:sp>
      <p:sp>
        <p:nvSpPr>
          <p:cNvPr id="15" name="TextBox 14"/>
          <p:cNvSpPr txBox="1"/>
          <p:nvPr/>
        </p:nvSpPr>
        <p:spPr>
          <a:xfrm>
            <a:off x="2902278" y="1595563"/>
            <a:ext cx="5990202" cy="5078313"/>
          </a:xfrm>
          <a:prstGeom prst="rect">
            <a:avLst/>
          </a:prstGeom>
          <a:noFill/>
        </p:spPr>
        <p:txBody>
          <a:bodyPr wrap="square" rtlCol="0">
            <a:spAutoFit/>
          </a:bodyPr>
          <a:lstStyle/>
          <a:p>
            <a:r>
              <a:rPr lang="id-ID" sz="1200" b="1" dirty="0" smtClean="0">
                <a:latin typeface="Comic Sans MS" pitchFamily="66" charset="0"/>
              </a:rPr>
              <a:t>Kompetensi</a:t>
            </a:r>
          </a:p>
          <a:p>
            <a:r>
              <a:rPr lang="id-ID" sz="1200" b="1" dirty="0" smtClean="0">
                <a:latin typeface="Comic Sans MS" pitchFamily="66" charset="0"/>
              </a:rPr>
              <a:t/>
            </a:r>
            <a:br>
              <a:rPr lang="id-ID" sz="1200" b="1" dirty="0" smtClean="0">
                <a:latin typeface="Comic Sans MS" pitchFamily="66" charset="0"/>
              </a:rPr>
            </a:br>
            <a:r>
              <a:rPr lang="id-ID" sz="1200" b="1" dirty="0" smtClean="0">
                <a:latin typeface="Comic Sans MS" pitchFamily="66" charset="0"/>
              </a:rPr>
              <a:t>Standar Kompetensi :</a:t>
            </a:r>
          </a:p>
          <a:p>
            <a:pPr lvl="0"/>
            <a:r>
              <a:rPr lang="id-ID" sz="1200" b="1" dirty="0" smtClean="0">
                <a:effectLst/>
                <a:latin typeface="Comic Sans MS" pitchFamily="66" charset="0"/>
              </a:rPr>
              <a:t>Memahami saling ketergantungan dalam Ekositem </a:t>
            </a:r>
          </a:p>
          <a:p>
            <a:endParaRPr lang="id-ID" sz="1200" b="1" dirty="0" smtClean="0">
              <a:latin typeface="Comic Sans MS" pitchFamily="66" charset="0"/>
            </a:endParaRPr>
          </a:p>
          <a:p>
            <a:r>
              <a:rPr lang="id-ID" sz="1200" b="1" dirty="0" smtClean="0">
                <a:latin typeface="Comic Sans MS" pitchFamily="66" charset="0"/>
              </a:rPr>
              <a:t>Kompetensi Dasar :</a:t>
            </a:r>
          </a:p>
          <a:p>
            <a:pPr lvl="0"/>
            <a:r>
              <a:rPr lang="id-ID" sz="1200" b="1" dirty="0" smtClean="0">
                <a:effectLst/>
                <a:latin typeface="Comic Sans MS" pitchFamily="66" charset="0"/>
              </a:rPr>
              <a:t>Menentukan ekosistem  dan saling hubungan antara komponen ekosistem </a:t>
            </a:r>
          </a:p>
          <a:p>
            <a:pPr lvl="0"/>
            <a:r>
              <a:rPr lang="id-ID" sz="1200" b="1" dirty="0" smtClean="0">
                <a:effectLst/>
                <a:latin typeface="Comic Sans MS" pitchFamily="66" charset="0"/>
              </a:rPr>
              <a:t>Mengindentifikasikan pentingnya keanekaragaman makhluk hidup dalam pelestarian ekosistem</a:t>
            </a:r>
          </a:p>
          <a:p>
            <a:endParaRPr lang="id-ID" sz="1200" b="1" dirty="0" smtClean="0">
              <a:latin typeface="Comic Sans MS" pitchFamily="66" charset="0"/>
            </a:endParaRPr>
          </a:p>
          <a:p>
            <a:r>
              <a:rPr lang="id-ID" sz="1200" b="1" dirty="0" smtClean="0">
                <a:latin typeface="Comic Sans MS" pitchFamily="66" charset="0"/>
              </a:rPr>
              <a:t>Indikator :</a:t>
            </a:r>
          </a:p>
          <a:p>
            <a:pPr lvl="0"/>
            <a:r>
              <a:rPr lang="id-ID" sz="1200" b="1" dirty="0" smtClean="0">
                <a:effectLst/>
                <a:latin typeface="Comic Sans MS" pitchFamily="66" charset="0"/>
              </a:rPr>
              <a:t>Mengindentifikasikan satuan dalam ekosistem dan menyatakan matahari merupakan sumber energi utama.</a:t>
            </a:r>
          </a:p>
          <a:p>
            <a:pPr lvl="0"/>
            <a:r>
              <a:rPr lang="id-ID" sz="1200" b="1" dirty="0" smtClean="0">
                <a:effectLst/>
                <a:latin typeface="Comic Sans MS" pitchFamily="66" charset="0"/>
              </a:rPr>
              <a:t>Menggambarkan dalam bentuk diagram rantai makanan dan jaring-jaring makanan berdasar hasil pengamatan suatu ekosistem.</a:t>
            </a:r>
          </a:p>
          <a:p>
            <a:endParaRPr lang="id-ID" sz="1200" b="1" dirty="0" smtClean="0">
              <a:latin typeface="Comic Sans MS" pitchFamily="66" charset="0"/>
            </a:endParaRPr>
          </a:p>
          <a:p>
            <a:r>
              <a:rPr lang="id-ID" sz="1200" b="1" dirty="0" smtClean="0">
                <a:latin typeface="Comic Sans MS" pitchFamily="66" charset="0"/>
              </a:rPr>
              <a:t>Tujuan Pembelajaran</a:t>
            </a:r>
            <a:endParaRPr lang="id-ID" sz="1200" b="1" dirty="0" smtClean="0">
              <a:effectLst/>
              <a:latin typeface="Comic Sans MS" pitchFamily="66" charset="0"/>
            </a:endParaRPr>
          </a:p>
          <a:p>
            <a:r>
              <a:rPr lang="id-ID" sz="1200" b="1" dirty="0" smtClean="0">
                <a:latin typeface="Comic Sans MS" pitchFamily="66" charset="0"/>
              </a:rPr>
              <a:t>Setelah Mempelajari Bab Ini, Kamu Diharapkan Dapat :</a:t>
            </a:r>
            <a:endParaRPr lang="id-ID" sz="1200" b="1" dirty="0" smtClean="0">
              <a:effectLst/>
              <a:latin typeface="Comic Sans MS" pitchFamily="66" charset="0"/>
            </a:endParaRPr>
          </a:p>
          <a:p>
            <a:r>
              <a:rPr lang="id-ID" sz="1200" b="1" dirty="0" smtClean="0">
                <a:latin typeface="Comic Sans MS" pitchFamily="66" charset="0"/>
              </a:rPr>
              <a:t>Menentukan komponen penyusun ekosistem dan saling hubungan antar komponen</a:t>
            </a:r>
          </a:p>
          <a:p>
            <a:r>
              <a:rPr lang="id-ID" sz="1200" b="1" dirty="0" smtClean="0">
                <a:latin typeface="Comic Sans MS" pitchFamily="66" charset="0"/>
              </a:rPr>
              <a:t>Mengidentifikasi pentingnya keanekaragaman makhluk hidup dalam pelestarian ekosistem; </a:t>
            </a:r>
          </a:p>
          <a:p>
            <a:r>
              <a:rPr lang="id-ID" sz="1200" b="1" dirty="0" smtClean="0">
                <a:latin typeface="Comic Sans MS" pitchFamily="66" charset="0"/>
              </a:rPr>
              <a:t> Memprediksi pengaruh kepadatan populasi manusia terhadap olingkungan; </a:t>
            </a:r>
          </a:p>
          <a:p>
            <a:r>
              <a:rPr lang="id-ID" sz="1200" b="1" dirty="0" smtClean="0">
                <a:latin typeface="Comic Sans MS" pitchFamily="66" charset="0"/>
              </a:rPr>
              <a:t>  Mengaplikasikan peran manusia dalam pengelolaan lingkungan hidup untuk mengatasi pencemaran dan kerusakan lingkungan .</a:t>
            </a:r>
          </a:p>
          <a:p>
            <a:endParaRPr lang="id-ID" sz="1200" b="1" dirty="0" smtClean="0"/>
          </a:p>
          <a:p>
            <a:endParaRPr lang="id-ID" sz="1200" dirty="0"/>
          </a:p>
        </p:txBody>
      </p:sp>
    </p:spTree>
    <p:extLst>
      <p:ext uri="{BB962C8B-B14F-4D97-AF65-F5344CB8AC3E}">
        <p14:creationId xmlns:p14="http://schemas.microsoft.com/office/powerpoint/2010/main" val="4454826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7" name="TextBox 6"/>
          <p:cNvSpPr txBox="1"/>
          <p:nvPr/>
        </p:nvSpPr>
        <p:spPr>
          <a:xfrm>
            <a:off x="3419872" y="1648090"/>
            <a:ext cx="5328592" cy="369332"/>
          </a:xfrm>
          <a:prstGeom prst="rect">
            <a:avLst/>
          </a:prstGeom>
          <a:noFill/>
        </p:spPr>
        <p:txBody>
          <a:bodyPr wrap="square" rtlCol="0">
            <a:spAutoFit/>
          </a:bodyPr>
          <a:lstStyle/>
          <a:p>
            <a:endParaRPr lang="id-ID" dirty="0"/>
          </a:p>
        </p:txBody>
      </p:sp>
      <p:sp>
        <p:nvSpPr>
          <p:cNvPr id="2" name="Title 1"/>
          <p:cNvSpPr>
            <a:spLocks noGrp="1"/>
          </p:cNvSpPr>
          <p:nvPr>
            <p:ph type="title"/>
          </p:nvPr>
        </p:nvSpPr>
        <p:spPr>
          <a:xfrm>
            <a:off x="611560" y="260648"/>
            <a:ext cx="8229600" cy="634082"/>
          </a:xfrm>
        </p:spPr>
        <p:txBody>
          <a:bodyPr>
            <a:normAutofit fontScale="90000"/>
          </a:bodyPr>
          <a:lstStyle/>
          <a:p>
            <a:r>
              <a:rPr lang="id-ID" dirty="0" smtClean="0"/>
              <a:t/>
            </a:r>
            <a:br>
              <a:rPr lang="id-ID" dirty="0" smtClean="0"/>
            </a:br>
            <a:r>
              <a:rPr lang="id-ID" dirty="0" smtClean="0"/>
              <a:t>MATERI</a:t>
            </a:r>
            <a:br>
              <a:rPr lang="id-ID" dirty="0" smtClean="0"/>
            </a:br>
            <a:endParaRPr lang="id-ID" dirty="0"/>
          </a:p>
        </p:txBody>
      </p:sp>
      <p:sp>
        <p:nvSpPr>
          <p:cNvPr id="14" name="Content Placeholder 3"/>
          <p:cNvSpPr>
            <a:spLocks noGrp="1"/>
          </p:cNvSpPr>
          <p:nvPr>
            <p:ph idx="1"/>
          </p:nvPr>
        </p:nvSpPr>
        <p:spPr>
          <a:xfrm>
            <a:off x="3131840" y="1600200"/>
            <a:ext cx="5554960" cy="4525963"/>
          </a:xfrm>
          <a:prstGeom prst="rect">
            <a:avLst/>
          </a:prstGeom>
          <a:ln w="76200">
            <a:noFill/>
          </a:ln>
        </p:spPr>
        <p:txBody>
          <a:bodyPr>
            <a:normAutofit/>
          </a:bodyPr>
          <a:lstStyle/>
          <a:p>
            <a:pPr marL="0" indent="0" algn="ctr">
              <a:buNone/>
            </a:pPr>
            <a:r>
              <a:rPr lang="en-US" b="1" dirty="0" err="1" smtClean="0">
                <a:latin typeface="Comic Sans MS" pitchFamily="66" charset="0"/>
              </a:rPr>
              <a:t>Ekosfer</a:t>
            </a:r>
            <a:r>
              <a:rPr lang="en-US" b="1" dirty="0" smtClean="0">
                <a:latin typeface="Comic Sans MS" pitchFamily="66" charset="0"/>
              </a:rPr>
              <a:t> (Ecosphere</a:t>
            </a:r>
            <a:r>
              <a:rPr lang="en-US" sz="1800" b="1" dirty="0" smtClean="0">
                <a:latin typeface="Comic Sans MS" pitchFamily="66" charset="0"/>
              </a:rPr>
              <a:t>)</a:t>
            </a:r>
            <a:endParaRPr lang="id-ID" sz="1800" b="1" dirty="0" smtClean="0">
              <a:latin typeface="Comic Sans MS" pitchFamily="66" charset="0"/>
            </a:endParaRPr>
          </a:p>
          <a:p>
            <a:pPr marL="0" indent="0" algn="ctr">
              <a:buNone/>
            </a:pPr>
            <a:endParaRPr lang="id-ID" sz="1800" dirty="0" smtClean="0">
              <a:latin typeface="Comic Sans MS" pitchFamily="66" charset="0"/>
            </a:endParaRPr>
          </a:p>
          <a:p>
            <a:pPr>
              <a:defRPr/>
            </a:pPr>
            <a:r>
              <a:rPr lang="en-US" sz="1800" dirty="0" err="1">
                <a:latin typeface="Comic Sans MS" pitchFamily="66" charset="0"/>
              </a:rPr>
              <a:t>Bumi</a:t>
            </a:r>
            <a:r>
              <a:rPr lang="en-US" sz="1800" dirty="0">
                <a:latin typeface="Comic Sans MS" pitchFamily="66" charset="0"/>
              </a:rPr>
              <a:t> </a:t>
            </a:r>
            <a:r>
              <a:rPr lang="en-US" sz="1800" dirty="0" err="1">
                <a:latin typeface="Comic Sans MS" pitchFamily="66" charset="0"/>
              </a:rPr>
              <a:t>dapat</a:t>
            </a:r>
            <a:r>
              <a:rPr lang="en-US" sz="1800" dirty="0">
                <a:latin typeface="Comic Sans MS" pitchFamily="66" charset="0"/>
              </a:rPr>
              <a:t> </a:t>
            </a:r>
            <a:r>
              <a:rPr lang="en-US" sz="1800" dirty="0" err="1">
                <a:latin typeface="Comic Sans MS" pitchFamily="66" charset="0"/>
              </a:rPr>
              <a:t>dibagi</a:t>
            </a:r>
            <a:r>
              <a:rPr lang="en-US" sz="1800" dirty="0">
                <a:latin typeface="Comic Sans MS" pitchFamily="66" charset="0"/>
              </a:rPr>
              <a:t> </a:t>
            </a:r>
            <a:r>
              <a:rPr lang="en-US" sz="1800" dirty="0" err="1">
                <a:latin typeface="Comic Sans MS" pitchFamily="66" charset="0"/>
              </a:rPr>
              <a:t>kedalam</a:t>
            </a:r>
            <a:r>
              <a:rPr lang="en-US" sz="1800" dirty="0">
                <a:latin typeface="Comic Sans MS" pitchFamily="66" charset="0"/>
              </a:rPr>
              <a:t> :</a:t>
            </a:r>
          </a:p>
          <a:p>
            <a:pPr lvl="1">
              <a:defRPr/>
            </a:pPr>
            <a:r>
              <a:rPr lang="en-US" sz="1800" dirty="0" err="1">
                <a:latin typeface="Comic Sans MS" pitchFamily="66" charset="0"/>
              </a:rPr>
              <a:t>Atmosfer</a:t>
            </a:r>
            <a:r>
              <a:rPr lang="en-US" sz="1800" dirty="0">
                <a:latin typeface="Comic Sans MS" pitchFamily="66" charset="0"/>
              </a:rPr>
              <a:t> (Atmosphere) : </a:t>
            </a:r>
            <a:r>
              <a:rPr lang="en-US" sz="1800" dirty="0" err="1">
                <a:latin typeface="Comic Sans MS" pitchFamily="66" charset="0"/>
              </a:rPr>
              <a:t>daerah</a:t>
            </a:r>
            <a:r>
              <a:rPr lang="en-US" sz="1800" dirty="0">
                <a:latin typeface="Comic Sans MS" pitchFamily="66" charset="0"/>
              </a:rPr>
              <a:t> (gas </a:t>
            </a:r>
            <a:r>
              <a:rPr lang="en-US" sz="1800" dirty="0" err="1">
                <a:latin typeface="Comic Sans MS" pitchFamily="66" charset="0"/>
              </a:rPr>
              <a:t>dan</a:t>
            </a:r>
            <a:r>
              <a:rPr lang="en-US" sz="1800" dirty="0">
                <a:latin typeface="Comic Sans MS" pitchFamily="66" charset="0"/>
              </a:rPr>
              <a:t> </a:t>
            </a:r>
            <a:r>
              <a:rPr lang="en-US" sz="1800" dirty="0" err="1">
                <a:latin typeface="Comic Sans MS" pitchFamily="66" charset="0"/>
              </a:rPr>
              <a:t>partikel</a:t>
            </a:r>
            <a:r>
              <a:rPr lang="en-US" sz="1800" dirty="0">
                <a:latin typeface="Comic Sans MS" pitchFamily="66" charset="0"/>
              </a:rPr>
              <a:t>) yang </a:t>
            </a:r>
            <a:r>
              <a:rPr lang="en-US" sz="1800" dirty="0" err="1">
                <a:latin typeface="Comic Sans MS" pitchFamily="66" charset="0"/>
              </a:rPr>
              <a:t>terdapat</a:t>
            </a:r>
            <a:r>
              <a:rPr lang="en-US" sz="1800" dirty="0">
                <a:latin typeface="Comic Sans MS" pitchFamily="66" charset="0"/>
              </a:rPr>
              <a:t> di </a:t>
            </a:r>
            <a:r>
              <a:rPr lang="en-US" sz="1800" dirty="0" err="1">
                <a:latin typeface="Comic Sans MS" pitchFamily="66" charset="0"/>
              </a:rPr>
              <a:t>atas</a:t>
            </a:r>
            <a:r>
              <a:rPr lang="en-US" sz="1800" dirty="0">
                <a:latin typeface="Comic Sans MS" pitchFamily="66" charset="0"/>
              </a:rPr>
              <a:t> </a:t>
            </a:r>
            <a:r>
              <a:rPr lang="en-US" sz="1800" dirty="0" err="1">
                <a:latin typeface="Comic Sans MS" pitchFamily="66" charset="0"/>
              </a:rPr>
              <a:t>bumi</a:t>
            </a:r>
            <a:endParaRPr lang="en-US" sz="1800" dirty="0">
              <a:latin typeface="Comic Sans MS" pitchFamily="66" charset="0"/>
            </a:endParaRPr>
          </a:p>
          <a:p>
            <a:pPr lvl="1">
              <a:defRPr/>
            </a:pPr>
            <a:r>
              <a:rPr lang="en-US" sz="1800" dirty="0" err="1">
                <a:latin typeface="Comic Sans MS" pitchFamily="66" charset="0"/>
              </a:rPr>
              <a:t>Hidrosfer</a:t>
            </a:r>
            <a:r>
              <a:rPr lang="en-US" sz="1800" dirty="0">
                <a:latin typeface="Comic Sans MS" pitchFamily="66" charset="0"/>
              </a:rPr>
              <a:t> (Hydrosphere) : </a:t>
            </a:r>
            <a:r>
              <a:rPr lang="en-US" sz="1800" dirty="0" err="1">
                <a:latin typeface="Comic Sans MS" pitchFamily="66" charset="0"/>
              </a:rPr>
              <a:t>daerah</a:t>
            </a:r>
            <a:r>
              <a:rPr lang="en-US" sz="1800" dirty="0">
                <a:latin typeface="Comic Sans MS" pitchFamily="66" charset="0"/>
              </a:rPr>
              <a:t> yang </a:t>
            </a:r>
            <a:r>
              <a:rPr lang="en-US" sz="1800" dirty="0" err="1">
                <a:latin typeface="Comic Sans MS" pitchFamily="66" charset="0"/>
              </a:rPr>
              <a:t>meliputi</a:t>
            </a:r>
            <a:r>
              <a:rPr lang="en-US" sz="1800" dirty="0">
                <a:latin typeface="Comic Sans MS" pitchFamily="66" charset="0"/>
              </a:rPr>
              <a:t> </a:t>
            </a:r>
            <a:r>
              <a:rPr lang="en-US" sz="1800" dirty="0" err="1">
                <a:latin typeface="Comic Sans MS" pitchFamily="66" charset="0"/>
              </a:rPr>
              <a:t>semua</a:t>
            </a:r>
            <a:r>
              <a:rPr lang="en-US" sz="1800" dirty="0">
                <a:latin typeface="Comic Sans MS" pitchFamily="66" charset="0"/>
              </a:rPr>
              <a:t> </a:t>
            </a:r>
            <a:r>
              <a:rPr lang="en-US" sz="1800" dirty="0" err="1">
                <a:latin typeface="Comic Sans MS" pitchFamily="66" charset="0"/>
              </a:rPr>
              <a:t>cairan</a:t>
            </a:r>
            <a:r>
              <a:rPr lang="en-US" sz="1800" dirty="0">
                <a:latin typeface="Comic Sans MS" pitchFamily="66" charset="0"/>
              </a:rPr>
              <a:t> di </a:t>
            </a:r>
            <a:r>
              <a:rPr lang="en-US" sz="1800" dirty="0" err="1">
                <a:latin typeface="Comic Sans MS" pitchFamily="66" charset="0"/>
              </a:rPr>
              <a:t>bumi</a:t>
            </a:r>
            <a:r>
              <a:rPr lang="en-US" sz="1800" dirty="0">
                <a:latin typeface="Comic Sans MS" pitchFamily="66" charset="0"/>
              </a:rPr>
              <a:t> (</a:t>
            </a:r>
            <a:r>
              <a:rPr lang="en-US" sz="1800" dirty="0" err="1">
                <a:latin typeface="Comic Sans MS" pitchFamily="66" charset="0"/>
              </a:rPr>
              <a:t>laut</a:t>
            </a:r>
            <a:r>
              <a:rPr lang="en-US" sz="1800" dirty="0">
                <a:latin typeface="Comic Sans MS" pitchFamily="66" charset="0"/>
              </a:rPr>
              <a:t>, </a:t>
            </a:r>
            <a:r>
              <a:rPr lang="en-US" sz="1800" dirty="0" err="1">
                <a:latin typeface="Comic Sans MS" pitchFamily="66" charset="0"/>
              </a:rPr>
              <a:t>sungai</a:t>
            </a:r>
            <a:r>
              <a:rPr lang="en-US" sz="1800" dirty="0">
                <a:latin typeface="Comic Sans MS" pitchFamily="66" charset="0"/>
              </a:rPr>
              <a:t>, air </a:t>
            </a:r>
            <a:r>
              <a:rPr lang="en-US" sz="1800" dirty="0" err="1">
                <a:latin typeface="Comic Sans MS" pitchFamily="66" charset="0"/>
              </a:rPr>
              <a:t>tanah</a:t>
            </a:r>
            <a:r>
              <a:rPr lang="en-US" sz="1800" dirty="0">
                <a:latin typeface="Comic Sans MS" pitchFamily="66" charset="0"/>
              </a:rPr>
              <a:t>, </a:t>
            </a:r>
            <a:r>
              <a:rPr lang="en-US" sz="1800" dirty="0" err="1">
                <a:latin typeface="Comic Sans MS" pitchFamily="66" charset="0"/>
              </a:rPr>
              <a:t>es</a:t>
            </a:r>
            <a:r>
              <a:rPr lang="en-US" sz="1800" dirty="0">
                <a:latin typeface="Comic Sans MS" pitchFamily="66" charset="0"/>
              </a:rPr>
              <a:t>, </a:t>
            </a:r>
            <a:r>
              <a:rPr lang="en-US" sz="1800" dirty="0" err="1">
                <a:latin typeface="Comic Sans MS" pitchFamily="66" charset="0"/>
              </a:rPr>
              <a:t>uap</a:t>
            </a:r>
            <a:r>
              <a:rPr lang="en-US" sz="1800" dirty="0">
                <a:latin typeface="Comic Sans MS" pitchFamily="66" charset="0"/>
              </a:rPr>
              <a:t> air)</a:t>
            </a:r>
          </a:p>
          <a:p>
            <a:pPr lvl="1">
              <a:defRPr/>
            </a:pPr>
            <a:r>
              <a:rPr lang="en-US" sz="1800" dirty="0" err="1">
                <a:latin typeface="Comic Sans MS" pitchFamily="66" charset="0"/>
              </a:rPr>
              <a:t>Litosfere</a:t>
            </a:r>
            <a:r>
              <a:rPr lang="en-US" sz="1800" dirty="0">
                <a:latin typeface="Comic Sans MS" pitchFamily="66" charset="0"/>
              </a:rPr>
              <a:t> (Lithosphere) : </a:t>
            </a:r>
            <a:r>
              <a:rPr lang="en-US" sz="1800" dirty="0" err="1">
                <a:latin typeface="Comic Sans MS" pitchFamily="66" charset="0"/>
              </a:rPr>
              <a:t>daerah</a:t>
            </a:r>
            <a:r>
              <a:rPr lang="en-US" sz="1800" dirty="0">
                <a:latin typeface="Comic Sans MS" pitchFamily="66" charset="0"/>
              </a:rPr>
              <a:t> </a:t>
            </a:r>
            <a:r>
              <a:rPr lang="en-US" sz="1800" dirty="0" err="1">
                <a:latin typeface="Comic Sans MS" pitchFamily="66" charset="0"/>
              </a:rPr>
              <a:t>tanah</a:t>
            </a:r>
            <a:r>
              <a:rPr lang="en-US" sz="1800" dirty="0">
                <a:latin typeface="Comic Sans MS" pitchFamily="66" charset="0"/>
              </a:rPr>
              <a:t> </a:t>
            </a:r>
            <a:r>
              <a:rPr lang="en-US" sz="1800" dirty="0" err="1">
                <a:latin typeface="Comic Sans MS" pitchFamily="66" charset="0"/>
              </a:rPr>
              <a:t>dan</a:t>
            </a:r>
            <a:r>
              <a:rPr lang="en-US" sz="1800" dirty="0">
                <a:latin typeface="Comic Sans MS" pitchFamily="66" charset="0"/>
              </a:rPr>
              <a:t> </a:t>
            </a:r>
            <a:r>
              <a:rPr lang="en-US" sz="1800" dirty="0" err="1">
                <a:latin typeface="Comic Sans MS" pitchFamily="66" charset="0"/>
              </a:rPr>
              <a:t>batuan</a:t>
            </a:r>
            <a:r>
              <a:rPr lang="en-US" sz="1800" dirty="0">
                <a:latin typeface="Comic Sans MS" pitchFamily="66" charset="0"/>
              </a:rPr>
              <a:t> di </a:t>
            </a:r>
            <a:r>
              <a:rPr lang="en-US" sz="1800" dirty="0" err="1">
                <a:latin typeface="Comic Sans MS" pitchFamily="66" charset="0"/>
              </a:rPr>
              <a:t>bumi</a:t>
            </a:r>
            <a:r>
              <a:rPr lang="en-US" sz="1800" dirty="0">
                <a:latin typeface="Comic Sans MS" pitchFamily="66" charset="0"/>
              </a:rPr>
              <a:t>.</a:t>
            </a:r>
          </a:p>
          <a:p>
            <a:pPr lvl="1">
              <a:buNone/>
              <a:defRPr/>
            </a:pPr>
            <a:endParaRPr lang="en-US" sz="1800" dirty="0">
              <a:latin typeface="Comic Sans MS" pitchFamily="66" charset="0"/>
            </a:endParaRPr>
          </a:p>
          <a:p>
            <a:pPr lvl="1">
              <a:buNone/>
              <a:defRPr/>
            </a:pPr>
            <a:r>
              <a:rPr lang="en-US" sz="1800" dirty="0">
                <a:latin typeface="Comic Sans MS" pitchFamily="66" charset="0"/>
              </a:rPr>
              <a:t>	</a:t>
            </a:r>
            <a:r>
              <a:rPr lang="en-US" sz="1800" dirty="0" err="1">
                <a:latin typeface="Comic Sans MS" pitchFamily="66" charset="0"/>
              </a:rPr>
              <a:t>Semua</a:t>
            </a:r>
            <a:r>
              <a:rPr lang="en-US" sz="1800" dirty="0">
                <a:latin typeface="Comic Sans MS" pitchFamily="66" charset="0"/>
              </a:rPr>
              <a:t> </a:t>
            </a:r>
            <a:r>
              <a:rPr lang="en-US" sz="1800" dirty="0" err="1">
                <a:latin typeface="Comic Sans MS" pitchFamily="66" charset="0"/>
              </a:rPr>
              <a:t>kehidupan</a:t>
            </a:r>
            <a:r>
              <a:rPr lang="en-US" sz="1800" dirty="0">
                <a:latin typeface="Comic Sans MS" pitchFamily="66" charset="0"/>
              </a:rPr>
              <a:t> yang </a:t>
            </a:r>
            <a:r>
              <a:rPr lang="en-US" sz="1800" dirty="0" err="1">
                <a:latin typeface="Comic Sans MS" pitchFamily="66" charset="0"/>
              </a:rPr>
              <a:t>terdapat</a:t>
            </a:r>
            <a:r>
              <a:rPr lang="en-US" sz="1800" dirty="0">
                <a:latin typeface="Comic Sans MS" pitchFamily="66" charset="0"/>
              </a:rPr>
              <a:t> </a:t>
            </a:r>
            <a:r>
              <a:rPr lang="en-US" sz="1800" dirty="0" err="1">
                <a:latin typeface="Comic Sans MS" pitchFamily="66" charset="0"/>
              </a:rPr>
              <a:t>dalam</a:t>
            </a:r>
            <a:r>
              <a:rPr lang="en-US" sz="1800" dirty="0">
                <a:latin typeface="Comic Sans MS" pitchFamily="66" charset="0"/>
              </a:rPr>
              <a:t> </a:t>
            </a:r>
            <a:r>
              <a:rPr lang="en-US" sz="1800" dirty="0" err="1">
                <a:latin typeface="Comic Sans MS" pitchFamily="66" charset="0"/>
              </a:rPr>
              <a:t>lapisan</a:t>
            </a:r>
            <a:r>
              <a:rPr lang="en-US" sz="1800" dirty="0">
                <a:latin typeface="Comic Sans MS" pitchFamily="66" charset="0"/>
              </a:rPr>
              <a:t> tipis </a:t>
            </a:r>
            <a:r>
              <a:rPr lang="en-US" sz="1800" dirty="0" err="1">
                <a:latin typeface="Comic Sans MS" pitchFamily="66" charset="0"/>
              </a:rPr>
              <a:t>udara</a:t>
            </a:r>
            <a:r>
              <a:rPr lang="en-US" sz="1800" dirty="0">
                <a:latin typeface="Comic Sans MS" pitchFamily="66" charset="0"/>
              </a:rPr>
              <a:t>, air </a:t>
            </a:r>
            <a:r>
              <a:rPr lang="en-US" sz="1800" dirty="0" err="1">
                <a:latin typeface="Comic Sans MS" pitchFamily="66" charset="0"/>
              </a:rPr>
              <a:t>dan</a:t>
            </a:r>
            <a:r>
              <a:rPr lang="en-US" sz="1800" dirty="0">
                <a:latin typeface="Comic Sans MS" pitchFamily="66" charset="0"/>
              </a:rPr>
              <a:t> </a:t>
            </a:r>
            <a:r>
              <a:rPr lang="en-US" sz="1800" dirty="0" err="1">
                <a:latin typeface="Comic Sans MS" pitchFamily="66" charset="0"/>
              </a:rPr>
              <a:t>tanah</a:t>
            </a:r>
            <a:r>
              <a:rPr lang="en-US" sz="1800" dirty="0">
                <a:latin typeface="Comic Sans MS" pitchFamily="66" charset="0"/>
              </a:rPr>
              <a:t> </a:t>
            </a:r>
            <a:r>
              <a:rPr lang="en-US" sz="1800" dirty="0" err="1">
                <a:latin typeface="Comic Sans MS" pitchFamily="66" charset="0"/>
              </a:rPr>
              <a:t>disebut</a:t>
            </a:r>
            <a:r>
              <a:rPr lang="en-US" sz="1800" dirty="0">
                <a:latin typeface="Comic Sans MS" pitchFamily="66" charset="0"/>
              </a:rPr>
              <a:t> </a:t>
            </a:r>
            <a:r>
              <a:rPr lang="en-US" sz="1800" dirty="0" err="1">
                <a:latin typeface="Comic Sans MS" pitchFamily="66" charset="0"/>
              </a:rPr>
              <a:t>ekosfer</a:t>
            </a:r>
            <a:r>
              <a:rPr lang="en-US" sz="1800" dirty="0">
                <a:latin typeface="Comic Sans MS" pitchFamily="66" charset="0"/>
              </a:rPr>
              <a:t> </a:t>
            </a:r>
            <a:r>
              <a:rPr lang="en-US" sz="1800" dirty="0" err="1">
                <a:latin typeface="Comic Sans MS" pitchFamily="66" charset="0"/>
              </a:rPr>
              <a:t>atau</a:t>
            </a:r>
            <a:r>
              <a:rPr lang="en-US" sz="1800" dirty="0">
                <a:latin typeface="Comic Sans MS" pitchFamily="66" charset="0"/>
              </a:rPr>
              <a:t> </a:t>
            </a:r>
            <a:r>
              <a:rPr lang="en-US" sz="1800" dirty="0" err="1">
                <a:latin typeface="Comic Sans MS" pitchFamily="66" charset="0"/>
              </a:rPr>
              <a:t>biosfer</a:t>
            </a:r>
            <a:endParaRPr lang="en-US" sz="1800" dirty="0">
              <a:latin typeface="Comic Sans MS" pitchFamily="66" charset="0"/>
            </a:endParaRPr>
          </a:p>
          <a:p>
            <a:pPr marL="0" indent="0">
              <a:buNone/>
            </a:pPr>
            <a:endParaRPr lang="id-ID" sz="1800" dirty="0">
              <a:latin typeface="Comic Sans MS" pitchFamily="66" charset="0"/>
            </a:endParaRPr>
          </a:p>
        </p:txBody>
      </p:sp>
      <p:sp>
        <p:nvSpPr>
          <p:cNvPr id="3" name="Right Arrow 2">
            <a:hlinkClick r:id="rId3" action="ppaction://hlinksldjump"/>
          </p:cNvPr>
          <p:cNvSpPr/>
          <p:nvPr/>
        </p:nvSpPr>
        <p:spPr>
          <a:xfrm>
            <a:off x="7236296" y="5914595"/>
            <a:ext cx="1368152" cy="682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NEXT</a:t>
            </a:r>
            <a:endParaRPr lang="id-ID" dirty="0"/>
          </a:p>
        </p:txBody>
      </p:sp>
    </p:spTree>
    <p:extLst>
      <p:ext uri="{BB962C8B-B14F-4D97-AF65-F5344CB8AC3E}">
        <p14:creationId xmlns:p14="http://schemas.microsoft.com/office/powerpoint/2010/main" val="4933870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Flowchart: Punched Tape 11">
            <a:hlinkClick r:id="rId3" action="ppaction://hlinksldjump"/>
          </p:cNvPr>
          <p:cNvSpPr/>
          <p:nvPr/>
        </p:nvSpPr>
        <p:spPr>
          <a:xfrm>
            <a:off x="395536" y="116632"/>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MATERI</a:t>
            </a:r>
            <a:endParaRPr lang="id-ID" b="1" dirty="0">
              <a:solidFill>
                <a:schemeClr val="tx1"/>
              </a:solidFill>
            </a:endParaRPr>
          </a:p>
        </p:txBody>
      </p:sp>
      <p:sp>
        <p:nvSpPr>
          <p:cNvPr id="7" name="TextBox 6"/>
          <p:cNvSpPr txBox="1"/>
          <p:nvPr/>
        </p:nvSpPr>
        <p:spPr>
          <a:xfrm>
            <a:off x="3419872" y="1648090"/>
            <a:ext cx="5328592" cy="369332"/>
          </a:xfrm>
          <a:prstGeom prst="rect">
            <a:avLst/>
          </a:prstGeom>
          <a:noFill/>
        </p:spPr>
        <p:txBody>
          <a:bodyPr wrap="square" rtlCol="0">
            <a:spAutoFit/>
          </a:bodyPr>
          <a:lstStyle/>
          <a:p>
            <a:endParaRPr lang="id-ID" dirty="0"/>
          </a:p>
        </p:txBody>
      </p:sp>
      <p:sp>
        <p:nvSpPr>
          <p:cNvPr id="3" name="TextBox 2"/>
          <p:cNvSpPr txBox="1"/>
          <p:nvPr/>
        </p:nvSpPr>
        <p:spPr>
          <a:xfrm>
            <a:off x="3147501" y="2200136"/>
            <a:ext cx="5400600" cy="3693319"/>
          </a:xfrm>
          <a:prstGeom prst="rect">
            <a:avLst/>
          </a:prstGeom>
          <a:noFill/>
        </p:spPr>
        <p:txBody>
          <a:bodyPr wrap="square" rtlCol="0">
            <a:spAutoFit/>
          </a:bodyPr>
          <a:lstStyle/>
          <a:p>
            <a:r>
              <a:rPr lang="id-ID" dirty="0">
                <a:latin typeface="Comic Sans MS" pitchFamily="66" charset="0"/>
              </a:rPr>
              <a:t>Ekosistem adalah suatu sistem ekologi yang terbentuk oleh hubungan timbal balik antara makhluk hidup dengan lingkungannya. Ekosistem bisa dikatakan juga suatu tatanan kesatuan secara utuh dan menyeluruh antara segenap unsur lingkungan hidup yang saling mempengaruhi. Ilmu yang mempelajari ekosistem disebut ekologi. Ekologi berasal dari dua kata dalam bahasa Yunani, yaitu oikos dan logos. Oikos artinya rumah atau tempat tinggal, dan logos artinya ilmu. Istilah ekologi pertama kali dikemukakan oleh Ernst Haeckel (1834 - 1914)</a:t>
            </a:r>
          </a:p>
          <a:p>
            <a:endParaRPr lang="id-ID" dirty="0">
              <a:latin typeface="Comic Sans MS" pitchFamily="66" charset="0"/>
            </a:endParaRPr>
          </a:p>
        </p:txBody>
      </p:sp>
      <p:sp>
        <p:nvSpPr>
          <p:cNvPr id="5" name="TextBox 4"/>
          <p:cNvSpPr txBox="1"/>
          <p:nvPr/>
        </p:nvSpPr>
        <p:spPr>
          <a:xfrm>
            <a:off x="3147501" y="1247981"/>
            <a:ext cx="5400600" cy="584775"/>
          </a:xfrm>
          <a:prstGeom prst="rect">
            <a:avLst/>
          </a:prstGeom>
          <a:noFill/>
        </p:spPr>
        <p:txBody>
          <a:bodyPr wrap="square" rtlCol="0">
            <a:spAutoFit/>
          </a:bodyPr>
          <a:lstStyle/>
          <a:p>
            <a:pPr algn="ctr"/>
            <a:r>
              <a:rPr lang="id-ID" sz="3200" b="1" dirty="0" smtClean="0">
                <a:latin typeface="Comic Sans MS" pitchFamily="66" charset="0"/>
              </a:rPr>
              <a:t>Pengertian Ekosistem</a:t>
            </a:r>
            <a:endParaRPr lang="id-ID" sz="3200" b="1" dirty="0">
              <a:latin typeface="Comic Sans MS" pitchFamily="66" charset="0"/>
            </a:endParaRPr>
          </a:p>
        </p:txBody>
      </p:sp>
      <p:sp>
        <p:nvSpPr>
          <p:cNvPr id="15" name="Right Arrow 14">
            <a:hlinkClick r:id="rId4" action="ppaction://hlinksldjump"/>
          </p:cNvPr>
          <p:cNvSpPr/>
          <p:nvPr/>
        </p:nvSpPr>
        <p:spPr>
          <a:xfrm>
            <a:off x="7236296" y="5914595"/>
            <a:ext cx="1368152" cy="682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NEXT</a:t>
            </a:r>
            <a:endParaRPr lang="id-ID" dirty="0"/>
          </a:p>
        </p:txBody>
      </p:sp>
    </p:spTree>
    <p:extLst>
      <p:ext uri="{BB962C8B-B14F-4D97-AF65-F5344CB8AC3E}">
        <p14:creationId xmlns:p14="http://schemas.microsoft.com/office/powerpoint/2010/main" val="10801535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Flowchart: Punched Tape 11">
            <a:hlinkClick r:id="rId3" action="ppaction://hlinksldjump"/>
          </p:cNvPr>
          <p:cNvSpPr/>
          <p:nvPr/>
        </p:nvSpPr>
        <p:spPr>
          <a:xfrm>
            <a:off x="395536" y="116632"/>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MATERI</a:t>
            </a:r>
            <a:endParaRPr lang="id-ID" b="1" dirty="0">
              <a:solidFill>
                <a:schemeClr val="tx1"/>
              </a:solidFill>
            </a:endParaRPr>
          </a:p>
        </p:txBody>
      </p:sp>
      <p:sp>
        <p:nvSpPr>
          <p:cNvPr id="7" name="TextBox 6"/>
          <p:cNvSpPr txBox="1"/>
          <p:nvPr/>
        </p:nvSpPr>
        <p:spPr>
          <a:xfrm>
            <a:off x="3347356" y="1165103"/>
            <a:ext cx="5328592" cy="369332"/>
          </a:xfrm>
          <a:prstGeom prst="rect">
            <a:avLst/>
          </a:prstGeom>
          <a:noFill/>
        </p:spPr>
        <p:txBody>
          <a:bodyPr wrap="square" rtlCol="0">
            <a:spAutoFit/>
          </a:bodyPr>
          <a:lstStyle/>
          <a:p>
            <a:endParaRPr lang="id-ID" dirty="0"/>
          </a:p>
        </p:txBody>
      </p:sp>
      <p:sp>
        <p:nvSpPr>
          <p:cNvPr id="3" name="TextBox 2"/>
          <p:cNvSpPr txBox="1"/>
          <p:nvPr/>
        </p:nvSpPr>
        <p:spPr>
          <a:xfrm>
            <a:off x="2868180" y="673706"/>
            <a:ext cx="6024300" cy="5509200"/>
          </a:xfrm>
          <a:prstGeom prst="rect">
            <a:avLst/>
          </a:prstGeom>
          <a:noFill/>
        </p:spPr>
        <p:txBody>
          <a:bodyPr wrap="square" rtlCol="0">
            <a:spAutoFit/>
          </a:bodyPr>
          <a:lstStyle/>
          <a:p>
            <a:pPr lvl="0" algn="ctr"/>
            <a:r>
              <a:rPr lang="id-ID" sz="3200" b="1" dirty="0">
                <a:latin typeface="Comic Sans MS" pitchFamily="66" charset="0"/>
              </a:rPr>
              <a:t>Satuan Makhluk Hidup dalam </a:t>
            </a:r>
            <a:r>
              <a:rPr lang="id-ID" sz="3200" b="1" dirty="0" smtClean="0">
                <a:latin typeface="Comic Sans MS" pitchFamily="66" charset="0"/>
              </a:rPr>
              <a:t>Ekosistem</a:t>
            </a:r>
          </a:p>
          <a:p>
            <a:pPr lvl="0" algn="ctr"/>
            <a:endParaRPr lang="id-ID" b="1" dirty="0">
              <a:latin typeface="Comic Sans MS" pitchFamily="66" charset="0"/>
            </a:endParaRPr>
          </a:p>
          <a:p>
            <a:r>
              <a:rPr lang="id-ID" dirty="0" smtClean="0">
                <a:latin typeface="Comic Sans MS" pitchFamily="66" charset="0"/>
              </a:rPr>
              <a:t>a.Individu</a:t>
            </a:r>
            <a:endParaRPr lang="id-ID" dirty="0">
              <a:latin typeface="Comic Sans MS" pitchFamily="66" charset="0"/>
            </a:endParaRPr>
          </a:p>
          <a:p>
            <a:r>
              <a:rPr lang="id-ID" dirty="0">
                <a:latin typeface="Comic Sans MS" pitchFamily="66" charset="0"/>
              </a:rPr>
              <a:t>Individu adalah satu makhluk hidup, misalnya seekor semut, seekor burung dan sebuah pohon</a:t>
            </a:r>
            <a:r>
              <a:rPr lang="id-ID" dirty="0" smtClean="0">
                <a:latin typeface="Comic Sans MS" pitchFamily="66" charset="0"/>
              </a:rPr>
              <a:t>.</a:t>
            </a:r>
          </a:p>
          <a:p>
            <a:endParaRPr lang="id-ID" dirty="0">
              <a:latin typeface="Comic Sans MS" pitchFamily="66" charset="0"/>
            </a:endParaRPr>
          </a:p>
          <a:p>
            <a:r>
              <a:rPr lang="id-ID" dirty="0" smtClean="0">
                <a:latin typeface="Comic Sans MS" pitchFamily="66" charset="0"/>
              </a:rPr>
              <a:t>b.Populasi</a:t>
            </a:r>
            <a:endParaRPr lang="id-ID" dirty="0">
              <a:latin typeface="Comic Sans MS" pitchFamily="66" charset="0"/>
            </a:endParaRPr>
          </a:p>
          <a:p>
            <a:r>
              <a:rPr lang="id-ID" dirty="0">
                <a:latin typeface="Comic Sans MS" pitchFamily="66" charset="0"/>
              </a:rPr>
              <a:t>Populasi adalah kumpulan individu sejenis yang dapat berkembangbiak serta berada pada tempat yang sama dan dalam kurun waktu yang sama. Contoh populasi adalah sekelompok semut di atas meja</a:t>
            </a:r>
            <a:r>
              <a:rPr lang="id-ID" dirty="0" smtClean="0">
                <a:latin typeface="Comic Sans MS" pitchFamily="66" charset="0"/>
              </a:rPr>
              <a:t>.</a:t>
            </a:r>
          </a:p>
          <a:p>
            <a:endParaRPr lang="id-ID" dirty="0">
              <a:latin typeface="Comic Sans MS" pitchFamily="66" charset="0"/>
            </a:endParaRPr>
          </a:p>
          <a:p>
            <a:r>
              <a:rPr lang="id-ID" dirty="0" smtClean="0">
                <a:latin typeface="Comic Sans MS" pitchFamily="66" charset="0"/>
              </a:rPr>
              <a:t>c.Komunitas</a:t>
            </a:r>
          </a:p>
          <a:p>
            <a:r>
              <a:rPr lang="id-ID" dirty="0" smtClean="0">
                <a:latin typeface="Comic Sans MS" pitchFamily="66" charset="0"/>
              </a:rPr>
              <a:t>Komunitas </a:t>
            </a:r>
            <a:r>
              <a:rPr lang="id-ID" dirty="0">
                <a:latin typeface="Comic Sans MS" pitchFamily="66" charset="0"/>
              </a:rPr>
              <a:t>adalah kumpulan beberapa macam populasi yang menempati daerah yang sama pada waktu yang sama, contohnya komunitas hutan jati, padang rumput dan hutan pinus</a:t>
            </a:r>
            <a:r>
              <a:rPr lang="id-ID" dirty="0" smtClean="0">
                <a:latin typeface="Comic Sans MS" pitchFamily="66" charset="0"/>
              </a:rPr>
              <a:t>.</a:t>
            </a:r>
            <a:endParaRPr lang="id-ID" dirty="0">
              <a:latin typeface="Comic Sans MS" pitchFamily="66" charset="0"/>
            </a:endParaRPr>
          </a:p>
        </p:txBody>
      </p:sp>
      <p:sp>
        <p:nvSpPr>
          <p:cNvPr id="15" name="Right Arrow 14">
            <a:hlinkClick r:id="rId4" action="ppaction://hlinksldjump"/>
          </p:cNvPr>
          <p:cNvSpPr/>
          <p:nvPr/>
        </p:nvSpPr>
        <p:spPr>
          <a:xfrm>
            <a:off x="7236296" y="5914595"/>
            <a:ext cx="1368152" cy="682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NEXT</a:t>
            </a:r>
            <a:endParaRPr lang="id-ID" dirty="0"/>
          </a:p>
        </p:txBody>
      </p:sp>
    </p:spTree>
    <p:extLst>
      <p:ext uri="{BB962C8B-B14F-4D97-AF65-F5344CB8AC3E}">
        <p14:creationId xmlns:p14="http://schemas.microsoft.com/office/powerpoint/2010/main" val="8643641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Flowchart: Punched Tape 11">
            <a:hlinkClick r:id="rId3" action="ppaction://hlinksldjump"/>
          </p:cNvPr>
          <p:cNvSpPr/>
          <p:nvPr/>
        </p:nvSpPr>
        <p:spPr>
          <a:xfrm>
            <a:off x="395536" y="44624"/>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MATERI</a:t>
            </a:r>
            <a:endParaRPr lang="id-ID" b="1" dirty="0">
              <a:solidFill>
                <a:schemeClr val="tx1"/>
              </a:solidFill>
            </a:endParaRPr>
          </a:p>
        </p:txBody>
      </p:sp>
      <p:sp>
        <p:nvSpPr>
          <p:cNvPr id="7" name="TextBox 6"/>
          <p:cNvSpPr txBox="1"/>
          <p:nvPr/>
        </p:nvSpPr>
        <p:spPr>
          <a:xfrm>
            <a:off x="3419872" y="1648090"/>
            <a:ext cx="5328592" cy="369332"/>
          </a:xfrm>
          <a:prstGeom prst="rect">
            <a:avLst/>
          </a:prstGeom>
          <a:noFill/>
        </p:spPr>
        <p:txBody>
          <a:bodyPr wrap="square" rtlCol="0">
            <a:spAutoFit/>
          </a:bodyPr>
          <a:lstStyle/>
          <a:p>
            <a:endParaRPr lang="id-ID" dirty="0"/>
          </a:p>
        </p:txBody>
      </p:sp>
      <p:sp>
        <p:nvSpPr>
          <p:cNvPr id="14" name="TextBox 13"/>
          <p:cNvSpPr txBox="1"/>
          <p:nvPr/>
        </p:nvSpPr>
        <p:spPr>
          <a:xfrm>
            <a:off x="2969060" y="908720"/>
            <a:ext cx="6085184" cy="4801314"/>
          </a:xfrm>
          <a:prstGeom prst="rect">
            <a:avLst/>
          </a:prstGeom>
          <a:noFill/>
        </p:spPr>
        <p:txBody>
          <a:bodyPr wrap="square" rtlCol="0">
            <a:spAutoFit/>
          </a:bodyPr>
          <a:lstStyle/>
          <a:p>
            <a:r>
              <a:rPr lang="id-ID" dirty="0" smtClean="0">
                <a:latin typeface="Comic Sans MS" pitchFamily="66" charset="0"/>
              </a:rPr>
              <a:t>d.Ekosistem</a:t>
            </a:r>
          </a:p>
          <a:p>
            <a:r>
              <a:rPr lang="id-ID" dirty="0" smtClean="0">
                <a:latin typeface="Comic Sans MS" pitchFamily="66" charset="0"/>
              </a:rPr>
              <a:t>Ekosistem adalah kesatuan komunitas dan lingkungannya yang membentuk suatu hubungan timbal balik di antara komponen-komponennya. Komponen suatu ekosistem mencakup seluruh makhluk hidup dan makhluk tidak hidup yang terdapat di dalamnya.</a:t>
            </a:r>
          </a:p>
          <a:p>
            <a:endParaRPr lang="id-ID" dirty="0" smtClean="0">
              <a:latin typeface="Comic Sans MS" pitchFamily="66" charset="0"/>
            </a:endParaRPr>
          </a:p>
          <a:p>
            <a:r>
              <a:rPr lang="id-ID" dirty="0" smtClean="0">
                <a:latin typeface="Comic Sans MS" pitchFamily="66" charset="0"/>
              </a:rPr>
              <a:t>e.Bioma</a:t>
            </a:r>
            <a:br>
              <a:rPr lang="id-ID" dirty="0" smtClean="0">
                <a:latin typeface="Comic Sans MS" pitchFamily="66" charset="0"/>
              </a:rPr>
            </a:br>
            <a:r>
              <a:rPr lang="id-ID" dirty="0" smtClean="0">
                <a:latin typeface="Comic Sans MS" pitchFamily="66" charset="0"/>
              </a:rPr>
              <a:t>Bioma adalah suatu ekosistem darat yang khas dan luas cakupannya. Ekologi merupakan cabang ilmu yang masih relatif baru, yang baru muncul pada tahun 70-an. Akan tetapi, ekologi mempunyai pengaruh yang besar terhadap cabang biologinya. Ekologi mempelajari bagaimana makhluk hidup dapat mempertahankan kehidupannya dengan mengadakan hubungan antarmakhluk hidup dan dengan benda tak hidup di dalam tempat hidupnya atau lingkungannya.</a:t>
            </a:r>
            <a:endParaRPr lang="id-ID" dirty="0">
              <a:latin typeface="Comic Sans MS" pitchFamily="66" charset="0"/>
            </a:endParaRPr>
          </a:p>
        </p:txBody>
      </p:sp>
      <p:sp>
        <p:nvSpPr>
          <p:cNvPr id="16" name="Right Arrow 15">
            <a:hlinkClick r:id="rId4" action="ppaction://hlinksldjump"/>
          </p:cNvPr>
          <p:cNvSpPr/>
          <p:nvPr/>
        </p:nvSpPr>
        <p:spPr>
          <a:xfrm>
            <a:off x="7236296" y="5914595"/>
            <a:ext cx="1368152" cy="682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NEXT</a:t>
            </a:r>
            <a:endParaRPr lang="id-ID" dirty="0"/>
          </a:p>
        </p:txBody>
      </p:sp>
    </p:spTree>
    <p:extLst>
      <p:ext uri="{BB962C8B-B14F-4D97-AF65-F5344CB8AC3E}">
        <p14:creationId xmlns:p14="http://schemas.microsoft.com/office/powerpoint/2010/main" val="18671088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Flowchart: Punched Tape 11">
            <a:hlinkClick r:id="rId3" action="ppaction://hlinksldjump"/>
          </p:cNvPr>
          <p:cNvSpPr/>
          <p:nvPr/>
        </p:nvSpPr>
        <p:spPr>
          <a:xfrm>
            <a:off x="395536" y="116632"/>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MATERI</a:t>
            </a:r>
            <a:endParaRPr lang="id-ID" b="1" dirty="0">
              <a:solidFill>
                <a:schemeClr val="tx1"/>
              </a:solidFill>
            </a:endParaRPr>
          </a:p>
        </p:txBody>
      </p:sp>
      <p:sp>
        <p:nvSpPr>
          <p:cNvPr id="7" name="TextBox 6"/>
          <p:cNvSpPr txBox="1"/>
          <p:nvPr/>
        </p:nvSpPr>
        <p:spPr>
          <a:xfrm>
            <a:off x="3419872" y="1648090"/>
            <a:ext cx="5328592" cy="369332"/>
          </a:xfrm>
          <a:prstGeom prst="rect">
            <a:avLst/>
          </a:prstGeom>
          <a:noFill/>
        </p:spPr>
        <p:txBody>
          <a:bodyPr wrap="square" rtlCol="0">
            <a:spAutoFit/>
          </a:bodyPr>
          <a:lstStyle/>
          <a:p>
            <a:endParaRPr lang="id-ID" dirty="0"/>
          </a:p>
        </p:txBody>
      </p:sp>
      <p:sp>
        <p:nvSpPr>
          <p:cNvPr id="3" name="TextBox 2"/>
          <p:cNvSpPr txBox="1"/>
          <p:nvPr/>
        </p:nvSpPr>
        <p:spPr>
          <a:xfrm>
            <a:off x="2879304" y="1333999"/>
            <a:ext cx="6157192" cy="4739759"/>
          </a:xfrm>
          <a:prstGeom prst="rect">
            <a:avLst/>
          </a:prstGeom>
          <a:noFill/>
        </p:spPr>
        <p:txBody>
          <a:bodyPr wrap="square" rtlCol="0">
            <a:spAutoFit/>
          </a:bodyPr>
          <a:lstStyle/>
          <a:p>
            <a:pPr algn="ctr"/>
            <a:r>
              <a:rPr lang="id-ID" sz="3200" b="1" dirty="0" smtClean="0">
                <a:latin typeface="Comic Sans MS" pitchFamily="66" charset="0"/>
              </a:rPr>
              <a:t>Susunan Ekosistem</a:t>
            </a:r>
          </a:p>
          <a:p>
            <a:endParaRPr lang="id-ID" sz="1200" b="1" dirty="0">
              <a:latin typeface="Comic Sans MS" pitchFamily="66" charset="0"/>
            </a:endParaRPr>
          </a:p>
          <a:p>
            <a:endParaRPr lang="id-ID" sz="1200" b="1" dirty="0" smtClean="0">
              <a:latin typeface="Comic Sans MS" pitchFamily="66" charset="0"/>
            </a:endParaRPr>
          </a:p>
          <a:p>
            <a:r>
              <a:rPr lang="id-ID" sz="1200" b="1" dirty="0">
                <a:latin typeface="Comic Sans MS" pitchFamily="66" charset="0"/>
              </a:rPr>
              <a:t/>
            </a:r>
            <a:br>
              <a:rPr lang="id-ID" sz="1200" b="1" dirty="0">
                <a:latin typeface="Comic Sans MS" pitchFamily="66" charset="0"/>
              </a:rPr>
            </a:br>
            <a:endParaRPr lang="id-ID" sz="1200" dirty="0" smtClean="0">
              <a:latin typeface="Comic Sans MS" pitchFamily="66" charset="0"/>
            </a:endParaRPr>
          </a:p>
          <a:p>
            <a:r>
              <a:rPr lang="id-ID" sz="1400" dirty="0" smtClean="0">
                <a:latin typeface="Comic Sans MS" pitchFamily="66" charset="0"/>
              </a:rPr>
              <a:t>Dilihat </a:t>
            </a:r>
            <a:r>
              <a:rPr lang="id-ID" sz="1400" dirty="0">
                <a:latin typeface="Comic Sans MS" pitchFamily="66" charset="0"/>
              </a:rPr>
              <a:t>dari susunan dan fungsinya, suatu ekosistem tersusun atas komponen sebagai berikut.</a:t>
            </a:r>
          </a:p>
          <a:p>
            <a:pPr marL="342900" indent="-342900">
              <a:buAutoNum type="alphaLcPeriod"/>
            </a:pPr>
            <a:r>
              <a:rPr lang="id-ID" sz="1400" dirty="0" smtClean="0">
                <a:latin typeface="Comic Sans MS" pitchFamily="66" charset="0"/>
              </a:rPr>
              <a:t>Komponen autotrof</a:t>
            </a:r>
          </a:p>
          <a:p>
            <a:r>
              <a:rPr lang="id-ID" sz="1400" dirty="0" smtClean="0">
                <a:latin typeface="Comic Sans MS" pitchFamily="66" charset="0"/>
              </a:rPr>
              <a:t>(Auto </a:t>
            </a:r>
            <a:r>
              <a:rPr lang="id-ID" sz="1400" dirty="0">
                <a:latin typeface="Comic Sans MS" pitchFamily="66" charset="0"/>
              </a:rPr>
              <a:t>= sendiri dan trophikos = menyediakan makan). </a:t>
            </a:r>
            <a:br>
              <a:rPr lang="id-ID" sz="1400" dirty="0">
                <a:latin typeface="Comic Sans MS" pitchFamily="66" charset="0"/>
              </a:rPr>
            </a:br>
            <a:r>
              <a:rPr lang="id-ID" sz="1400" dirty="0">
                <a:latin typeface="Comic Sans MS" pitchFamily="66" charset="0"/>
              </a:rPr>
              <a:t>Autotrof adalah organisme yang mampu menyediakan/mensintesis makanan sendiri yang berupa bahan organik dari bahan anorganik dengan bantuan energi seperti matahari dan kimia. Komponen autotrof berfungsi sebagai produsen, contohnya tumbuh-tumbuhan hijau. </a:t>
            </a:r>
            <a:endParaRPr lang="id-ID" sz="1400" dirty="0" smtClean="0">
              <a:latin typeface="Comic Sans MS" pitchFamily="66" charset="0"/>
            </a:endParaRPr>
          </a:p>
          <a:p>
            <a:endParaRPr lang="id-ID" sz="1400" dirty="0">
              <a:latin typeface="Comic Sans MS" pitchFamily="66" charset="0"/>
            </a:endParaRPr>
          </a:p>
          <a:p>
            <a:r>
              <a:rPr lang="id-ID" sz="1400" dirty="0">
                <a:latin typeface="Comic Sans MS" pitchFamily="66" charset="0"/>
              </a:rPr>
              <a:t>b. Komponen heterotrof</a:t>
            </a:r>
            <a:br>
              <a:rPr lang="id-ID" sz="1400" dirty="0">
                <a:latin typeface="Comic Sans MS" pitchFamily="66" charset="0"/>
              </a:rPr>
            </a:br>
            <a:r>
              <a:rPr lang="id-ID" sz="1400" dirty="0">
                <a:latin typeface="Comic Sans MS" pitchFamily="66" charset="0"/>
              </a:rPr>
              <a:t>(Heteros = berbeda, trophikos = makanan). </a:t>
            </a:r>
            <a:br>
              <a:rPr lang="id-ID" sz="1400" dirty="0">
                <a:latin typeface="Comic Sans MS" pitchFamily="66" charset="0"/>
              </a:rPr>
            </a:br>
            <a:r>
              <a:rPr lang="id-ID" sz="1400" dirty="0">
                <a:latin typeface="Comic Sans MS" pitchFamily="66" charset="0"/>
              </a:rPr>
              <a:t>Heterotrof merupakan organisme yang memanfaatkan bahan-bahan organik sebagai makanannya dan bahan tersebut disediakan oleh organisme lain. Yang tergolong heterotrof adalah manusia, hewan, jamur, dan mikroba. </a:t>
            </a:r>
            <a:endParaRPr lang="id-ID" sz="1400" dirty="0" smtClean="0">
              <a:latin typeface="Comic Sans MS" pitchFamily="66" charset="0"/>
            </a:endParaRPr>
          </a:p>
          <a:p>
            <a:endParaRPr lang="id-ID" sz="1200" b="1" dirty="0">
              <a:latin typeface="Comic Sans MS" pitchFamily="66" charset="0"/>
            </a:endParaRPr>
          </a:p>
        </p:txBody>
      </p:sp>
      <p:sp>
        <p:nvSpPr>
          <p:cNvPr id="15" name="Right Arrow 14">
            <a:hlinkClick r:id="rId4" action="ppaction://hlinksldjump"/>
          </p:cNvPr>
          <p:cNvSpPr/>
          <p:nvPr/>
        </p:nvSpPr>
        <p:spPr>
          <a:xfrm>
            <a:off x="7236296" y="5914595"/>
            <a:ext cx="1368152" cy="682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NEXT</a:t>
            </a:r>
            <a:endParaRPr lang="id-ID" dirty="0"/>
          </a:p>
        </p:txBody>
      </p:sp>
    </p:spTree>
    <p:extLst>
      <p:ext uri="{BB962C8B-B14F-4D97-AF65-F5344CB8AC3E}">
        <p14:creationId xmlns:p14="http://schemas.microsoft.com/office/powerpoint/2010/main" val="5582951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0"/>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Flowchart: Punched Tape 11">
            <a:hlinkClick r:id="rId3" action="ppaction://hlinksldjump"/>
          </p:cNvPr>
          <p:cNvSpPr/>
          <p:nvPr/>
        </p:nvSpPr>
        <p:spPr>
          <a:xfrm>
            <a:off x="395536" y="188640"/>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MATERI</a:t>
            </a:r>
            <a:endParaRPr lang="id-ID" b="1" dirty="0">
              <a:solidFill>
                <a:schemeClr val="tx1"/>
              </a:solidFill>
            </a:endParaRPr>
          </a:p>
        </p:txBody>
      </p:sp>
      <p:sp>
        <p:nvSpPr>
          <p:cNvPr id="7" name="TextBox 6"/>
          <p:cNvSpPr txBox="1"/>
          <p:nvPr/>
        </p:nvSpPr>
        <p:spPr>
          <a:xfrm>
            <a:off x="3419872" y="1648090"/>
            <a:ext cx="5328592" cy="369332"/>
          </a:xfrm>
          <a:prstGeom prst="rect">
            <a:avLst/>
          </a:prstGeom>
          <a:noFill/>
        </p:spPr>
        <p:txBody>
          <a:bodyPr wrap="square" rtlCol="0">
            <a:spAutoFit/>
          </a:bodyPr>
          <a:lstStyle/>
          <a:p>
            <a:endParaRPr lang="id-ID" dirty="0"/>
          </a:p>
        </p:txBody>
      </p:sp>
      <p:sp>
        <p:nvSpPr>
          <p:cNvPr id="5" name="TextBox 4"/>
          <p:cNvSpPr txBox="1"/>
          <p:nvPr/>
        </p:nvSpPr>
        <p:spPr>
          <a:xfrm>
            <a:off x="3203848" y="1589176"/>
            <a:ext cx="5400600" cy="3323987"/>
          </a:xfrm>
          <a:prstGeom prst="rect">
            <a:avLst/>
          </a:prstGeom>
          <a:noFill/>
        </p:spPr>
        <p:txBody>
          <a:bodyPr wrap="square" rtlCol="0">
            <a:spAutoFit/>
          </a:bodyPr>
          <a:lstStyle/>
          <a:p>
            <a:endParaRPr lang="id-ID" sz="1400" dirty="0" smtClean="0">
              <a:latin typeface="Comic Sans MS" pitchFamily="66" charset="0"/>
            </a:endParaRPr>
          </a:p>
          <a:p>
            <a:r>
              <a:rPr lang="id-ID" sz="1400" dirty="0" smtClean="0">
                <a:latin typeface="Comic Sans MS" pitchFamily="66" charset="0"/>
              </a:rPr>
              <a:t>c. Bahan tak hidup (abiotik)</a:t>
            </a:r>
            <a:br>
              <a:rPr lang="id-ID" sz="1400" dirty="0" smtClean="0">
                <a:latin typeface="Comic Sans MS" pitchFamily="66" charset="0"/>
              </a:rPr>
            </a:br>
            <a:r>
              <a:rPr lang="id-ID" sz="1400" dirty="0" smtClean="0">
                <a:latin typeface="Comic Sans MS" pitchFamily="66" charset="0"/>
              </a:rPr>
              <a:t>Bahan tak hidup yaitu komponen fisik dan kimia yang terdiri dari tanah, air, udara, sinar matahari. Bahan tak hidup merupakan medium atau substrat tempat berlangsungnya kehidupan, atau lingkungan tempat hidup. </a:t>
            </a:r>
          </a:p>
          <a:p>
            <a:endParaRPr lang="id-ID" sz="1400" dirty="0" smtClean="0">
              <a:latin typeface="Comic Sans MS" pitchFamily="66" charset="0"/>
            </a:endParaRPr>
          </a:p>
          <a:p>
            <a:r>
              <a:rPr lang="id-ID" sz="1400" dirty="0" smtClean="0">
                <a:latin typeface="Comic Sans MS" pitchFamily="66" charset="0"/>
              </a:rPr>
              <a:t>d. Pengurai (dekomposer)</a:t>
            </a:r>
            <a:br>
              <a:rPr lang="id-ID" sz="1400" dirty="0" smtClean="0">
                <a:latin typeface="Comic Sans MS" pitchFamily="66" charset="0"/>
              </a:rPr>
            </a:br>
            <a:r>
              <a:rPr lang="id-ID" sz="1400" dirty="0" smtClean="0">
                <a:latin typeface="Comic Sans MS" pitchFamily="66" charset="0"/>
              </a:rPr>
              <a:t>Pengurai adalah organisme heterotrof yang menguraikan bahan organik yang berasal dari organisme mati (bahan organik kompleks). Organisme pengurai menyerap sebagian hasil penguraian tersebut dan melepaskan bahan-bahan yang sederhana yang dapat digunakan kembali oleh produsen. Termasuk pengurai ini adalah bakteri dan jamur. </a:t>
            </a:r>
          </a:p>
          <a:p>
            <a:endParaRPr lang="id-ID" sz="1400" dirty="0"/>
          </a:p>
        </p:txBody>
      </p:sp>
      <p:sp>
        <p:nvSpPr>
          <p:cNvPr id="15" name="Right Arrow 14">
            <a:hlinkClick r:id="rId4" action="ppaction://hlinksldjump"/>
          </p:cNvPr>
          <p:cNvSpPr/>
          <p:nvPr/>
        </p:nvSpPr>
        <p:spPr>
          <a:xfrm>
            <a:off x="7236296" y="5914595"/>
            <a:ext cx="1368152" cy="682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NEXT</a:t>
            </a:r>
            <a:endParaRPr lang="id-ID" dirty="0"/>
          </a:p>
        </p:txBody>
      </p:sp>
    </p:spTree>
    <p:extLst>
      <p:ext uri="{BB962C8B-B14F-4D97-AF65-F5344CB8AC3E}">
        <p14:creationId xmlns:p14="http://schemas.microsoft.com/office/powerpoint/2010/main" val="5180161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Flowchart: Punched Tape 11">
            <a:hlinkClick r:id="rId3" action="ppaction://hlinksldjump"/>
          </p:cNvPr>
          <p:cNvSpPr/>
          <p:nvPr/>
        </p:nvSpPr>
        <p:spPr>
          <a:xfrm>
            <a:off x="395536" y="44624"/>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MATERI</a:t>
            </a:r>
            <a:endParaRPr lang="id-ID" b="1" dirty="0">
              <a:solidFill>
                <a:schemeClr val="tx1"/>
              </a:solidFill>
            </a:endParaRPr>
          </a:p>
        </p:txBody>
      </p:sp>
      <p:sp>
        <p:nvSpPr>
          <p:cNvPr id="7" name="TextBox 6"/>
          <p:cNvSpPr txBox="1"/>
          <p:nvPr/>
        </p:nvSpPr>
        <p:spPr>
          <a:xfrm>
            <a:off x="3419872" y="1648090"/>
            <a:ext cx="5328592" cy="369332"/>
          </a:xfrm>
          <a:prstGeom prst="rect">
            <a:avLst/>
          </a:prstGeom>
          <a:noFill/>
        </p:spPr>
        <p:txBody>
          <a:bodyPr wrap="square" rtlCol="0">
            <a:spAutoFit/>
          </a:bodyPr>
          <a:lstStyle/>
          <a:p>
            <a:endParaRPr lang="id-ID" dirty="0"/>
          </a:p>
        </p:txBody>
      </p:sp>
      <p:sp>
        <p:nvSpPr>
          <p:cNvPr id="14" name="Content Placeholder 3"/>
          <p:cNvSpPr>
            <a:spLocks noGrp="1"/>
          </p:cNvSpPr>
          <p:nvPr>
            <p:ph sz="half" idx="4294967295"/>
          </p:nvPr>
        </p:nvSpPr>
        <p:spPr>
          <a:xfrm>
            <a:off x="3311352" y="394177"/>
            <a:ext cx="5400600" cy="5526951"/>
          </a:xfrm>
          <a:prstGeom prst="rect">
            <a:avLst/>
          </a:prstGeom>
          <a:ln w="76200">
            <a:noFill/>
          </a:ln>
        </p:spPr>
        <p:txBody>
          <a:bodyPr>
            <a:normAutofit/>
          </a:bodyPr>
          <a:lstStyle/>
          <a:p>
            <a:pPr marL="0" indent="0" algn="ctr">
              <a:buNone/>
            </a:pPr>
            <a:r>
              <a:rPr lang="en-US" b="1" dirty="0" err="1" smtClean="0">
                <a:latin typeface="Comic Sans MS" pitchFamily="66" charset="0"/>
              </a:rPr>
              <a:t>Peran</a:t>
            </a:r>
            <a:r>
              <a:rPr lang="en-US" b="1" dirty="0" smtClean="0">
                <a:latin typeface="Comic Sans MS" pitchFamily="66" charset="0"/>
              </a:rPr>
              <a:t> </a:t>
            </a:r>
            <a:r>
              <a:rPr lang="en-US" b="1" dirty="0" err="1" smtClean="0">
                <a:latin typeface="Comic Sans MS" pitchFamily="66" charset="0"/>
              </a:rPr>
              <a:t>Ekosistem</a:t>
            </a:r>
            <a:endParaRPr lang="id-ID" b="1" dirty="0" smtClean="0">
              <a:latin typeface="Comic Sans MS" pitchFamily="66" charset="0"/>
            </a:endParaRPr>
          </a:p>
          <a:p>
            <a:pPr marL="0" indent="0">
              <a:buNone/>
            </a:pPr>
            <a:endParaRPr lang="id-ID" sz="1800" b="1" dirty="0">
              <a:latin typeface="Comic Sans MS" pitchFamily="66" charset="0"/>
            </a:endParaRPr>
          </a:p>
          <a:p>
            <a:pPr>
              <a:defRPr/>
            </a:pPr>
            <a:r>
              <a:rPr lang="en-US" sz="1800" b="1" dirty="0" err="1">
                <a:latin typeface="Comic Sans MS" pitchFamily="66" charset="0"/>
              </a:rPr>
              <a:t>Menyangga</a:t>
            </a:r>
            <a:r>
              <a:rPr lang="en-US" sz="1800" b="1" dirty="0">
                <a:latin typeface="Comic Sans MS" pitchFamily="66" charset="0"/>
              </a:rPr>
              <a:t> </a:t>
            </a:r>
            <a:r>
              <a:rPr lang="en-US" sz="1800" b="1" dirty="0" err="1">
                <a:latin typeface="Comic Sans MS" pitchFamily="66" charset="0"/>
              </a:rPr>
              <a:t>iklim</a:t>
            </a:r>
            <a:endParaRPr lang="en-US" sz="1800" b="1" dirty="0">
              <a:latin typeface="Comic Sans MS" pitchFamily="66" charset="0"/>
            </a:endParaRPr>
          </a:p>
          <a:p>
            <a:pPr>
              <a:defRPr/>
            </a:pPr>
            <a:r>
              <a:rPr lang="en-US" sz="1800" b="1" dirty="0">
                <a:latin typeface="Comic Sans MS" pitchFamily="66" charset="0"/>
              </a:rPr>
              <a:t>Recycle </a:t>
            </a:r>
            <a:r>
              <a:rPr lang="en-US" sz="1800" b="1" dirty="0" err="1">
                <a:latin typeface="Comic Sans MS" pitchFamily="66" charset="0"/>
              </a:rPr>
              <a:t>bahan</a:t>
            </a:r>
            <a:r>
              <a:rPr lang="en-US" sz="1800" b="1" dirty="0">
                <a:latin typeface="Comic Sans MS" pitchFamily="66" charset="0"/>
              </a:rPr>
              <a:t> </a:t>
            </a:r>
            <a:r>
              <a:rPr lang="en-US" sz="1800" b="1" dirty="0" err="1">
                <a:latin typeface="Comic Sans MS" pitchFamily="66" charset="0"/>
              </a:rPr>
              <a:t>kimia</a:t>
            </a:r>
            <a:r>
              <a:rPr lang="en-US" sz="1800" b="1" dirty="0">
                <a:latin typeface="Comic Sans MS" pitchFamily="66" charset="0"/>
              </a:rPr>
              <a:t> vital yang </a:t>
            </a:r>
            <a:r>
              <a:rPr lang="en-US" sz="1800" b="1" dirty="0" err="1">
                <a:latin typeface="Comic Sans MS" pitchFamily="66" charset="0"/>
              </a:rPr>
              <a:t>diperlukan</a:t>
            </a:r>
            <a:r>
              <a:rPr lang="en-US" sz="1800" b="1" dirty="0">
                <a:latin typeface="Comic Sans MS" pitchFamily="66" charset="0"/>
              </a:rPr>
              <a:t> </a:t>
            </a:r>
            <a:r>
              <a:rPr lang="en-US" sz="1800" b="1" dirty="0" err="1">
                <a:latin typeface="Comic Sans MS" pitchFamily="66" charset="0"/>
              </a:rPr>
              <a:t>tumbuhan</a:t>
            </a:r>
            <a:r>
              <a:rPr lang="en-US" sz="1800" b="1" dirty="0">
                <a:latin typeface="Comic Sans MS" pitchFamily="66" charset="0"/>
              </a:rPr>
              <a:t> </a:t>
            </a:r>
            <a:r>
              <a:rPr lang="en-US" sz="1800" b="1" dirty="0" err="1">
                <a:latin typeface="Comic Sans MS" pitchFamily="66" charset="0"/>
              </a:rPr>
              <a:t>dan</a:t>
            </a:r>
            <a:r>
              <a:rPr lang="en-US" sz="1800" b="1" dirty="0">
                <a:latin typeface="Comic Sans MS" pitchFamily="66" charset="0"/>
              </a:rPr>
              <a:t> </a:t>
            </a:r>
            <a:r>
              <a:rPr lang="en-US" sz="1800" b="1" dirty="0" err="1">
                <a:latin typeface="Comic Sans MS" pitchFamily="66" charset="0"/>
              </a:rPr>
              <a:t>hewan</a:t>
            </a:r>
            <a:endParaRPr lang="en-US" sz="1800" b="1" dirty="0">
              <a:latin typeface="Comic Sans MS" pitchFamily="66" charset="0"/>
            </a:endParaRPr>
          </a:p>
          <a:p>
            <a:pPr>
              <a:defRPr/>
            </a:pPr>
            <a:r>
              <a:rPr lang="en-US" sz="1800" b="1" dirty="0" err="1">
                <a:latin typeface="Comic Sans MS" pitchFamily="66" charset="0"/>
              </a:rPr>
              <a:t>Tempat</a:t>
            </a:r>
            <a:r>
              <a:rPr lang="en-US" sz="1800" b="1" dirty="0">
                <a:latin typeface="Comic Sans MS" pitchFamily="66" charset="0"/>
              </a:rPr>
              <a:t> </a:t>
            </a:r>
            <a:r>
              <a:rPr lang="en-US" sz="1800" b="1" dirty="0" err="1">
                <a:latin typeface="Comic Sans MS" pitchFamily="66" charset="0"/>
              </a:rPr>
              <a:t>pembuangan</a:t>
            </a:r>
            <a:r>
              <a:rPr lang="en-US" sz="1800" b="1" dirty="0">
                <a:latin typeface="Comic Sans MS" pitchFamily="66" charset="0"/>
              </a:rPr>
              <a:t> </a:t>
            </a:r>
            <a:r>
              <a:rPr lang="en-US" sz="1800" b="1" dirty="0" err="1">
                <a:latin typeface="Comic Sans MS" pitchFamily="66" charset="0"/>
              </a:rPr>
              <a:t>limbah</a:t>
            </a:r>
            <a:r>
              <a:rPr lang="en-US" sz="1800" b="1" dirty="0">
                <a:latin typeface="Comic Sans MS" pitchFamily="66" charset="0"/>
              </a:rPr>
              <a:t> </a:t>
            </a:r>
            <a:r>
              <a:rPr lang="en-US" sz="1800" b="1" dirty="0" err="1">
                <a:latin typeface="Comic Sans MS" pitchFamily="66" charset="0"/>
              </a:rPr>
              <a:t>manusia</a:t>
            </a:r>
            <a:endParaRPr lang="en-US" sz="1800" b="1" dirty="0">
              <a:latin typeface="Comic Sans MS" pitchFamily="66" charset="0"/>
            </a:endParaRPr>
          </a:p>
          <a:p>
            <a:pPr>
              <a:defRPr/>
            </a:pPr>
            <a:r>
              <a:rPr lang="en-US" sz="1800" b="1" dirty="0" err="1">
                <a:latin typeface="Comic Sans MS" pitchFamily="66" charset="0"/>
              </a:rPr>
              <a:t>Mengontrol</a:t>
            </a:r>
            <a:r>
              <a:rPr lang="en-US" sz="1800" b="1" dirty="0">
                <a:latin typeface="Comic Sans MS" pitchFamily="66" charset="0"/>
              </a:rPr>
              <a:t> </a:t>
            </a:r>
            <a:r>
              <a:rPr lang="en-US" sz="1800" b="1" dirty="0" err="1">
                <a:latin typeface="Comic Sans MS" pitchFamily="66" charset="0"/>
              </a:rPr>
              <a:t>lebih</a:t>
            </a:r>
            <a:r>
              <a:rPr lang="en-US" sz="1800" b="1" dirty="0">
                <a:latin typeface="Comic Sans MS" pitchFamily="66" charset="0"/>
              </a:rPr>
              <a:t> </a:t>
            </a:r>
            <a:r>
              <a:rPr lang="en-US" sz="1800" b="1" dirty="0" err="1">
                <a:latin typeface="Comic Sans MS" pitchFamily="66" charset="0"/>
              </a:rPr>
              <a:t>dari</a:t>
            </a:r>
            <a:r>
              <a:rPr lang="en-US" sz="1800" b="1" dirty="0">
                <a:latin typeface="Comic Sans MS" pitchFamily="66" charset="0"/>
              </a:rPr>
              <a:t> 95 % </a:t>
            </a:r>
            <a:r>
              <a:rPr lang="en-US" sz="1800" b="1" dirty="0" err="1">
                <a:latin typeface="Comic Sans MS" pitchFamily="66" charset="0"/>
              </a:rPr>
              <a:t>hama</a:t>
            </a:r>
            <a:r>
              <a:rPr lang="en-US" sz="1800" b="1" dirty="0">
                <a:latin typeface="Comic Sans MS" pitchFamily="66" charset="0"/>
              </a:rPr>
              <a:t> </a:t>
            </a:r>
            <a:r>
              <a:rPr lang="en-US" sz="1800" b="1" dirty="0" err="1">
                <a:latin typeface="Comic Sans MS" pitchFamily="66" charset="0"/>
              </a:rPr>
              <a:t>dan</a:t>
            </a:r>
            <a:r>
              <a:rPr lang="en-US" sz="1800" b="1" dirty="0">
                <a:latin typeface="Comic Sans MS" pitchFamily="66" charset="0"/>
              </a:rPr>
              <a:t> </a:t>
            </a:r>
            <a:r>
              <a:rPr lang="en-US" sz="1800" b="1" dirty="0" err="1">
                <a:latin typeface="Comic Sans MS" pitchFamily="66" charset="0"/>
              </a:rPr>
              <a:t>penyakit</a:t>
            </a:r>
            <a:endParaRPr lang="en-US" sz="1800" b="1" dirty="0">
              <a:latin typeface="Comic Sans MS" pitchFamily="66" charset="0"/>
            </a:endParaRPr>
          </a:p>
          <a:p>
            <a:pPr>
              <a:defRPr/>
            </a:pPr>
            <a:r>
              <a:rPr lang="en-US" sz="1800" b="1" dirty="0" err="1">
                <a:latin typeface="Comic Sans MS" pitchFamily="66" charset="0"/>
              </a:rPr>
              <a:t>Menjaga</a:t>
            </a:r>
            <a:r>
              <a:rPr lang="en-US" sz="1800" b="1" dirty="0">
                <a:latin typeface="Comic Sans MS" pitchFamily="66" charset="0"/>
              </a:rPr>
              <a:t> </a:t>
            </a:r>
            <a:r>
              <a:rPr lang="en-US" sz="1800" b="1" dirty="0" err="1">
                <a:latin typeface="Comic Sans MS" pitchFamily="66" charset="0"/>
              </a:rPr>
              <a:t>sumberdaya</a:t>
            </a:r>
            <a:r>
              <a:rPr lang="en-US" sz="1800" b="1" dirty="0">
                <a:latin typeface="Comic Sans MS" pitchFamily="66" charset="0"/>
              </a:rPr>
              <a:t> </a:t>
            </a:r>
            <a:r>
              <a:rPr lang="en-US" sz="1800" b="1" dirty="0" err="1" smtClean="0">
                <a:latin typeface="Comic Sans MS" pitchFamily="66" charset="0"/>
              </a:rPr>
              <a:t>genetik</a:t>
            </a:r>
            <a:endParaRPr lang="id-ID" sz="1800" b="1" dirty="0" smtClean="0">
              <a:latin typeface="Comic Sans MS" pitchFamily="66" charset="0"/>
            </a:endParaRPr>
          </a:p>
          <a:p>
            <a:pPr>
              <a:defRPr/>
            </a:pPr>
            <a:endParaRPr lang="id-ID" sz="1800" b="1" dirty="0">
              <a:latin typeface="Comic Sans MS" pitchFamily="66" charset="0"/>
            </a:endParaRPr>
          </a:p>
          <a:p>
            <a:pPr marL="0" indent="0">
              <a:buNone/>
              <a:defRPr/>
            </a:pPr>
            <a:endParaRPr lang="en-US" sz="1800" b="1" dirty="0">
              <a:latin typeface="Comic Sans MS" pitchFamily="66" charset="0"/>
            </a:endParaRPr>
          </a:p>
          <a:p>
            <a:pPr marL="0" indent="0">
              <a:buNone/>
            </a:pPr>
            <a:endParaRPr lang="id-ID" sz="1800" b="1" dirty="0">
              <a:latin typeface="Comic Sans MS" pitchFamily="66" charset="0"/>
            </a:endParaRPr>
          </a:p>
        </p:txBody>
      </p:sp>
      <p:pic>
        <p:nvPicPr>
          <p:cNvPr id="15" name="Picture 7" descr="http://news.softpedia.com/images/news2/Why-Is-Biodiversity-Essential-for-Human-Life-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4" y="3574335"/>
            <a:ext cx="2026860" cy="199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http://hotnews.pikiran-rakyat.com/foto/tgl_24_05_2009/2405limbah_industri.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0825" y="3589541"/>
            <a:ext cx="1944216" cy="197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9" descr="http://www.cosmosmagazine.com/files/imagecache/news/files/20070419_climat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5206" y="3581937"/>
            <a:ext cx="1479521" cy="197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ight Arrow 18">
            <a:hlinkClick r:id="rId3" action="ppaction://hlinksldjump"/>
          </p:cNvPr>
          <p:cNvSpPr/>
          <p:nvPr/>
        </p:nvSpPr>
        <p:spPr>
          <a:xfrm>
            <a:off x="7236296" y="5914595"/>
            <a:ext cx="1368152" cy="682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NEXT</a:t>
            </a:r>
            <a:endParaRPr lang="id-ID" dirty="0"/>
          </a:p>
        </p:txBody>
      </p:sp>
    </p:spTree>
    <p:extLst>
      <p:ext uri="{BB962C8B-B14F-4D97-AF65-F5344CB8AC3E}">
        <p14:creationId xmlns:p14="http://schemas.microsoft.com/office/powerpoint/2010/main" val="4222757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Flowchart: Punched Tape 11">
            <a:hlinkClick r:id="rId3" action="ppaction://hlinksldjump"/>
          </p:cNvPr>
          <p:cNvSpPr/>
          <p:nvPr/>
        </p:nvSpPr>
        <p:spPr>
          <a:xfrm>
            <a:off x="395536" y="188640"/>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MATERI</a:t>
            </a:r>
            <a:endParaRPr lang="id-ID" b="1" dirty="0">
              <a:solidFill>
                <a:schemeClr val="tx1"/>
              </a:solidFill>
            </a:endParaRPr>
          </a:p>
        </p:txBody>
      </p:sp>
      <p:sp>
        <p:nvSpPr>
          <p:cNvPr id="7" name="TextBox 6"/>
          <p:cNvSpPr txBox="1"/>
          <p:nvPr/>
        </p:nvSpPr>
        <p:spPr>
          <a:xfrm>
            <a:off x="3419872" y="1648090"/>
            <a:ext cx="5328592" cy="369332"/>
          </a:xfrm>
          <a:prstGeom prst="rect">
            <a:avLst/>
          </a:prstGeom>
          <a:noFill/>
        </p:spPr>
        <p:txBody>
          <a:bodyPr wrap="square" rtlCol="0">
            <a:spAutoFit/>
          </a:bodyPr>
          <a:lstStyle/>
          <a:p>
            <a:endParaRPr lang="id-ID" dirty="0"/>
          </a:p>
        </p:txBody>
      </p:sp>
      <p:sp>
        <p:nvSpPr>
          <p:cNvPr id="14" name="Content Placeholder 3"/>
          <p:cNvSpPr>
            <a:spLocks noGrp="1"/>
          </p:cNvSpPr>
          <p:nvPr>
            <p:ph sz="half" idx="4294967295"/>
          </p:nvPr>
        </p:nvSpPr>
        <p:spPr>
          <a:xfrm>
            <a:off x="3275856" y="697051"/>
            <a:ext cx="5616624" cy="5321970"/>
          </a:xfrm>
          <a:prstGeom prst="rect">
            <a:avLst/>
          </a:prstGeom>
          <a:ln w="76200">
            <a:noFill/>
          </a:ln>
        </p:spPr>
        <p:txBody>
          <a:bodyPr>
            <a:normAutofit fontScale="92500" lnSpcReduction="20000"/>
          </a:bodyPr>
          <a:lstStyle/>
          <a:p>
            <a:pPr marL="0" indent="0" algn="ctr">
              <a:buNone/>
            </a:pPr>
            <a:r>
              <a:rPr lang="en-US" sz="2400" b="1" dirty="0">
                <a:latin typeface="Arial" charset="0"/>
              </a:rPr>
              <a:t>Tingkat </a:t>
            </a:r>
            <a:r>
              <a:rPr lang="en-US" sz="2400" b="1" dirty="0" err="1">
                <a:latin typeface="Arial" charset="0"/>
              </a:rPr>
              <a:t>Organisasi</a:t>
            </a:r>
            <a:r>
              <a:rPr lang="en-US" sz="2400" b="1" dirty="0">
                <a:latin typeface="Arial" charset="0"/>
              </a:rPr>
              <a:t> </a:t>
            </a:r>
            <a:r>
              <a:rPr lang="en-US" sz="2400" b="1" dirty="0" err="1" smtClean="0">
                <a:latin typeface="Arial" charset="0"/>
              </a:rPr>
              <a:t>Materi</a:t>
            </a:r>
            <a:endParaRPr lang="id-ID" sz="2400" b="1" dirty="0" smtClean="0">
              <a:latin typeface="Arial" charset="0"/>
            </a:endParaRPr>
          </a:p>
          <a:p>
            <a:pPr marL="0" indent="0">
              <a:buNone/>
            </a:pPr>
            <a:endParaRPr lang="id-ID" sz="1400" b="1" dirty="0">
              <a:solidFill>
                <a:schemeClr val="hlink"/>
              </a:solidFill>
              <a:latin typeface="Arial" charset="0"/>
            </a:endParaRPr>
          </a:p>
          <a:p>
            <a:pPr algn="ctr">
              <a:lnSpc>
                <a:spcPct val="90000"/>
              </a:lnSpc>
              <a:buNone/>
              <a:defRPr/>
            </a:pPr>
            <a:r>
              <a:rPr lang="en-US" sz="1400" b="1" dirty="0">
                <a:latin typeface="Arial" charset="0"/>
              </a:rPr>
              <a:t>Atom</a:t>
            </a:r>
          </a:p>
          <a:p>
            <a:pPr algn="ctr">
              <a:lnSpc>
                <a:spcPct val="90000"/>
              </a:lnSpc>
              <a:buNone/>
              <a:defRPr/>
            </a:pPr>
            <a:r>
              <a:rPr lang="en-US" sz="1400" b="1" dirty="0" err="1">
                <a:latin typeface="Arial" charset="0"/>
              </a:rPr>
              <a:t>Molekul</a:t>
            </a:r>
            <a:endParaRPr lang="en-US" sz="1400" b="1" dirty="0">
              <a:latin typeface="Arial" charset="0"/>
            </a:endParaRPr>
          </a:p>
          <a:p>
            <a:pPr algn="ctr">
              <a:lnSpc>
                <a:spcPct val="90000"/>
              </a:lnSpc>
              <a:buNone/>
              <a:defRPr/>
            </a:pPr>
            <a:r>
              <a:rPr lang="en-US" sz="1400" b="1" dirty="0" err="1">
                <a:latin typeface="Arial" charset="0"/>
              </a:rPr>
              <a:t>Protoplasma</a:t>
            </a:r>
            <a:endParaRPr lang="en-US" sz="1400" b="1" dirty="0">
              <a:latin typeface="Arial" charset="0"/>
            </a:endParaRPr>
          </a:p>
          <a:p>
            <a:pPr algn="ctr">
              <a:lnSpc>
                <a:spcPct val="90000"/>
              </a:lnSpc>
              <a:buNone/>
              <a:defRPr/>
            </a:pPr>
            <a:r>
              <a:rPr lang="en-US" sz="1400" b="1" dirty="0" err="1">
                <a:latin typeface="Arial" charset="0"/>
              </a:rPr>
              <a:t>Sel</a:t>
            </a:r>
            <a:endParaRPr lang="en-US" sz="1400" b="1" dirty="0">
              <a:latin typeface="Arial" charset="0"/>
            </a:endParaRPr>
          </a:p>
          <a:p>
            <a:pPr algn="ctr">
              <a:lnSpc>
                <a:spcPct val="90000"/>
              </a:lnSpc>
              <a:buNone/>
              <a:defRPr/>
            </a:pPr>
            <a:r>
              <a:rPr lang="en-US" sz="1400" b="1" dirty="0" err="1">
                <a:latin typeface="Arial" charset="0"/>
              </a:rPr>
              <a:t>Jaringan</a:t>
            </a:r>
            <a:endParaRPr lang="en-US" sz="1400" b="1" dirty="0">
              <a:latin typeface="Arial" charset="0"/>
            </a:endParaRPr>
          </a:p>
          <a:p>
            <a:pPr algn="ctr">
              <a:lnSpc>
                <a:spcPct val="90000"/>
              </a:lnSpc>
              <a:buNone/>
              <a:defRPr/>
            </a:pPr>
            <a:r>
              <a:rPr lang="en-US" sz="1400" b="1" dirty="0">
                <a:latin typeface="Arial" charset="0"/>
              </a:rPr>
              <a:t>Organ</a:t>
            </a:r>
          </a:p>
          <a:p>
            <a:pPr algn="ctr">
              <a:lnSpc>
                <a:spcPct val="90000"/>
              </a:lnSpc>
              <a:buNone/>
              <a:defRPr/>
            </a:pPr>
            <a:r>
              <a:rPr lang="en-US" sz="1400" b="1" dirty="0" err="1">
                <a:latin typeface="Arial" charset="0"/>
              </a:rPr>
              <a:t>Sistem</a:t>
            </a:r>
            <a:r>
              <a:rPr lang="en-US" sz="1400" b="1" dirty="0">
                <a:latin typeface="Arial" charset="0"/>
              </a:rPr>
              <a:t> </a:t>
            </a:r>
            <a:r>
              <a:rPr lang="en-US" sz="1400" b="1" dirty="0" smtClean="0">
                <a:latin typeface="Arial" charset="0"/>
              </a:rPr>
              <a:t>Organ</a:t>
            </a:r>
            <a:endParaRPr lang="id-ID" sz="1400" b="1" dirty="0" smtClean="0">
              <a:latin typeface="Arial" charset="0"/>
            </a:endParaRPr>
          </a:p>
          <a:p>
            <a:pPr algn="ctr">
              <a:lnSpc>
                <a:spcPct val="90000"/>
              </a:lnSpc>
              <a:buNone/>
              <a:defRPr/>
            </a:pPr>
            <a:endParaRPr lang="id-ID" sz="1400" b="1" dirty="0" smtClean="0">
              <a:latin typeface="Arial" charset="0"/>
            </a:endParaRPr>
          </a:p>
          <a:p>
            <a:pPr algn="ctr">
              <a:lnSpc>
                <a:spcPct val="90000"/>
              </a:lnSpc>
              <a:buNone/>
              <a:defRPr/>
            </a:pPr>
            <a:endParaRPr lang="id-ID" sz="1400" b="1" dirty="0">
              <a:latin typeface="Arial" charset="0"/>
            </a:endParaRPr>
          </a:p>
          <a:p>
            <a:pPr algn="ctr">
              <a:lnSpc>
                <a:spcPct val="90000"/>
              </a:lnSpc>
              <a:buNone/>
              <a:defRPr/>
            </a:pPr>
            <a:endParaRPr lang="id-ID" sz="1400" b="1" dirty="0" smtClean="0">
              <a:latin typeface="Arial" charset="0"/>
            </a:endParaRPr>
          </a:p>
          <a:p>
            <a:pPr algn="ctr">
              <a:lnSpc>
                <a:spcPct val="90000"/>
              </a:lnSpc>
              <a:buNone/>
              <a:defRPr/>
            </a:pPr>
            <a:endParaRPr lang="id-ID" sz="1400" b="1" dirty="0">
              <a:latin typeface="Arial" charset="0"/>
            </a:endParaRPr>
          </a:p>
          <a:p>
            <a:pPr algn="ctr">
              <a:lnSpc>
                <a:spcPct val="90000"/>
              </a:lnSpc>
              <a:buNone/>
              <a:defRPr/>
            </a:pPr>
            <a:endParaRPr lang="id-ID" sz="1400" b="1" dirty="0" smtClean="0">
              <a:latin typeface="Arial" charset="0"/>
            </a:endParaRPr>
          </a:p>
          <a:p>
            <a:pPr algn="ctr">
              <a:lnSpc>
                <a:spcPct val="90000"/>
              </a:lnSpc>
              <a:buNone/>
              <a:defRPr/>
            </a:pPr>
            <a:endParaRPr lang="id-ID" sz="1400" b="1" dirty="0">
              <a:latin typeface="Arial" charset="0"/>
            </a:endParaRPr>
          </a:p>
          <a:p>
            <a:pPr algn="ctr">
              <a:lnSpc>
                <a:spcPct val="90000"/>
              </a:lnSpc>
              <a:buNone/>
              <a:defRPr/>
            </a:pPr>
            <a:endParaRPr lang="id-ID" sz="1400" b="1" dirty="0" smtClean="0">
              <a:latin typeface="Arial" charset="0"/>
            </a:endParaRPr>
          </a:p>
          <a:p>
            <a:pPr algn="ctr">
              <a:lnSpc>
                <a:spcPct val="90000"/>
              </a:lnSpc>
              <a:buNone/>
              <a:defRPr/>
            </a:pPr>
            <a:endParaRPr lang="id-ID" sz="1400" b="1" dirty="0" smtClean="0">
              <a:latin typeface="Arial" charset="0"/>
            </a:endParaRPr>
          </a:p>
          <a:p>
            <a:pPr algn="ctr">
              <a:lnSpc>
                <a:spcPct val="90000"/>
              </a:lnSpc>
              <a:buNone/>
              <a:defRPr/>
            </a:pPr>
            <a:r>
              <a:rPr lang="en-US" sz="1400" b="1" dirty="0" err="1" smtClean="0">
                <a:latin typeface="Arial" charset="0"/>
              </a:rPr>
              <a:t>Bumi</a:t>
            </a:r>
            <a:r>
              <a:rPr lang="en-US" sz="1400" b="1" dirty="0" smtClean="0">
                <a:latin typeface="Arial" charset="0"/>
              </a:rPr>
              <a:t> </a:t>
            </a:r>
            <a:endParaRPr lang="en-US" sz="1400" b="1" dirty="0">
              <a:latin typeface="Arial" charset="0"/>
            </a:endParaRPr>
          </a:p>
          <a:p>
            <a:pPr algn="ctr">
              <a:lnSpc>
                <a:spcPct val="90000"/>
              </a:lnSpc>
              <a:buNone/>
              <a:defRPr/>
            </a:pPr>
            <a:r>
              <a:rPr lang="en-US" sz="1400" b="1" dirty="0">
                <a:latin typeface="Arial" charset="0"/>
              </a:rPr>
              <a:t>Planet</a:t>
            </a:r>
          </a:p>
          <a:p>
            <a:pPr algn="ctr">
              <a:lnSpc>
                <a:spcPct val="90000"/>
              </a:lnSpc>
              <a:buNone/>
              <a:defRPr/>
            </a:pPr>
            <a:r>
              <a:rPr lang="en-US" sz="1400" b="1" dirty="0" err="1">
                <a:latin typeface="Arial" charset="0"/>
              </a:rPr>
              <a:t>Sistem</a:t>
            </a:r>
            <a:r>
              <a:rPr lang="en-US" sz="1400" b="1" dirty="0">
                <a:latin typeface="Arial" charset="0"/>
              </a:rPr>
              <a:t> Surya</a:t>
            </a:r>
          </a:p>
          <a:p>
            <a:pPr algn="ctr">
              <a:lnSpc>
                <a:spcPct val="90000"/>
              </a:lnSpc>
              <a:buNone/>
              <a:defRPr/>
            </a:pPr>
            <a:r>
              <a:rPr lang="en-US" sz="1400" b="1" dirty="0" err="1">
                <a:latin typeface="Arial" charset="0"/>
              </a:rPr>
              <a:t>Galaksi</a:t>
            </a:r>
            <a:endParaRPr lang="en-US" sz="1400" b="1" dirty="0">
              <a:latin typeface="Arial" charset="0"/>
            </a:endParaRPr>
          </a:p>
          <a:p>
            <a:pPr algn="ctr">
              <a:lnSpc>
                <a:spcPct val="90000"/>
              </a:lnSpc>
              <a:buNone/>
              <a:defRPr/>
            </a:pPr>
            <a:endParaRPr lang="en-US" sz="1000" dirty="0">
              <a:latin typeface="Arial" charset="0"/>
            </a:endParaRPr>
          </a:p>
          <a:p>
            <a:pPr marL="0" indent="0">
              <a:buNone/>
            </a:pPr>
            <a:endParaRPr lang="id-ID" dirty="0"/>
          </a:p>
        </p:txBody>
      </p:sp>
      <p:sp>
        <p:nvSpPr>
          <p:cNvPr id="15" name="Rounded Rectangle 14"/>
          <p:cNvSpPr/>
          <p:nvPr/>
        </p:nvSpPr>
        <p:spPr>
          <a:xfrm>
            <a:off x="5341114" y="3597309"/>
            <a:ext cx="1681154" cy="1584176"/>
          </a:xfrm>
          <a:prstGeom prst="roundRect">
            <a:avLst/>
          </a:prstGeom>
          <a:gradFill>
            <a:gsLst>
              <a:gs pos="0">
                <a:srgbClr val="8488C4"/>
              </a:gs>
              <a:gs pos="53000">
                <a:srgbClr val="D4DEFF"/>
              </a:gs>
              <a:gs pos="83000">
                <a:srgbClr val="D4DEFF"/>
              </a:gs>
              <a:gs pos="100000">
                <a:srgbClr val="96AB9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defRPr/>
            </a:pPr>
            <a:endParaRPr lang="id-ID" sz="1200" b="1" dirty="0" smtClean="0">
              <a:solidFill>
                <a:schemeClr val="tx1"/>
              </a:solidFill>
              <a:latin typeface="Arial" charset="0"/>
            </a:endParaRPr>
          </a:p>
          <a:p>
            <a:pPr algn="ctr">
              <a:lnSpc>
                <a:spcPct val="90000"/>
              </a:lnSpc>
              <a:defRPr/>
            </a:pPr>
            <a:r>
              <a:rPr lang="en-US" sz="1200" b="1" dirty="0" err="1" smtClean="0">
                <a:solidFill>
                  <a:schemeClr val="tx1"/>
                </a:solidFill>
                <a:latin typeface="Arial" charset="0"/>
              </a:rPr>
              <a:t>Organisme</a:t>
            </a:r>
            <a:endParaRPr lang="en-US" sz="1200" b="1" dirty="0" smtClean="0">
              <a:solidFill>
                <a:schemeClr val="tx1"/>
              </a:solidFill>
              <a:latin typeface="Arial" charset="0"/>
            </a:endParaRPr>
          </a:p>
          <a:p>
            <a:pPr algn="ctr">
              <a:lnSpc>
                <a:spcPct val="90000"/>
              </a:lnSpc>
              <a:defRPr/>
            </a:pPr>
            <a:r>
              <a:rPr lang="en-US" sz="1200" b="1" dirty="0" err="1" smtClean="0">
                <a:solidFill>
                  <a:schemeClr val="tx1"/>
                </a:solidFill>
                <a:latin typeface="Arial" charset="0"/>
              </a:rPr>
              <a:t>Populasi</a:t>
            </a:r>
            <a:endParaRPr lang="en-US" sz="1200" b="1" dirty="0" smtClean="0">
              <a:solidFill>
                <a:schemeClr val="tx1"/>
              </a:solidFill>
              <a:latin typeface="Arial" charset="0"/>
            </a:endParaRPr>
          </a:p>
          <a:p>
            <a:pPr algn="ctr">
              <a:lnSpc>
                <a:spcPct val="90000"/>
              </a:lnSpc>
              <a:defRPr/>
            </a:pPr>
            <a:r>
              <a:rPr lang="en-US" sz="1200" b="1" dirty="0" err="1" smtClean="0">
                <a:solidFill>
                  <a:schemeClr val="tx1"/>
                </a:solidFill>
                <a:latin typeface="Arial" charset="0"/>
              </a:rPr>
              <a:t>Komunitas</a:t>
            </a:r>
            <a:endParaRPr lang="en-US" sz="1200" b="1" dirty="0" smtClean="0">
              <a:solidFill>
                <a:schemeClr val="tx1"/>
              </a:solidFill>
              <a:latin typeface="Arial" charset="0"/>
            </a:endParaRPr>
          </a:p>
          <a:p>
            <a:pPr algn="ctr">
              <a:lnSpc>
                <a:spcPct val="90000"/>
              </a:lnSpc>
              <a:defRPr/>
            </a:pPr>
            <a:r>
              <a:rPr lang="en-US" sz="1200" b="1" dirty="0" err="1" smtClean="0">
                <a:solidFill>
                  <a:schemeClr val="tx1"/>
                </a:solidFill>
                <a:latin typeface="Arial" charset="0"/>
              </a:rPr>
              <a:t>Ekosistem</a:t>
            </a:r>
            <a:endParaRPr lang="en-US" sz="1200" b="1" dirty="0" smtClean="0">
              <a:solidFill>
                <a:schemeClr val="tx1"/>
              </a:solidFill>
              <a:latin typeface="Arial" charset="0"/>
            </a:endParaRPr>
          </a:p>
          <a:p>
            <a:pPr algn="ctr">
              <a:lnSpc>
                <a:spcPct val="90000"/>
              </a:lnSpc>
              <a:defRPr/>
            </a:pPr>
            <a:r>
              <a:rPr lang="en-US" sz="1200" b="1" dirty="0" err="1" smtClean="0">
                <a:solidFill>
                  <a:schemeClr val="tx1"/>
                </a:solidFill>
                <a:latin typeface="Arial" charset="0"/>
              </a:rPr>
              <a:t>Ekosfer</a:t>
            </a:r>
            <a:endParaRPr lang="en-US" sz="1200" b="1" dirty="0" smtClean="0">
              <a:solidFill>
                <a:schemeClr val="tx1"/>
              </a:solidFill>
              <a:latin typeface="Arial" charset="0"/>
            </a:endParaRPr>
          </a:p>
          <a:p>
            <a:pPr algn="ctr"/>
            <a:endParaRPr lang="id-ID" sz="1200" b="1" dirty="0">
              <a:solidFill>
                <a:schemeClr val="tx1"/>
              </a:solidFill>
            </a:endParaRPr>
          </a:p>
        </p:txBody>
      </p:sp>
      <p:sp>
        <p:nvSpPr>
          <p:cNvPr id="17" name="Rounded Rectangle 16"/>
          <p:cNvSpPr/>
          <p:nvPr/>
        </p:nvSpPr>
        <p:spPr>
          <a:xfrm>
            <a:off x="7668344" y="4042387"/>
            <a:ext cx="997604" cy="530615"/>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sz="1400" b="1" dirty="0" smtClean="0">
                <a:solidFill>
                  <a:schemeClr val="tx1"/>
                </a:solidFill>
              </a:rPr>
              <a:t>EKOLOGI</a:t>
            </a:r>
            <a:endParaRPr lang="id-ID" sz="1400" b="1" dirty="0">
              <a:solidFill>
                <a:schemeClr val="tx1"/>
              </a:solidFill>
            </a:endParaRPr>
          </a:p>
        </p:txBody>
      </p:sp>
      <p:pic>
        <p:nvPicPr>
          <p:cNvPr id="18" name="Picture 8" descr="http://kambing.ui.ac.id/bebas/v12/sponsor/Sponsor-Pendamping/Praweda/Biologi/Image/1-6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872" y="3440508"/>
            <a:ext cx="1759545" cy="200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ight Arrow 18"/>
          <p:cNvSpPr/>
          <p:nvPr/>
        </p:nvSpPr>
        <p:spPr>
          <a:xfrm>
            <a:off x="7094330" y="4209426"/>
            <a:ext cx="504056" cy="234099"/>
          </a:xfrm>
          <a:prstGeom prst="rightArrow">
            <a:avLst>
              <a:gd name="adj1" fmla="val 57741"/>
              <a:gd name="adj2"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p>
        </p:txBody>
      </p:sp>
      <p:sp>
        <p:nvSpPr>
          <p:cNvPr id="16" name="Right Arrow 15">
            <a:hlinkClick r:id="rId5" action="ppaction://hlinksldjump"/>
          </p:cNvPr>
          <p:cNvSpPr/>
          <p:nvPr/>
        </p:nvSpPr>
        <p:spPr>
          <a:xfrm>
            <a:off x="7236296" y="5914595"/>
            <a:ext cx="1368152" cy="682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NEXT</a:t>
            </a:r>
            <a:endParaRPr lang="id-ID" dirty="0"/>
          </a:p>
        </p:txBody>
      </p:sp>
    </p:spTree>
    <p:extLst>
      <p:ext uri="{BB962C8B-B14F-4D97-AF65-F5344CB8AC3E}">
        <p14:creationId xmlns:p14="http://schemas.microsoft.com/office/powerpoint/2010/main" val="20547989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771800"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7" name="TextBox 6"/>
          <p:cNvSpPr txBox="1"/>
          <p:nvPr/>
        </p:nvSpPr>
        <p:spPr>
          <a:xfrm>
            <a:off x="3419872" y="1648090"/>
            <a:ext cx="5328592" cy="369332"/>
          </a:xfrm>
          <a:prstGeom prst="rect">
            <a:avLst/>
          </a:prstGeom>
          <a:noFill/>
        </p:spPr>
        <p:txBody>
          <a:bodyPr wrap="square" rtlCol="0">
            <a:spAutoFit/>
          </a:bodyPr>
          <a:lstStyle/>
          <a:p>
            <a:endParaRPr lang="id-ID" dirty="0"/>
          </a:p>
        </p:txBody>
      </p:sp>
      <p:sp>
        <p:nvSpPr>
          <p:cNvPr id="14" name="Content Placeholder 3"/>
          <p:cNvSpPr>
            <a:spLocks noGrp="1"/>
          </p:cNvSpPr>
          <p:nvPr>
            <p:ph sz="half" idx="4294967295"/>
          </p:nvPr>
        </p:nvSpPr>
        <p:spPr>
          <a:xfrm>
            <a:off x="3275856" y="260648"/>
            <a:ext cx="5616624" cy="5509276"/>
          </a:xfrm>
          <a:prstGeom prst="rect">
            <a:avLst/>
          </a:prstGeom>
          <a:ln w="76200">
            <a:noFill/>
          </a:ln>
        </p:spPr>
        <p:txBody>
          <a:bodyPr>
            <a:normAutofit/>
          </a:bodyPr>
          <a:lstStyle/>
          <a:p>
            <a:pPr marL="0" indent="0">
              <a:buNone/>
              <a:defRPr/>
            </a:pPr>
            <a:r>
              <a:rPr lang="en-US" b="1" dirty="0" err="1" smtClean="0">
                <a:latin typeface="Arial" charset="0"/>
              </a:rPr>
              <a:t>Struktur</a:t>
            </a:r>
            <a:endParaRPr lang="id-ID" b="1" dirty="0" smtClean="0">
              <a:latin typeface="Arial" charset="0"/>
            </a:endParaRPr>
          </a:p>
          <a:p>
            <a:pPr marL="0" indent="0">
              <a:buNone/>
              <a:defRPr/>
            </a:pPr>
            <a:r>
              <a:rPr lang="en-US" b="1" dirty="0" smtClean="0">
                <a:latin typeface="Arial" charset="0"/>
              </a:rPr>
              <a:t> </a:t>
            </a:r>
            <a:r>
              <a:rPr lang="en-US" b="1" dirty="0" err="1" smtClean="0">
                <a:latin typeface="Arial" charset="0"/>
              </a:rPr>
              <a:t>Ekosistem</a:t>
            </a:r>
            <a:endParaRPr lang="id-ID" b="1" dirty="0" smtClean="0">
              <a:latin typeface="Arial" charset="0"/>
            </a:endParaRPr>
          </a:p>
          <a:p>
            <a:pPr marL="0" indent="0" algn="ctr">
              <a:buNone/>
              <a:defRPr/>
            </a:pPr>
            <a:endParaRPr lang="id-ID" b="1" dirty="0" smtClean="0">
              <a:latin typeface="Arial" charset="0"/>
            </a:endParaRPr>
          </a:p>
          <a:p>
            <a:pPr marL="0" indent="0">
              <a:buNone/>
              <a:defRPr/>
            </a:pPr>
            <a:r>
              <a:rPr lang="en-US" sz="1400" b="1" dirty="0" err="1" smtClean="0">
                <a:latin typeface="Arial" charset="0"/>
              </a:rPr>
              <a:t>Dibagi</a:t>
            </a:r>
            <a:r>
              <a:rPr lang="en-US" sz="1400" b="1" dirty="0" smtClean="0">
                <a:latin typeface="Arial" charset="0"/>
              </a:rPr>
              <a:t> </a:t>
            </a:r>
            <a:r>
              <a:rPr lang="en-US" sz="1400" b="1" dirty="0" err="1">
                <a:latin typeface="Arial" charset="0"/>
              </a:rPr>
              <a:t>ke</a:t>
            </a:r>
            <a:r>
              <a:rPr lang="en-US" sz="1400" b="1" dirty="0">
                <a:latin typeface="Arial" charset="0"/>
              </a:rPr>
              <a:t> </a:t>
            </a:r>
            <a:r>
              <a:rPr lang="en-US" sz="1400" b="1" dirty="0" err="1">
                <a:latin typeface="Arial" charset="0"/>
              </a:rPr>
              <a:t>dalam</a:t>
            </a:r>
            <a:r>
              <a:rPr lang="en-US" sz="1400" b="1" dirty="0">
                <a:latin typeface="Arial" charset="0"/>
              </a:rPr>
              <a:t> </a:t>
            </a:r>
            <a:endParaRPr lang="id-ID" sz="1400" b="1" dirty="0" smtClean="0">
              <a:latin typeface="Arial" charset="0"/>
            </a:endParaRPr>
          </a:p>
          <a:p>
            <a:pPr marL="0" indent="0">
              <a:buNone/>
              <a:defRPr/>
            </a:pPr>
            <a:r>
              <a:rPr lang="id-ID" sz="1400" b="1" dirty="0">
                <a:latin typeface="Arial" charset="0"/>
              </a:rPr>
              <a:t>d</a:t>
            </a:r>
            <a:r>
              <a:rPr lang="en-US" sz="1400" b="1" dirty="0" err="1" smtClean="0">
                <a:latin typeface="Arial" charset="0"/>
              </a:rPr>
              <a:t>ua</a:t>
            </a:r>
            <a:r>
              <a:rPr lang="en-US" sz="1400" b="1" dirty="0" smtClean="0">
                <a:latin typeface="Arial" charset="0"/>
              </a:rPr>
              <a:t> </a:t>
            </a:r>
            <a:r>
              <a:rPr lang="id-ID" sz="1400" b="1" dirty="0" err="1" smtClean="0">
                <a:latin typeface="Arial" charset="0"/>
              </a:rPr>
              <a:t>k</a:t>
            </a:r>
            <a:r>
              <a:rPr lang="en-US" sz="1400" b="1" dirty="0" err="1" smtClean="0">
                <a:latin typeface="Arial" charset="0"/>
              </a:rPr>
              <a:t>omponen</a:t>
            </a:r>
            <a:r>
              <a:rPr lang="en-US" sz="1400" b="1" dirty="0" smtClean="0">
                <a:latin typeface="Arial" charset="0"/>
              </a:rPr>
              <a:t> </a:t>
            </a:r>
            <a:r>
              <a:rPr lang="id-ID" sz="1400" b="1" dirty="0" err="1" smtClean="0">
                <a:latin typeface="Arial" charset="0"/>
              </a:rPr>
              <a:t>u</a:t>
            </a:r>
            <a:r>
              <a:rPr lang="en-US" sz="1400" b="1" dirty="0" smtClean="0">
                <a:latin typeface="Arial" charset="0"/>
              </a:rPr>
              <a:t>tama </a:t>
            </a:r>
            <a:r>
              <a:rPr lang="en-US" sz="1400" b="1" dirty="0">
                <a:latin typeface="Arial" charset="0"/>
              </a:rPr>
              <a:t>:</a:t>
            </a:r>
          </a:p>
          <a:p>
            <a:pPr lvl="1">
              <a:defRPr/>
            </a:pPr>
            <a:r>
              <a:rPr lang="en-US" sz="1400" b="1" dirty="0" err="1">
                <a:latin typeface="Arial" charset="0"/>
              </a:rPr>
              <a:t>Abiotik</a:t>
            </a:r>
            <a:r>
              <a:rPr lang="en-US" sz="1400" b="1" dirty="0">
                <a:latin typeface="Arial" charset="0"/>
              </a:rPr>
              <a:t> : </a:t>
            </a:r>
          </a:p>
          <a:p>
            <a:pPr lvl="2">
              <a:defRPr/>
            </a:pPr>
            <a:r>
              <a:rPr lang="en-US" sz="1400" b="1" dirty="0" err="1">
                <a:latin typeface="Arial" charset="0"/>
              </a:rPr>
              <a:t>Sinar</a:t>
            </a:r>
            <a:r>
              <a:rPr lang="en-US" sz="1400" b="1" dirty="0">
                <a:latin typeface="Arial" charset="0"/>
              </a:rPr>
              <a:t> </a:t>
            </a:r>
            <a:r>
              <a:rPr lang="en-US" sz="1400" b="1" dirty="0" err="1">
                <a:latin typeface="Arial" charset="0"/>
              </a:rPr>
              <a:t>matahari</a:t>
            </a:r>
            <a:endParaRPr lang="en-US" sz="1400" b="1" dirty="0">
              <a:latin typeface="Arial" charset="0"/>
            </a:endParaRPr>
          </a:p>
          <a:p>
            <a:pPr lvl="2">
              <a:defRPr/>
            </a:pPr>
            <a:r>
              <a:rPr lang="en-US" sz="1400" b="1" dirty="0" err="1">
                <a:latin typeface="Arial" charset="0"/>
              </a:rPr>
              <a:t>Faktor</a:t>
            </a:r>
            <a:r>
              <a:rPr lang="en-US" sz="1400" b="1" dirty="0">
                <a:latin typeface="Arial" charset="0"/>
              </a:rPr>
              <a:t> </a:t>
            </a:r>
            <a:r>
              <a:rPr lang="en-US" sz="1400" b="1" dirty="0" err="1">
                <a:latin typeface="Arial" charset="0"/>
              </a:rPr>
              <a:t>fisik</a:t>
            </a:r>
            <a:r>
              <a:rPr lang="en-US" sz="1400" b="1" dirty="0">
                <a:latin typeface="Arial" charset="0"/>
              </a:rPr>
              <a:t> : </a:t>
            </a:r>
            <a:r>
              <a:rPr lang="en-US" sz="1400" b="1" dirty="0" err="1">
                <a:latin typeface="Arial" charset="0"/>
              </a:rPr>
              <a:t>Iklim</a:t>
            </a:r>
            <a:r>
              <a:rPr lang="en-US" sz="1400" b="1" dirty="0">
                <a:latin typeface="Arial" charset="0"/>
              </a:rPr>
              <a:t>, </a:t>
            </a:r>
            <a:r>
              <a:rPr lang="en-US" sz="1400" b="1" dirty="0" err="1">
                <a:latin typeface="Arial" charset="0"/>
              </a:rPr>
              <a:t>angin</a:t>
            </a:r>
            <a:r>
              <a:rPr lang="en-US" sz="1400" b="1" dirty="0">
                <a:latin typeface="Arial" charset="0"/>
              </a:rPr>
              <a:t>, </a:t>
            </a:r>
            <a:r>
              <a:rPr lang="en-US" sz="1400" b="1" dirty="0" err="1">
                <a:latin typeface="Arial" charset="0"/>
              </a:rPr>
              <a:t>panas</a:t>
            </a:r>
            <a:endParaRPr lang="en-US" sz="1400" b="1" dirty="0">
              <a:latin typeface="Arial" charset="0"/>
            </a:endParaRPr>
          </a:p>
          <a:p>
            <a:pPr lvl="2">
              <a:defRPr/>
            </a:pPr>
            <a:r>
              <a:rPr lang="en-US" sz="1400" b="1" dirty="0" err="1">
                <a:latin typeface="Arial" charset="0"/>
              </a:rPr>
              <a:t>Faktor</a:t>
            </a:r>
            <a:r>
              <a:rPr lang="en-US" sz="1400" b="1" dirty="0">
                <a:latin typeface="Arial" charset="0"/>
              </a:rPr>
              <a:t> </a:t>
            </a:r>
            <a:r>
              <a:rPr lang="en-US" sz="1400" b="1" dirty="0" err="1">
                <a:latin typeface="Arial" charset="0"/>
              </a:rPr>
              <a:t>kimia</a:t>
            </a:r>
            <a:r>
              <a:rPr lang="en-US" sz="1400" b="1" dirty="0">
                <a:latin typeface="Arial" charset="0"/>
              </a:rPr>
              <a:t> : </a:t>
            </a:r>
            <a:r>
              <a:rPr lang="en-US" sz="1400" b="1" dirty="0" err="1">
                <a:latin typeface="Arial" charset="0"/>
              </a:rPr>
              <a:t>semua</a:t>
            </a:r>
            <a:r>
              <a:rPr lang="en-US" sz="1400" b="1" dirty="0">
                <a:latin typeface="Arial" charset="0"/>
              </a:rPr>
              <a:t> </a:t>
            </a:r>
            <a:r>
              <a:rPr lang="en-US" sz="1400" b="1" dirty="0" err="1">
                <a:latin typeface="Arial" charset="0"/>
              </a:rPr>
              <a:t>bahan</a:t>
            </a:r>
            <a:r>
              <a:rPr lang="en-US" sz="1400" b="1" dirty="0">
                <a:latin typeface="Arial" charset="0"/>
              </a:rPr>
              <a:t> </a:t>
            </a:r>
            <a:r>
              <a:rPr lang="en-US" sz="1400" b="1" dirty="0" err="1">
                <a:latin typeface="Arial" charset="0"/>
              </a:rPr>
              <a:t>kimia</a:t>
            </a:r>
            <a:r>
              <a:rPr lang="en-US" sz="1400" b="1" dirty="0">
                <a:latin typeface="Arial" charset="0"/>
              </a:rPr>
              <a:t> di </a:t>
            </a:r>
            <a:r>
              <a:rPr lang="en-US" sz="1400" b="1" dirty="0" err="1">
                <a:latin typeface="Arial" charset="0"/>
              </a:rPr>
              <a:t>dalam</a:t>
            </a:r>
            <a:r>
              <a:rPr lang="en-US" sz="1400" b="1" dirty="0">
                <a:latin typeface="Arial" charset="0"/>
              </a:rPr>
              <a:t> air, </a:t>
            </a:r>
            <a:r>
              <a:rPr lang="en-US" sz="1400" b="1" dirty="0" err="1">
                <a:latin typeface="Arial" charset="0"/>
              </a:rPr>
              <a:t>udara</a:t>
            </a:r>
            <a:r>
              <a:rPr lang="en-US" sz="1400" b="1" dirty="0">
                <a:latin typeface="Arial" charset="0"/>
              </a:rPr>
              <a:t>, </a:t>
            </a:r>
            <a:r>
              <a:rPr lang="en-US" sz="1400" b="1" dirty="0" err="1">
                <a:latin typeface="Arial" charset="0"/>
              </a:rPr>
              <a:t>tanah</a:t>
            </a:r>
            <a:endParaRPr lang="en-US" sz="1400" b="1" dirty="0">
              <a:latin typeface="Arial" charset="0"/>
            </a:endParaRPr>
          </a:p>
          <a:p>
            <a:pPr lvl="1">
              <a:defRPr/>
            </a:pPr>
            <a:r>
              <a:rPr lang="en-US" sz="1400" b="1" dirty="0" err="1">
                <a:latin typeface="Arial" charset="0"/>
              </a:rPr>
              <a:t>Biotik</a:t>
            </a:r>
            <a:r>
              <a:rPr lang="en-US" sz="1400" b="1" dirty="0">
                <a:latin typeface="Arial" charset="0"/>
              </a:rPr>
              <a:t> : </a:t>
            </a:r>
          </a:p>
          <a:p>
            <a:pPr lvl="2">
              <a:defRPr/>
            </a:pPr>
            <a:r>
              <a:rPr lang="en-US" sz="1400" b="1" dirty="0" err="1">
                <a:latin typeface="Arial" charset="0"/>
              </a:rPr>
              <a:t>Produser</a:t>
            </a:r>
            <a:r>
              <a:rPr lang="en-US" sz="1400" b="1" dirty="0">
                <a:latin typeface="Arial" charset="0"/>
              </a:rPr>
              <a:t> : </a:t>
            </a:r>
            <a:r>
              <a:rPr lang="en-US" sz="1400" b="1" dirty="0" err="1">
                <a:latin typeface="Arial" charset="0"/>
              </a:rPr>
              <a:t>tumbuhan</a:t>
            </a:r>
            <a:endParaRPr lang="en-US" sz="1400" b="1" dirty="0">
              <a:latin typeface="Arial" charset="0"/>
            </a:endParaRPr>
          </a:p>
          <a:p>
            <a:pPr lvl="2">
              <a:defRPr/>
            </a:pPr>
            <a:r>
              <a:rPr lang="en-US" sz="1400" b="1" dirty="0" err="1">
                <a:latin typeface="Arial" charset="0"/>
              </a:rPr>
              <a:t>Konsumer</a:t>
            </a:r>
            <a:r>
              <a:rPr lang="en-US" sz="1400" b="1" dirty="0">
                <a:latin typeface="Arial" charset="0"/>
              </a:rPr>
              <a:t> : </a:t>
            </a:r>
            <a:r>
              <a:rPr lang="en-US" sz="1400" b="1" dirty="0" err="1">
                <a:latin typeface="Arial" charset="0"/>
              </a:rPr>
              <a:t>herbivora</a:t>
            </a:r>
            <a:r>
              <a:rPr lang="en-US" sz="1400" b="1" dirty="0">
                <a:latin typeface="Arial" charset="0"/>
              </a:rPr>
              <a:t> (</a:t>
            </a:r>
            <a:r>
              <a:rPr lang="en-US" sz="1400" b="1" dirty="0" err="1">
                <a:latin typeface="Arial" charset="0"/>
              </a:rPr>
              <a:t>konsumer</a:t>
            </a:r>
            <a:r>
              <a:rPr lang="en-US" sz="1400" b="1" dirty="0">
                <a:latin typeface="Arial" charset="0"/>
              </a:rPr>
              <a:t> 1), </a:t>
            </a:r>
            <a:r>
              <a:rPr lang="en-US" sz="1400" b="1" dirty="0" err="1">
                <a:latin typeface="Arial" charset="0"/>
              </a:rPr>
              <a:t>karnivora</a:t>
            </a:r>
            <a:r>
              <a:rPr lang="en-US" sz="1400" b="1" dirty="0">
                <a:latin typeface="Arial" charset="0"/>
              </a:rPr>
              <a:t> (</a:t>
            </a:r>
            <a:r>
              <a:rPr lang="en-US" sz="1400" b="1" dirty="0" err="1">
                <a:latin typeface="Arial" charset="0"/>
              </a:rPr>
              <a:t>konsumer</a:t>
            </a:r>
            <a:r>
              <a:rPr lang="en-US" sz="1400" b="1" dirty="0">
                <a:latin typeface="Arial" charset="0"/>
              </a:rPr>
              <a:t> 2)</a:t>
            </a:r>
          </a:p>
          <a:p>
            <a:pPr lvl="2">
              <a:defRPr/>
            </a:pPr>
            <a:r>
              <a:rPr lang="en-US" sz="1400" b="1" dirty="0" err="1">
                <a:latin typeface="Arial" charset="0"/>
              </a:rPr>
              <a:t>Dekomposer</a:t>
            </a:r>
            <a:r>
              <a:rPr lang="en-US" sz="1400" b="1" dirty="0">
                <a:latin typeface="Arial" charset="0"/>
              </a:rPr>
              <a:t> : </a:t>
            </a:r>
            <a:r>
              <a:rPr lang="en-US" sz="1400" b="1" dirty="0" err="1">
                <a:latin typeface="Arial" charset="0"/>
              </a:rPr>
              <a:t>bakteri</a:t>
            </a:r>
            <a:r>
              <a:rPr lang="en-US" sz="1400" b="1" dirty="0">
                <a:latin typeface="Arial" charset="0"/>
              </a:rPr>
              <a:t>, fungi, </a:t>
            </a:r>
            <a:r>
              <a:rPr lang="en-US" sz="1400" b="1" dirty="0" err="1">
                <a:latin typeface="Arial" charset="0"/>
              </a:rPr>
              <a:t>dll</a:t>
            </a:r>
            <a:r>
              <a:rPr lang="en-US" sz="1400" b="1" dirty="0">
                <a:latin typeface="Arial" charset="0"/>
              </a:rPr>
              <a:t>.</a:t>
            </a:r>
          </a:p>
          <a:p>
            <a:pPr lvl="2">
              <a:buNone/>
              <a:defRPr/>
            </a:pPr>
            <a:endParaRPr lang="en-US" sz="1400" b="1" dirty="0">
              <a:latin typeface="Arial" charset="0"/>
            </a:endParaRPr>
          </a:p>
          <a:p>
            <a:pPr marL="0" indent="0">
              <a:buNone/>
            </a:pPr>
            <a:endParaRPr lang="id-ID" sz="1400" b="1" dirty="0"/>
          </a:p>
        </p:txBody>
      </p:sp>
      <p:pic>
        <p:nvPicPr>
          <p:cNvPr id="15" name="Picture 5" descr="http://www.scienceclarified.com/images/uesc_04_img02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8172" y="388565"/>
            <a:ext cx="2862300" cy="188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ight Arrow 15">
            <a:hlinkClick r:id="rId4" action="ppaction://hlinksldjump"/>
          </p:cNvPr>
          <p:cNvSpPr/>
          <p:nvPr/>
        </p:nvSpPr>
        <p:spPr>
          <a:xfrm>
            <a:off x="7236296" y="5914595"/>
            <a:ext cx="1368152" cy="682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NEXT</a:t>
            </a:r>
            <a:endParaRPr lang="id-ID" dirty="0"/>
          </a:p>
        </p:txBody>
      </p:sp>
      <p:sp>
        <p:nvSpPr>
          <p:cNvPr id="13" name="Flowchart: Punched Tape 11">
            <a:hlinkClick r:id="rId5" action="ppaction://hlinksldjump"/>
          </p:cNvPr>
          <p:cNvSpPr/>
          <p:nvPr/>
        </p:nvSpPr>
        <p:spPr>
          <a:xfrm>
            <a:off x="395536" y="188640"/>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MATERI</a:t>
            </a:r>
            <a:endParaRPr lang="id-ID" b="1" dirty="0">
              <a:solidFill>
                <a:schemeClr val="tx1"/>
              </a:solidFill>
            </a:endParaRPr>
          </a:p>
        </p:txBody>
      </p:sp>
    </p:spTree>
    <p:extLst>
      <p:ext uri="{BB962C8B-B14F-4D97-AF65-F5344CB8AC3E}">
        <p14:creationId xmlns:p14="http://schemas.microsoft.com/office/powerpoint/2010/main" val="10826200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Flowchart: Punched Tape 11">
            <a:hlinkClick r:id="rId3" action="ppaction://hlinksldjump"/>
          </p:cNvPr>
          <p:cNvSpPr/>
          <p:nvPr/>
        </p:nvSpPr>
        <p:spPr>
          <a:xfrm>
            <a:off x="395536" y="188640"/>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MATERI</a:t>
            </a:r>
            <a:endParaRPr lang="id-ID" b="1" dirty="0">
              <a:solidFill>
                <a:schemeClr val="tx1"/>
              </a:solidFill>
            </a:endParaRPr>
          </a:p>
        </p:txBody>
      </p:sp>
      <p:sp>
        <p:nvSpPr>
          <p:cNvPr id="7" name="TextBox 6"/>
          <p:cNvSpPr txBox="1"/>
          <p:nvPr/>
        </p:nvSpPr>
        <p:spPr>
          <a:xfrm>
            <a:off x="3419872" y="1648090"/>
            <a:ext cx="5328592" cy="369332"/>
          </a:xfrm>
          <a:prstGeom prst="rect">
            <a:avLst/>
          </a:prstGeom>
          <a:noFill/>
        </p:spPr>
        <p:txBody>
          <a:bodyPr wrap="square" rtlCol="0">
            <a:spAutoFit/>
          </a:bodyPr>
          <a:lstStyle/>
          <a:p>
            <a:endParaRPr lang="id-ID" dirty="0"/>
          </a:p>
        </p:txBody>
      </p:sp>
      <p:sp>
        <p:nvSpPr>
          <p:cNvPr id="14" name="Content Placeholder 3"/>
          <p:cNvSpPr>
            <a:spLocks noGrp="1"/>
          </p:cNvSpPr>
          <p:nvPr>
            <p:ph sz="half" idx="4294967295"/>
          </p:nvPr>
        </p:nvSpPr>
        <p:spPr>
          <a:xfrm>
            <a:off x="3275856" y="351645"/>
            <a:ext cx="5616624" cy="5509276"/>
          </a:xfrm>
          <a:prstGeom prst="rect">
            <a:avLst/>
          </a:prstGeom>
          <a:ln w="76200">
            <a:noFill/>
          </a:ln>
        </p:spPr>
        <p:txBody>
          <a:bodyPr>
            <a:normAutofit/>
          </a:bodyPr>
          <a:lstStyle/>
          <a:p>
            <a:pPr marL="0" indent="0" algn="ctr">
              <a:buNone/>
            </a:pPr>
            <a:r>
              <a:rPr lang="en-US" b="1" dirty="0" err="1" smtClean="0"/>
              <a:t>Fungsi</a:t>
            </a:r>
            <a:r>
              <a:rPr lang="en-US" b="1" dirty="0" smtClean="0"/>
              <a:t> </a:t>
            </a:r>
            <a:r>
              <a:rPr lang="en-US" b="1" dirty="0" err="1" smtClean="0"/>
              <a:t>Ekosistem</a:t>
            </a:r>
            <a:endParaRPr lang="id-ID" b="1" dirty="0" smtClean="0"/>
          </a:p>
          <a:p>
            <a:pPr>
              <a:defRPr/>
            </a:pPr>
            <a:r>
              <a:rPr lang="en-US" sz="1400" b="1" dirty="0" err="1">
                <a:latin typeface="Arial" charset="0"/>
              </a:rPr>
              <a:t>Aliran</a:t>
            </a:r>
            <a:r>
              <a:rPr lang="en-US" sz="1400" b="1" dirty="0">
                <a:latin typeface="Arial" charset="0"/>
              </a:rPr>
              <a:t> </a:t>
            </a:r>
            <a:r>
              <a:rPr lang="en-US" sz="1400" b="1" dirty="0" err="1">
                <a:latin typeface="Arial" charset="0"/>
              </a:rPr>
              <a:t>energi</a:t>
            </a:r>
            <a:r>
              <a:rPr lang="en-US" sz="1400" b="1" dirty="0">
                <a:latin typeface="Arial" charset="0"/>
              </a:rPr>
              <a:t> </a:t>
            </a:r>
            <a:r>
              <a:rPr lang="en-US" sz="1400" b="1" dirty="0" err="1">
                <a:latin typeface="Arial" charset="0"/>
              </a:rPr>
              <a:t>dan</a:t>
            </a:r>
            <a:r>
              <a:rPr lang="en-US" sz="1400" b="1" dirty="0">
                <a:latin typeface="Arial" charset="0"/>
              </a:rPr>
              <a:t> </a:t>
            </a:r>
            <a:r>
              <a:rPr lang="en-US" sz="1400" b="1" dirty="0" err="1">
                <a:latin typeface="Arial" charset="0"/>
              </a:rPr>
              <a:t>siklus</a:t>
            </a:r>
            <a:r>
              <a:rPr lang="en-US" sz="1400" b="1" dirty="0">
                <a:latin typeface="Arial" charset="0"/>
              </a:rPr>
              <a:t> </a:t>
            </a:r>
            <a:r>
              <a:rPr lang="en-US" sz="1400" b="1" dirty="0" err="1">
                <a:latin typeface="Arial" charset="0"/>
              </a:rPr>
              <a:t>materi</a:t>
            </a:r>
            <a:endParaRPr lang="en-US" sz="1400" b="1" dirty="0">
              <a:latin typeface="Arial" charset="0"/>
            </a:endParaRPr>
          </a:p>
          <a:p>
            <a:pPr lvl="1">
              <a:defRPr/>
            </a:pPr>
            <a:r>
              <a:rPr lang="en-US" sz="1400" b="1" dirty="0" err="1">
                <a:latin typeface="Arial" charset="0"/>
              </a:rPr>
              <a:t>Siklus</a:t>
            </a:r>
            <a:r>
              <a:rPr lang="en-US" sz="1400" b="1" dirty="0">
                <a:latin typeface="Arial" charset="0"/>
              </a:rPr>
              <a:t> </a:t>
            </a:r>
            <a:r>
              <a:rPr lang="en-US" sz="1400" b="1" dirty="0" err="1">
                <a:latin typeface="Arial" charset="0"/>
              </a:rPr>
              <a:t>materi</a:t>
            </a:r>
            <a:r>
              <a:rPr lang="en-US" sz="1400" b="1" dirty="0">
                <a:latin typeface="Arial" charset="0"/>
              </a:rPr>
              <a:t> di </a:t>
            </a:r>
            <a:r>
              <a:rPr lang="en-US" sz="1400" b="1" dirty="0" err="1">
                <a:latin typeface="Arial" charset="0"/>
              </a:rPr>
              <a:t>ekosfer</a:t>
            </a:r>
            <a:r>
              <a:rPr lang="en-US" sz="1400" b="1" dirty="0">
                <a:latin typeface="Arial" charset="0"/>
              </a:rPr>
              <a:t> </a:t>
            </a:r>
            <a:r>
              <a:rPr lang="en-US" sz="1400" b="1" dirty="0" err="1">
                <a:latin typeface="Arial" charset="0"/>
              </a:rPr>
              <a:t>berlangsung</a:t>
            </a:r>
            <a:r>
              <a:rPr lang="en-US" sz="1400" b="1" dirty="0">
                <a:latin typeface="Arial" charset="0"/>
              </a:rPr>
              <a:t> </a:t>
            </a:r>
            <a:r>
              <a:rPr lang="en-US" sz="1400" b="1" dirty="0" err="1">
                <a:latin typeface="Arial" charset="0"/>
              </a:rPr>
              <a:t>sempurna</a:t>
            </a:r>
            <a:endParaRPr lang="en-US" sz="1400" b="1" dirty="0">
              <a:latin typeface="Arial" charset="0"/>
            </a:endParaRPr>
          </a:p>
          <a:p>
            <a:pPr lvl="1">
              <a:defRPr/>
            </a:pPr>
            <a:r>
              <a:rPr lang="en-US" sz="1400" b="1" dirty="0" err="1">
                <a:latin typeface="Arial" charset="0"/>
              </a:rPr>
              <a:t>Siklus</a:t>
            </a:r>
            <a:r>
              <a:rPr lang="en-US" sz="1400" b="1" dirty="0">
                <a:latin typeface="Arial" charset="0"/>
              </a:rPr>
              <a:t> </a:t>
            </a:r>
            <a:r>
              <a:rPr lang="en-US" sz="1400" b="1" dirty="0" err="1">
                <a:latin typeface="Arial" charset="0"/>
              </a:rPr>
              <a:t>materi</a:t>
            </a:r>
            <a:r>
              <a:rPr lang="en-US" sz="1400" b="1" dirty="0">
                <a:latin typeface="Arial" charset="0"/>
              </a:rPr>
              <a:t> di </a:t>
            </a:r>
            <a:r>
              <a:rPr lang="en-US" sz="1400" b="1" dirty="0" err="1">
                <a:latin typeface="Arial" charset="0"/>
              </a:rPr>
              <a:t>ekosistem</a:t>
            </a:r>
            <a:r>
              <a:rPr lang="en-US" sz="1400" b="1" dirty="0">
                <a:latin typeface="Arial" charset="0"/>
              </a:rPr>
              <a:t> </a:t>
            </a:r>
            <a:r>
              <a:rPr lang="en-US" sz="1400" b="1" dirty="0" err="1">
                <a:latin typeface="Arial" charset="0"/>
              </a:rPr>
              <a:t>tidak</a:t>
            </a:r>
            <a:r>
              <a:rPr lang="en-US" sz="1400" b="1" dirty="0">
                <a:latin typeface="Arial" charset="0"/>
              </a:rPr>
              <a:t> </a:t>
            </a:r>
            <a:r>
              <a:rPr lang="en-US" sz="1400" b="1" dirty="0" err="1">
                <a:latin typeface="Arial" charset="0"/>
              </a:rPr>
              <a:t>harus</a:t>
            </a:r>
            <a:r>
              <a:rPr lang="en-US" sz="1400" b="1" dirty="0">
                <a:latin typeface="Arial" charset="0"/>
              </a:rPr>
              <a:t> </a:t>
            </a:r>
            <a:r>
              <a:rPr lang="en-US" sz="1400" b="1" dirty="0" err="1">
                <a:latin typeface="Arial" charset="0"/>
              </a:rPr>
              <a:t>berlangsung</a:t>
            </a:r>
            <a:r>
              <a:rPr lang="en-US" sz="1400" b="1" dirty="0">
                <a:latin typeface="Arial" charset="0"/>
              </a:rPr>
              <a:t> </a:t>
            </a:r>
            <a:r>
              <a:rPr lang="en-US" sz="1400" b="1" dirty="0" err="1">
                <a:latin typeface="Arial" charset="0"/>
              </a:rPr>
              <a:t>sempurna</a:t>
            </a:r>
            <a:r>
              <a:rPr lang="en-US" sz="1400" b="1" dirty="0">
                <a:latin typeface="Arial" charset="0"/>
              </a:rPr>
              <a:t>, </a:t>
            </a:r>
            <a:r>
              <a:rPr lang="en-US" sz="1400" b="1" dirty="0" err="1">
                <a:latin typeface="Arial" charset="0"/>
              </a:rPr>
              <a:t>karena</a:t>
            </a:r>
            <a:r>
              <a:rPr lang="en-US" sz="1400" b="1" dirty="0">
                <a:latin typeface="Arial" charset="0"/>
              </a:rPr>
              <a:t> </a:t>
            </a:r>
            <a:r>
              <a:rPr lang="en-US" sz="1400" b="1" dirty="0" err="1">
                <a:latin typeface="Arial" charset="0"/>
              </a:rPr>
              <a:t>materi</a:t>
            </a:r>
            <a:r>
              <a:rPr lang="en-US" sz="1400" b="1" dirty="0">
                <a:latin typeface="Arial" charset="0"/>
              </a:rPr>
              <a:t> </a:t>
            </a:r>
            <a:r>
              <a:rPr lang="en-US" sz="1400" b="1" dirty="0" err="1">
                <a:latin typeface="Arial" charset="0"/>
              </a:rPr>
              <a:t>dapat</a:t>
            </a:r>
            <a:r>
              <a:rPr lang="en-US" sz="1400" b="1" dirty="0">
                <a:latin typeface="Arial" charset="0"/>
              </a:rPr>
              <a:t> </a:t>
            </a:r>
            <a:r>
              <a:rPr lang="en-US" sz="1400" b="1" dirty="0" err="1">
                <a:latin typeface="Arial" charset="0"/>
              </a:rPr>
              <a:t>mengalir</a:t>
            </a:r>
            <a:r>
              <a:rPr lang="en-US" sz="1400" b="1" dirty="0">
                <a:latin typeface="Arial" charset="0"/>
              </a:rPr>
              <a:t> </a:t>
            </a:r>
            <a:r>
              <a:rPr lang="en-US" sz="1400" b="1" dirty="0" err="1">
                <a:latin typeface="Arial" charset="0"/>
              </a:rPr>
              <a:t>dari</a:t>
            </a:r>
            <a:r>
              <a:rPr lang="en-US" sz="1400" b="1" dirty="0">
                <a:latin typeface="Arial" charset="0"/>
              </a:rPr>
              <a:t> </a:t>
            </a:r>
            <a:r>
              <a:rPr lang="en-US" sz="1400" b="1" dirty="0" err="1">
                <a:latin typeface="Arial" charset="0"/>
              </a:rPr>
              <a:t>satu</a:t>
            </a:r>
            <a:r>
              <a:rPr lang="en-US" sz="1400" b="1" dirty="0">
                <a:latin typeface="Arial" charset="0"/>
              </a:rPr>
              <a:t> </a:t>
            </a:r>
            <a:r>
              <a:rPr lang="en-US" sz="1400" b="1" dirty="0" err="1">
                <a:latin typeface="Arial" charset="0"/>
              </a:rPr>
              <a:t>ekosistem</a:t>
            </a:r>
            <a:r>
              <a:rPr lang="en-US" sz="1400" b="1" dirty="0">
                <a:latin typeface="Arial" charset="0"/>
              </a:rPr>
              <a:t> </a:t>
            </a:r>
            <a:r>
              <a:rPr lang="en-US" sz="1400" b="1" dirty="0" err="1">
                <a:latin typeface="Arial" charset="0"/>
              </a:rPr>
              <a:t>ke</a:t>
            </a:r>
            <a:r>
              <a:rPr lang="en-US" sz="1400" b="1" dirty="0">
                <a:latin typeface="Arial" charset="0"/>
              </a:rPr>
              <a:t> </a:t>
            </a:r>
            <a:r>
              <a:rPr lang="en-US" sz="1400" b="1" dirty="0" err="1">
                <a:latin typeface="Arial" charset="0"/>
              </a:rPr>
              <a:t>ekosistem</a:t>
            </a:r>
            <a:r>
              <a:rPr lang="en-US" sz="1400" b="1" dirty="0">
                <a:latin typeface="Arial" charset="0"/>
              </a:rPr>
              <a:t> </a:t>
            </a:r>
            <a:r>
              <a:rPr lang="en-US" sz="1400" b="1" dirty="0" err="1">
                <a:latin typeface="Arial" charset="0"/>
              </a:rPr>
              <a:t>lainnya</a:t>
            </a:r>
            <a:r>
              <a:rPr lang="en-US" sz="1400" b="1" dirty="0">
                <a:latin typeface="Arial" charset="0"/>
              </a:rPr>
              <a:t>.</a:t>
            </a:r>
          </a:p>
          <a:p>
            <a:pPr lvl="1">
              <a:defRPr/>
            </a:pPr>
            <a:endParaRPr lang="en-US" sz="1400" b="1" dirty="0">
              <a:latin typeface="Arial" charset="0"/>
            </a:endParaRPr>
          </a:p>
          <a:p>
            <a:pPr lvl="1">
              <a:defRPr/>
            </a:pPr>
            <a:endParaRPr lang="en-US" sz="1400" b="1" dirty="0">
              <a:latin typeface="Arial" charset="0"/>
            </a:endParaRPr>
          </a:p>
          <a:p>
            <a:pPr lvl="1">
              <a:defRPr/>
            </a:pPr>
            <a:endParaRPr lang="en-US" sz="1400" b="1" dirty="0">
              <a:latin typeface="Arial" charset="0"/>
            </a:endParaRPr>
          </a:p>
          <a:p>
            <a:pPr lvl="1">
              <a:defRPr/>
            </a:pPr>
            <a:endParaRPr lang="en-US" sz="1400" b="1" dirty="0">
              <a:latin typeface="Arial" charset="0"/>
            </a:endParaRPr>
          </a:p>
          <a:p>
            <a:pPr marL="457200" lvl="1" indent="0">
              <a:buNone/>
              <a:defRPr/>
            </a:pPr>
            <a:endParaRPr lang="en-US" sz="1400" b="1" dirty="0">
              <a:latin typeface="Arial" charset="0"/>
            </a:endParaRPr>
          </a:p>
          <a:p>
            <a:pPr lvl="1">
              <a:defRPr/>
            </a:pPr>
            <a:endParaRPr lang="en-US" sz="1400" b="1" dirty="0">
              <a:latin typeface="Arial" charset="0"/>
            </a:endParaRPr>
          </a:p>
          <a:p>
            <a:pPr lvl="1">
              <a:defRPr/>
            </a:pPr>
            <a:endParaRPr lang="en-US" sz="1400" b="1" dirty="0">
              <a:latin typeface="Arial" charset="0"/>
            </a:endParaRPr>
          </a:p>
          <a:p>
            <a:pPr lvl="1">
              <a:defRPr/>
            </a:pPr>
            <a:endParaRPr lang="en-US" sz="1400" b="1" dirty="0">
              <a:latin typeface="Arial" charset="0"/>
            </a:endParaRPr>
          </a:p>
          <a:p>
            <a:pPr lvl="1">
              <a:defRPr/>
            </a:pPr>
            <a:endParaRPr lang="id-ID" sz="1400" b="1" dirty="0" smtClean="0">
              <a:latin typeface="Arial" charset="0"/>
            </a:endParaRPr>
          </a:p>
          <a:p>
            <a:pPr lvl="1">
              <a:defRPr/>
            </a:pPr>
            <a:endParaRPr lang="id-ID" sz="1400" b="1" dirty="0">
              <a:latin typeface="Arial" charset="0"/>
            </a:endParaRPr>
          </a:p>
          <a:p>
            <a:pPr lvl="1">
              <a:defRPr/>
            </a:pPr>
            <a:endParaRPr lang="en-US" sz="1400" b="1" dirty="0">
              <a:latin typeface="Arial" charset="0"/>
            </a:endParaRPr>
          </a:p>
          <a:p>
            <a:pPr>
              <a:defRPr/>
            </a:pPr>
            <a:r>
              <a:rPr lang="en-US" sz="1400" b="1" dirty="0" err="1">
                <a:latin typeface="Arial" charset="0"/>
              </a:rPr>
              <a:t>Aliran</a:t>
            </a:r>
            <a:r>
              <a:rPr lang="en-US" sz="1400" b="1" dirty="0">
                <a:latin typeface="Arial" charset="0"/>
              </a:rPr>
              <a:t> </a:t>
            </a:r>
            <a:r>
              <a:rPr lang="en-US" sz="1400" b="1" dirty="0" err="1">
                <a:latin typeface="Arial" charset="0"/>
              </a:rPr>
              <a:t>energi</a:t>
            </a:r>
            <a:r>
              <a:rPr lang="en-US" sz="1400" b="1" dirty="0">
                <a:latin typeface="Arial" charset="0"/>
              </a:rPr>
              <a:t> </a:t>
            </a:r>
            <a:r>
              <a:rPr lang="en-US" sz="1400" b="1" dirty="0" err="1">
                <a:latin typeface="Arial" charset="0"/>
              </a:rPr>
              <a:t>dalam</a:t>
            </a:r>
            <a:r>
              <a:rPr lang="en-US" sz="1400" b="1" dirty="0">
                <a:latin typeface="Arial" charset="0"/>
              </a:rPr>
              <a:t> </a:t>
            </a:r>
            <a:r>
              <a:rPr lang="en-US" sz="1400" b="1" dirty="0" err="1">
                <a:latin typeface="Arial" charset="0"/>
              </a:rPr>
              <a:t>ekosistem</a:t>
            </a:r>
            <a:endParaRPr lang="en-US" sz="1400" b="1" dirty="0">
              <a:latin typeface="Arial" charset="0"/>
            </a:endParaRPr>
          </a:p>
          <a:p>
            <a:pPr lvl="1">
              <a:defRPr/>
            </a:pPr>
            <a:r>
              <a:rPr lang="en-US" sz="1400" b="1" dirty="0" err="1">
                <a:latin typeface="Arial" charset="0"/>
              </a:rPr>
              <a:t>Rantai</a:t>
            </a:r>
            <a:r>
              <a:rPr lang="en-US" sz="1400" b="1" dirty="0">
                <a:latin typeface="Arial" charset="0"/>
              </a:rPr>
              <a:t> </a:t>
            </a:r>
            <a:r>
              <a:rPr lang="en-US" sz="1400" b="1" dirty="0" err="1">
                <a:latin typeface="Arial" charset="0"/>
              </a:rPr>
              <a:t>makanan</a:t>
            </a:r>
            <a:endParaRPr lang="en-US" sz="1400" b="1" dirty="0">
              <a:latin typeface="Arial" charset="0"/>
            </a:endParaRPr>
          </a:p>
          <a:p>
            <a:pPr lvl="1">
              <a:defRPr/>
            </a:pPr>
            <a:r>
              <a:rPr lang="en-US" sz="1400" b="1" dirty="0" err="1">
                <a:latin typeface="Arial" charset="0"/>
              </a:rPr>
              <a:t>Jaring</a:t>
            </a:r>
            <a:r>
              <a:rPr lang="en-US" sz="1400" b="1" dirty="0">
                <a:latin typeface="Arial" charset="0"/>
              </a:rPr>
              <a:t> </a:t>
            </a:r>
            <a:r>
              <a:rPr lang="en-US" sz="1400" b="1" dirty="0" err="1">
                <a:latin typeface="Arial" charset="0"/>
              </a:rPr>
              <a:t>makanan</a:t>
            </a:r>
            <a:r>
              <a:rPr lang="en-US" sz="1400" b="1" dirty="0">
                <a:latin typeface="Arial" charset="0"/>
              </a:rPr>
              <a:t> : </a:t>
            </a:r>
            <a:r>
              <a:rPr lang="en-US" sz="1400" b="1" dirty="0" err="1">
                <a:latin typeface="Arial" charset="0"/>
              </a:rPr>
              <a:t>rantai</a:t>
            </a:r>
            <a:r>
              <a:rPr lang="en-US" sz="1400" b="1" dirty="0">
                <a:latin typeface="Arial" charset="0"/>
              </a:rPr>
              <a:t> </a:t>
            </a:r>
            <a:r>
              <a:rPr lang="en-US" sz="1400" b="1" dirty="0" err="1">
                <a:latin typeface="Arial" charset="0"/>
              </a:rPr>
              <a:t>makanan</a:t>
            </a:r>
            <a:r>
              <a:rPr lang="en-US" sz="1400" b="1" dirty="0">
                <a:latin typeface="Arial" charset="0"/>
              </a:rPr>
              <a:t> yang </a:t>
            </a:r>
            <a:r>
              <a:rPr lang="en-US" sz="1400" b="1" dirty="0" err="1">
                <a:latin typeface="Arial" charset="0"/>
              </a:rPr>
              <a:t>banyak</a:t>
            </a:r>
            <a:endParaRPr lang="en-US" sz="1400" b="1" dirty="0">
              <a:latin typeface="Arial" charset="0"/>
            </a:endParaRPr>
          </a:p>
          <a:p>
            <a:pPr>
              <a:defRPr/>
            </a:pPr>
            <a:endParaRPr lang="en-US" sz="1400" b="1" dirty="0">
              <a:latin typeface="Arial" charset="0"/>
            </a:endParaRPr>
          </a:p>
          <a:p>
            <a:pPr>
              <a:buNone/>
              <a:defRPr/>
            </a:pPr>
            <a:endParaRPr lang="en-US" sz="1400" b="1" dirty="0">
              <a:latin typeface="Arial" charset="0"/>
            </a:endParaRPr>
          </a:p>
          <a:p>
            <a:pPr>
              <a:buNone/>
              <a:defRPr/>
            </a:pPr>
            <a:endParaRPr lang="en-US" sz="1400" b="1" dirty="0"/>
          </a:p>
          <a:p>
            <a:pPr>
              <a:buNone/>
              <a:defRPr/>
            </a:pPr>
            <a:endParaRPr lang="en-US" sz="1400" b="1" dirty="0"/>
          </a:p>
          <a:p>
            <a:pPr marL="0" indent="0">
              <a:buNone/>
            </a:pPr>
            <a:endParaRPr lang="id-ID" sz="1400" b="1" dirty="0"/>
          </a:p>
        </p:txBody>
      </p:sp>
      <p:pic>
        <p:nvPicPr>
          <p:cNvPr id="15" name="Picture 4" descr="fg02_0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896" y="2694150"/>
            <a:ext cx="4622095" cy="2751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ight Arrow 16">
            <a:hlinkClick r:id="rId5" action="ppaction://hlinksldjump"/>
          </p:cNvPr>
          <p:cNvSpPr/>
          <p:nvPr/>
        </p:nvSpPr>
        <p:spPr>
          <a:xfrm>
            <a:off x="7236296" y="5914595"/>
            <a:ext cx="1368152" cy="682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NEXT</a:t>
            </a:r>
            <a:endParaRPr lang="id-ID" dirty="0"/>
          </a:p>
        </p:txBody>
      </p:sp>
    </p:spTree>
    <p:extLst>
      <p:ext uri="{BB962C8B-B14F-4D97-AF65-F5344CB8AC3E}">
        <p14:creationId xmlns:p14="http://schemas.microsoft.com/office/powerpoint/2010/main" val="20266870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Flowchart: Punched Tape 11">
            <a:hlinkClick r:id="rId3" action="ppaction://hlinksldjump"/>
          </p:cNvPr>
          <p:cNvSpPr/>
          <p:nvPr/>
        </p:nvSpPr>
        <p:spPr>
          <a:xfrm>
            <a:off x="395536" y="116632"/>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MATERI</a:t>
            </a:r>
            <a:endParaRPr lang="id-ID" b="1" dirty="0">
              <a:solidFill>
                <a:schemeClr val="tx1"/>
              </a:solidFill>
            </a:endParaRPr>
          </a:p>
        </p:txBody>
      </p:sp>
      <p:sp>
        <p:nvSpPr>
          <p:cNvPr id="7" name="TextBox 6"/>
          <p:cNvSpPr txBox="1"/>
          <p:nvPr/>
        </p:nvSpPr>
        <p:spPr>
          <a:xfrm>
            <a:off x="3419872" y="1648090"/>
            <a:ext cx="5328592" cy="369332"/>
          </a:xfrm>
          <a:prstGeom prst="rect">
            <a:avLst/>
          </a:prstGeom>
          <a:noFill/>
        </p:spPr>
        <p:txBody>
          <a:bodyPr wrap="square" rtlCol="0">
            <a:spAutoFit/>
          </a:bodyPr>
          <a:lstStyle/>
          <a:p>
            <a:endParaRPr lang="id-ID" dirty="0"/>
          </a:p>
        </p:txBody>
      </p:sp>
      <p:pic>
        <p:nvPicPr>
          <p:cNvPr id="5121" name="Picture 1"/>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bwMode="auto">
          <a:xfrm>
            <a:off x="3273782" y="389444"/>
            <a:ext cx="5474682" cy="438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p:cNvSpPr/>
          <p:nvPr/>
        </p:nvSpPr>
        <p:spPr>
          <a:xfrm>
            <a:off x="3949478" y="4893104"/>
            <a:ext cx="4572000" cy="757130"/>
          </a:xfrm>
          <a:prstGeom prst="rect">
            <a:avLst/>
          </a:prstGeom>
        </p:spPr>
        <p:txBody>
          <a:bodyPr>
            <a:spAutoFit/>
          </a:bodyPr>
          <a:lstStyle/>
          <a:p>
            <a:pPr algn="ctr">
              <a:lnSpc>
                <a:spcPct val="90000"/>
              </a:lnSpc>
            </a:pPr>
            <a:r>
              <a:rPr lang="en-US" sz="1600" b="1" dirty="0" smtClean="0"/>
              <a:t>The movement of nutrients (blue arrows) and energy (red arrows) and both (brown arrows) through the ecosystem </a:t>
            </a:r>
            <a:endParaRPr lang="en-US" sz="1600" b="1" dirty="0"/>
          </a:p>
        </p:txBody>
      </p:sp>
      <p:sp>
        <p:nvSpPr>
          <p:cNvPr id="14" name="Right Arrow 13">
            <a:hlinkClick r:id="rId5" action="ppaction://hlinksldjump"/>
          </p:cNvPr>
          <p:cNvSpPr/>
          <p:nvPr/>
        </p:nvSpPr>
        <p:spPr>
          <a:xfrm>
            <a:off x="7236296" y="5914595"/>
            <a:ext cx="1368152" cy="682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NEXT</a:t>
            </a:r>
            <a:endParaRPr lang="id-ID" dirty="0"/>
          </a:p>
        </p:txBody>
      </p:sp>
    </p:spTree>
    <p:extLst>
      <p:ext uri="{BB962C8B-B14F-4D97-AF65-F5344CB8AC3E}">
        <p14:creationId xmlns:p14="http://schemas.microsoft.com/office/powerpoint/2010/main" val="15237700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Flowchart: Punched Tape 11">
            <a:hlinkClick r:id="rId3" action="ppaction://hlinksldjump"/>
          </p:cNvPr>
          <p:cNvSpPr/>
          <p:nvPr/>
        </p:nvSpPr>
        <p:spPr>
          <a:xfrm>
            <a:off x="395536" y="188640"/>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MATERI</a:t>
            </a:r>
            <a:endParaRPr lang="id-ID" b="1" dirty="0">
              <a:solidFill>
                <a:schemeClr val="tx1"/>
              </a:solidFill>
            </a:endParaRPr>
          </a:p>
        </p:txBody>
      </p:sp>
      <p:sp>
        <p:nvSpPr>
          <p:cNvPr id="7" name="TextBox 6"/>
          <p:cNvSpPr txBox="1"/>
          <p:nvPr/>
        </p:nvSpPr>
        <p:spPr>
          <a:xfrm>
            <a:off x="3419872" y="1648090"/>
            <a:ext cx="5328592" cy="369332"/>
          </a:xfrm>
          <a:prstGeom prst="rect">
            <a:avLst/>
          </a:prstGeom>
          <a:noFill/>
        </p:spPr>
        <p:txBody>
          <a:bodyPr wrap="square" rtlCol="0">
            <a:spAutoFit/>
          </a:bodyPr>
          <a:lstStyle/>
          <a:p>
            <a:endParaRPr lang="id-ID" dirty="0"/>
          </a:p>
        </p:txBody>
      </p:sp>
      <p:sp>
        <p:nvSpPr>
          <p:cNvPr id="3" name="TextBox 2"/>
          <p:cNvSpPr txBox="1"/>
          <p:nvPr/>
        </p:nvSpPr>
        <p:spPr>
          <a:xfrm>
            <a:off x="3178331" y="201540"/>
            <a:ext cx="5786155" cy="3631763"/>
          </a:xfrm>
          <a:prstGeom prst="rect">
            <a:avLst/>
          </a:prstGeom>
          <a:noFill/>
        </p:spPr>
        <p:txBody>
          <a:bodyPr wrap="square" rtlCol="0">
            <a:spAutoFit/>
          </a:bodyPr>
          <a:lstStyle/>
          <a:p>
            <a:pPr algn="ctr"/>
            <a:r>
              <a:rPr lang="id-ID" sz="3200" b="1" dirty="0" smtClean="0">
                <a:latin typeface="Comic Sans MS" pitchFamily="66" charset="0"/>
              </a:rPr>
              <a:t>Rantai Makanan</a:t>
            </a:r>
          </a:p>
          <a:p>
            <a:endParaRPr lang="id-ID" dirty="0">
              <a:latin typeface="Comic Sans MS" pitchFamily="66" charset="0"/>
            </a:endParaRPr>
          </a:p>
          <a:p>
            <a:r>
              <a:rPr lang="id-ID" dirty="0" smtClean="0">
                <a:latin typeface="Comic Sans MS" pitchFamily="66" charset="0"/>
              </a:rPr>
              <a:t>Rantai </a:t>
            </a:r>
            <a:r>
              <a:rPr lang="id-ID" dirty="0">
                <a:latin typeface="Comic Sans MS" pitchFamily="66" charset="0"/>
              </a:rPr>
              <a:t>makanan Organisme yang langsung memakan tumbuhan disebut herbivora (konsumen primer), yang memakan herbivora disebut karnivora (konsumen sekunder), dan yang memakan konsumen sekunder disebut konsumen tersier. Jalur makan dan dimakan dari organisme pada satu tingkat trofik berikutnya membentuk urutan dan arah tertentu disebut rantai makanan. Rantai makanan yang dimulai dari perumput, yaitu rumput belalang kadal burung elang.</a:t>
            </a:r>
          </a:p>
        </p:txBody>
      </p:sp>
      <p:pic>
        <p:nvPicPr>
          <p:cNvPr id="14" name="Picture 13" descr="http://2.bp.blogspot.com/_B3rYcghLQ7U/S2QIv2_0muI/AAAAAAAAAEA/CqeiaJZCH8c/s320/hahayaman.bmp">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3978278" y="3655973"/>
            <a:ext cx="4626170" cy="1872209"/>
          </a:xfrm>
          <a:prstGeom prst="rect">
            <a:avLst/>
          </a:prstGeom>
          <a:noFill/>
          <a:ln>
            <a:noFill/>
          </a:ln>
        </p:spPr>
      </p:pic>
      <p:sp>
        <p:nvSpPr>
          <p:cNvPr id="16" name="Right Arrow 15">
            <a:hlinkClick r:id="rId6" action="ppaction://hlinksldjump"/>
          </p:cNvPr>
          <p:cNvSpPr/>
          <p:nvPr/>
        </p:nvSpPr>
        <p:spPr>
          <a:xfrm>
            <a:off x="7236296" y="5914595"/>
            <a:ext cx="1368152" cy="682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NEXT</a:t>
            </a:r>
            <a:endParaRPr lang="id-ID" dirty="0"/>
          </a:p>
        </p:txBody>
      </p:sp>
    </p:spTree>
    <p:extLst>
      <p:ext uri="{BB962C8B-B14F-4D97-AF65-F5344CB8AC3E}">
        <p14:creationId xmlns:p14="http://schemas.microsoft.com/office/powerpoint/2010/main" val="24030436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Flowchart: Punched Tape 11">
            <a:hlinkClick r:id="rId3" action="ppaction://hlinksldjump"/>
          </p:cNvPr>
          <p:cNvSpPr/>
          <p:nvPr/>
        </p:nvSpPr>
        <p:spPr>
          <a:xfrm>
            <a:off x="395536" y="116632"/>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MATERI</a:t>
            </a:r>
            <a:endParaRPr lang="id-ID" b="1" dirty="0">
              <a:solidFill>
                <a:schemeClr val="tx1"/>
              </a:solidFill>
            </a:endParaRPr>
          </a:p>
        </p:txBody>
      </p:sp>
      <p:sp>
        <p:nvSpPr>
          <p:cNvPr id="7" name="TextBox 6"/>
          <p:cNvSpPr txBox="1"/>
          <p:nvPr/>
        </p:nvSpPr>
        <p:spPr>
          <a:xfrm>
            <a:off x="3419872" y="1648090"/>
            <a:ext cx="5328592" cy="369332"/>
          </a:xfrm>
          <a:prstGeom prst="rect">
            <a:avLst/>
          </a:prstGeom>
          <a:noFill/>
        </p:spPr>
        <p:txBody>
          <a:bodyPr wrap="square" rtlCol="0">
            <a:spAutoFit/>
          </a:bodyPr>
          <a:lstStyle/>
          <a:p>
            <a:endParaRPr lang="id-ID" dirty="0"/>
          </a:p>
        </p:txBody>
      </p:sp>
      <p:sp>
        <p:nvSpPr>
          <p:cNvPr id="3" name="TextBox 2"/>
          <p:cNvSpPr txBox="1"/>
          <p:nvPr/>
        </p:nvSpPr>
        <p:spPr>
          <a:xfrm>
            <a:off x="3059324" y="332656"/>
            <a:ext cx="5904656" cy="2031325"/>
          </a:xfrm>
          <a:prstGeom prst="rect">
            <a:avLst/>
          </a:prstGeom>
          <a:noFill/>
        </p:spPr>
        <p:txBody>
          <a:bodyPr wrap="square" rtlCol="0">
            <a:spAutoFit/>
          </a:bodyPr>
          <a:lstStyle/>
          <a:p>
            <a:r>
              <a:rPr lang="id-ID" dirty="0">
                <a:latin typeface="Comic Sans MS" pitchFamily="66" charset="0"/>
              </a:rPr>
              <a:t>Dalam ekosistem rantai makanan–rantai makanan itu saling bertalian. Kebanyakan sejenis hewan memakan beragam, dan makhluk tersebut pada gilirannya juga menyediakan makanan berbagai makhluk yang memakannya, maka terjadi yang dinamakan jaring – jaring makanan (food web).</a:t>
            </a:r>
          </a:p>
          <a:p>
            <a:endParaRPr lang="id-ID" dirty="0">
              <a:latin typeface="Comic Sans MS" pitchFamily="66" charset="0"/>
            </a:endParaRPr>
          </a:p>
        </p:txBody>
      </p:sp>
      <p:pic>
        <p:nvPicPr>
          <p:cNvPr id="14" name="Picture 13" descr="http://3.bp.blogspot.com/_B3rYcghLQ7U/S2QJkfkThZI/AAAAAAAAAEI/IQ9RmuZ8TpY/s320/rantai+makanan.bmp">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3716851" y="2194864"/>
            <a:ext cx="4392488" cy="3406207"/>
          </a:xfrm>
          <a:prstGeom prst="rect">
            <a:avLst/>
          </a:prstGeom>
          <a:noFill/>
          <a:ln>
            <a:noFill/>
          </a:ln>
        </p:spPr>
      </p:pic>
    </p:spTree>
    <p:extLst>
      <p:ext uri="{BB962C8B-B14F-4D97-AF65-F5344CB8AC3E}">
        <p14:creationId xmlns:p14="http://schemas.microsoft.com/office/powerpoint/2010/main" val="20851122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8" name="Flowchart: Punched Tape 7"/>
          <p:cNvSpPr/>
          <p:nvPr/>
        </p:nvSpPr>
        <p:spPr>
          <a:xfrm>
            <a:off x="395536" y="697051"/>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TES</a:t>
            </a:r>
            <a:endParaRPr lang="id-ID" b="1" dirty="0">
              <a:solidFill>
                <a:schemeClr val="tx1"/>
              </a:solidFill>
            </a:endParaRPr>
          </a:p>
        </p:txBody>
      </p:sp>
      <p:sp>
        <p:nvSpPr>
          <p:cNvPr id="7" name="TextBox 6"/>
          <p:cNvSpPr txBox="1"/>
          <p:nvPr/>
        </p:nvSpPr>
        <p:spPr>
          <a:xfrm>
            <a:off x="3203848" y="1612951"/>
            <a:ext cx="5328592" cy="923330"/>
          </a:xfrm>
          <a:prstGeom prst="rect">
            <a:avLst/>
          </a:prstGeom>
          <a:noFill/>
        </p:spPr>
        <p:txBody>
          <a:bodyPr wrap="square" rtlCol="0">
            <a:spAutoFit/>
          </a:bodyPr>
          <a:lstStyle/>
          <a:p>
            <a:pPr marL="342900" indent="-342900">
              <a:buFont typeface="+mj-lt"/>
              <a:buAutoNum type="arabicPeriod"/>
            </a:pPr>
            <a:r>
              <a:rPr lang="id-ID" dirty="0" smtClean="0"/>
              <a:t>Hubungan </a:t>
            </a:r>
            <a:r>
              <a:rPr lang="id-ID" dirty="0"/>
              <a:t>timbal balik antara makhluk hidup </a:t>
            </a:r>
            <a:r>
              <a:rPr lang="id-ID" dirty="0" smtClean="0"/>
              <a:t>dengan lingkungannya </a:t>
            </a:r>
            <a:r>
              <a:rPr lang="id-ID" dirty="0"/>
              <a:t>disebut . . .</a:t>
            </a:r>
          </a:p>
          <a:p>
            <a:endParaRPr lang="id-ID" dirty="0"/>
          </a:p>
        </p:txBody>
      </p:sp>
      <p:sp>
        <p:nvSpPr>
          <p:cNvPr id="6" name="Teardrop 5"/>
          <p:cNvSpPr/>
          <p:nvPr/>
        </p:nvSpPr>
        <p:spPr>
          <a:xfrm>
            <a:off x="5868144" y="2698933"/>
            <a:ext cx="2088740"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lingkungan</a:t>
            </a:r>
            <a:endParaRPr lang="id-ID" dirty="0">
              <a:solidFill>
                <a:schemeClr val="tx1"/>
              </a:solidFill>
            </a:endParaRPr>
          </a:p>
          <a:p>
            <a:pPr algn="ctr"/>
            <a:endParaRPr lang="id-ID" dirty="0"/>
          </a:p>
        </p:txBody>
      </p:sp>
      <p:sp>
        <p:nvSpPr>
          <p:cNvPr id="14" name="Teardrop 13"/>
          <p:cNvSpPr/>
          <p:nvPr/>
        </p:nvSpPr>
        <p:spPr>
          <a:xfrm>
            <a:off x="3381890" y="2676839"/>
            <a:ext cx="2054206"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hlinkClick r:id="" action="ppaction://macro?name=salah"/>
              </a:rPr>
              <a:t>Rantai makanan</a:t>
            </a:r>
            <a:endParaRPr lang="id-ID" dirty="0">
              <a:solidFill>
                <a:schemeClr val="tx1"/>
              </a:solidFill>
            </a:endParaRPr>
          </a:p>
        </p:txBody>
      </p:sp>
      <p:sp>
        <p:nvSpPr>
          <p:cNvPr id="15" name="Teardrop 14"/>
          <p:cNvSpPr/>
          <p:nvPr/>
        </p:nvSpPr>
        <p:spPr>
          <a:xfrm>
            <a:off x="5868144" y="4042387"/>
            <a:ext cx="2249016"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dirty="0">
                <a:solidFill>
                  <a:schemeClr val="tx1"/>
                </a:solidFill>
                <a:hlinkClick r:id="" action="ppaction://macro?name=salah"/>
              </a:rPr>
              <a:t>populasi</a:t>
            </a:r>
            <a:endParaRPr lang="id-ID" dirty="0">
              <a:solidFill>
                <a:schemeClr val="tx1"/>
              </a:solidFill>
            </a:endParaRPr>
          </a:p>
        </p:txBody>
      </p:sp>
      <p:sp>
        <p:nvSpPr>
          <p:cNvPr id="16" name="Teardrop 15"/>
          <p:cNvSpPr/>
          <p:nvPr/>
        </p:nvSpPr>
        <p:spPr>
          <a:xfrm>
            <a:off x="3412486" y="4028359"/>
            <a:ext cx="2023610"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dirty="0">
                <a:solidFill>
                  <a:schemeClr val="tx1"/>
                </a:solidFill>
                <a:hlinkClick r:id="" action="ppaction://macro?name=benar"/>
              </a:rPr>
              <a:t>ekosistem</a:t>
            </a:r>
            <a:endParaRPr lang="id-ID" dirty="0">
              <a:solidFill>
                <a:schemeClr val="tx1"/>
              </a:solidFill>
            </a:endParaRPr>
          </a:p>
        </p:txBody>
      </p:sp>
    </p:spTree>
    <p:extLst>
      <p:ext uri="{BB962C8B-B14F-4D97-AF65-F5344CB8AC3E}">
        <p14:creationId xmlns:p14="http://schemas.microsoft.com/office/powerpoint/2010/main" val="35448775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8" name="Flowchart: Punched Tape 7"/>
          <p:cNvSpPr/>
          <p:nvPr/>
        </p:nvSpPr>
        <p:spPr>
          <a:xfrm>
            <a:off x="395536" y="697051"/>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TES</a:t>
            </a:r>
            <a:endParaRPr lang="id-ID" b="1" dirty="0">
              <a:solidFill>
                <a:schemeClr val="tx1"/>
              </a:solidFill>
            </a:endParaRPr>
          </a:p>
        </p:txBody>
      </p:sp>
      <p:sp>
        <p:nvSpPr>
          <p:cNvPr id="7" name="TextBox 6"/>
          <p:cNvSpPr txBox="1"/>
          <p:nvPr/>
        </p:nvSpPr>
        <p:spPr>
          <a:xfrm>
            <a:off x="3059832" y="1612951"/>
            <a:ext cx="5688632" cy="646331"/>
          </a:xfrm>
          <a:prstGeom prst="rect">
            <a:avLst/>
          </a:prstGeom>
          <a:noFill/>
        </p:spPr>
        <p:txBody>
          <a:bodyPr wrap="square" rtlCol="0">
            <a:spAutoFit/>
          </a:bodyPr>
          <a:lstStyle/>
          <a:p>
            <a:endParaRPr lang="fi-FI" dirty="0"/>
          </a:p>
          <a:p>
            <a:pPr marL="342900" indent="-342900">
              <a:buFont typeface="+mj-lt"/>
              <a:buAutoNum type="arabicPeriod" startAt="2"/>
            </a:pPr>
            <a:r>
              <a:rPr lang="fi-FI" dirty="0"/>
              <a:t>Rantai makanan yang tidak terputus menandakan . . .</a:t>
            </a:r>
            <a:endParaRPr lang="id-ID" dirty="0"/>
          </a:p>
        </p:txBody>
      </p:sp>
      <p:sp>
        <p:nvSpPr>
          <p:cNvPr id="6" name="Teardrop 5"/>
          <p:cNvSpPr/>
          <p:nvPr/>
        </p:nvSpPr>
        <p:spPr>
          <a:xfrm>
            <a:off x="5796136" y="2698933"/>
            <a:ext cx="216074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benar"/>
              </a:rPr>
              <a:t>keseimbangan ekosistem</a:t>
            </a:r>
            <a:endParaRPr lang="id-ID" dirty="0">
              <a:solidFill>
                <a:schemeClr val="tx1"/>
              </a:solidFill>
            </a:endParaRPr>
          </a:p>
        </p:txBody>
      </p:sp>
      <p:sp>
        <p:nvSpPr>
          <p:cNvPr id="14" name="Teardrop 13"/>
          <p:cNvSpPr/>
          <p:nvPr/>
        </p:nvSpPr>
        <p:spPr>
          <a:xfrm>
            <a:off x="3203848" y="2676839"/>
            <a:ext cx="223224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populasi meningkat</a:t>
            </a:r>
            <a:endParaRPr lang="id-ID" dirty="0">
              <a:solidFill>
                <a:schemeClr val="tx1"/>
              </a:solidFill>
            </a:endParaRPr>
          </a:p>
        </p:txBody>
      </p:sp>
      <p:sp>
        <p:nvSpPr>
          <p:cNvPr id="15" name="Teardrop 14"/>
          <p:cNvSpPr/>
          <p:nvPr/>
        </p:nvSpPr>
        <p:spPr>
          <a:xfrm>
            <a:off x="6011652" y="4042387"/>
            <a:ext cx="21055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lingkungan berubah ubah </a:t>
            </a:r>
            <a:endParaRPr lang="id-ID" dirty="0">
              <a:solidFill>
                <a:schemeClr val="tx1"/>
              </a:solidFill>
            </a:endParaRPr>
          </a:p>
        </p:txBody>
      </p:sp>
      <p:sp>
        <p:nvSpPr>
          <p:cNvPr id="16" name="Teardrop 15"/>
          <p:cNvSpPr/>
          <p:nvPr/>
        </p:nvSpPr>
        <p:spPr>
          <a:xfrm>
            <a:off x="3412486" y="4028359"/>
            <a:ext cx="2167626"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dirty="0">
                <a:solidFill>
                  <a:schemeClr val="tx1"/>
                </a:solidFill>
                <a:hlinkClick r:id="" action="ppaction://macro?name=salah"/>
              </a:rPr>
              <a:t>proses makan memakan terganggu</a:t>
            </a:r>
            <a:endParaRPr lang="id-ID" sz="1400" dirty="0">
              <a:solidFill>
                <a:schemeClr val="tx1"/>
              </a:solidFill>
            </a:endParaRPr>
          </a:p>
        </p:txBody>
      </p:sp>
    </p:spTree>
    <p:extLst>
      <p:ext uri="{BB962C8B-B14F-4D97-AF65-F5344CB8AC3E}">
        <p14:creationId xmlns:p14="http://schemas.microsoft.com/office/powerpoint/2010/main" val="17896677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8" name="Flowchart: Punched Tape 7"/>
          <p:cNvSpPr/>
          <p:nvPr/>
        </p:nvSpPr>
        <p:spPr>
          <a:xfrm>
            <a:off x="395536" y="697051"/>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TES</a:t>
            </a:r>
            <a:endParaRPr lang="id-ID" b="1" dirty="0">
              <a:solidFill>
                <a:schemeClr val="tx1"/>
              </a:solidFill>
            </a:endParaRPr>
          </a:p>
        </p:txBody>
      </p:sp>
      <p:sp>
        <p:nvSpPr>
          <p:cNvPr id="7" name="TextBox 6"/>
          <p:cNvSpPr txBox="1"/>
          <p:nvPr/>
        </p:nvSpPr>
        <p:spPr>
          <a:xfrm>
            <a:off x="3203848" y="1612951"/>
            <a:ext cx="5328592" cy="646331"/>
          </a:xfrm>
          <a:prstGeom prst="rect">
            <a:avLst/>
          </a:prstGeom>
          <a:noFill/>
        </p:spPr>
        <p:txBody>
          <a:bodyPr wrap="square" rtlCol="0">
            <a:spAutoFit/>
          </a:bodyPr>
          <a:lstStyle/>
          <a:p>
            <a:pPr marL="342900" indent="-342900">
              <a:buFont typeface="+mj-lt"/>
              <a:buAutoNum type="arabicPeriod" startAt="3"/>
            </a:pPr>
            <a:r>
              <a:rPr lang="id-ID" dirty="0"/>
              <a:t>Hal berikut ini adalah penyebab kerusakan lingkungan akibat dari aktivitas manusia, kecuali . . .</a:t>
            </a:r>
          </a:p>
        </p:txBody>
      </p:sp>
      <p:sp>
        <p:nvSpPr>
          <p:cNvPr id="6" name="Teardrop 5"/>
          <p:cNvSpPr/>
          <p:nvPr/>
        </p:nvSpPr>
        <p:spPr>
          <a:xfrm>
            <a:off x="6156176" y="2698933"/>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smtClean="0">
                <a:solidFill>
                  <a:schemeClr val="tx1"/>
                </a:solidFill>
                <a:hlinkClick r:id="" action="ppaction://macro?name=salah"/>
              </a:rPr>
              <a:t>Pembuangan limbah</a:t>
            </a:r>
            <a:endParaRPr lang="id-ID" sz="1600" dirty="0">
              <a:solidFill>
                <a:schemeClr val="tx1"/>
              </a:solidFill>
            </a:endParaRPr>
          </a:p>
        </p:txBody>
      </p:sp>
      <p:sp>
        <p:nvSpPr>
          <p:cNvPr id="14" name="Teardrop 13"/>
          <p:cNvSpPr/>
          <p:nvPr/>
        </p:nvSpPr>
        <p:spPr>
          <a:xfrm>
            <a:off x="3381890" y="267683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solidFill>
                  <a:schemeClr val="tx1"/>
                </a:solidFill>
                <a:hlinkClick r:id="" action="ppaction://macro?name=salah"/>
              </a:rPr>
              <a:t>pembabatan hutan</a:t>
            </a:r>
            <a:endParaRPr lang="id-ID" sz="1600" dirty="0">
              <a:solidFill>
                <a:schemeClr val="tx1"/>
              </a:solidFill>
            </a:endParaRPr>
          </a:p>
        </p:txBody>
      </p:sp>
      <p:sp>
        <p:nvSpPr>
          <p:cNvPr id="15" name="Teardrop 14"/>
          <p:cNvSpPr/>
          <p:nvPr/>
        </p:nvSpPr>
        <p:spPr>
          <a:xfrm>
            <a:off x="6316452" y="4042387"/>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hlinkClick r:id="" action="ppaction://macro?name=benar"/>
              </a:rPr>
              <a:t>Gunung meletus</a:t>
            </a:r>
            <a:endParaRPr lang="id-ID" dirty="0">
              <a:solidFill>
                <a:schemeClr val="tx1"/>
              </a:solidFill>
            </a:endParaRPr>
          </a:p>
        </p:txBody>
      </p:sp>
      <p:sp>
        <p:nvSpPr>
          <p:cNvPr id="16" name="Teardrop 15"/>
          <p:cNvSpPr/>
          <p:nvPr/>
        </p:nvSpPr>
        <p:spPr>
          <a:xfrm>
            <a:off x="3412486" y="402835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hlinkClick r:id="" action="ppaction://macro?name=salah"/>
              </a:rPr>
              <a:t>Perburuan liar</a:t>
            </a:r>
            <a:endParaRPr lang="id-ID" dirty="0">
              <a:solidFill>
                <a:schemeClr val="tx1"/>
              </a:solidFill>
            </a:endParaRPr>
          </a:p>
        </p:txBody>
      </p:sp>
    </p:spTree>
    <p:extLst>
      <p:ext uri="{BB962C8B-B14F-4D97-AF65-F5344CB8AC3E}">
        <p14:creationId xmlns:p14="http://schemas.microsoft.com/office/powerpoint/2010/main" val="12389139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8" name="Flowchart: Punched Tape 7"/>
          <p:cNvSpPr/>
          <p:nvPr/>
        </p:nvSpPr>
        <p:spPr>
          <a:xfrm>
            <a:off x="395536" y="697051"/>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ES</a:t>
            </a:r>
            <a:endParaRPr lang="id-ID" b="1" dirty="0">
              <a:solidFill>
                <a:schemeClr val="tx1"/>
              </a:solidFill>
            </a:endParaRPr>
          </a:p>
        </p:txBody>
      </p:sp>
      <p:sp>
        <p:nvSpPr>
          <p:cNvPr id="7" name="TextBox 6"/>
          <p:cNvSpPr txBox="1"/>
          <p:nvPr/>
        </p:nvSpPr>
        <p:spPr>
          <a:xfrm>
            <a:off x="2987824" y="1612951"/>
            <a:ext cx="5832648" cy="646331"/>
          </a:xfrm>
          <a:prstGeom prst="rect">
            <a:avLst/>
          </a:prstGeom>
          <a:noFill/>
        </p:spPr>
        <p:txBody>
          <a:bodyPr wrap="square" rtlCol="0">
            <a:spAutoFit/>
          </a:bodyPr>
          <a:lstStyle/>
          <a:p>
            <a:pPr marL="342900" indent="-342900">
              <a:buFont typeface="+mj-lt"/>
              <a:buAutoNum type="arabicPeriod" startAt="4"/>
            </a:pPr>
            <a:r>
              <a:rPr lang="id-ID" dirty="0"/>
              <a:t>Berikut ini adalah penyebab kepunahan hewan, kecuali . . </a:t>
            </a:r>
          </a:p>
        </p:txBody>
      </p:sp>
      <p:sp>
        <p:nvSpPr>
          <p:cNvPr id="6" name="Teardrop 5"/>
          <p:cNvSpPr/>
          <p:nvPr/>
        </p:nvSpPr>
        <p:spPr>
          <a:xfrm>
            <a:off x="6156176" y="2698933"/>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solidFill>
                  <a:schemeClr val="tx1"/>
                </a:solidFill>
                <a:hlinkClick r:id="" action="ppaction://macro?name=benar"/>
              </a:rPr>
              <a:t>penangkaran hewan dan reboisasi</a:t>
            </a:r>
            <a:endParaRPr lang="id-ID" sz="1600" dirty="0">
              <a:solidFill>
                <a:schemeClr val="tx1"/>
              </a:solidFill>
            </a:endParaRPr>
          </a:p>
        </p:txBody>
      </p:sp>
      <p:sp>
        <p:nvSpPr>
          <p:cNvPr id="14" name="Teardrop 13"/>
          <p:cNvSpPr/>
          <p:nvPr/>
        </p:nvSpPr>
        <p:spPr>
          <a:xfrm>
            <a:off x="3381890" y="267683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dirty="0">
                <a:solidFill>
                  <a:schemeClr val="tx1"/>
                </a:solidFill>
                <a:hlinkClick r:id="" action="ppaction://macro?name=salah"/>
              </a:rPr>
              <a:t>perburuan liar dan perusakan habitat</a:t>
            </a:r>
            <a:endParaRPr lang="id-ID" sz="1400" dirty="0">
              <a:solidFill>
                <a:schemeClr val="tx1"/>
              </a:solidFill>
            </a:endParaRPr>
          </a:p>
        </p:txBody>
      </p:sp>
      <p:sp>
        <p:nvSpPr>
          <p:cNvPr id="15" name="Teardrop 14"/>
          <p:cNvSpPr/>
          <p:nvPr/>
        </p:nvSpPr>
        <p:spPr>
          <a:xfrm>
            <a:off x="6316452" y="4042387"/>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dirty="0">
                <a:solidFill>
                  <a:schemeClr val="tx1"/>
                </a:solidFill>
                <a:hlinkClick r:id="" action="ppaction://macro?name=salah"/>
              </a:rPr>
              <a:t> perluasan pertanian dan pencemaran laut</a:t>
            </a:r>
            <a:endParaRPr lang="id-ID" sz="1400" dirty="0">
              <a:solidFill>
                <a:schemeClr val="tx1"/>
              </a:solidFill>
            </a:endParaRPr>
          </a:p>
        </p:txBody>
      </p:sp>
      <p:sp>
        <p:nvSpPr>
          <p:cNvPr id="16" name="Teardrop 15"/>
          <p:cNvSpPr/>
          <p:nvPr/>
        </p:nvSpPr>
        <p:spPr>
          <a:xfrm>
            <a:off x="3412486" y="402835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1400" dirty="0">
                <a:solidFill>
                  <a:schemeClr val="tx1"/>
                </a:solidFill>
                <a:hlinkClick r:id="" action="ppaction://macro?name=salah"/>
              </a:rPr>
              <a:t>kebakaran hutan dan pencemaran sungai</a:t>
            </a:r>
            <a:endParaRPr lang="id-ID" sz="1400" dirty="0">
              <a:solidFill>
                <a:schemeClr val="tx1"/>
              </a:solidFill>
            </a:endParaRPr>
          </a:p>
        </p:txBody>
      </p:sp>
    </p:spTree>
    <p:extLst>
      <p:ext uri="{BB962C8B-B14F-4D97-AF65-F5344CB8AC3E}">
        <p14:creationId xmlns:p14="http://schemas.microsoft.com/office/powerpoint/2010/main" val="16221682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8" name="Flowchart: Punched Tape 7"/>
          <p:cNvSpPr/>
          <p:nvPr/>
        </p:nvSpPr>
        <p:spPr>
          <a:xfrm>
            <a:off x="395536" y="697051"/>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TES</a:t>
            </a:r>
            <a:endParaRPr lang="id-ID" b="1" dirty="0">
              <a:solidFill>
                <a:schemeClr val="tx1"/>
              </a:solidFill>
            </a:endParaRPr>
          </a:p>
        </p:txBody>
      </p:sp>
      <p:sp>
        <p:nvSpPr>
          <p:cNvPr id="7" name="TextBox 6"/>
          <p:cNvSpPr txBox="1"/>
          <p:nvPr/>
        </p:nvSpPr>
        <p:spPr>
          <a:xfrm>
            <a:off x="3203848" y="1612951"/>
            <a:ext cx="5328592" cy="646331"/>
          </a:xfrm>
          <a:prstGeom prst="rect">
            <a:avLst/>
          </a:prstGeom>
          <a:noFill/>
        </p:spPr>
        <p:txBody>
          <a:bodyPr wrap="square" rtlCol="0">
            <a:spAutoFit/>
          </a:bodyPr>
          <a:lstStyle/>
          <a:p>
            <a:pPr marL="342900" indent="-342900">
              <a:buFont typeface="+mj-lt"/>
              <a:buAutoNum type="arabicPeriod" startAt="5"/>
            </a:pPr>
            <a:r>
              <a:rPr lang="id-ID" dirty="0"/>
              <a:t>Tumbuhan berikut ini yang termasuk tumbuhan yang dilindungi adalah . . .</a:t>
            </a:r>
          </a:p>
        </p:txBody>
      </p:sp>
      <p:sp>
        <p:nvSpPr>
          <p:cNvPr id="6" name="Teardrop 5"/>
          <p:cNvSpPr/>
          <p:nvPr/>
        </p:nvSpPr>
        <p:spPr>
          <a:xfrm>
            <a:off x="6156176" y="2698933"/>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benar"/>
              </a:rPr>
              <a:t>raflesia arnoldi</a:t>
            </a:r>
            <a:endParaRPr lang="id-ID" dirty="0">
              <a:solidFill>
                <a:schemeClr val="tx1"/>
              </a:solidFill>
            </a:endParaRPr>
          </a:p>
        </p:txBody>
      </p:sp>
      <p:sp>
        <p:nvSpPr>
          <p:cNvPr id="14" name="Teardrop 13"/>
          <p:cNvSpPr/>
          <p:nvPr/>
        </p:nvSpPr>
        <p:spPr>
          <a:xfrm>
            <a:off x="3381890" y="267683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kaktus</a:t>
            </a:r>
            <a:endParaRPr lang="id-ID" dirty="0">
              <a:solidFill>
                <a:schemeClr val="tx1"/>
              </a:solidFill>
            </a:endParaRPr>
          </a:p>
        </p:txBody>
      </p:sp>
      <p:sp>
        <p:nvSpPr>
          <p:cNvPr id="15" name="Teardrop 14"/>
          <p:cNvSpPr/>
          <p:nvPr/>
        </p:nvSpPr>
        <p:spPr>
          <a:xfrm>
            <a:off x="6316452" y="4042387"/>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benar"/>
              </a:rPr>
              <a:t>teratai </a:t>
            </a:r>
            <a:endParaRPr lang="id-ID" dirty="0">
              <a:solidFill>
                <a:schemeClr val="tx1"/>
              </a:solidFill>
            </a:endParaRPr>
          </a:p>
        </p:txBody>
      </p:sp>
      <p:sp>
        <p:nvSpPr>
          <p:cNvPr id="16" name="Teardrop 15"/>
          <p:cNvSpPr/>
          <p:nvPr/>
        </p:nvSpPr>
        <p:spPr>
          <a:xfrm>
            <a:off x="3412486" y="402835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cocor bebek</a:t>
            </a:r>
            <a:endParaRPr lang="id-ID" dirty="0">
              <a:solidFill>
                <a:schemeClr val="tx1"/>
              </a:solidFill>
            </a:endParaRPr>
          </a:p>
        </p:txBody>
      </p:sp>
    </p:spTree>
    <p:extLst>
      <p:ext uri="{BB962C8B-B14F-4D97-AF65-F5344CB8AC3E}">
        <p14:creationId xmlns:p14="http://schemas.microsoft.com/office/powerpoint/2010/main" val="23116409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8" name="Flowchart: Punched Tape 7"/>
          <p:cNvSpPr/>
          <p:nvPr/>
        </p:nvSpPr>
        <p:spPr>
          <a:xfrm>
            <a:off x="395536" y="697051"/>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TES</a:t>
            </a:r>
            <a:endParaRPr lang="id-ID" b="1" dirty="0">
              <a:solidFill>
                <a:schemeClr val="tx1"/>
              </a:solidFill>
            </a:endParaRPr>
          </a:p>
        </p:txBody>
      </p:sp>
      <p:sp>
        <p:nvSpPr>
          <p:cNvPr id="7" name="TextBox 6"/>
          <p:cNvSpPr txBox="1"/>
          <p:nvPr/>
        </p:nvSpPr>
        <p:spPr>
          <a:xfrm>
            <a:off x="3203848" y="1612951"/>
            <a:ext cx="5328592" cy="646331"/>
          </a:xfrm>
          <a:prstGeom prst="rect">
            <a:avLst/>
          </a:prstGeom>
          <a:noFill/>
        </p:spPr>
        <p:txBody>
          <a:bodyPr wrap="square" rtlCol="0">
            <a:spAutoFit/>
          </a:bodyPr>
          <a:lstStyle/>
          <a:p>
            <a:pPr marL="342900" indent="-342900">
              <a:buFont typeface="+mj-lt"/>
              <a:buAutoNum type="arabicPeriod" startAt="6"/>
            </a:pPr>
            <a:r>
              <a:rPr lang="nb-NO" dirty="0"/>
              <a:t>Hewan berikut yang mempunyai taraf trofik tertinggi adalah ....</a:t>
            </a:r>
            <a:endParaRPr lang="id-ID" dirty="0"/>
          </a:p>
        </p:txBody>
      </p:sp>
      <p:sp>
        <p:nvSpPr>
          <p:cNvPr id="6" name="Teardrop 5"/>
          <p:cNvSpPr/>
          <p:nvPr/>
        </p:nvSpPr>
        <p:spPr>
          <a:xfrm>
            <a:off x="6156176" y="2698933"/>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hlinkClick r:id="" action="ppaction://macro?name=salah"/>
              </a:rPr>
              <a:t>ular</a:t>
            </a:r>
            <a:endParaRPr lang="id-ID" dirty="0">
              <a:solidFill>
                <a:schemeClr val="tx1"/>
              </a:solidFill>
            </a:endParaRPr>
          </a:p>
        </p:txBody>
      </p:sp>
      <p:sp>
        <p:nvSpPr>
          <p:cNvPr id="14" name="Teardrop 13"/>
          <p:cNvSpPr/>
          <p:nvPr/>
        </p:nvSpPr>
        <p:spPr>
          <a:xfrm>
            <a:off x="3381890" y="267683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hlinkClick r:id="" action="ppaction://macro?name=salah"/>
              </a:rPr>
              <a:t>ayam</a:t>
            </a:r>
            <a:endParaRPr lang="id-ID" dirty="0">
              <a:solidFill>
                <a:schemeClr val="tx1"/>
              </a:solidFill>
            </a:endParaRPr>
          </a:p>
        </p:txBody>
      </p:sp>
      <p:sp>
        <p:nvSpPr>
          <p:cNvPr id="15" name="Teardrop 14"/>
          <p:cNvSpPr/>
          <p:nvPr/>
        </p:nvSpPr>
        <p:spPr>
          <a:xfrm>
            <a:off x="6316452" y="4042387"/>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hlinkClick r:id="" action="ppaction://macro?name=benar"/>
              </a:rPr>
              <a:t>burung</a:t>
            </a:r>
            <a:endParaRPr lang="id-ID" dirty="0">
              <a:solidFill>
                <a:schemeClr val="tx1"/>
              </a:solidFill>
            </a:endParaRPr>
          </a:p>
        </p:txBody>
      </p:sp>
      <p:sp>
        <p:nvSpPr>
          <p:cNvPr id="16" name="Teardrop 15"/>
          <p:cNvSpPr/>
          <p:nvPr/>
        </p:nvSpPr>
        <p:spPr>
          <a:xfrm>
            <a:off x="3412486" y="402835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hlinkClick r:id="" action="ppaction://macro?name=salah"/>
              </a:rPr>
              <a:t>katak</a:t>
            </a:r>
            <a:endParaRPr lang="id-ID" dirty="0">
              <a:solidFill>
                <a:schemeClr val="tx1"/>
              </a:solidFill>
            </a:endParaRPr>
          </a:p>
        </p:txBody>
      </p:sp>
    </p:spTree>
    <p:extLst>
      <p:ext uri="{BB962C8B-B14F-4D97-AF65-F5344CB8AC3E}">
        <p14:creationId xmlns:p14="http://schemas.microsoft.com/office/powerpoint/2010/main" val="42843913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tx1"/>
              </a:solidFill>
            </a:endParaRPr>
          </a:p>
        </p:txBody>
      </p:sp>
      <p:sp>
        <p:nvSpPr>
          <p:cNvPr id="8" name="Flowchart: Punched Tape 7"/>
          <p:cNvSpPr/>
          <p:nvPr/>
        </p:nvSpPr>
        <p:spPr>
          <a:xfrm>
            <a:off x="395536" y="697051"/>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TES</a:t>
            </a:r>
            <a:endParaRPr lang="id-ID" b="1" dirty="0">
              <a:solidFill>
                <a:schemeClr val="tx1"/>
              </a:solidFill>
            </a:endParaRPr>
          </a:p>
        </p:txBody>
      </p:sp>
      <p:sp>
        <p:nvSpPr>
          <p:cNvPr id="7" name="TextBox 6"/>
          <p:cNvSpPr txBox="1"/>
          <p:nvPr/>
        </p:nvSpPr>
        <p:spPr>
          <a:xfrm>
            <a:off x="3203848" y="1612951"/>
            <a:ext cx="5328592" cy="923330"/>
          </a:xfrm>
          <a:prstGeom prst="rect">
            <a:avLst/>
          </a:prstGeom>
          <a:noFill/>
        </p:spPr>
        <p:txBody>
          <a:bodyPr wrap="square" rtlCol="0">
            <a:spAutoFit/>
          </a:bodyPr>
          <a:lstStyle/>
          <a:p>
            <a:pPr marL="342900" indent="-342900">
              <a:buFont typeface="+mj-lt"/>
              <a:buAutoNum type="arabicPeriod" startAt="7"/>
            </a:pPr>
            <a:r>
              <a:rPr lang="sv-SE" dirty="0"/>
              <a:t>Makhluk hidup dan faktor biotik pada suatu lingkungan merupakan satu kesatuan yang disebut ….</a:t>
            </a:r>
            <a:endParaRPr lang="id-ID" dirty="0"/>
          </a:p>
        </p:txBody>
      </p:sp>
      <p:sp>
        <p:nvSpPr>
          <p:cNvPr id="6" name="Teardrop 5"/>
          <p:cNvSpPr/>
          <p:nvPr/>
        </p:nvSpPr>
        <p:spPr>
          <a:xfrm>
            <a:off x="6156176" y="2698933"/>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benar"/>
              </a:rPr>
              <a:t>ekosistem</a:t>
            </a:r>
            <a:endParaRPr lang="id-ID" dirty="0">
              <a:solidFill>
                <a:schemeClr val="tx1"/>
              </a:solidFill>
            </a:endParaRPr>
          </a:p>
        </p:txBody>
      </p:sp>
      <p:sp>
        <p:nvSpPr>
          <p:cNvPr id="14" name="Teardrop 13"/>
          <p:cNvSpPr/>
          <p:nvPr/>
        </p:nvSpPr>
        <p:spPr>
          <a:xfrm>
            <a:off x="3381890" y="267683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populasi</a:t>
            </a:r>
            <a:endParaRPr lang="id-ID" dirty="0">
              <a:solidFill>
                <a:schemeClr val="tx1"/>
              </a:solidFill>
            </a:endParaRPr>
          </a:p>
        </p:txBody>
      </p:sp>
      <p:sp>
        <p:nvSpPr>
          <p:cNvPr id="15" name="Teardrop 14"/>
          <p:cNvSpPr/>
          <p:nvPr/>
        </p:nvSpPr>
        <p:spPr>
          <a:xfrm>
            <a:off x="6316452" y="4042387"/>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habitat</a:t>
            </a:r>
            <a:endParaRPr lang="id-ID" dirty="0">
              <a:solidFill>
                <a:schemeClr val="tx1"/>
              </a:solidFill>
            </a:endParaRPr>
          </a:p>
        </p:txBody>
      </p:sp>
      <p:sp>
        <p:nvSpPr>
          <p:cNvPr id="16" name="Teardrop 15"/>
          <p:cNvSpPr/>
          <p:nvPr/>
        </p:nvSpPr>
        <p:spPr>
          <a:xfrm>
            <a:off x="3412486" y="402835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dirty="0">
                <a:solidFill>
                  <a:schemeClr val="tx1"/>
                </a:solidFill>
                <a:hlinkClick r:id="" action="ppaction://macro?name=salah"/>
              </a:rPr>
              <a:t>komunitas</a:t>
            </a:r>
            <a:endParaRPr lang="id-ID" dirty="0">
              <a:solidFill>
                <a:schemeClr val="tx1"/>
              </a:solidFill>
            </a:endParaRPr>
          </a:p>
        </p:txBody>
      </p:sp>
    </p:spTree>
    <p:extLst>
      <p:ext uri="{BB962C8B-B14F-4D97-AF65-F5344CB8AC3E}">
        <p14:creationId xmlns:p14="http://schemas.microsoft.com/office/powerpoint/2010/main" val="11101278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8" name="Flowchart: Punched Tape 7"/>
          <p:cNvSpPr/>
          <p:nvPr/>
        </p:nvSpPr>
        <p:spPr>
          <a:xfrm>
            <a:off x="395536" y="697051"/>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TES</a:t>
            </a:r>
            <a:endParaRPr lang="id-ID" b="1" dirty="0">
              <a:solidFill>
                <a:schemeClr val="tx1"/>
              </a:solidFill>
            </a:endParaRPr>
          </a:p>
        </p:txBody>
      </p:sp>
      <p:sp>
        <p:nvSpPr>
          <p:cNvPr id="7" name="TextBox 6"/>
          <p:cNvSpPr txBox="1"/>
          <p:nvPr/>
        </p:nvSpPr>
        <p:spPr>
          <a:xfrm>
            <a:off x="3203848" y="1612951"/>
            <a:ext cx="5328592" cy="646331"/>
          </a:xfrm>
          <a:prstGeom prst="rect">
            <a:avLst/>
          </a:prstGeom>
          <a:noFill/>
        </p:spPr>
        <p:txBody>
          <a:bodyPr wrap="square" rtlCol="0">
            <a:spAutoFit/>
          </a:bodyPr>
          <a:lstStyle/>
          <a:p>
            <a:pPr marL="342900" indent="-342900">
              <a:buFont typeface="+mj-lt"/>
              <a:buAutoNum type="arabicPeriod" startAt="8"/>
            </a:pPr>
            <a:r>
              <a:rPr lang="id-ID" dirty="0"/>
              <a:t>Dalam ekosistem laut, Chlorophyta berperan sebagai ….</a:t>
            </a:r>
          </a:p>
        </p:txBody>
      </p:sp>
      <p:sp>
        <p:nvSpPr>
          <p:cNvPr id="6" name="Teardrop 5"/>
          <p:cNvSpPr/>
          <p:nvPr/>
        </p:nvSpPr>
        <p:spPr>
          <a:xfrm>
            <a:off x="6156176" y="2698933"/>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konsumen primer</a:t>
            </a:r>
            <a:endParaRPr lang="id-ID" dirty="0">
              <a:solidFill>
                <a:schemeClr val="tx1"/>
              </a:solidFill>
            </a:endParaRPr>
          </a:p>
        </p:txBody>
      </p:sp>
      <p:sp>
        <p:nvSpPr>
          <p:cNvPr id="14" name="Teardrop 13"/>
          <p:cNvSpPr/>
          <p:nvPr/>
        </p:nvSpPr>
        <p:spPr>
          <a:xfrm>
            <a:off x="3381890" y="267683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pengurai</a:t>
            </a:r>
            <a:endParaRPr lang="id-ID" dirty="0">
              <a:solidFill>
                <a:schemeClr val="tx1"/>
              </a:solidFill>
            </a:endParaRPr>
          </a:p>
        </p:txBody>
      </p:sp>
      <p:sp>
        <p:nvSpPr>
          <p:cNvPr id="15" name="Teardrop 14"/>
          <p:cNvSpPr/>
          <p:nvPr/>
        </p:nvSpPr>
        <p:spPr>
          <a:xfrm>
            <a:off x="6316452" y="4042387"/>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karnivora</a:t>
            </a:r>
            <a:endParaRPr lang="id-ID" dirty="0">
              <a:solidFill>
                <a:schemeClr val="tx1"/>
              </a:solidFill>
            </a:endParaRPr>
          </a:p>
        </p:txBody>
      </p:sp>
      <p:sp>
        <p:nvSpPr>
          <p:cNvPr id="16" name="Teardrop 15"/>
          <p:cNvSpPr/>
          <p:nvPr/>
        </p:nvSpPr>
        <p:spPr>
          <a:xfrm>
            <a:off x="3412486" y="402835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dirty="0">
                <a:solidFill>
                  <a:schemeClr val="tx1"/>
                </a:solidFill>
                <a:hlinkClick r:id="" action="ppaction://macro?name=benar"/>
              </a:rPr>
              <a:t>produsen</a:t>
            </a:r>
            <a:endParaRPr lang="id-ID" dirty="0">
              <a:solidFill>
                <a:schemeClr val="tx1"/>
              </a:solidFill>
            </a:endParaRPr>
          </a:p>
        </p:txBody>
      </p:sp>
    </p:spTree>
    <p:extLst>
      <p:ext uri="{BB962C8B-B14F-4D97-AF65-F5344CB8AC3E}">
        <p14:creationId xmlns:p14="http://schemas.microsoft.com/office/powerpoint/2010/main" val="3692576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8" name="Flowchart: Punched Tape 7"/>
          <p:cNvSpPr/>
          <p:nvPr/>
        </p:nvSpPr>
        <p:spPr>
          <a:xfrm>
            <a:off x="395536" y="697051"/>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TES</a:t>
            </a:r>
            <a:endParaRPr lang="id-ID" b="1" dirty="0">
              <a:solidFill>
                <a:schemeClr val="tx1"/>
              </a:solidFill>
            </a:endParaRPr>
          </a:p>
        </p:txBody>
      </p:sp>
      <p:sp>
        <p:nvSpPr>
          <p:cNvPr id="7" name="TextBox 6"/>
          <p:cNvSpPr txBox="1"/>
          <p:nvPr/>
        </p:nvSpPr>
        <p:spPr>
          <a:xfrm>
            <a:off x="3203848" y="1612951"/>
            <a:ext cx="5328592" cy="923330"/>
          </a:xfrm>
          <a:prstGeom prst="rect">
            <a:avLst/>
          </a:prstGeom>
          <a:noFill/>
        </p:spPr>
        <p:txBody>
          <a:bodyPr wrap="square" rtlCol="0">
            <a:spAutoFit/>
          </a:bodyPr>
          <a:lstStyle/>
          <a:p>
            <a:pPr marL="342900" indent="-342900">
              <a:buFont typeface="+mj-lt"/>
              <a:buAutoNum type="arabicPeriod" startAt="9"/>
            </a:pPr>
            <a:r>
              <a:rPr lang="id-ID" dirty="0"/>
              <a:t>Tanah merupakan tempat hidup dan berpijak semua makhluk hidup. Berikut ini hal yang tidak perlu diperhatikan pada kondisi tanah adalah ….</a:t>
            </a:r>
          </a:p>
        </p:txBody>
      </p:sp>
      <p:sp>
        <p:nvSpPr>
          <p:cNvPr id="6" name="Teardrop 5"/>
          <p:cNvSpPr/>
          <p:nvPr/>
        </p:nvSpPr>
        <p:spPr>
          <a:xfrm>
            <a:off x="6156176" y="2698933"/>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ketebalan lapisan tanah</a:t>
            </a:r>
            <a:endParaRPr lang="id-ID" dirty="0">
              <a:solidFill>
                <a:schemeClr val="tx1"/>
              </a:solidFill>
            </a:endParaRPr>
          </a:p>
        </p:txBody>
      </p:sp>
      <p:sp>
        <p:nvSpPr>
          <p:cNvPr id="14" name="Teardrop 13"/>
          <p:cNvSpPr/>
          <p:nvPr/>
        </p:nvSpPr>
        <p:spPr>
          <a:xfrm>
            <a:off x="3381890" y="267683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benar"/>
              </a:rPr>
              <a:t>struktur fisik</a:t>
            </a:r>
            <a:endParaRPr lang="id-ID" dirty="0">
              <a:solidFill>
                <a:schemeClr val="tx1"/>
              </a:solidFill>
            </a:endParaRPr>
          </a:p>
        </p:txBody>
      </p:sp>
      <p:sp>
        <p:nvSpPr>
          <p:cNvPr id="15" name="Teardrop 14"/>
          <p:cNvSpPr/>
          <p:nvPr/>
        </p:nvSpPr>
        <p:spPr>
          <a:xfrm>
            <a:off x="6316452" y="4042387"/>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komposisi mineral</a:t>
            </a:r>
            <a:endParaRPr lang="id-ID" dirty="0">
              <a:solidFill>
                <a:schemeClr val="tx1"/>
              </a:solidFill>
            </a:endParaRPr>
          </a:p>
        </p:txBody>
      </p:sp>
      <p:sp>
        <p:nvSpPr>
          <p:cNvPr id="16" name="Teardrop 15"/>
          <p:cNvSpPr/>
          <p:nvPr/>
        </p:nvSpPr>
        <p:spPr>
          <a:xfrm>
            <a:off x="3412486" y="402835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kandungan air</a:t>
            </a:r>
            <a:endParaRPr lang="id-ID" dirty="0">
              <a:solidFill>
                <a:schemeClr val="tx1"/>
              </a:solidFill>
            </a:endParaRPr>
          </a:p>
        </p:txBody>
      </p:sp>
    </p:spTree>
    <p:extLst>
      <p:ext uri="{BB962C8B-B14F-4D97-AF65-F5344CB8AC3E}">
        <p14:creationId xmlns:p14="http://schemas.microsoft.com/office/powerpoint/2010/main" val="14168018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879304" y="30597"/>
            <a:ext cx="6264696" cy="6857999"/>
          </a:xfrm>
          <a:prstGeom prst="flowChartPunchedTape">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8" name="Flowchart: Punched Tape 7">
            <a:hlinkClick r:id="rId3" action="ppaction://hlinksldjump"/>
          </p:cNvPr>
          <p:cNvSpPr/>
          <p:nvPr/>
        </p:nvSpPr>
        <p:spPr>
          <a:xfrm>
            <a:off x="395536" y="697051"/>
            <a:ext cx="2187842" cy="936104"/>
          </a:xfrm>
          <a:prstGeom prst="flowChartPunchedTap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d-ID" b="1" dirty="0" smtClean="0">
                <a:solidFill>
                  <a:schemeClr val="tx1"/>
                </a:solidFill>
              </a:rPr>
              <a:t>TES</a:t>
            </a:r>
            <a:endParaRPr lang="id-ID" b="1" dirty="0">
              <a:solidFill>
                <a:schemeClr val="tx1"/>
              </a:solidFill>
            </a:endParaRPr>
          </a:p>
        </p:txBody>
      </p:sp>
      <p:sp>
        <p:nvSpPr>
          <p:cNvPr id="7" name="TextBox 6"/>
          <p:cNvSpPr txBox="1"/>
          <p:nvPr/>
        </p:nvSpPr>
        <p:spPr>
          <a:xfrm>
            <a:off x="3203848" y="1612951"/>
            <a:ext cx="5328592" cy="646331"/>
          </a:xfrm>
          <a:prstGeom prst="rect">
            <a:avLst/>
          </a:prstGeom>
          <a:noFill/>
        </p:spPr>
        <p:txBody>
          <a:bodyPr wrap="square" rtlCol="0">
            <a:spAutoFit/>
          </a:bodyPr>
          <a:lstStyle/>
          <a:p>
            <a:pPr marL="342900" indent="-342900">
              <a:buFont typeface="+mj-lt"/>
              <a:buAutoNum type="arabicPeriod" startAt="10"/>
            </a:pPr>
            <a:r>
              <a:rPr lang="id-ID" dirty="0"/>
              <a:t>Tumbuhan yang mendominasi bioma taiga adalah ….</a:t>
            </a:r>
          </a:p>
        </p:txBody>
      </p:sp>
      <p:sp>
        <p:nvSpPr>
          <p:cNvPr id="6" name="Teardrop 5"/>
          <p:cNvSpPr/>
          <p:nvPr/>
        </p:nvSpPr>
        <p:spPr>
          <a:xfrm>
            <a:off x="6156176" y="2698933"/>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kaktus</a:t>
            </a:r>
            <a:endParaRPr lang="id-ID" dirty="0">
              <a:solidFill>
                <a:schemeClr val="tx1"/>
              </a:solidFill>
            </a:endParaRPr>
          </a:p>
        </p:txBody>
      </p:sp>
      <p:sp>
        <p:nvSpPr>
          <p:cNvPr id="14" name="Teardrop 13"/>
          <p:cNvSpPr/>
          <p:nvPr/>
        </p:nvSpPr>
        <p:spPr>
          <a:xfrm>
            <a:off x="3381890" y="267683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rumput palem</a:t>
            </a:r>
            <a:endParaRPr lang="id-ID" dirty="0">
              <a:solidFill>
                <a:schemeClr val="tx1"/>
              </a:solidFill>
            </a:endParaRPr>
          </a:p>
        </p:txBody>
      </p:sp>
      <p:sp>
        <p:nvSpPr>
          <p:cNvPr id="15" name="Teardrop 14"/>
          <p:cNvSpPr/>
          <p:nvPr/>
        </p:nvSpPr>
        <p:spPr>
          <a:xfrm>
            <a:off x="6316452" y="4042387"/>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benar"/>
              </a:rPr>
              <a:t>pinus</a:t>
            </a:r>
            <a:endParaRPr lang="id-ID" dirty="0">
              <a:solidFill>
                <a:schemeClr val="tx1"/>
              </a:solidFill>
            </a:endParaRPr>
          </a:p>
        </p:txBody>
      </p:sp>
      <p:sp>
        <p:nvSpPr>
          <p:cNvPr id="16" name="Teardrop 15"/>
          <p:cNvSpPr/>
          <p:nvPr/>
        </p:nvSpPr>
        <p:spPr>
          <a:xfrm>
            <a:off x="3412486" y="4028359"/>
            <a:ext cx="1800708" cy="875402"/>
          </a:xfrm>
          <a:prstGeom prst="teardrop">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hlinkClick r:id="" action="ppaction://macro?name=salah"/>
              </a:rPr>
              <a:t>lumut</a:t>
            </a:r>
            <a:endParaRPr lang="id-ID" dirty="0">
              <a:solidFill>
                <a:schemeClr val="tx1"/>
              </a:solidFill>
            </a:endParaRPr>
          </a:p>
        </p:txBody>
      </p:sp>
    </p:spTree>
    <p:extLst>
      <p:ext uri="{BB962C8B-B14F-4D97-AF65-F5344CB8AC3E}">
        <p14:creationId xmlns:p14="http://schemas.microsoft.com/office/powerpoint/2010/main" val="13756177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WordArt 2" descr="White marble"/>
          <p:cNvSpPr>
            <a:spLocks noChangeArrowheads="1" noChangeShapeType="1" noTextEdit="1"/>
          </p:cNvSpPr>
          <p:nvPr/>
        </p:nvSpPr>
        <p:spPr bwMode="auto">
          <a:xfrm>
            <a:off x="381000" y="771524"/>
            <a:ext cx="8229600" cy="25146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a:r>
              <a:rPr lang="id-ID" sz="3600" kern="10" dirty="0">
                <a:ln w="9525">
                  <a:round/>
                  <a:headEnd/>
                  <a:tailEnd/>
                </a:ln>
                <a:blipFill dpi="0" rotWithShape="0">
                  <a:blip r:embed="rId3"/>
                  <a:srcRect/>
                  <a:tile tx="0" ty="0" sx="100000" sy="100000" flip="none" algn="tl"/>
                </a:blipFill>
                <a:latin typeface="Arial Black"/>
              </a:rPr>
              <a:t>Terima Kasih</a:t>
            </a:r>
          </a:p>
        </p:txBody>
      </p:sp>
    </p:spTree>
  </p:cSld>
  <p:clrMapOvr>
    <a:masterClrMapping/>
  </p:clrMapOvr>
  <p:transition spd="med">
    <p:wheel spokes="8"/>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767</TotalTime>
  <Words>822</Words>
  <Application>Microsoft Office PowerPoint</Application>
  <PresentationFormat>On-screen Show (4:3)</PresentationFormat>
  <Paragraphs>245</Paragraphs>
  <Slides>26</Slides>
  <Notes>25</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Angles</vt:lpstr>
      <vt:lpstr>PowerPoint Presentation</vt:lpstr>
      <vt:lpstr>KOMPETENSI</vt:lpstr>
      <vt:lpstr> MATERI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septy</dc:creator>
  <cp:lastModifiedBy>lenovo</cp:lastModifiedBy>
  <cp:revision>71</cp:revision>
  <dcterms:created xsi:type="dcterms:W3CDTF">2012-05-01T09:47:03Z</dcterms:created>
  <dcterms:modified xsi:type="dcterms:W3CDTF">2016-09-16T10:10:41Z</dcterms:modified>
</cp:coreProperties>
</file>