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63" r:id="rId3"/>
    <p:sldId id="294" r:id="rId4"/>
    <p:sldId id="257" r:id="rId5"/>
    <p:sldId id="261" r:id="rId6"/>
    <p:sldId id="259" r:id="rId7"/>
    <p:sldId id="295" r:id="rId8"/>
    <p:sldId id="296" r:id="rId9"/>
    <p:sldId id="297" r:id="rId10"/>
    <p:sldId id="298" r:id="rId11"/>
    <p:sldId id="301" r:id="rId12"/>
    <p:sldId id="30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CD7A2-A575-4C8F-988D-D6A6F394B583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4CA7BEF7-5F95-4A13-8254-736CEA1AC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0844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CD7A2-A575-4C8F-988D-D6A6F394B583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EF7-5F95-4A13-8254-736CEA1AC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321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CD7A2-A575-4C8F-988D-D6A6F394B583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CA7BEF7-5F95-4A13-8254-736CEA1AC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034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CD7A2-A575-4C8F-988D-D6A6F394B583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CA7BEF7-5F95-4A13-8254-736CEA1AC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1884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CD7A2-A575-4C8F-988D-D6A6F394B583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4CA7BEF7-5F95-4A13-8254-736CEA1AC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75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CD7A2-A575-4C8F-988D-D6A6F394B583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EF7-5F95-4A13-8254-736CEA1AC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010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CD7A2-A575-4C8F-988D-D6A6F394B583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EF7-5F95-4A13-8254-736CEA1AC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46520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CD7A2-A575-4C8F-988D-D6A6F394B583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EF7-5F95-4A13-8254-736CEA1AC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6443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CD7A2-A575-4C8F-988D-D6A6F394B583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CA7BEF7-5F95-4A13-8254-736CEA1AC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2187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CD7A2-A575-4C8F-988D-D6A6F394B583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CA7BEF7-5F95-4A13-8254-736CEA1AC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201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CD7A2-A575-4C8F-988D-D6A6F394B583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4CA7BEF7-5F95-4A13-8254-736CEA1ACC2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05334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CD7A2-A575-4C8F-988D-D6A6F394B583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CA7BEF7-5F95-4A13-8254-736CEA1AC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867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CD7A2-A575-4C8F-988D-D6A6F394B583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CA7BEF7-5F95-4A13-8254-736CEA1ACC2D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6190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CD7A2-A575-4C8F-988D-D6A6F394B583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4CA7BEF7-5F95-4A13-8254-736CEA1AC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0208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CD7A2-A575-4C8F-988D-D6A6F394B583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EF7-5F95-4A13-8254-736CEA1AC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1032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7CD7A2-A575-4C8F-988D-D6A6F394B583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7BEF7-5F95-4A13-8254-736CEA1AC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3328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CD7A2-A575-4C8F-988D-D6A6F394B583}" type="datetimeFigureOut">
              <a:rPr lang="en-US" smtClean="0"/>
              <a:t>9/24/2020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4CA7BEF7-5F95-4A13-8254-736CEA1ACC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751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image.slidesharecdn.com/modul3transformasilaplace-130914064013-phpapp01/95/slide-9-638.jpg?1379161550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image.slidesharecdn.com/modul3transformasilaplace-130914064013-phpapp01/95/slide-10-638.jpg?1379161550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image.slidesharecdn.com/modul3transformasilaplace-130914064013-phpapp01/95/slide-39-638.jpg?1379161550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49FDD-BD4B-4A9B-AC4E-CF73473EC8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i="1" dirty="0" err="1"/>
              <a:t>Transformasi</a:t>
            </a:r>
            <a:r>
              <a:rPr lang="en-US" b="1" i="1" dirty="0"/>
              <a:t> Laplace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7D9C28-DD0F-4F3D-A1D0-8C444006B24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748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03D71-4167-4580-A2BC-B7C68A31B5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Bahan</a:t>
            </a:r>
            <a:r>
              <a:rPr lang="en-US" dirty="0"/>
              <a:t> </a:t>
            </a:r>
            <a:r>
              <a:rPr lang="en-US" dirty="0" err="1"/>
              <a:t>bacaan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12095-6EF8-4DC4-88CC-1A55C7EB8F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err="1"/>
              <a:t>Matematika</a:t>
            </a:r>
            <a:r>
              <a:rPr lang="en-US" sz="3200" dirty="0"/>
              <a:t> </a:t>
            </a:r>
            <a:r>
              <a:rPr lang="en-US" sz="3200" dirty="0" err="1"/>
              <a:t>lanjut</a:t>
            </a:r>
            <a:r>
              <a:rPr lang="en-US" sz="3200" dirty="0"/>
              <a:t> Murray Spiegel, Koko </a:t>
            </a:r>
            <a:r>
              <a:rPr lang="en-US" sz="3200" dirty="0" err="1"/>
              <a:t>Martono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73895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3635C4FF-92C6-45B6-9C80-CF01AF5DF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id-ID" altLang="en-US"/>
              <a:t>Transformasi Laplace</a:t>
            </a:r>
            <a:endParaRPr lang="en-US" altLang="en-US"/>
          </a:p>
        </p:txBody>
      </p:sp>
      <p:sp>
        <p:nvSpPr>
          <p:cNvPr id="11268" name="Content Placeholder 2">
            <a:extLst>
              <a:ext uri="{FF2B5EF4-FFF2-40B4-BE49-F238E27FC236}">
                <a16:creationId xmlns:a16="http://schemas.microsoft.com/office/drawing/2014/main" id="{D4893B7E-4AA8-4871-8056-6E5754F1B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5014" y="1751527"/>
            <a:ext cx="8302737" cy="4733388"/>
          </a:xfrm>
        </p:spPr>
        <p:txBody>
          <a:bodyPr/>
          <a:lstStyle/>
          <a:p>
            <a:pPr eaLnBrk="1" hangingPunct="1"/>
            <a:r>
              <a:rPr lang="id-ID" altLang="en-US" dirty="0"/>
              <a:t>Proses m</a:t>
            </a:r>
            <a:r>
              <a:rPr lang="en-US" altLang="en-US" dirty="0" err="1"/>
              <a:t>atematika</a:t>
            </a:r>
            <a:r>
              <a:rPr lang="en-US" altLang="en-US" dirty="0"/>
              <a:t> </a:t>
            </a:r>
            <a:r>
              <a:rPr lang="en-US" altLang="en-US" dirty="0" err="1"/>
              <a:t>dalam</a:t>
            </a:r>
            <a:r>
              <a:rPr lang="en-US" altLang="en-US" dirty="0"/>
              <a:t> </a:t>
            </a:r>
            <a:r>
              <a:rPr lang="en-US" altLang="en-US" dirty="0" err="1"/>
              <a:t>analisis</a:t>
            </a:r>
            <a:r>
              <a:rPr lang="en-US" altLang="en-US" dirty="0"/>
              <a:t> </a:t>
            </a:r>
            <a:r>
              <a:rPr lang="en-US" altLang="en-US" dirty="0" err="1"/>
              <a:t>sistem</a:t>
            </a:r>
            <a:r>
              <a:rPr lang="en-US" altLang="en-US" dirty="0"/>
              <a:t> </a:t>
            </a:r>
            <a:r>
              <a:rPr lang="en-US" altLang="en-US" dirty="0" err="1"/>
              <a:t>kendali</a:t>
            </a:r>
            <a:endParaRPr lang="en-US" altLang="en-US" dirty="0"/>
          </a:p>
          <a:p>
            <a:pPr eaLnBrk="1" hangingPunct="1"/>
            <a:r>
              <a:rPr lang="en-US" altLang="en-US" dirty="0" err="1"/>
              <a:t>Digunakan</a:t>
            </a:r>
            <a:r>
              <a:rPr lang="en-US" altLang="en-US" dirty="0"/>
              <a:t> </a:t>
            </a:r>
            <a:r>
              <a:rPr lang="en-US" altLang="en-US" dirty="0" err="1"/>
              <a:t>untuk</a:t>
            </a:r>
            <a:r>
              <a:rPr lang="en-US" altLang="en-US" dirty="0"/>
              <a:t> </a:t>
            </a:r>
            <a:r>
              <a:rPr lang="en-US" altLang="en-US" dirty="0" err="1"/>
              <a:t>menyelesaikan</a:t>
            </a:r>
            <a:r>
              <a:rPr lang="en-US" altLang="en-US" dirty="0"/>
              <a:t> </a:t>
            </a:r>
            <a:r>
              <a:rPr lang="en-US" altLang="en-US" dirty="0" err="1"/>
              <a:t>persamaan</a:t>
            </a:r>
            <a:r>
              <a:rPr lang="id-ID" altLang="en-US" dirty="0"/>
              <a:t> </a:t>
            </a:r>
            <a:r>
              <a:rPr lang="en-US" altLang="en-US" dirty="0" err="1"/>
              <a:t>diferensial</a:t>
            </a:r>
            <a:r>
              <a:rPr lang="en-US" altLang="en-US" dirty="0"/>
              <a:t> linear</a:t>
            </a:r>
            <a:r>
              <a:rPr lang="id-ID" altLang="en-US" dirty="0"/>
              <a:t> / linearisasi </a:t>
            </a:r>
            <a:endParaRPr lang="en-US" altLang="en-US" dirty="0"/>
          </a:p>
          <a:p>
            <a:pPr eaLnBrk="1" hangingPunct="1"/>
            <a:r>
              <a:rPr lang="en-US" altLang="en-US" dirty="0" err="1"/>
              <a:t>Digunakan</a:t>
            </a:r>
            <a:r>
              <a:rPr lang="en-US" altLang="en-US" dirty="0"/>
              <a:t> </a:t>
            </a:r>
            <a:r>
              <a:rPr lang="en-US" altLang="en-US" dirty="0" err="1"/>
              <a:t>untuk</a:t>
            </a:r>
            <a:r>
              <a:rPr lang="en-US" altLang="en-US" dirty="0"/>
              <a:t> </a:t>
            </a:r>
            <a:r>
              <a:rPr lang="en-US" altLang="en-US" dirty="0" err="1"/>
              <a:t>mentransformasikan</a:t>
            </a:r>
            <a:r>
              <a:rPr lang="id-ID" altLang="en-US" dirty="0"/>
              <a:t> </a:t>
            </a:r>
            <a:r>
              <a:rPr lang="en-US" altLang="en-US" dirty="0"/>
              <a:t>signal/system </a:t>
            </a:r>
            <a:r>
              <a:rPr lang="en-US" altLang="en-US" dirty="0" err="1"/>
              <a:t>dari</a:t>
            </a:r>
            <a:r>
              <a:rPr lang="en-US" altLang="en-US" dirty="0"/>
              <a:t> domain </a:t>
            </a:r>
            <a:r>
              <a:rPr lang="en-US" altLang="en-US" dirty="0" err="1"/>
              <a:t>waktu</a:t>
            </a:r>
            <a:r>
              <a:rPr lang="en-US" altLang="en-US" dirty="0"/>
              <a:t> </a:t>
            </a:r>
            <a:r>
              <a:rPr lang="en-US" altLang="en-US" dirty="0" err="1"/>
              <a:t>ke</a:t>
            </a:r>
            <a:r>
              <a:rPr lang="en-US" altLang="en-US" dirty="0"/>
              <a:t> domain s</a:t>
            </a:r>
            <a:r>
              <a:rPr lang="id-ID" altLang="en-US" dirty="0"/>
              <a:t> </a:t>
            </a:r>
            <a:r>
              <a:rPr lang="en-US" altLang="en-US" dirty="0" err="1"/>
              <a:t>untuk</a:t>
            </a:r>
            <a:r>
              <a:rPr lang="en-US" altLang="en-US" dirty="0"/>
              <a:t> </a:t>
            </a:r>
            <a:r>
              <a:rPr lang="en-US" altLang="en-US" dirty="0" err="1"/>
              <a:t>sistem</a:t>
            </a:r>
            <a:r>
              <a:rPr lang="en-US" altLang="en-US" dirty="0"/>
              <a:t> </a:t>
            </a:r>
            <a:r>
              <a:rPr lang="en-US" altLang="en-US" dirty="0" err="1"/>
              <a:t>waktu</a:t>
            </a:r>
            <a:r>
              <a:rPr lang="en-US" altLang="en-US" dirty="0"/>
              <a:t> </a:t>
            </a:r>
            <a:r>
              <a:rPr lang="en-US" altLang="en-US" dirty="0" err="1"/>
              <a:t>kontinyu</a:t>
            </a:r>
            <a:endParaRPr lang="id-ID" altLang="en-US" dirty="0"/>
          </a:p>
        </p:txBody>
      </p:sp>
      <p:sp>
        <p:nvSpPr>
          <p:cNvPr id="11267" name="Slide Number Placeholder 3">
            <a:extLst>
              <a:ext uri="{FF2B5EF4-FFF2-40B4-BE49-F238E27FC236}">
                <a16:creationId xmlns:a16="http://schemas.microsoft.com/office/drawing/2014/main" id="{448F8797-1467-458C-BD83-CE4067B347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96313F0-D0F9-48C4-AF4D-25C365BDF7D9}" type="slidenum">
              <a:rPr lang="en-US" altLang="en-US">
                <a:solidFill>
                  <a:srgbClr val="FFFFFF"/>
                </a:solidFill>
                <a:latin typeface="Franklin Gothic Book" panose="020B0503020102020204" pitchFamily="34" charset="0"/>
              </a:rPr>
              <a:pPr/>
              <a:t>3</a:t>
            </a:fld>
            <a:endParaRPr lang="en-US" altLang="en-US">
              <a:solidFill>
                <a:srgbClr val="FFFFFF"/>
              </a:solidFill>
              <a:latin typeface="Franklin Gothic Book" panose="020B05030201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372C54-1B1F-488C-B12A-5182DC5C3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Transformasi</a:t>
            </a:r>
            <a:r>
              <a:rPr lang="en-US" dirty="0"/>
              <a:t> </a:t>
            </a:r>
            <a:r>
              <a:rPr lang="en-US" dirty="0" err="1"/>
              <a:t>laplace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E99639-A130-4038-B2D6-7D3CBC4D03A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3600" dirty="0"/>
                  <a:t>£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3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3600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sz="36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600" dirty="0"/>
                  <a:t>=F(s)=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US" sz="4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4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m:rPr>
                            <m:nor/>
                          </m:rPr>
                          <a:rPr lang="en-US" sz="4400" spc="5" dirty="0">
                            <a:latin typeface="Symbol"/>
                            <a:cs typeface="Symbol"/>
                          </a:rPr>
                          <m:t></m:t>
                        </m:r>
                        <m:r>
                          <m:rPr>
                            <m:nor/>
                          </m:rPr>
                          <a:rPr lang="en-US" sz="4400" dirty="0">
                            <a:latin typeface="Symbol"/>
                            <a:cs typeface="Symbol"/>
                          </a:rPr>
                          <m:t> </m:t>
                        </m:r>
                      </m:sup>
                      <m:e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sSup>
                          <m:sSupPr>
                            <m:ctrlP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</a:rPr>
                              <m:t>𝑠𝑡</m:t>
                            </m:r>
                          </m:sup>
                        </m:sSup>
                        <m:r>
                          <a:rPr lang="en-US" sz="4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nary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3E99639-A130-4038-B2D6-7D3CBC4D03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9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AB99AD21-324F-4806-A6BD-C142F9AF2A6C}"/>
              </a:ext>
            </a:extLst>
          </p:cNvPr>
          <p:cNvSpPr txBox="1"/>
          <p:nvPr/>
        </p:nvSpPr>
        <p:spPr>
          <a:xfrm>
            <a:off x="2782909" y="3721908"/>
            <a:ext cx="877057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/>
              <a:t>dengan</a:t>
            </a:r>
            <a:r>
              <a:rPr lang="en-US" sz="2800" dirty="0"/>
              <a:t>:</a:t>
            </a:r>
          </a:p>
          <a:p>
            <a:r>
              <a:rPr lang="en-US" sz="2800" dirty="0"/>
              <a:t>f(t) = </a:t>
            </a:r>
            <a:r>
              <a:rPr lang="en-US" sz="2800" dirty="0" err="1"/>
              <a:t>fungsi</a:t>
            </a:r>
            <a:r>
              <a:rPr lang="en-US" sz="2800" dirty="0"/>
              <a:t> </a:t>
            </a:r>
            <a:r>
              <a:rPr lang="en-US" sz="2800" dirty="0" err="1"/>
              <a:t>waktu</a:t>
            </a:r>
            <a:r>
              <a:rPr lang="en-US" sz="2800" dirty="0"/>
              <a:t> t, </a:t>
            </a:r>
            <a:r>
              <a:rPr lang="en-US" sz="2800" dirty="0" err="1"/>
              <a:t>dengan</a:t>
            </a:r>
            <a:r>
              <a:rPr lang="en-US" sz="2800" dirty="0"/>
              <a:t> f(t)=0 </a:t>
            </a:r>
            <a:r>
              <a:rPr lang="en-US" sz="2800" dirty="0" err="1"/>
              <a:t>untuk</a:t>
            </a:r>
            <a:r>
              <a:rPr lang="en-US" sz="2800" dirty="0"/>
              <a:t> t&lt;0  s = </a:t>
            </a:r>
            <a:r>
              <a:rPr lang="en-US" sz="2800" dirty="0" err="1"/>
              <a:t>variabel</a:t>
            </a:r>
            <a:r>
              <a:rPr lang="en-US" sz="2800" dirty="0"/>
              <a:t> </a:t>
            </a:r>
            <a:r>
              <a:rPr lang="en-US" sz="2800" dirty="0" err="1"/>
              <a:t>kompleks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70949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F5EEF-BA6A-481B-84DE-C83F4EFEA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contoh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8CF1A16-4201-464B-9B3E-E2469103705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61" y="1365161"/>
            <a:ext cx="8139447" cy="52288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31142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71688D-28FE-4929-945C-F00DCCD3F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Tabel</a:t>
            </a:r>
            <a:r>
              <a:rPr lang="en-US" dirty="0"/>
              <a:t> </a:t>
            </a:r>
            <a:r>
              <a:rPr lang="en-US" dirty="0" err="1"/>
              <a:t>Transformasi</a:t>
            </a:r>
            <a:r>
              <a:rPr lang="en-US" dirty="0"/>
              <a:t> </a:t>
            </a:r>
            <a:r>
              <a:rPr lang="en-US" dirty="0" err="1"/>
              <a:t>laplace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766C6774-6713-4360-A239-BD29BB7CCAE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3680" y="2077053"/>
            <a:ext cx="7185389" cy="39569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9702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26F4E-E3BB-4157-91EC-4321D5F95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2744" y="306333"/>
            <a:ext cx="8911687" cy="1280890"/>
          </a:xfrm>
        </p:spPr>
        <p:txBody>
          <a:bodyPr>
            <a:normAutofit/>
          </a:bodyPr>
          <a:lstStyle/>
          <a:p>
            <a:r>
              <a:rPr lang="en-US" sz="3200" dirty="0" err="1"/>
              <a:t>Contoh</a:t>
            </a:r>
            <a:r>
              <a:rPr lang="en-US" sz="3200" dirty="0"/>
              <a:t> </a:t>
            </a:r>
            <a:r>
              <a:rPr lang="en-US" sz="3200" dirty="0" err="1"/>
              <a:t>menggunakan</a:t>
            </a:r>
            <a:r>
              <a:rPr lang="en-US" sz="3200" dirty="0"/>
              <a:t> </a:t>
            </a:r>
            <a:r>
              <a:rPr lang="en-US" sz="3200" dirty="0" err="1"/>
              <a:t>Tabel</a:t>
            </a:r>
            <a:r>
              <a:rPr lang="en-US" sz="3200" dirty="0"/>
              <a:t> </a:t>
            </a:r>
            <a:r>
              <a:rPr lang="en-US" sz="3200" dirty="0" err="1"/>
              <a:t>Transformasi</a:t>
            </a:r>
            <a:r>
              <a:rPr lang="en-US" sz="3200" dirty="0"/>
              <a:t> </a:t>
            </a:r>
            <a:r>
              <a:rPr lang="en-US" sz="3200" dirty="0" err="1"/>
              <a:t>laplace</a:t>
            </a:r>
            <a:r>
              <a:rPr lang="en-US" sz="3200" dirty="0"/>
              <a:t>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105521-C0A2-4C18-A143-A9A0E6103B6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472744" y="1751527"/>
                <a:ext cx="9031868" cy="4327301"/>
              </a:xfrm>
            </p:spPr>
            <p:txBody>
              <a:bodyPr>
                <a:normAutofit fontScale="92500" lnSpcReduction="20000"/>
              </a:bodyPr>
              <a:lstStyle/>
              <a:p>
                <a:pPr marL="0" indent="0">
                  <a:buNone/>
                </a:pPr>
                <a:r>
                  <a:rPr lang="en-US" sz="2400" b="1" dirty="0"/>
                  <a:t>Tentukan Laplace </a:t>
                </a:r>
                <a:r>
                  <a:rPr lang="en-US" sz="2400" b="1" dirty="0" err="1"/>
                  <a:t>dari</a:t>
                </a:r>
                <a:r>
                  <a:rPr lang="en-US" sz="2400" b="1" dirty="0"/>
                  <a:t> :</a:t>
                </a:r>
              </a:p>
              <a:p>
                <a:r>
                  <a:rPr lang="en-US" sz="2400" i="1" dirty="0">
                    <a:latin typeface="Cambria Math" panose="02040503050406030204" pitchFamily="18" charset="0"/>
                  </a:rPr>
                  <a:t>t</a:t>
                </a:r>
                <a:r>
                  <a:rPr lang="en-US" sz="2400" b="0" i="1" dirty="0">
                    <a:latin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r>
                  <a:rPr lang="en-US" sz="2400" b="0" i="1" dirty="0">
                    <a:latin typeface="Cambria Math" panose="02040503050406030204" pitchFamily="18" charset="0"/>
                  </a:rPr>
                  <a:t>2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endParaRPr lang="en-US" sz="2400" dirty="0"/>
              </a:p>
              <a:p>
                <a:r>
                  <a:rPr lang="en-US" sz="2400" b="0" dirty="0"/>
                  <a:t>4cos5t</a:t>
                </a:r>
              </a:p>
              <a:p>
                <a:pPr marL="0" indent="0">
                  <a:buNone/>
                </a:pPr>
                <a:r>
                  <a:rPr lang="en-US" sz="2400" b="1" dirty="0"/>
                  <a:t>Jawab </a:t>
                </a:r>
              </a:p>
              <a:p>
                <a:r>
                  <a:rPr lang="en-US" sz="2400" b="0" dirty="0"/>
                  <a:t>£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{2}=</m:t>
                    </m:r>
                  </m:oMath>
                </a14:m>
                <a:r>
                  <a:rPr lang="en-US" sz="2400" b="0" dirty="0"/>
                  <a:t>2(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b="0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den>
                    </m:f>
                  </m:oMath>
                </a14:m>
                <a:endParaRPr lang="en-US" sz="2400" b="0" dirty="0"/>
              </a:p>
              <a:p>
                <a:r>
                  <a:rPr lang="en-US" sz="2400" b="0" dirty="0"/>
                  <a:t>£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{3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}=</m:t>
                    </m:r>
                  </m:oMath>
                </a14:m>
                <a:r>
                  <a:rPr lang="en-US" sz="2400" dirty="0"/>
                  <a:t> 3£{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−4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p>
                    </m:sSup>
                  </m:oMath>
                </a14:m>
                <a:r>
                  <a:rPr lang="en-US" sz="2400" dirty="0"/>
                  <a:t>} = 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−(−4)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−(−4)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2400" dirty="0"/>
              </a:p>
              <a:p>
                <a:r>
                  <a:rPr lang="en-US" sz="2400" dirty="0"/>
                  <a:t>£{4cos5t} = 4£{cos5t} = 4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endParaRPr lang="en-US" sz="24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105521-C0A2-4C18-A143-A9A0E6103B6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472744" y="1751527"/>
                <a:ext cx="9031868" cy="4327301"/>
              </a:xfrm>
              <a:blipFill>
                <a:blip r:embed="rId2"/>
                <a:stretch>
                  <a:fillRect l="-878" t="-23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95083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F6ECDBE-513F-4C1B-84D1-6092962F2588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Laplace invers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dirty="0"/>
                          <m:t>£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 , F(s) </a:t>
                </a:r>
                <a:r>
                  <a:rPr lang="en-US" dirty="0" err="1"/>
                  <a:t>menjadi</a:t>
                </a:r>
                <a:r>
                  <a:rPr lang="en-US" dirty="0"/>
                  <a:t> f(t)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FF6ECDBE-513F-4C1B-84D1-6092962F258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2052" t="-71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Content Placeholder 3">
            <a:hlinkClick r:id="rId3"/>
            <a:extLst>
              <a:ext uri="{FF2B5EF4-FFF2-40B4-BE49-F238E27FC236}">
                <a16:creationId xmlns:a16="http://schemas.microsoft.com/office/drawing/2014/main" id="{65A409EE-56DA-4973-8E94-B8EC36ABAE2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25" y="1481070"/>
            <a:ext cx="8551570" cy="47528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642702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510CB-8C0F-44DC-9813-36AE50790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FED4F-DDB3-4142-870B-69B3CF0FC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84D04959-0B6D-4455-A72D-542BCCC3D1F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41" y="521079"/>
            <a:ext cx="9109142" cy="56097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3549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352284-CDED-466C-A139-D4F2A6D9F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hlinkClick r:id="rId2"/>
            <a:extLst>
              <a:ext uri="{FF2B5EF4-FFF2-40B4-BE49-F238E27FC236}">
                <a16:creationId xmlns:a16="http://schemas.microsoft.com/office/drawing/2014/main" id="{9478D53A-3A47-4902-A171-A6F464FD4AB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986" y="624111"/>
            <a:ext cx="8911687" cy="57638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97193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20308-4C0B-4D40-B093-96CF0B140B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Laplace PD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CA57D6-C821-43C3-978B-96078FD560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356834" y="1249251"/>
                <a:ext cx="6915955" cy="4984639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/>
                  <a:t>Tentukan Laplace PD </a:t>
                </a:r>
                <a:r>
                  <a:rPr lang="en-US" sz="2400" dirty="0" err="1"/>
                  <a:t>berikut</a:t>
                </a:r>
                <a:r>
                  <a:rPr lang="en-US" sz="2400" dirty="0"/>
                  <a:t> :</a:t>
                </a:r>
              </a:p>
              <a:p>
                <a:pPr marL="0" indent="0">
                  <a:buNone/>
                </a:pPr>
                <a:r>
                  <a:rPr lang="en-US" sz="2400" dirty="0"/>
                  <a:t>	PD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𝑞𝑥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sz="2400" b="0" dirty="0"/>
              </a:p>
              <a:p>
                <a:pPr marL="0" indent="0">
                  <a:buNone/>
                </a:pPr>
                <a:r>
                  <a:rPr lang="en-US" sz="2400" dirty="0"/>
                  <a:t>		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𝑞𝑥</m:t>
                    </m:r>
                  </m:oMath>
                </a14:m>
                <a:endParaRPr lang="en-US" sz="2400" b="0" dirty="0"/>
              </a:p>
              <a:p>
                <a:r>
                  <a:rPr lang="en-US" sz="2400" dirty="0"/>
                  <a:t>Laplace </a:t>
                </a:r>
                <a:r>
                  <a:rPr lang="en-US" sz="2400" dirty="0" err="1"/>
                  <a:t>menjadi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</m:oMath>
                </a14:m>
                <a:r>
                  <a:rPr lang="en-US" sz="2400" dirty="0"/>
                  <a:t>+b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=p 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𝑞𝑥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</m:oMath>
                </a14:m>
                <a:endParaRPr lang="en-US" sz="2400" b="0" dirty="0"/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:r>
                  <a:rPr lang="en-US" sz="2400" dirty="0" err="1"/>
                  <a:t>mjd</a:t>
                </a:r>
                <a:r>
                  <a:rPr lang="en-US" sz="2400" dirty="0"/>
                  <a:t>:</a:t>
                </a:r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	</a:t>
                </a:r>
                <a:r>
                  <a:rPr lang="en-US" sz="2400" dirty="0" err="1"/>
                  <a:t>shg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	G=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)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2400" dirty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𝑞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0CA57D6-C821-43C3-978B-96078FD560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356834" y="1249251"/>
                <a:ext cx="6915955" cy="4984639"/>
              </a:xfrm>
              <a:blipFill>
                <a:blip r:embed="rId2"/>
                <a:stretch>
                  <a:fillRect l="-1235" t="-978" b="-2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86492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69667-6102-499D-9825-0B189608F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Tugas</a:t>
            </a:r>
            <a:r>
              <a:rPr lang="en-US" dirty="0"/>
              <a:t> 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6DB947-A0ED-4709-8228-A6EFA223248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800" dirty="0"/>
                  <a:t>£{3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−2</m:t>
                    </m:r>
                    <m:sSup>
                      <m:sSup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</m:sSup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+6}=</m:t>
                    </m:r>
                  </m:oMath>
                </a14:m>
                <a:endParaRPr lang="en-US" sz="2800" b="0" dirty="0"/>
              </a:p>
              <a:p>
                <a:r>
                  <a:rPr lang="en-US" sz="2800" dirty="0"/>
                  <a:t>£{5sin2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800" dirty="0"/>
                  <a:t>-3cos2</a:t>
                </a:r>
                <a:r>
                  <a:rPr lang="en-US" sz="2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t}</a:t>
                </a:r>
                <a:r>
                  <a:rPr lang="en-US" sz="2800" dirty="0"/>
                  <a:t>=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£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begChr m:val="{"/>
                        <m:endChr m:val="}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−5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</m:oMath>
                </a14:m>
                <a:r>
                  <a:rPr lang="en-US" sz="2800" b="0" dirty="0"/>
                  <a:t>=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i="1" smtClean="0">
                            <a:latin typeface="Cambria Math" panose="02040503050406030204" pitchFamily="18" charset="0"/>
                          </a:rPr>
                          <m:t>£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d>
                      <m:dPr>
                        <m:begChr m:val="{"/>
                        <m:endChr m:val="}"/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sz="28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+4</m:t>
                            </m:r>
                          </m:den>
                        </m:f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800" dirty="0"/>
              </a:p>
              <a:p>
                <a:r>
                  <a:rPr lang="en-US" sz="2800" dirty="0"/>
                  <a:t>£ {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US" sz="28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+2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+6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−2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r>
                  <a:rPr lang="en-US" sz="2800" dirty="0"/>
                  <a:t>=0</a:t>
                </a:r>
              </a:p>
              <a:p>
                <a:pPr marL="0" indent="0">
                  <a:buNone/>
                </a:pP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66DB947-A0ED-4709-8228-A6EFA223248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5904639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654</TotalTime>
  <Words>269</Words>
  <Application>Microsoft Office PowerPoint</Application>
  <PresentationFormat>Widescreen</PresentationFormat>
  <Paragraphs>41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Cambria Math</vt:lpstr>
      <vt:lpstr>Century Gothic</vt:lpstr>
      <vt:lpstr>Franklin Gothic Book</vt:lpstr>
      <vt:lpstr>Symbol</vt:lpstr>
      <vt:lpstr>Times New Roman</vt:lpstr>
      <vt:lpstr>Wingdings 3</vt:lpstr>
      <vt:lpstr>Wisp</vt:lpstr>
      <vt:lpstr>Transformasi Laplace</vt:lpstr>
      <vt:lpstr>Bahan bacaan</vt:lpstr>
      <vt:lpstr>Transformasi Laplace</vt:lpstr>
      <vt:lpstr>Transformasi laplace</vt:lpstr>
      <vt:lpstr>contoh</vt:lpstr>
      <vt:lpstr>Tabel Transformasi laplace</vt:lpstr>
      <vt:lpstr>Contoh menggunakan Tabel Transformasi laplace </vt:lpstr>
      <vt:lpstr>Laplace invers 〖" £" 〗^(-1) , F(s) menjadi f(t)</vt:lpstr>
      <vt:lpstr>PowerPoint Presentation</vt:lpstr>
      <vt:lpstr>PowerPoint Presentation</vt:lpstr>
      <vt:lpstr>Laplace PD </vt:lpstr>
      <vt:lpstr>Tugas 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Transformasi Laplace</dc:title>
  <dc:creator>Thinkpad-T450</dc:creator>
  <cp:lastModifiedBy>Thinkpad-T450</cp:lastModifiedBy>
  <cp:revision>38</cp:revision>
  <dcterms:created xsi:type="dcterms:W3CDTF">2020-09-06T07:55:11Z</dcterms:created>
  <dcterms:modified xsi:type="dcterms:W3CDTF">2020-09-24T06:51:41Z</dcterms:modified>
</cp:coreProperties>
</file>