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96" r:id="rId2"/>
  </p:sldMasterIdLst>
  <p:notesMasterIdLst>
    <p:notesMasterId r:id="rId42"/>
  </p:notesMasterIdLst>
  <p:handoutMasterIdLst>
    <p:handoutMasterId r:id="rId43"/>
  </p:handoutMasterIdLst>
  <p:sldIdLst>
    <p:sldId id="257" r:id="rId3"/>
    <p:sldId id="298" r:id="rId4"/>
    <p:sldId id="299" r:id="rId5"/>
    <p:sldId id="300" r:id="rId6"/>
    <p:sldId id="262" r:id="rId7"/>
    <p:sldId id="263" r:id="rId8"/>
    <p:sldId id="301" r:id="rId9"/>
    <p:sldId id="302" r:id="rId10"/>
    <p:sldId id="303" r:id="rId11"/>
    <p:sldId id="267" r:id="rId12"/>
    <p:sldId id="268" r:id="rId13"/>
    <p:sldId id="304" r:id="rId14"/>
    <p:sldId id="305" r:id="rId15"/>
    <p:sldId id="271" r:id="rId16"/>
    <p:sldId id="272" r:id="rId17"/>
    <p:sldId id="273" r:id="rId18"/>
    <p:sldId id="274" r:id="rId19"/>
    <p:sldId id="275" r:id="rId20"/>
    <p:sldId id="276" r:id="rId21"/>
    <p:sldId id="306" r:id="rId22"/>
    <p:sldId id="307" r:id="rId23"/>
    <p:sldId id="308" r:id="rId24"/>
    <p:sldId id="309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240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560B6B-963E-45AD-B18D-9DA3469D83C9}" type="datetimeFigureOut">
              <a:rPr lang="en-US" smtClean="0"/>
              <a:t>1/29/2018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B61BEE-A6B4-49DE-8859-2A55F155C5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9308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8D2A0D-6B45-4215-8A49-D14849101A69}" type="datetimeFigureOut">
              <a:rPr lang="en-US" smtClean="0"/>
              <a:t>1/29/2018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E6A182-AF03-4CC8-94DC-C0726DF52A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6401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E6A182-AF03-4CC8-94DC-C0726DF52A6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753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6B222-4092-41E0-9CE5-AE6D5A22C2D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0685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6B222-4092-41E0-9CE5-AE6D5A22C2D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7791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6B222-4092-41E0-9CE5-AE6D5A22C2D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2350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6B222-4092-41E0-9CE5-AE6D5A22C2D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0639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6B222-4092-41E0-9CE5-AE6D5A22C2D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4935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6B222-4092-41E0-9CE5-AE6D5A22C2D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3094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6B222-4092-41E0-9CE5-AE6D5A22C2D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9758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6B222-4092-41E0-9CE5-AE6D5A22C2D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6258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6B222-4092-41E0-9CE5-AE6D5A22C2D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8293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6B222-4092-41E0-9CE5-AE6D5A22C2D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8951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6B222-4092-41E0-9CE5-AE6D5A22C2D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8453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6B222-4092-41E0-9CE5-AE6D5A22C2DD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2760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6B222-4092-41E0-9CE5-AE6D5A22C2DD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5430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6B222-4092-41E0-9CE5-AE6D5A22C2DD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9607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6B222-4092-41E0-9CE5-AE6D5A22C2DD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9539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6B222-4092-41E0-9CE5-AE6D5A22C2DD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28891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6B222-4092-41E0-9CE5-AE6D5A22C2DD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96986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6B222-4092-41E0-9CE5-AE6D5A22C2DD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07952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6B222-4092-41E0-9CE5-AE6D5A22C2DD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5435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6B222-4092-41E0-9CE5-AE6D5A22C2DD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31398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6B222-4092-41E0-9CE5-AE6D5A22C2DD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63028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6B222-4092-41E0-9CE5-AE6D5A22C2DD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19513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6B222-4092-41E0-9CE5-AE6D5A22C2DD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83823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6B222-4092-41E0-9CE5-AE6D5A22C2DD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76372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6B222-4092-41E0-9CE5-AE6D5A22C2DD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63884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6B222-4092-41E0-9CE5-AE6D5A22C2DD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8096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1E626-6EB7-4D9A-AD4A-B54D1684CAD1}" type="datetime1">
              <a:rPr lang="en-US" smtClean="0"/>
              <a:t>1/29/2018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62707" y="2320335"/>
            <a:ext cx="85344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62707" y="288339"/>
            <a:ext cx="109728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 algn="l">
              <a:defRPr sz="4800" b="1" cap="all" baseline="0">
                <a:ln w="6350">
                  <a:noFill/>
                </a:ln>
                <a:solidFill>
                  <a:schemeClr val="accent2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386028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24A36-10EA-4DE5-9251-C62AA44714D2}" type="datetime1">
              <a:rPr lang="en-US" smtClean="0"/>
              <a:t>1/29/2018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920158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95A85-13CC-45EA-B1A6-5B8E77AB646B}" type="datetime1">
              <a:rPr lang="en-US" smtClean="0"/>
              <a:t>1/29/2018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66400" y="6416676"/>
            <a:ext cx="1016000" cy="365125"/>
          </a:xfrm>
        </p:spPr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ubtitle 8"/>
          <p:cNvSpPr>
            <a:spLocks noGrp="1"/>
          </p:cNvSpPr>
          <p:nvPr>
            <p:ph type="subTitle" idx="1"/>
          </p:nvPr>
        </p:nvSpPr>
        <p:spPr>
          <a:xfrm>
            <a:off x="562707" y="2320335"/>
            <a:ext cx="85344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Title 7"/>
          <p:cNvSpPr>
            <a:spLocks noGrp="1"/>
          </p:cNvSpPr>
          <p:nvPr>
            <p:ph type="ctrTitle"/>
          </p:nvPr>
        </p:nvSpPr>
        <p:spPr>
          <a:xfrm>
            <a:off x="562707" y="288339"/>
            <a:ext cx="109728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 algn="l"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4226335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71815-F531-4787-BA2A-626422C133AD}" type="datetime1">
              <a:rPr lang="en-US" smtClean="0"/>
              <a:t>1/29/2018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318383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4885B-3C5C-43BB-9862-47948E5DF551}" type="datetime1">
              <a:rPr lang="en-US" smtClean="0"/>
              <a:t>1/29/2018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362201"/>
            <a:ext cx="5389033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535113"/>
            <a:ext cx="5389033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362201"/>
            <a:ext cx="5386917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741844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3B6AF-AB61-4D8E-B7B7-705C5ACEBBCC}" type="datetime1">
              <a:rPr lang="en-US" smtClean="0"/>
              <a:t>1/29/2018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793208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3EC9A-B094-4092-8061-75D86CB34931}" type="datetime1">
              <a:rPr lang="en-US" smtClean="0"/>
              <a:t>1/29/2018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768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1AEED-2323-4359-853E-316DF6600362}" type="datetime1">
              <a:rPr lang="en-US" smtClean="0"/>
              <a:t>1/29/2018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1" y="1524001"/>
            <a:ext cx="4011084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1">
                <a:ln w="6350">
                  <a:noFill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777504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AC2DF-F1FD-4724-A563-92BADFC82ECC}" type="datetime1">
              <a:rPr lang="en-US" smtClean="0"/>
              <a:t>1/29/2018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38400" y="1831975"/>
            <a:ext cx="7315200" cy="3962400"/>
          </a:xfrm>
          <a:solidFill>
            <a:schemeClr val="bg2">
              <a:lumMod val="20000"/>
              <a:lumOff val="80000"/>
            </a:schemeClr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marL="0" indent="0" algn="l" rtl="0" eaLnBrk="1" latinLnBrk="0" hangingPunct="1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8400" y="1166787"/>
            <a:ext cx="73152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609600"/>
            <a:ext cx="73152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144669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32EDF-E99E-4C68-AFCB-7A835B309D6D}" type="datetime1">
              <a:rPr lang="en-US" smtClean="0"/>
              <a:t>1/29/2018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203361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2D85F-A551-4C69-800A-8CFFA2306A88}" type="datetime1">
              <a:rPr lang="en-US" smtClean="0"/>
              <a:t>1/29/2018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643518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" y="6416676"/>
            <a:ext cx="28448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8D20E2CF-D74B-4B51-899A-DCEA821C90C7}" type="datetime1">
              <a:rPr lang="en-US" smtClean="0"/>
              <a:t>1/29/2018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165600" y="6416676"/>
            <a:ext cx="38608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0566400" y="6416676"/>
            <a:ext cx="1016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grpSp>
        <p:nvGrpSpPr>
          <p:cNvPr id="24" name="Group 18"/>
          <p:cNvGrpSpPr>
            <a:grpSpLocks/>
          </p:cNvGrpSpPr>
          <p:nvPr/>
        </p:nvGrpSpPr>
        <p:grpSpPr bwMode="auto">
          <a:xfrm>
            <a:off x="4263969" y="1960564"/>
            <a:ext cx="3762431" cy="4821237"/>
            <a:chOff x="1365" y="355"/>
            <a:chExt cx="3024" cy="3875"/>
          </a:xfrm>
          <a:solidFill>
            <a:schemeClr val="bg2">
              <a:lumMod val="50000"/>
              <a:alpha val="20000"/>
            </a:schemeClr>
          </a:solidFill>
        </p:grpSpPr>
        <p:sp>
          <p:nvSpPr>
            <p:cNvPr id="25" name="Freeform 2"/>
            <p:cNvSpPr>
              <a:spLocks/>
            </p:cNvSpPr>
            <p:nvPr/>
          </p:nvSpPr>
          <p:spPr bwMode="auto">
            <a:xfrm>
              <a:off x="2835" y="586"/>
              <a:ext cx="88" cy="1121"/>
            </a:xfrm>
            <a:custGeom>
              <a:avLst/>
              <a:gdLst>
                <a:gd name="T0" fmla="*/ 0 w 88"/>
                <a:gd name="T1" fmla="*/ 1120 h 1121"/>
                <a:gd name="T2" fmla="*/ 0 w 88"/>
                <a:gd name="T3" fmla="*/ 0 h 1121"/>
                <a:gd name="T4" fmla="*/ 87 w 88"/>
                <a:gd name="T5" fmla="*/ 0 h 1121"/>
                <a:gd name="T6" fmla="*/ 87 w 88"/>
                <a:gd name="T7" fmla="*/ 1085 h 1121"/>
                <a:gd name="T8" fmla="*/ 0 w 88"/>
                <a:gd name="T9" fmla="*/ 1120 h 1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1121">
                  <a:moveTo>
                    <a:pt x="0" y="1120"/>
                  </a:moveTo>
                  <a:lnTo>
                    <a:pt x="0" y="0"/>
                  </a:lnTo>
                  <a:lnTo>
                    <a:pt x="87" y="0"/>
                  </a:lnTo>
                  <a:lnTo>
                    <a:pt x="87" y="1085"/>
                  </a:lnTo>
                  <a:lnTo>
                    <a:pt x="0" y="112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3"/>
            <p:cNvSpPr>
              <a:spLocks/>
            </p:cNvSpPr>
            <p:nvPr/>
          </p:nvSpPr>
          <p:spPr bwMode="auto">
            <a:xfrm>
              <a:off x="2834" y="1900"/>
              <a:ext cx="84" cy="363"/>
            </a:xfrm>
            <a:custGeom>
              <a:avLst/>
              <a:gdLst>
                <a:gd name="T0" fmla="*/ 0 w 84"/>
                <a:gd name="T1" fmla="*/ 29 h 363"/>
                <a:gd name="T2" fmla="*/ 83 w 84"/>
                <a:gd name="T3" fmla="*/ 0 h 363"/>
                <a:gd name="T4" fmla="*/ 74 w 84"/>
                <a:gd name="T5" fmla="*/ 329 h 363"/>
                <a:gd name="T6" fmla="*/ 0 w 84"/>
                <a:gd name="T7" fmla="*/ 362 h 363"/>
                <a:gd name="T8" fmla="*/ 0 w 84"/>
                <a:gd name="T9" fmla="*/ 29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363">
                  <a:moveTo>
                    <a:pt x="0" y="29"/>
                  </a:moveTo>
                  <a:lnTo>
                    <a:pt x="83" y="0"/>
                  </a:lnTo>
                  <a:lnTo>
                    <a:pt x="74" y="329"/>
                  </a:lnTo>
                  <a:lnTo>
                    <a:pt x="0" y="362"/>
                  </a:lnTo>
                  <a:lnTo>
                    <a:pt x="0" y="29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4"/>
            <p:cNvSpPr>
              <a:spLocks/>
            </p:cNvSpPr>
            <p:nvPr/>
          </p:nvSpPr>
          <p:spPr bwMode="auto">
            <a:xfrm>
              <a:off x="2825" y="2493"/>
              <a:ext cx="84" cy="249"/>
            </a:xfrm>
            <a:custGeom>
              <a:avLst/>
              <a:gdLst>
                <a:gd name="T0" fmla="*/ 2 w 84"/>
                <a:gd name="T1" fmla="*/ 213 h 249"/>
                <a:gd name="T2" fmla="*/ 0 w 84"/>
                <a:gd name="T3" fmla="*/ 28 h 249"/>
                <a:gd name="T4" fmla="*/ 83 w 84"/>
                <a:gd name="T5" fmla="*/ 0 h 249"/>
                <a:gd name="T6" fmla="*/ 72 w 84"/>
                <a:gd name="T7" fmla="*/ 248 h 249"/>
                <a:gd name="T8" fmla="*/ 2 w 84"/>
                <a:gd name="T9" fmla="*/ 213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249">
                  <a:moveTo>
                    <a:pt x="2" y="213"/>
                  </a:moveTo>
                  <a:lnTo>
                    <a:pt x="0" y="28"/>
                  </a:lnTo>
                  <a:lnTo>
                    <a:pt x="83" y="0"/>
                  </a:lnTo>
                  <a:lnTo>
                    <a:pt x="72" y="248"/>
                  </a:lnTo>
                  <a:lnTo>
                    <a:pt x="2" y="213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Freeform 5"/>
            <p:cNvSpPr>
              <a:spLocks/>
            </p:cNvSpPr>
            <p:nvPr/>
          </p:nvSpPr>
          <p:spPr bwMode="auto">
            <a:xfrm>
              <a:off x="2831" y="2965"/>
              <a:ext cx="52" cy="232"/>
            </a:xfrm>
            <a:custGeom>
              <a:avLst/>
              <a:gdLst>
                <a:gd name="T0" fmla="*/ 13 w 52"/>
                <a:gd name="T1" fmla="*/ 204 h 232"/>
                <a:gd name="T2" fmla="*/ 0 w 52"/>
                <a:gd name="T3" fmla="*/ 0 h 232"/>
                <a:gd name="T4" fmla="*/ 51 w 52"/>
                <a:gd name="T5" fmla="*/ 26 h 232"/>
                <a:gd name="T6" fmla="*/ 47 w 52"/>
                <a:gd name="T7" fmla="*/ 231 h 232"/>
                <a:gd name="T8" fmla="*/ 13 w 52"/>
                <a:gd name="T9" fmla="*/ 204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232">
                  <a:moveTo>
                    <a:pt x="13" y="204"/>
                  </a:moveTo>
                  <a:lnTo>
                    <a:pt x="0" y="0"/>
                  </a:lnTo>
                  <a:lnTo>
                    <a:pt x="51" y="26"/>
                  </a:lnTo>
                  <a:lnTo>
                    <a:pt x="47" y="231"/>
                  </a:lnTo>
                  <a:lnTo>
                    <a:pt x="13" y="204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Freeform 6"/>
            <p:cNvSpPr>
              <a:spLocks/>
            </p:cNvSpPr>
            <p:nvPr/>
          </p:nvSpPr>
          <p:spPr bwMode="auto">
            <a:xfrm>
              <a:off x="2851" y="3354"/>
              <a:ext cx="36" cy="133"/>
            </a:xfrm>
            <a:custGeom>
              <a:avLst/>
              <a:gdLst>
                <a:gd name="T0" fmla="*/ 4 w 36"/>
                <a:gd name="T1" fmla="*/ 101 h 133"/>
                <a:gd name="T2" fmla="*/ 0 w 36"/>
                <a:gd name="T3" fmla="*/ 0 h 133"/>
                <a:gd name="T4" fmla="*/ 35 w 36"/>
                <a:gd name="T5" fmla="*/ 20 h 133"/>
                <a:gd name="T6" fmla="*/ 28 w 36"/>
                <a:gd name="T7" fmla="*/ 132 h 133"/>
                <a:gd name="T8" fmla="*/ 4 w 36"/>
                <a:gd name="T9" fmla="*/ 101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33">
                  <a:moveTo>
                    <a:pt x="4" y="101"/>
                  </a:moveTo>
                  <a:lnTo>
                    <a:pt x="0" y="0"/>
                  </a:lnTo>
                  <a:lnTo>
                    <a:pt x="35" y="20"/>
                  </a:lnTo>
                  <a:lnTo>
                    <a:pt x="28" y="132"/>
                  </a:lnTo>
                  <a:lnTo>
                    <a:pt x="4" y="101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Freeform 7"/>
            <p:cNvSpPr>
              <a:spLocks/>
            </p:cNvSpPr>
            <p:nvPr/>
          </p:nvSpPr>
          <p:spPr bwMode="auto">
            <a:xfrm>
              <a:off x="2851" y="3640"/>
              <a:ext cx="30" cy="590"/>
            </a:xfrm>
            <a:custGeom>
              <a:avLst/>
              <a:gdLst>
                <a:gd name="T0" fmla="*/ 15 w 30"/>
                <a:gd name="T1" fmla="*/ 589 h 590"/>
                <a:gd name="T2" fmla="*/ 0 w 30"/>
                <a:gd name="T3" fmla="*/ 0 h 590"/>
                <a:gd name="T4" fmla="*/ 29 w 30"/>
                <a:gd name="T5" fmla="*/ 37 h 590"/>
                <a:gd name="T6" fmla="*/ 15 w 30"/>
                <a:gd name="T7" fmla="*/ 589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590">
                  <a:moveTo>
                    <a:pt x="15" y="589"/>
                  </a:moveTo>
                  <a:lnTo>
                    <a:pt x="0" y="0"/>
                  </a:lnTo>
                  <a:lnTo>
                    <a:pt x="29" y="37"/>
                  </a:lnTo>
                  <a:lnTo>
                    <a:pt x="15" y="589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Freeform 8"/>
            <p:cNvSpPr>
              <a:spLocks/>
            </p:cNvSpPr>
            <p:nvPr/>
          </p:nvSpPr>
          <p:spPr bwMode="auto">
            <a:xfrm>
              <a:off x="2600" y="3595"/>
              <a:ext cx="233" cy="130"/>
            </a:xfrm>
            <a:custGeom>
              <a:avLst/>
              <a:gdLst>
                <a:gd name="T0" fmla="*/ 0 w 233"/>
                <a:gd name="T1" fmla="*/ 117 h 130"/>
                <a:gd name="T2" fmla="*/ 48 w 233"/>
                <a:gd name="T3" fmla="*/ 101 h 130"/>
                <a:gd name="T4" fmla="*/ 93 w 233"/>
                <a:gd name="T5" fmla="*/ 79 h 130"/>
                <a:gd name="T6" fmla="*/ 146 w 233"/>
                <a:gd name="T7" fmla="*/ 39 h 130"/>
                <a:gd name="T8" fmla="*/ 182 w 233"/>
                <a:gd name="T9" fmla="*/ 0 h 130"/>
                <a:gd name="T10" fmla="*/ 232 w 233"/>
                <a:gd name="T11" fmla="*/ 42 h 130"/>
                <a:gd name="T12" fmla="*/ 188 w 233"/>
                <a:gd name="T13" fmla="*/ 74 h 130"/>
                <a:gd name="T14" fmla="*/ 134 w 233"/>
                <a:gd name="T15" fmla="*/ 110 h 130"/>
                <a:gd name="T16" fmla="*/ 61 w 233"/>
                <a:gd name="T17" fmla="*/ 129 h 130"/>
                <a:gd name="T18" fmla="*/ 0 w 233"/>
                <a:gd name="T19" fmla="*/ 117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3" h="130">
                  <a:moveTo>
                    <a:pt x="0" y="117"/>
                  </a:moveTo>
                  <a:lnTo>
                    <a:pt x="48" y="101"/>
                  </a:lnTo>
                  <a:lnTo>
                    <a:pt x="93" y="79"/>
                  </a:lnTo>
                  <a:lnTo>
                    <a:pt x="146" y="39"/>
                  </a:lnTo>
                  <a:lnTo>
                    <a:pt x="182" y="0"/>
                  </a:lnTo>
                  <a:lnTo>
                    <a:pt x="232" y="42"/>
                  </a:lnTo>
                  <a:lnTo>
                    <a:pt x="188" y="74"/>
                  </a:lnTo>
                  <a:lnTo>
                    <a:pt x="134" y="110"/>
                  </a:lnTo>
                  <a:lnTo>
                    <a:pt x="61" y="129"/>
                  </a:lnTo>
                  <a:lnTo>
                    <a:pt x="0" y="117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Freeform 9"/>
            <p:cNvSpPr>
              <a:spLocks/>
            </p:cNvSpPr>
            <p:nvPr/>
          </p:nvSpPr>
          <p:spPr bwMode="auto">
            <a:xfrm>
              <a:off x="2583" y="2888"/>
              <a:ext cx="465" cy="646"/>
            </a:xfrm>
            <a:custGeom>
              <a:avLst/>
              <a:gdLst>
                <a:gd name="T0" fmla="*/ 359 w 465"/>
                <a:gd name="T1" fmla="*/ 645 h 646"/>
                <a:gd name="T2" fmla="*/ 405 w 465"/>
                <a:gd name="T3" fmla="*/ 616 h 646"/>
                <a:gd name="T4" fmla="*/ 447 w 465"/>
                <a:gd name="T5" fmla="*/ 580 h 646"/>
                <a:gd name="T6" fmla="*/ 460 w 465"/>
                <a:gd name="T7" fmla="*/ 552 h 646"/>
                <a:gd name="T8" fmla="*/ 464 w 465"/>
                <a:gd name="T9" fmla="*/ 515 h 646"/>
                <a:gd name="T10" fmla="*/ 451 w 465"/>
                <a:gd name="T11" fmla="*/ 468 h 646"/>
                <a:gd name="T12" fmla="*/ 424 w 465"/>
                <a:gd name="T13" fmla="*/ 424 h 646"/>
                <a:gd name="T14" fmla="*/ 380 w 465"/>
                <a:gd name="T15" fmla="*/ 385 h 646"/>
                <a:gd name="T16" fmla="*/ 168 w 465"/>
                <a:gd name="T17" fmla="*/ 259 h 646"/>
                <a:gd name="T18" fmla="*/ 133 w 465"/>
                <a:gd name="T19" fmla="*/ 235 h 646"/>
                <a:gd name="T20" fmla="*/ 111 w 465"/>
                <a:gd name="T21" fmla="*/ 208 h 646"/>
                <a:gd name="T22" fmla="*/ 104 w 465"/>
                <a:gd name="T23" fmla="*/ 166 h 646"/>
                <a:gd name="T24" fmla="*/ 117 w 465"/>
                <a:gd name="T25" fmla="*/ 124 h 646"/>
                <a:gd name="T26" fmla="*/ 155 w 465"/>
                <a:gd name="T27" fmla="*/ 95 h 646"/>
                <a:gd name="T28" fmla="*/ 222 w 465"/>
                <a:gd name="T29" fmla="*/ 52 h 646"/>
                <a:gd name="T30" fmla="*/ 124 w 465"/>
                <a:gd name="T31" fmla="*/ 0 h 646"/>
                <a:gd name="T32" fmla="*/ 55 w 465"/>
                <a:gd name="T33" fmla="*/ 41 h 646"/>
                <a:gd name="T34" fmla="*/ 27 w 465"/>
                <a:gd name="T35" fmla="*/ 70 h 646"/>
                <a:gd name="T36" fmla="*/ 2 w 465"/>
                <a:gd name="T37" fmla="*/ 123 h 646"/>
                <a:gd name="T38" fmla="*/ 0 w 465"/>
                <a:gd name="T39" fmla="*/ 189 h 646"/>
                <a:gd name="T40" fmla="*/ 29 w 465"/>
                <a:gd name="T41" fmla="*/ 257 h 646"/>
                <a:gd name="T42" fmla="*/ 78 w 465"/>
                <a:gd name="T43" fmla="*/ 300 h 646"/>
                <a:gd name="T44" fmla="*/ 311 w 465"/>
                <a:gd name="T45" fmla="*/ 442 h 646"/>
                <a:gd name="T46" fmla="*/ 358 w 465"/>
                <a:gd name="T47" fmla="*/ 474 h 646"/>
                <a:gd name="T48" fmla="*/ 375 w 465"/>
                <a:gd name="T49" fmla="*/ 516 h 646"/>
                <a:gd name="T50" fmla="*/ 375 w 465"/>
                <a:gd name="T51" fmla="*/ 550 h 646"/>
                <a:gd name="T52" fmla="*/ 308 w 465"/>
                <a:gd name="T53" fmla="*/ 608 h 646"/>
                <a:gd name="T54" fmla="*/ 359 w 465"/>
                <a:gd name="T55" fmla="*/ 645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65" h="646">
                  <a:moveTo>
                    <a:pt x="359" y="645"/>
                  </a:moveTo>
                  <a:lnTo>
                    <a:pt x="405" y="616"/>
                  </a:lnTo>
                  <a:lnTo>
                    <a:pt x="447" y="580"/>
                  </a:lnTo>
                  <a:lnTo>
                    <a:pt x="460" y="552"/>
                  </a:lnTo>
                  <a:lnTo>
                    <a:pt x="464" y="515"/>
                  </a:lnTo>
                  <a:lnTo>
                    <a:pt x="451" y="468"/>
                  </a:lnTo>
                  <a:lnTo>
                    <a:pt x="424" y="424"/>
                  </a:lnTo>
                  <a:lnTo>
                    <a:pt x="380" y="385"/>
                  </a:lnTo>
                  <a:lnTo>
                    <a:pt x="168" y="259"/>
                  </a:lnTo>
                  <a:lnTo>
                    <a:pt x="133" y="235"/>
                  </a:lnTo>
                  <a:lnTo>
                    <a:pt x="111" y="208"/>
                  </a:lnTo>
                  <a:lnTo>
                    <a:pt x="104" y="166"/>
                  </a:lnTo>
                  <a:lnTo>
                    <a:pt x="117" y="124"/>
                  </a:lnTo>
                  <a:lnTo>
                    <a:pt x="155" y="95"/>
                  </a:lnTo>
                  <a:lnTo>
                    <a:pt x="222" y="52"/>
                  </a:lnTo>
                  <a:lnTo>
                    <a:pt x="124" y="0"/>
                  </a:lnTo>
                  <a:lnTo>
                    <a:pt x="55" y="41"/>
                  </a:lnTo>
                  <a:lnTo>
                    <a:pt x="27" y="70"/>
                  </a:lnTo>
                  <a:lnTo>
                    <a:pt x="2" y="123"/>
                  </a:lnTo>
                  <a:lnTo>
                    <a:pt x="0" y="189"/>
                  </a:lnTo>
                  <a:lnTo>
                    <a:pt x="29" y="257"/>
                  </a:lnTo>
                  <a:lnTo>
                    <a:pt x="78" y="300"/>
                  </a:lnTo>
                  <a:lnTo>
                    <a:pt x="311" y="442"/>
                  </a:lnTo>
                  <a:lnTo>
                    <a:pt x="358" y="474"/>
                  </a:lnTo>
                  <a:lnTo>
                    <a:pt x="375" y="516"/>
                  </a:lnTo>
                  <a:lnTo>
                    <a:pt x="375" y="550"/>
                  </a:lnTo>
                  <a:lnTo>
                    <a:pt x="308" y="608"/>
                  </a:lnTo>
                  <a:lnTo>
                    <a:pt x="359" y="645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Freeform 10"/>
            <p:cNvSpPr>
              <a:spLocks/>
            </p:cNvSpPr>
            <p:nvPr/>
          </p:nvSpPr>
          <p:spPr bwMode="auto">
            <a:xfrm>
              <a:off x="2966" y="2396"/>
              <a:ext cx="318" cy="422"/>
            </a:xfrm>
            <a:custGeom>
              <a:avLst/>
              <a:gdLst>
                <a:gd name="T0" fmla="*/ 92 w 318"/>
                <a:gd name="T1" fmla="*/ 421 h 422"/>
                <a:gd name="T2" fmla="*/ 163 w 318"/>
                <a:gd name="T3" fmla="*/ 399 h 422"/>
                <a:gd name="T4" fmla="*/ 218 w 318"/>
                <a:gd name="T5" fmla="*/ 357 h 422"/>
                <a:gd name="T6" fmla="*/ 263 w 318"/>
                <a:gd name="T7" fmla="*/ 316 h 422"/>
                <a:gd name="T8" fmla="*/ 300 w 318"/>
                <a:gd name="T9" fmla="*/ 265 h 422"/>
                <a:gd name="T10" fmla="*/ 317 w 318"/>
                <a:gd name="T11" fmla="*/ 203 h 422"/>
                <a:gd name="T12" fmla="*/ 316 w 318"/>
                <a:gd name="T13" fmla="*/ 139 h 422"/>
                <a:gd name="T14" fmla="*/ 299 w 318"/>
                <a:gd name="T15" fmla="*/ 95 h 422"/>
                <a:gd name="T16" fmla="*/ 276 w 318"/>
                <a:gd name="T17" fmla="*/ 64 h 422"/>
                <a:gd name="T18" fmla="*/ 241 w 318"/>
                <a:gd name="T19" fmla="*/ 36 h 422"/>
                <a:gd name="T20" fmla="*/ 218 w 318"/>
                <a:gd name="T21" fmla="*/ 14 h 422"/>
                <a:gd name="T22" fmla="*/ 180 w 318"/>
                <a:gd name="T23" fmla="*/ 0 h 422"/>
                <a:gd name="T24" fmla="*/ 61 w 318"/>
                <a:gd name="T25" fmla="*/ 52 h 422"/>
                <a:gd name="T26" fmla="*/ 106 w 318"/>
                <a:gd name="T27" fmla="*/ 93 h 422"/>
                <a:gd name="T28" fmla="*/ 137 w 318"/>
                <a:gd name="T29" fmla="*/ 130 h 422"/>
                <a:gd name="T30" fmla="*/ 159 w 318"/>
                <a:gd name="T31" fmla="*/ 159 h 422"/>
                <a:gd name="T32" fmla="*/ 176 w 318"/>
                <a:gd name="T33" fmla="*/ 196 h 422"/>
                <a:gd name="T34" fmla="*/ 176 w 318"/>
                <a:gd name="T35" fmla="*/ 246 h 422"/>
                <a:gd name="T36" fmla="*/ 145 w 318"/>
                <a:gd name="T37" fmla="*/ 279 h 422"/>
                <a:gd name="T38" fmla="*/ 105 w 318"/>
                <a:gd name="T39" fmla="*/ 309 h 422"/>
                <a:gd name="T40" fmla="*/ 50 w 318"/>
                <a:gd name="T41" fmla="*/ 342 h 422"/>
                <a:gd name="T42" fmla="*/ 0 w 318"/>
                <a:gd name="T43" fmla="*/ 369 h 422"/>
                <a:gd name="T44" fmla="*/ 92 w 318"/>
                <a:gd name="T45" fmla="*/ 421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8" h="422">
                  <a:moveTo>
                    <a:pt x="92" y="421"/>
                  </a:moveTo>
                  <a:lnTo>
                    <a:pt x="163" y="399"/>
                  </a:lnTo>
                  <a:lnTo>
                    <a:pt x="218" y="357"/>
                  </a:lnTo>
                  <a:lnTo>
                    <a:pt x="263" y="316"/>
                  </a:lnTo>
                  <a:lnTo>
                    <a:pt x="300" y="265"/>
                  </a:lnTo>
                  <a:lnTo>
                    <a:pt x="317" y="203"/>
                  </a:lnTo>
                  <a:lnTo>
                    <a:pt x="316" y="139"/>
                  </a:lnTo>
                  <a:lnTo>
                    <a:pt x="299" y="95"/>
                  </a:lnTo>
                  <a:lnTo>
                    <a:pt x="276" y="64"/>
                  </a:lnTo>
                  <a:lnTo>
                    <a:pt x="241" y="36"/>
                  </a:lnTo>
                  <a:lnTo>
                    <a:pt x="218" y="14"/>
                  </a:lnTo>
                  <a:lnTo>
                    <a:pt x="180" y="0"/>
                  </a:lnTo>
                  <a:lnTo>
                    <a:pt x="61" y="52"/>
                  </a:lnTo>
                  <a:lnTo>
                    <a:pt x="106" y="93"/>
                  </a:lnTo>
                  <a:lnTo>
                    <a:pt x="137" y="130"/>
                  </a:lnTo>
                  <a:lnTo>
                    <a:pt x="159" y="159"/>
                  </a:lnTo>
                  <a:lnTo>
                    <a:pt x="176" y="196"/>
                  </a:lnTo>
                  <a:lnTo>
                    <a:pt x="176" y="246"/>
                  </a:lnTo>
                  <a:lnTo>
                    <a:pt x="145" y="279"/>
                  </a:lnTo>
                  <a:lnTo>
                    <a:pt x="105" y="309"/>
                  </a:lnTo>
                  <a:lnTo>
                    <a:pt x="50" y="342"/>
                  </a:lnTo>
                  <a:lnTo>
                    <a:pt x="0" y="369"/>
                  </a:lnTo>
                  <a:lnTo>
                    <a:pt x="92" y="421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Freeform 11"/>
            <p:cNvSpPr>
              <a:spLocks/>
            </p:cNvSpPr>
            <p:nvPr/>
          </p:nvSpPr>
          <p:spPr bwMode="auto">
            <a:xfrm>
              <a:off x="2308" y="1190"/>
              <a:ext cx="1404" cy="1153"/>
            </a:xfrm>
            <a:custGeom>
              <a:avLst/>
              <a:gdLst>
                <a:gd name="T0" fmla="*/ 466 w 1404"/>
                <a:gd name="T1" fmla="*/ 1084 h 1153"/>
                <a:gd name="T2" fmla="*/ 370 w 1404"/>
                <a:gd name="T3" fmla="*/ 1066 h 1153"/>
                <a:gd name="T4" fmla="*/ 299 w 1404"/>
                <a:gd name="T5" fmla="*/ 1035 h 1153"/>
                <a:gd name="T6" fmla="*/ 257 w 1404"/>
                <a:gd name="T7" fmla="*/ 1002 h 1153"/>
                <a:gd name="T8" fmla="*/ 220 w 1404"/>
                <a:gd name="T9" fmla="*/ 956 h 1153"/>
                <a:gd name="T10" fmla="*/ 209 w 1404"/>
                <a:gd name="T11" fmla="*/ 914 h 1153"/>
                <a:gd name="T12" fmla="*/ 215 w 1404"/>
                <a:gd name="T13" fmla="*/ 873 h 1153"/>
                <a:gd name="T14" fmla="*/ 231 w 1404"/>
                <a:gd name="T15" fmla="*/ 836 h 1153"/>
                <a:gd name="T16" fmla="*/ 273 w 1404"/>
                <a:gd name="T17" fmla="*/ 798 h 1153"/>
                <a:gd name="T18" fmla="*/ 330 w 1404"/>
                <a:gd name="T19" fmla="*/ 774 h 1153"/>
                <a:gd name="T20" fmla="*/ 400 w 1404"/>
                <a:gd name="T21" fmla="*/ 748 h 1153"/>
                <a:gd name="T22" fmla="*/ 1110 w 1404"/>
                <a:gd name="T23" fmla="*/ 499 h 1153"/>
                <a:gd name="T24" fmla="*/ 1207 w 1404"/>
                <a:gd name="T25" fmla="*/ 451 h 1153"/>
                <a:gd name="T26" fmla="*/ 1289 w 1404"/>
                <a:gd name="T27" fmla="*/ 398 h 1153"/>
                <a:gd name="T28" fmla="*/ 1344 w 1404"/>
                <a:gd name="T29" fmla="*/ 356 h 1153"/>
                <a:gd name="T30" fmla="*/ 1381 w 1404"/>
                <a:gd name="T31" fmla="*/ 310 h 1153"/>
                <a:gd name="T32" fmla="*/ 1403 w 1404"/>
                <a:gd name="T33" fmla="*/ 249 h 1153"/>
                <a:gd name="T34" fmla="*/ 1401 w 1404"/>
                <a:gd name="T35" fmla="*/ 185 h 1153"/>
                <a:gd name="T36" fmla="*/ 1386 w 1404"/>
                <a:gd name="T37" fmla="*/ 136 h 1153"/>
                <a:gd name="T38" fmla="*/ 1370 w 1404"/>
                <a:gd name="T39" fmla="*/ 90 h 1153"/>
                <a:gd name="T40" fmla="*/ 1335 w 1404"/>
                <a:gd name="T41" fmla="*/ 55 h 1153"/>
                <a:gd name="T42" fmla="*/ 1280 w 1404"/>
                <a:gd name="T43" fmla="*/ 18 h 1153"/>
                <a:gd name="T44" fmla="*/ 1214 w 1404"/>
                <a:gd name="T45" fmla="*/ 0 h 1153"/>
                <a:gd name="T46" fmla="*/ 1172 w 1404"/>
                <a:gd name="T47" fmla="*/ 4 h 1153"/>
                <a:gd name="T48" fmla="*/ 1111 w 1404"/>
                <a:gd name="T49" fmla="*/ 7 h 1153"/>
                <a:gd name="T50" fmla="*/ 1053 w 1404"/>
                <a:gd name="T51" fmla="*/ 20 h 1153"/>
                <a:gd name="T52" fmla="*/ 989 w 1404"/>
                <a:gd name="T53" fmla="*/ 46 h 1153"/>
                <a:gd name="T54" fmla="*/ 939 w 1404"/>
                <a:gd name="T55" fmla="*/ 79 h 1153"/>
                <a:gd name="T56" fmla="*/ 899 w 1404"/>
                <a:gd name="T57" fmla="*/ 106 h 1153"/>
                <a:gd name="T58" fmla="*/ 878 w 1404"/>
                <a:gd name="T59" fmla="*/ 149 h 1153"/>
                <a:gd name="T60" fmla="*/ 897 w 1404"/>
                <a:gd name="T61" fmla="*/ 187 h 1153"/>
                <a:gd name="T62" fmla="*/ 939 w 1404"/>
                <a:gd name="T63" fmla="*/ 183 h 1153"/>
                <a:gd name="T64" fmla="*/ 987 w 1404"/>
                <a:gd name="T65" fmla="*/ 171 h 1153"/>
                <a:gd name="T66" fmla="*/ 1033 w 1404"/>
                <a:gd name="T67" fmla="*/ 158 h 1153"/>
                <a:gd name="T68" fmla="*/ 1069 w 1404"/>
                <a:gd name="T69" fmla="*/ 150 h 1153"/>
                <a:gd name="T70" fmla="*/ 1111 w 1404"/>
                <a:gd name="T71" fmla="*/ 150 h 1153"/>
                <a:gd name="T72" fmla="*/ 1154 w 1404"/>
                <a:gd name="T73" fmla="*/ 163 h 1153"/>
                <a:gd name="T74" fmla="*/ 1183 w 1404"/>
                <a:gd name="T75" fmla="*/ 204 h 1153"/>
                <a:gd name="T76" fmla="*/ 1179 w 1404"/>
                <a:gd name="T77" fmla="*/ 248 h 1153"/>
                <a:gd name="T78" fmla="*/ 1157 w 1404"/>
                <a:gd name="T79" fmla="*/ 286 h 1153"/>
                <a:gd name="T80" fmla="*/ 1121 w 1404"/>
                <a:gd name="T81" fmla="*/ 323 h 1153"/>
                <a:gd name="T82" fmla="*/ 1047 w 1404"/>
                <a:gd name="T83" fmla="*/ 361 h 1153"/>
                <a:gd name="T84" fmla="*/ 908 w 1404"/>
                <a:gd name="T85" fmla="*/ 415 h 1153"/>
                <a:gd name="T86" fmla="*/ 194 w 1404"/>
                <a:gd name="T87" fmla="*/ 675 h 1153"/>
                <a:gd name="T88" fmla="*/ 123 w 1404"/>
                <a:gd name="T89" fmla="*/ 715 h 1153"/>
                <a:gd name="T90" fmla="*/ 68 w 1404"/>
                <a:gd name="T91" fmla="*/ 763 h 1153"/>
                <a:gd name="T92" fmla="*/ 29 w 1404"/>
                <a:gd name="T93" fmla="*/ 809 h 1153"/>
                <a:gd name="T94" fmla="*/ 6 w 1404"/>
                <a:gd name="T95" fmla="*/ 858 h 1153"/>
                <a:gd name="T96" fmla="*/ 0 w 1404"/>
                <a:gd name="T97" fmla="*/ 912 h 1153"/>
                <a:gd name="T98" fmla="*/ 8 w 1404"/>
                <a:gd name="T99" fmla="*/ 952 h 1153"/>
                <a:gd name="T100" fmla="*/ 22 w 1404"/>
                <a:gd name="T101" fmla="*/ 992 h 1153"/>
                <a:gd name="T102" fmla="*/ 59 w 1404"/>
                <a:gd name="T103" fmla="*/ 1036 h 1153"/>
                <a:gd name="T104" fmla="*/ 127 w 1404"/>
                <a:gd name="T105" fmla="*/ 1095 h 1153"/>
                <a:gd name="T106" fmla="*/ 198 w 1404"/>
                <a:gd name="T107" fmla="*/ 1135 h 1153"/>
                <a:gd name="T108" fmla="*/ 273 w 1404"/>
                <a:gd name="T109" fmla="*/ 1152 h 1153"/>
                <a:gd name="T110" fmla="*/ 466 w 1404"/>
                <a:gd name="T111" fmla="*/ 1084 h 1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404" h="1153">
                  <a:moveTo>
                    <a:pt x="466" y="1084"/>
                  </a:moveTo>
                  <a:lnTo>
                    <a:pt x="370" y="1066"/>
                  </a:lnTo>
                  <a:lnTo>
                    <a:pt x="299" y="1035"/>
                  </a:lnTo>
                  <a:lnTo>
                    <a:pt x="257" y="1002"/>
                  </a:lnTo>
                  <a:lnTo>
                    <a:pt x="220" y="956"/>
                  </a:lnTo>
                  <a:lnTo>
                    <a:pt x="209" y="914"/>
                  </a:lnTo>
                  <a:lnTo>
                    <a:pt x="215" y="873"/>
                  </a:lnTo>
                  <a:lnTo>
                    <a:pt x="231" y="836"/>
                  </a:lnTo>
                  <a:lnTo>
                    <a:pt x="273" y="798"/>
                  </a:lnTo>
                  <a:lnTo>
                    <a:pt x="330" y="774"/>
                  </a:lnTo>
                  <a:lnTo>
                    <a:pt x="400" y="748"/>
                  </a:lnTo>
                  <a:lnTo>
                    <a:pt x="1110" y="499"/>
                  </a:lnTo>
                  <a:lnTo>
                    <a:pt x="1207" y="451"/>
                  </a:lnTo>
                  <a:lnTo>
                    <a:pt x="1289" y="398"/>
                  </a:lnTo>
                  <a:lnTo>
                    <a:pt x="1344" y="356"/>
                  </a:lnTo>
                  <a:lnTo>
                    <a:pt x="1381" y="310"/>
                  </a:lnTo>
                  <a:lnTo>
                    <a:pt x="1403" y="249"/>
                  </a:lnTo>
                  <a:lnTo>
                    <a:pt x="1401" y="185"/>
                  </a:lnTo>
                  <a:lnTo>
                    <a:pt x="1386" y="136"/>
                  </a:lnTo>
                  <a:lnTo>
                    <a:pt x="1370" y="90"/>
                  </a:lnTo>
                  <a:lnTo>
                    <a:pt x="1335" y="55"/>
                  </a:lnTo>
                  <a:lnTo>
                    <a:pt x="1280" y="18"/>
                  </a:lnTo>
                  <a:lnTo>
                    <a:pt x="1214" y="0"/>
                  </a:lnTo>
                  <a:lnTo>
                    <a:pt x="1172" y="4"/>
                  </a:lnTo>
                  <a:lnTo>
                    <a:pt x="1111" y="7"/>
                  </a:lnTo>
                  <a:lnTo>
                    <a:pt x="1053" y="20"/>
                  </a:lnTo>
                  <a:lnTo>
                    <a:pt x="989" y="46"/>
                  </a:lnTo>
                  <a:lnTo>
                    <a:pt x="939" y="79"/>
                  </a:lnTo>
                  <a:lnTo>
                    <a:pt x="899" y="106"/>
                  </a:lnTo>
                  <a:lnTo>
                    <a:pt x="878" y="149"/>
                  </a:lnTo>
                  <a:lnTo>
                    <a:pt x="897" y="187"/>
                  </a:lnTo>
                  <a:lnTo>
                    <a:pt x="939" y="183"/>
                  </a:lnTo>
                  <a:lnTo>
                    <a:pt x="987" y="171"/>
                  </a:lnTo>
                  <a:lnTo>
                    <a:pt x="1033" y="158"/>
                  </a:lnTo>
                  <a:lnTo>
                    <a:pt x="1069" y="150"/>
                  </a:lnTo>
                  <a:lnTo>
                    <a:pt x="1111" y="150"/>
                  </a:lnTo>
                  <a:lnTo>
                    <a:pt x="1154" y="163"/>
                  </a:lnTo>
                  <a:lnTo>
                    <a:pt x="1183" y="204"/>
                  </a:lnTo>
                  <a:lnTo>
                    <a:pt x="1179" y="248"/>
                  </a:lnTo>
                  <a:lnTo>
                    <a:pt x="1157" y="286"/>
                  </a:lnTo>
                  <a:lnTo>
                    <a:pt x="1121" y="323"/>
                  </a:lnTo>
                  <a:lnTo>
                    <a:pt x="1047" y="361"/>
                  </a:lnTo>
                  <a:lnTo>
                    <a:pt x="908" y="415"/>
                  </a:lnTo>
                  <a:lnTo>
                    <a:pt x="194" y="675"/>
                  </a:lnTo>
                  <a:lnTo>
                    <a:pt x="123" y="715"/>
                  </a:lnTo>
                  <a:lnTo>
                    <a:pt x="68" y="763"/>
                  </a:lnTo>
                  <a:lnTo>
                    <a:pt x="29" y="809"/>
                  </a:lnTo>
                  <a:lnTo>
                    <a:pt x="6" y="858"/>
                  </a:lnTo>
                  <a:lnTo>
                    <a:pt x="0" y="912"/>
                  </a:lnTo>
                  <a:lnTo>
                    <a:pt x="8" y="952"/>
                  </a:lnTo>
                  <a:lnTo>
                    <a:pt x="22" y="992"/>
                  </a:lnTo>
                  <a:lnTo>
                    <a:pt x="59" y="1036"/>
                  </a:lnTo>
                  <a:lnTo>
                    <a:pt x="127" y="1095"/>
                  </a:lnTo>
                  <a:lnTo>
                    <a:pt x="198" y="1135"/>
                  </a:lnTo>
                  <a:lnTo>
                    <a:pt x="273" y="1152"/>
                  </a:lnTo>
                  <a:lnTo>
                    <a:pt x="466" y="1084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Freeform 12"/>
            <p:cNvSpPr>
              <a:spLocks/>
            </p:cNvSpPr>
            <p:nvPr/>
          </p:nvSpPr>
          <p:spPr bwMode="auto">
            <a:xfrm>
              <a:off x="2711" y="3280"/>
              <a:ext cx="368" cy="422"/>
            </a:xfrm>
            <a:custGeom>
              <a:avLst/>
              <a:gdLst>
                <a:gd name="T0" fmla="*/ 367 w 368"/>
                <a:gd name="T1" fmla="*/ 421 h 422"/>
                <a:gd name="T2" fmla="*/ 171 w 368"/>
                <a:gd name="T3" fmla="*/ 340 h 422"/>
                <a:gd name="T4" fmla="*/ 117 w 368"/>
                <a:gd name="T5" fmla="*/ 304 h 422"/>
                <a:gd name="T6" fmla="*/ 73 w 368"/>
                <a:gd name="T7" fmla="*/ 265 h 422"/>
                <a:gd name="T8" fmla="*/ 31 w 368"/>
                <a:gd name="T9" fmla="*/ 219 h 422"/>
                <a:gd name="T10" fmla="*/ 9 w 368"/>
                <a:gd name="T11" fmla="*/ 179 h 422"/>
                <a:gd name="T12" fmla="*/ 0 w 368"/>
                <a:gd name="T13" fmla="*/ 137 h 422"/>
                <a:gd name="T14" fmla="*/ 2 w 368"/>
                <a:gd name="T15" fmla="*/ 95 h 422"/>
                <a:gd name="T16" fmla="*/ 19 w 368"/>
                <a:gd name="T17" fmla="*/ 51 h 422"/>
                <a:gd name="T18" fmla="*/ 44 w 368"/>
                <a:gd name="T19" fmla="*/ 0 h 422"/>
                <a:gd name="T20" fmla="*/ 120 w 368"/>
                <a:gd name="T21" fmla="*/ 52 h 422"/>
                <a:gd name="T22" fmla="*/ 95 w 368"/>
                <a:gd name="T23" fmla="*/ 98 h 422"/>
                <a:gd name="T24" fmla="*/ 95 w 368"/>
                <a:gd name="T25" fmla="*/ 143 h 422"/>
                <a:gd name="T26" fmla="*/ 122 w 368"/>
                <a:gd name="T27" fmla="*/ 191 h 422"/>
                <a:gd name="T28" fmla="*/ 162 w 368"/>
                <a:gd name="T29" fmla="*/ 235 h 422"/>
                <a:gd name="T30" fmla="*/ 223 w 368"/>
                <a:gd name="T31" fmla="*/ 284 h 422"/>
                <a:gd name="T32" fmla="*/ 290 w 368"/>
                <a:gd name="T33" fmla="*/ 317 h 422"/>
                <a:gd name="T34" fmla="*/ 332 w 368"/>
                <a:gd name="T35" fmla="*/ 351 h 422"/>
                <a:gd name="T36" fmla="*/ 351 w 368"/>
                <a:gd name="T37" fmla="*/ 378 h 422"/>
                <a:gd name="T38" fmla="*/ 367 w 368"/>
                <a:gd name="T39" fmla="*/ 421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8" h="422">
                  <a:moveTo>
                    <a:pt x="367" y="421"/>
                  </a:moveTo>
                  <a:lnTo>
                    <a:pt x="171" y="340"/>
                  </a:lnTo>
                  <a:lnTo>
                    <a:pt x="117" y="304"/>
                  </a:lnTo>
                  <a:lnTo>
                    <a:pt x="73" y="265"/>
                  </a:lnTo>
                  <a:lnTo>
                    <a:pt x="31" y="219"/>
                  </a:lnTo>
                  <a:lnTo>
                    <a:pt x="9" y="179"/>
                  </a:lnTo>
                  <a:lnTo>
                    <a:pt x="0" y="137"/>
                  </a:lnTo>
                  <a:lnTo>
                    <a:pt x="2" y="95"/>
                  </a:lnTo>
                  <a:lnTo>
                    <a:pt x="19" y="51"/>
                  </a:lnTo>
                  <a:lnTo>
                    <a:pt x="44" y="0"/>
                  </a:lnTo>
                  <a:lnTo>
                    <a:pt x="120" y="52"/>
                  </a:lnTo>
                  <a:lnTo>
                    <a:pt x="95" y="98"/>
                  </a:lnTo>
                  <a:lnTo>
                    <a:pt x="95" y="143"/>
                  </a:lnTo>
                  <a:lnTo>
                    <a:pt x="122" y="191"/>
                  </a:lnTo>
                  <a:lnTo>
                    <a:pt x="162" y="235"/>
                  </a:lnTo>
                  <a:lnTo>
                    <a:pt x="223" y="284"/>
                  </a:lnTo>
                  <a:lnTo>
                    <a:pt x="290" y="317"/>
                  </a:lnTo>
                  <a:lnTo>
                    <a:pt x="332" y="351"/>
                  </a:lnTo>
                  <a:lnTo>
                    <a:pt x="351" y="378"/>
                  </a:lnTo>
                  <a:lnTo>
                    <a:pt x="367" y="421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 13"/>
            <p:cNvSpPr>
              <a:spLocks/>
            </p:cNvSpPr>
            <p:nvPr/>
          </p:nvSpPr>
          <p:spPr bwMode="auto">
            <a:xfrm>
              <a:off x="2432" y="1792"/>
              <a:ext cx="989" cy="1439"/>
            </a:xfrm>
            <a:custGeom>
              <a:avLst/>
              <a:gdLst>
                <a:gd name="T0" fmla="*/ 525 w 989"/>
                <a:gd name="T1" fmla="*/ 1438 h 1439"/>
                <a:gd name="T2" fmla="*/ 582 w 989"/>
                <a:gd name="T3" fmla="*/ 1409 h 1439"/>
                <a:gd name="T4" fmla="*/ 647 w 989"/>
                <a:gd name="T5" fmla="*/ 1355 h 1439"/>
                <a:gd name="T6" fmla="*/ 670 w 989"/>
                <a:gd name="T7" fmla="*/ 1304 h 1439"/>
                <a:gd name="T8" fmla="*/ 686 w 989"/>
                <a:gd name="T9" fmla="*/ 1255 h 1439"/>
                <a:gd name="T10" fmla="*/ 677 w 989"/>
                <a:gd name="T11" fmla="*/ 1198 h 1439"/>
                <a:gd name="T12" fmla="*/ 637 w 989"/>
                <a:gd name="T13" fmla="*/ 1125 h 1439"/>
                <a:gd name="T14" fmla="*/ 609 w 989"/>
                <a:gd name="T15" fmla="*/ 1092 h 1439"/>
                <a:gd name="T16" fmla="*/ 569 w 989"/>
                <a:gd name="T17" fmla="*/ 1063 h 1439"/>
                <a:gd name="T18" fmla="*/ 259 w 989"/>
                <a:gd name="T19" fmla="*/ 905 h 1439"/>
                <a:gd name="T20" fmla="*/ 201 w 989"/>
                <a:gd name="T21" fmla="*/ 863 h 1439"/>
                <a:gd name="T22" fmla="*/ 177 w 989"/>
                <a:gd name="T23" fmla="*/ 843 h 1439"/>
                <a:gd name="T24" fmla="*/ 160 w 989"/>
                <a:gd name="T25" fmla="*/ 800 h 1439"/>
                <a:gd name="T26" fmla="*/ 171 w 989"/>
                <a:gd name="T27" fmla="*/ 766 h 1439"/>
                <a:gd name="T28" fmla="*/ 215 w 989"/>
                <a:gd name="T29" fmla="*/ 738 h 1439"/>
                <a:gd name="T30" fmla="*/ 294 w 989"/>
                <a:gd name="T31" fmla="*/ 709 h 1439"/>
                <a:gd name="T32" fmla="*/ 780 w 989"/>
                <a:gd name="T33" fmla="*/ 521 h 1439"/>
                <a:gd name="T34" fmla="*/ 856 w 989"/>
                <a:gd name="T35" fmla="*/ 471 h 1439"/>
                <a:gd name="T36" fmla="*/ 918 w 989"/>
                <a:gd name="T37" fmla="*/ 417 h 1439"/>
                <a:gd name="T38" fmla="*/ 953 w 989"/>
                <a:gd name="T39" fmla="*/ 379 h 1439"/>
                <a:gd name="T40" fmla="*/ 984 w 989"/>
                <a:gd name="T41" fmla="*/ 334 h 1439"/>
                <a:gd name="T42" fmla="*/ 988 w 989"/>
                <a:gd name="T43" fmla="*/ 274 h 1439"/>
                <a:gd name="T44" fmla="*/ 972 w 989"/>
                <a:gd name="T45" fmla="*/ 214 h 1439"/>
                <a:gd name="T46" fmla="*/ 953 w 989"/>
                <a:gd name="T47" fmla="*/ 167 h 1439"/>
                <a:gd name="T48" fmla="*/ 920 w 989"/>
                <a:gd name="T49" fmla="*/ 126 h 1439"/>
                <a:gd name="T50" fmla="*/ 875 w 989"/>
                <a:gd name="T51" fmla="*/ 85 h 1439"/>
                <a:gd name="T52" fmla="*/ 828 w 989"/>
                <a:gd name="T53" fmla="*/ 50 h 1439"/>
                <a:gd name="T54" fmla="*/ 803 w 989"/>
                <a:gd name="T55" fmla="*/ 29 h 1439"/>
                <a:gd name="T56" fmla="*/ 756 w 989"/>
                <a:gd name="T57" fmla="*/ 0 h 1439"/>
                <a:gd name="T58" fmla="*/ 588 w 989"/>
                <a:gd name="T59" fmla="*/ 61 h 1439"/>
                <a:gd name="T60" fmla="*/ 649 w 989"/>
                <a:gd name="T61" fmla="*/ 104 h 1439"/>
                <a:gd name="T62" fmla="*/ 694 w 989"/>
                <a:gd name="T63" fmla="*/ 145 h 1439"/>
                <a:gd name="T64" fmla="*/ 739 w 989"/>
                <a:gd name="T65" fmla="*/ 182 h 1439"/>
                <a:gd name="T66" fmla="*/ 780 w 989"/>
                <a:gd name="T67" fmla="*/ 223 h 1439"/>
                <a:gd name="T68" fmla="*/ 803 w 989"/>
                <a:gd name="T69" fmla="*/ 272 h 1439"/>
                <a:gd name="T70" fmla="*/ 787 w 989"/>
                <a:gd name="T71" fmla="*/ 323 h 1439"/>
                <a:gd name="T72" fmla="*/ 729 w 989"/>
                <a:gd name="T73" fmla="*/ 369 h 1439"/>
                <a:gd name="T74" fmla="*/ 639 w 989"/>
                <a:gd name="T75" fmla="*/ 413 h 1439"/>
                <a:gd name="T76" fmla="*/ 212 w 989"/>
                <a:gd name="T77" fmla="*/ 589 h 1439"/>
                <a:gd name="T78" fmla="*/ 160 w 989"/>
                <a:gd name="T79" fmla="*/ 608 h 1439"/>
                <a:gd name="T80" fmla="*/ 88 w 989"/>
                <a:gd name="T81" fmla="*/ 653 h 1439"/>
                <a:gd name="T82" fmla="*/ 43 w 989"/>
                <a:gd name="T83" fmla="*/ 698 h 1439"/>
                <a:gd name="T84" fmla="*/ 9 w 989"/>
                <a:gd name="T85" fmla="*/ 755 h 1439"/>
                <a:gd name="T86" fmla="*/ 0 w 989"/>
                <a:gd name="T87" fmla="*/ 820 h 1439"/>
                <a:gd name="T88" fmla="*/ 10 w 989"/>
                <a:gd name="T89" fmla="*/ 872 h 1439"/>
                <a:gd name="T90" fmla="*/ 40 w 989"/>
                <a:gd name="T91" fmla="*/ 914 h 1439"/>
                <a:gd name="T92" fmla="*/ 84 w 989"/>
                <a:gd name="T93" fmla="*/ 949 h 1439"/>
                <a:gd name="T94" fmla="*/ 159 w 989"/>
                <a:gd name="T95" fmla="*/ 999 h 1439"/>
                <a:gd name="T96" fmla="*/ 487 w 989"/>
                <a:gd name="T97" fmla="*/ 1164 h 1439"/>
                <a:gd name="T98" fmla="*/ 530 w 989"/>
                <a:gd name="T99" fmla="*/ 1197 h 1439"/>
                <a:gd name="T100" fmla="*/ 569 w 989"/>
                <a:gd name="T101" fmla="*/ 1236 h 1439"/>
                <a:gd name="T102" fmla="*/ 557 w 989"/>
                <a:gd name="T103" fmla="*/ 1292 h 1439"/>
                <a:gd name="T104" fmla="*/ 502 w 989"/>
                <a:gd name="T105" fmla="*/ 1354 h 1439"/>
                <a:gd name="T106" fmla="*/ 434 w 989"/>
                <a:gd name="T107" fmla="*/ 1394 h 1439"/>
                <a:gd name="T108" fmla="*/ 525 w 989"/>
                <a:gd name="T109" fmla="*/ 1438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89" h="1439">
                  <a:moveTo>
                    <a:pt x="525" y="1438"/>
                  </a:moveTo>
                  <a:lnTo>
                    <a:pt x="582" y="1409"/>
                  </a:lnTo>
                  <a:lnTo>
                    <a:pt x="647" y="1355"/>
                  </a:lnTo>
                  <a:lnTo>
                    <a:pt x="670" y="1304"/>
                  </a:lnTo>
                  <a:lnTo>
                    <a:pt x="686" y="1255"/>
                  </a:lnTo>
                  <a:lnTo>
                    <a:pt x="677" y="1198"/>
                  </a:lnTo>
                  <a:lnTo>
                    <a:pt x="637" y="1125"/>
                  </a:lnTo>
                  <a:lnTo>
                    <a:pt x="609" y="1092"/>
                  </a:lnTo>
                  <a:lnTo>
                    <a:pt x="569" y="1063"/>
                  </a:lnTo>
                  <a:lnTo>
                    <a:pt x="259" y="905"/>
                  </a:lnTo>
                  <a:lnTo>
                    <a:pt x="201" y="863"/>
                  </a:lnTo>
                  <a:lnTo>
                    <a:pt x="177" y="843"/>
                  </a:lnTo>
                  <a:lnTo>
                    <a:pt x="160" y="800"/>
                  </a:lnTo>
                  <a:lnTo>
                    <a:pt x="171" y="766"/>
                  </a:lnTo>
                  <a:lnTo>
                    <a:pt x="215" y="738"/>
                  </a:lnTo>
                  <a:lnTo>
                    <a:pt x="294" y="709"/>
                  </a:lnTo>
                  <a:lnTo>
                    <a:pt x="780" y="521"/>
                  </a:lnTo>
                  <a:lnTo>
                    <a:pt x="856" y="471"/>
                  </a:lnTo>
                  <a:lnTo>
                    <a:pt x="918" y="417"/>
                  </a:lnTo>
                  <a:lnTo>
                    <a:pt x="953" y="379"/>
                  </a:lnTo>
                  <a:lnTo>
                    <a:pt x="984" y="334"/>
                  </a:lnTo>
                  <a:lnTo>
                    <a:pt x="988" y="274"/>
                  </a:lnTo>
                  <a:lnTo>
                    <a:pt x="972" y="214"/>
                  </a:lnTo>
                  <a:lnTo>
                    <a:pt x="953" y="167"/>
                  </a:lnTo>
                  <a:lnTo>
                    <a:pt x="920" y="126"/>
                  </a:lnTo>
                  <a:lnTo>
                    <a:pt x="875" y="85"/>
                  </a:lnTo>
                  <a:lnTo>
                    <a:pt x="828" y="50"/>
                  </a:lnTo>
                  <a:lnTo>
                    <a:pt x="803" y="29"/>
                  </a:lnTo>
                  <a:lnTo>
                    <a:pt x="756" y="0"/>
                  </a:lnTo>
                  <a:lnTo>
                    <a:pt x="588" y="61"/>
                  </a:lnTo>
                  <a:lnTo>
                    <a:pt x="649" y="104"/>
                  </a:lnTo>
                  <a:lnTo>
                    <a:pt x="694" y="145"/>
                  </a:lnTo>
                  <a:lnTo>
                    <a:pt x="739" y="182"/>
                  </a:lnTo>
                  <a:lnTo>
                    <a:pt x="780" y="223"/>
                  </a:lnTo>
                  <a:lnTo>
                    <a:pt x="803" y="272"/>
                  </a:lnTo>
                  <a:lnTo>
                    <a:pt x="787" y="323"/>
                  </a:lnTo>
                  <a:lnTo>
                    <a:pt x="729" y="369"/>
                  </a:lnTo>
                  <a:lnTo>
                    <a:pt x="639" y="413"/>
                  </a:lnTo>
                  <a:lnTo>
                    <a:pt x="212" y="589"/>
                  </a:lnTo>
                  <a:lnTo>
                    <a:pt x="160" y="608"/>
                  </a:lnTo>
                  <a:lnTo>
                    <a:pt x="88" y="653"/>
                  </a:lnTo>
                  <a:lnTo>
                    <a:pt x="43" y="698"/>
                  </a:lnTo>
                  <a:lnTo>
                    <a:pt x="9" y="755"/>
                  </a:lnTo>
                  <a:lnTo>
                    <a:pt x="0" y="820"/>
                  </a:lnTo>
                  <a:lnTo>
                    <a:pt x="10" y="872"/>
                  </a:lnTo>
                  <a:lnTo>
                    <a:pt x="40" y="914"/>
                  </a:lnTo>
                  <a:lnTo>
                    <a:pt x="84" y="949"/>
                  </a:lnTo>
                  <a:lnTo>
                    <a:pt x="159" y="999"/>
                  </a:lnTo>
                  <a:lnTo>
                    <a:pt x="487" y="1164"/>
                  </a:lnTo>
                  <a:lnTo>
                    <a:pt x="530" y="1197"/>
                  </a:lnTo>
                  <a:lnTo>
                    <a:pt x="569" y="1236"/>
                  </a:lnTo>
                  <a:lnTo>
                    <a:pt x="557" y="1292"/>
                  </a:lnTo>
                  <a:lnTo>
                    <a:pt x="502" y="1354"/>
                  </a:lnTo>
                  <a:lnTo>
                    <a:pt x="434" y="1394"/>
                  </a:lnTo>
                  <a:lnTo>
                    <a:pt x="525" y="1438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Freeform 14"/>
            <p:cNvSpPr>
              <a:spLocks/>
            </p:cNvSpPr>
            <p:nvPr/>
          </p:nvSpPr>
          <p:spPr bwMode="auto">
            <a:xfrm>
              <a:off x="2100" y="1162"/>
              <a:ext cx="669" cy="582"/>
            </a:xfrm>
            <a:custGeom>
              <a:avLst/>
              <a:gdLst>
                <a:gd name="T0" fmla="*/ 668 w 669"/>
                <a:gd name="T1" fmla="*/ 553 h 582"/>
                <a:gd name="T2" fmla="*/ 668 w 669"/>
                <a:gd name="T3" fmla="*/ 450 h 582"/>
                <a:gd name="T4" fmla="*/ 562 w 669"/>
                <a:gd name="T5" fmla="*/ 435 h 582"/>
                <a:gd name="T6" fmla="*/ 448 w 669"/>
                <a:gd name="T7" fmla="*/ 420 h 582"/>
                <a:gd name="T8" fmla="*/ 367 w 669"/>
                <a:gd name="T9" fmla="*/ 400 h 582"/>
                <a:gd name="T10" fmla="*/ 314 w 669"/>
                <a:gd name="T11" fmla="*/ 378 h 582"/>
                <a:gd name="T12" fmla="*/ 257 w 669"/>
                <a:gd name="T13" fmla="*/ 349 h 582"/>
                <a:gd name="T14" fmla="*/ 220 w 669"/>
                <a:gd name="T15" fmla="*/ 314 h 582"/>
                <a:gd name="T16" fmla="*/ 193 w 669"/>
                <a:gd name="T17" fmla="*/ 274 h 582"/>
                <a:gd name="T18" fmla="*/ 180 w 669"/>
                <a:gd name="T19" fmla="*/ 231 h 582"/>
                <a:gd name="T20" fmla="*/ 180 w 669"/>
                <a:gd name="T21" fmla="*/ 189 h 582"/>
                <a:gd name="T22" fmla="*/ 193 w 669"/>
                <a:gd name="T23" fmla="*/ 165 h 582"/>
                <a:gd name="T24" fmla="*/ 209 w 669"/>
                <a:gd name="T25" fmla="*/ 143 h 582"/>
                <a:gd name="T26" fmla="*/ 255 w 669"/>
                <a:gd name="T27" fmla="*/ 127 h 582"/>
                <a:gd name="T28" fmla="*/ 297 w 669"/>
                <a:gd name="T29" fmla="*/ 127 h 582"/>
                <a:gd name="T30" fmla="*/ 345 w 669"/>
                <a:gd name="T31" fmla="*/ 141 h 582"/>
                <a:gd name="T32" fmla="*/ 396 w 669"/>
                <a:gd name="T33" fmla="*/ 156 h 582"/>
                <a:gd name="T34" fmla="*/ 448 w 669"/>
                <a:gd name="T35" fmla="*/ 163 h 582"/>
                <a:gd name="T36" fmla="*/ 477 w 669"/>
                <a:gd name="T37" fmla="*/ 125 h 582"/>
                <a:gd name="T38" fmla="*/ 464 w 669"/>
                <a:gd name="T39" fmla="*/ 86 h 582"/>
                <a:gd name="T40" fmla="*/ 415 w 669"/>
                <a:gd name="T41" fmla="*/ 42 h 582"/>
                <a:gd name="T42" fmla="*/ 363 w 669"/>
                <a:gd name="T43" fmla="*/ 18 h 582"/>
                <a:gd name="T44" fmla="*/ 319 w 669"/>
                <a:gd name="T45" fmla="*/ 7 h 582"/>
                <a:gd name="T46" fmla="*/ 273 w 669"/>
                <a:gd name="T47" fmla="*/ 2 h 582"/>
                <a:gd name="T48" fmla="*/ 222 w 669"/>
                <a:gd name="T49" fmla="*/ 0 h 582"/>
                <a:gd name="T50" fmla="*/ 176 w 669"/>
                <a:gd name="T51" fmla="*/ 4 h 582"/>
                <a:gd name="T52" fmla="*/ 136 w 669"/>
                <a:gd name="T53" fmla="*/ 15 h 582"/>
                <a:gd name="T54" fmla="*/ 86 w 669"/>
                <a:gd name="T55" fmla="*/ 33 h 582"/>
                <a:gd name="T56" fmla="*/ 50 w 669"/>
                <a:gd name="T57" fmla="*/ 66 h 582"/>
                <a:gd name="T58" fmla="*/ 22 w 669"/>
                <a:gd name="T59" fmla="*/ 99 h 582"/>
                <a:gd name="T60" fmla="*/ 6 w 669"/>
                <a:gd name="T61" fmla="*/ 145 h 582"/>
                <a:gd name="T62" fmla="*/ 0 w 669"/>
                <a:gd name="T63" fmla="*/ 189 h 582"/>
                <a:gd name="T64" fmla="*/ 9 w 669"/>
                <a:gd name="T65" fmla="*/ 237 h 582"/>
                <a:gd name="T66" fmla="*/ 22 w 669"/>
                <a:gd name="T67" fmla="*/ 285 h 582"/>
                <a:gd name="T68" fmla="*/ 50 w 669"/>
                <a:gd name="T69" fmla="*/ 330 h 582"/>
                <a:gd name="T70" fmla="*/ 81 w 669"/>
                <a:gd name="T71" fmla="*/ 375 h 582"/>
                <a:gd name="T72" fmla="*/ 125 w 669"/>
                <a:gd name="T73" fmla="*/ 419 h 582"/>
                <a:gd name="T74" fmla="*/ 169 w 669"/>
                <a:gd name="T75" fmla="*/ 457 h 582"/>
                <a:gd name="T76" fmla="*/ 217 w 669"/>
                <a:gd name="T77" fmla="*/ 488 h 582"/>
                <a:gd name="T78" fmla="*/ 266 w 669"/>
                <a:gd name="T79" fmla="*/ 514 h 582"/>
                <a:gd name="T80" fmla="*/ 310 w 669"/>
                <a:gd name="T81" fmla="*/ 534 h 582"/>
                <a:gd name="T82" fmla="*/ 369 w 669"/>
                <a:gd name="T83" fmla="*/ 549 h 582"/>
                <a:gd name="T84" fmla="*/ 437 w 669"/>
                <a:gd name="T85" fmla="*/ 568 h 582"/>
                <a:gd name="T86" fmla="*/ 516 w 669"/>
                <a:gd name="T87" fmla="*/ 581 h 582"/>
                <a:gd name="T88" fmla="*/ 595 w 669"/>
                <a:gd name="T89" fmla="*/ 577 h 582"/>
                <a:gd name="T90" fmla="*/ 668 w 669"/>
                <a:gd name="T91" fmla="*/ 553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69" h="582">
                  <a:moveTo>
                    <a:pt x="668" y="553"/>
                  </a:moveTo>
                  <a:lnTo>
                    <a:pt x="668" y="450"/>
                  </a:lnTo>
                  <a:lnTo>
                    <a:pt x="562" y="435"/>
                  </a:lnTo>
                  <a:lnTo>
                    <a:pt x="448" y="420"/>
                  </a:lnTo>
                  <a:lnTo>
                    <a:pt x="367" y="400"/>
                  </a:lnTo>
                  <a:lnTo>
                    <a:pt x="314" y="378"/>
                  </a:lnTo>
                  <a:lnTo>
                    <a:pt x="257" y="349"/>
                  </a:lnTo>
                  <a:lnTo>
                    <a:pt x="220" y="314"/>
                  </a:lnTo>
                  <a:lnTo>
                    <a:pt x="193" y="274"/>
                  </a:lnTo>
                  <a:lnTo>
                    <a:pt x="180" y="231"/>
                  </a:lnTo>
                  <a:lnTo>
                    <a:pt x="180" y="189"/>
                  </a:lnTo>
                  <a:lnTo>
                    <a:pt x="193" y="165"/>
                  </a:lnTo>
                  <a:lnTo>
                    <a:pt x="209" y="143"/>
                  </a:lnTo>
                  <a:lnTo>
                    <a:pt x="255" y="127"/>
                  </a:lnTo>
                  <a:lnTo>
                    <a:pt x="297" y="127"/>
                  </a:lnTo>
                  <a:lnTo>
                    <a:pt x="345" y="141"/>
                  </a:lnTo>
                  <a:lnTo>
                    <a:pt x="396" y="156"/>
                  </a:lnTo>
                  <a:lnTo>
                    <a:pt x="448" y="163"/>
                  </a:lnTo>
                  <a:lnTo>
                    <a:pt x="477" y="125"/>
                  </a:lnTo>
                  <a:lnTo>
                    <a:pt x="464" y="86"/>
                  </a:lnTo>
                  <a:lnTo>
                    <a:pt x="415" y="42"/>
                  </a:lnTo>
                  <a:lnTo>
                    <a:pt x="363" y="18"/>
                  </a:lnTo>
                  <a:lnTo>
                    <a:pt x="319" y="7"/>
                  </a:lnTo>
                  <a:lnTo>
                    <a:pt x="273" y="2"/>
                  </a:lnTo>
                  <a:lnTo>
                    <a:pt x="222" y="0"/>
                  </a:lnTo>
                  <a:lnTo>
                    <a:pt x="176" y="4"/>
                  </a:lnTo>
                  <a:lnTo>
                    <a:pt x="136" y="15"/>
                  </a:lnTo>
                  <a:lnTo>
                    <a:pt x="86" y="33"/>
                  </a:lnTo>
                  <a:lnTo>
                    <a:pt x="50" y="66"/>
                  </a:lnTo>
                  <a:lnTo>
                    <a:pt x="22" y="99"/>
                  </a:lnTo>
                  <a:lnTo>
                    <a:pt x="6" y="145"/>
                  </a:lnTo>
                  <a:lnTo>
                    <a:pt x="0" y="189"/>
                  </a:lnTo>
                  <a:lnTo>
                    <a:pt x="9" y="237"/>
                  </a:lnTo>
                  <a:lnTo>
                    <a:pt x="22" y="285"/>
                  </a:lnTo>
                  <a:lnTo>
                    <a:pt x="50" y="330"/>
                  </a:lnTo>
                  <a:lnTo>
                    <a:pt x="81" y="375"/>
                  </a:lnTo>
                  <a:lnTo>
                    <a:pt x="125" y="419"/>
                  </a:lnTo>
                  <a:lnTo>
                    <a:pt x="169" y="457"/>
                  </a:lnTo>
                  <a:lnTo>
                    <a:pt x="217" y="488"/>
                  </a:lnTo>
                  <a:lnTo>
                    <a:pt x="266" y="514"/>
                  </a:lnTo>
                  <a:lnTo>
                    <a:pt x="310" y="534"/>
                  </a:lnTo>
                  <a:lnTo>
                    <a:pt x="369" y="549"/>
                  </a:lnTo>
                  <a:lnTo>
                    <a:pt x="437" y="568"/>
                  </a:lnTo>
                  <a:lnTo>
                    <a:pt x="516" y="581"/>
                  </a:lnTo>
                  <a:lnTo>
                    <a:pt x="595" y="577"/>
                  </a:lnTo>
                  <a:lnTo>
                    <a:pt x="668" y="553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Freeform 15"/>
            <p:cNvSpPr>
              <a:spLocks/>
            </p:cNvSpPr>
            <p:nvPr/>
          </p:nvSpPr>
          <p:spPr bwMode="auto">
            <a:xfrm>
              <a:off x="1365" y="583"/>
              <a:ext cx="1413" cy="549"/>
            </a:xfrm>
            <a:custGeom>
              <a:avLst/>
              <a:gdLst>
                <a:gd name="T0" fmla="*/ 1412 w 1413"/>
                <a:gd name="T1" fmla="*/ 548 h 549"/>
                <a:gd name="T2" fmla="*/ 1316 w 1413"/>
                <a:gd name="T3" fmla="*/ 537 h 549"/>
                <a:gd name="T4" fmla="*/ 1237 w 1413"/>
                <a:gd name="T5" fmla="*/ 524 h 549"/>
                <a:gd name="T6" fmla="*/ 1179 w 1413"/>
                <a:gd name="T7" fmla="*/ 511 h 549"/>
                <a:gd name="T8" fmla="*/ 1118 w 1413"/>
                <a:gd name="T9" fmla="*/ 499 h 549"/>
                <a:gd name="T10" fmla="*/ 1060 w 1413"/>
                <a:gd name="T11" fmla="*/ 493 h 549"/>
                <a:gd name="T12" fmla="*/ 1000 w 1413"/>
                <a:gd name="T13" fmla="*/ 495 h 549"/>
                <a:gd name="T14" fmla="*/ 939 w 1413"/>
                <a:gd name="T15" fmla="*/ 499 h 549"/>
                <a:gd name="T16" fmla="*/ 894 w 1413"/>
                <a:gd name="T17" fmla="*/ 482 h 549"/>
                <a:gd name="T18" fmla="*/ 962 w 1413"/>
                <a:gd name="T19" fmla="*/ 440 h 549"/>
                <a:gd name="T20" fmla="*/ 1005 w 1413"/>
                <a:gd name="T21" fmla="*/ 411 h 549"/>
                <a:gd name="T22" fmla="*/ 1043 w 1413"/>
                <a:gd name="T23" fmla="*/ 381 h 549"/>
                <a:gd name="T24" fmla="*/ 1069 w 1413"/>
                <a:gd name="T25" fmla="*/ 348 h 549"/>
                <a:gd name="T26" fmla="*/ 962 w 1413"/>
                <a:gd name="T27" fmla="*/ 383 h 549"/>
                <a:gd name="T28" fmla="*/ 855 w 1413"/>
                <a:gd name="T29" fmla="*/ 418 h 549"/>
                <a:gd name="T30" fmla="*/ 783 w 1413"/>
                <a:gd name="T31" fmla="*/ 436 h 549"/>
                <a:gd name="T32" fmla="*/ 670 w 1413"/>
                <a:gd name="T33" fmla="*/ 449 h 549"/>
                <a:gd name="T34" fmla="*/ 597 w 1413"/>
                <a:gd name="T35" fmla="*/ 449 h 549"/>
                <a:gd name="T36" fmla="*/ 531 w 1413"/>
                <a:gd name="T37" fmla="*/ 444 h 549"/>
                <a:gd name="T38" fmla="*/ 486 w 1413"/>
                <a:gd name="T39" fmla="*/ 427 h 549"/>
                <a:gd name="T40" fmla="*/ 459 w 1413"/>
                <a:gd name="T41" fmla="*/ 407 h 549"/>
                <a:gd name="T42" fmla="*/ 527 w 1413"/>
                <a:gd name="T43" fmla="*/ 389 h 549"/>
                <a:gd name="T44" fmla="*/ 572 w 1413"/>
                <a:gd name="T45" fmla="*/ 365 h 549"/>
                <a:gd name="T46" fmla="*/ 599 w 1413"/>
                <a:gd name="T47" fmla="*/ 339 h 549"/>
                <a:gd name="T48" fmla="*/ 634 w 1413"/>
                <a:gd name="T49" fmla="*/ 308 h 549"/>
                <a:gd name="T50" fmla="*/ 544 w 1413"/>
                <a:gd name="T51" fmla="*/ 334 h 549"/>
                <a:gd name="T52" fmla="*/ 463 w 1413"/>
                <a:gd name="T53" fmla="*/ 348 h 549"/>
                <a:gd name="T54" fmla="*/ 378 w 1413"/>
                <a:gd name="T55" fmla="*/ 356 h 549"/>
                <a:gd name="T56" fmla="*/ 303 w 1413"/>
                <a:gd name="T57" fmla="*/ 352 h 549"/>
                <a:gd name="T58" fmla="*/ 254 w 1413"/>
                <a:gd name="T59" fmla="*/ 334 h 549"/>
                <a:gd name="T60" fmla="*/ 233 w 1413"/>
                <a:gd name="T61" fmla="*/ 312 h 549"/>
                <a:gd name="T62" fmla="*/ 281 w 1413"/>
                <a:gd name="T63" fmla="*/ 291 h 549"/>
                <a:gd name="T64" fmla="*/ 313 w 1413"/>
                <a:gd name="T65" fmla="*/ 269 h 549"/>
                <a:gd name="T66" fmla="*/ 341 w 1413"/>
                <a:gd name="T67" fmla="*/ 244 h 549"/>
                <a:gd name="T68" fmla="*/ 339 w 1413"/>
                <a:gd name="T69" fmla="*/ 229 h 549"/>
                <a:gd name="T70" fmla="*/ 262 w 1413"/>
                <a:gd name="T71" fmla="*/ 246 h 549"/>
                <a:gd name="T72" fmla="*/ 179 w 1413"/>
                <a:gd name="T73" fmla="*/ 255 h 549"/>
                <a:gd name="T74" fmla="*/ 109 w 1413"/>
                <a:gd name="T75" fmla="*/ 254 h 549"/>
                <a:gd name="T76" fmla="*/ 51 w 1413"/>
                <a:gd name="T77" fmla="*/ 244 h 549"/>
                <a:gd name="T78" fmla="*/ 19 w 1413"/>
                <a:gd name="T79" fmla="*/ 229 h 549"/>
                <a:gd name="T80" fmla="*/ 0 w 1413"/>
                <a:gd name="T81" fmla="*/ 205 h 549"/>
                <a:gd name="T82" fmla="*/ 120 w 1413"/>
                <a:gd name="T83" fmla="*/ 187 h 549"/>
                <a:gd name="T84" fmla="*/ 309 w 1413"/>
                <a:gd name="T85" fmla="*/ 156 h 549"/>
                <a:gd name="T86" fmla="*/ 544 w 1413"/>
                <a:gd name="T87" fmla="*/ 119 h 549"/>
                <a:gd name="T88" fmla="*/ 742 w 1413"/>
                <a:gd name="T89" fmla="*/ 71 h 549"/>
                <a:gd name="T90" fmla="*/ 926 w 1413"/>
                <a:gd name="T91" fmla="*/ 26 h 549"/>
                <a:gd name="T92" fmla="*/ 1020 w 1413"/>
                <a:gd name="T93" fmla="*/ 9 h 549"/>
                <a:gd name="T94" fmla="*/ 1098 w 1413"/>
                <a:gd name="T95" fmla="*/ 0 h 549"/>
                <a:gd name="T96" fmla="*/ 1165 w 1413"/>
                <a:gd name="T97" fmla="*/ 2 h 549"/>
                <a:gd name="T98" fmla="*/ 1211 w 1413"/>
                <a:gd name="T99" fmla="*/ 7 h 549"/>
                <a:gd name="T100" fmla="*/ 1254 w 1413"/>
                <a:gd name="T101" fmla="*/ 27 h 549"/>
                <a:gd name="T102" fmla="*/ 1288 w 1413"/>
                <a:gd name="T103" fmla="*/ 71 h 549"/>
                <a:gd name="T104" fmla="*/ 1301 w 1413"/>
                <a:gd name="T105" fmla="*/ 117 h 549"/>
                <a:gd name="T106" fmla="*/ 1316 w 1413"/>
                <a:gd name="T107" fmla="*/ 148 h 549"/>
                <a:gd name="T108" fmla="*/ 1344 w 1413"/>
                <a:gd name="T109" fmla="*/ 159 h 549"/>
                <a:gd name="T110" fmla="*/ 1384 w 1413"/>
                <a:gd name="T111" fmla="*/ 156 h 549"/>
                <a:gd name="T112" fmla="*/ 1412 w 1413"/>
                <a:gd name="T113" fmla="*/ 145 h 549"/>
                <a:gd name="T114" fmla="*/ 1412 w 1413"/>
                <a:gd name="T115" fmla="*/ 548 h 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13" h="549">
                  <a:moveTo>
                    <a:pt x="1412" y="548"/>
                  </a:moveTo>
                  <a:lnTo>
                    <a:pt x="1316" y="537"/>
                  </a:lnTo>
                  <a:lnTo>
                    <a:pt x="1237" y="524"/>
                  </a:lnTo>
                  <a:lnTo>
                    <a:pt x="1179" y="511"/>
                  </a:lnTo>
                  <a:lnTo>
                    <a:pt x="1118" y="499"/>
                  </a:lnTo>
                  <a:lnTo>
                    <a:pt x="1060" y="493"/>
                  </a:lnTo>
                  <a:lnTo>
                    <a:pt x="1000" y="495"/>
                  </a:lnTo>
                  <a:lnTo>
                    <a:pt x="939" y="499"/>
                  </a:lnTo>
                  <a:lnTo>
                    <a:pt x="894" y="482"/>
                  </a:lnTo>
                  <a:lnTo>
                    <a:pt x="962" y="440"/>
                  </a:lnTo>
                  <a:lnTo>
                    <a:pt x="1005" y="411"/>
                  </a:lnTo>
                  <a:lnTo>
                    <a:pt x="1043" y="381"/>
                  </a:lnTo>
                  <a:lnTo>
                    <a:pt x="1069" y="348"/>
                  </a:lnTo>
                  <a:lnTo>
                    <a:pt x="962" y="383"/>
                  </a:lnTo>
                  <a:lnTo>
                    <a:pt x="855" y="418"/>
                  </a:lnTo>
                  <a:lnTo>
                    <a:pt x="783" y="436"/>
                  </a:lnTo>
                  <a:lnTo>
                    <a:pt x="670" y="449"/>
                  </a:lnTo>
                  <a:lnTo>
                    <a:pt x="597" y="449"/>
                  </a:lnTo>
                  <a:lnTo>
                    <a:pt x="531" y="444"/>
                  </a:lnTo>
                  <a:lnTo>
                    <a:pt x="486" y="427"/>
                  </a:lnTo>
                  <a:lnTo>
                    <a:pt x="459" y="407"/>
                  </a:lnTo>
                  <a:lnTo>
                    <a:pt x="527" y="389"/>
                  </a:lnTo>
                  <a:lnTo>
                    <a:pt x="572" y="365"/>
                  </a:lnTo>
                  <a:lnTo>
                    <a:pt x="599" y="339"/>
                  </a:lnTo>
                  <a:lnTo>
                    <a:pt x="634" y="308"/>
                  </a:lnTo>
                  <a:lnTo>
                    <a:pt x="544" y="334"/>
                  </a:lnTo>
                  <a:lnTo>
                    <a:pt x="463" y="348"/>
                  </a:lnTo>
                  <a:lnTo>
                    <a:pt x="378" y="356"/>
                  </a:lnTo>
                  <a:lnTo>
                    <a:pt x="303" y="352"/>
                  </a:lnTo>
                  <a:lnTo>
                    <a:pt x="254" y="334"/>
                  </a:lnTo>
                  <a:lnTo>
                    <a:pt x="233" y="312"/>
                  </a:lnTo>
                  <a:lnTo>
                    <a:pt x="281" y="291"/>
                  </a:lnTo>
                  <a:lnTo>
                    <a:pt x="313" y="269"/>
                  </a:lnTo>
                  <a:lnTo>
                    <a:pt x="341" y="244"/>
                  </a:lnTo>
                  <a:lnTo>
                    <a:pt x="339" y="229"/>
                  </a:lnTo>
                  <a:lnTo>
                    <a:pt x="262" y="246"/>
                  </a:lnTo>
                  <a:lnTo>
                    <a:pt x="179" y="255"/>
                  </a:lnTo>
                  <a:lnTo>
                    <a:pt x="109" y="254"/>
                  </a:lnTo>
                  <a:lnTo>
                    <a:pt x="51" y="244"/>
                  </a:lnTo>
                  <a:lnTo>
                    <a:pt x="19" y="229"/>
                  </a:lnTo>
                  <a:lnTo>
                    <a:pt x="0" y="205"/>
                  </a:lnTo>
                  <a:lnTo>
                    <a:pt x="120" y="187"/>
                  </a:lnTo>
                  <a:lnTo>
                    <a:pt x="309" y="156"/>
                  </a:lnTo>
                  <a:lnTo>
                    <a:pt x="544" y="119"/>
                  </a:lnTo>
                  <a:lnTo>
                    <a:pt x="742" y="71"/>
                  </a:lnTo>
                  <a:lnTo>
                    <a:pt x="926" y="26"/>
                  </a:lnTo>
                  <a:lnTo>
                    <a:pt x="1020" y="9"/>
                  </a:lnTo>
                  <a:lnTo>
                    <a:pt x="1098" y="0"/>
                  </a:lnTo>
                  <a:lnTo>
                    <a:pt x="1165" y="2"/>
                  </a:lnTo>
                  <a:lnTo>
                    <a:pt x="1211" y="7"/>
                  </a:lnTo>
                  <a:lnTo>
                    <a:pt x="1254" y="27"/>
                  </a:lnTo>
                  <a:lnTo>
                    <a:pt x="1288" y="71"/>
                  </a:lnTo>
                  <a:lnTo>
                    <a:pt x="1301" y="117"/>
                  </a:lnTo>
                  <a:lnTo>
                    <a:pt x="1316" y="148"/>
                  </a:lnTo>
                  <a:lnTo>
                    <a:pt x="1344" y="159"/>
                  </a:lnTo>
                  <a:lnTo>
                    <a:pt x="1384" y="156"/>
                  </a:lnTo>
                  <a:lnTo>
                    <a:pt x="1412" y="145"/>
                  </a:lnTo>
                  <a:lnTo>
                    <a:pt x="1412" y="548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Oval 16"/>
            <p:cNvSpPr>
              <a:spLocks noChangeArrowheads="1"/>
            </p:cNvSpPr>
            <p:nvPr/>
          </p:nvSpPr>
          <p:spPr bwMode="auto">
            <a:xfrm>
              <a:off x="2785" y="355"/>
              <a:ext cx="187" cy="198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" name="Freeform 17"/>
            <p:cNvSpPr>
              <a:spLocks/>
            </p:cNvSpPr>
            <p:nvPr/>
          </p:nvSpPr>
          <p:spPr bwMode="auto">
            <a:xfrm>
              <a:off x="2976" y="583"/>
              <a:ext cx="1413" cy="549"/>
            </a:xfrm>
            <a:custGeom>
              <a:avLst/>
              <a:gdLst>
                <a:gd name="T0" fmla="*/ 0 w 1413"/>
                <a:gd name="T1" fmla="*/ 548 h 549"/>
                <a:gd name="T2" fmla="*/ 96 w 1413"/>
                <a:gd name="T3" fmla="*/ 537 h 549"/>
                <a:gd name="T4" fmla="*/ 175 w 1413"/>
                <a:gd name="T5" fmla="*/ 524 h 549"/>
                <a:gd name="T6" fmla="*/ 233 w 1413"/>
                <a:gd name="T7" fmla="*/ 511 h 549"/>
                <a:gd name="T8" fmla="*/ 294 w 1413"/>
                <a:gd name="T9" fmla="*/ 499 h 549"/>
                <a:gd name="T10" fmla="*/ 352 w 1413"/>
                <a:gd name="T11" fmla="*/ 493 h 549"/>
                <a:gd name="T12" fmla="*/ 412 w 1413"/>
                <a:gd name="T13" fmla="*/ 495 h 549"/>
                <a:gd name="T14" fmla="*/ 473 w 1413"/>
                <a:gd name="T15" fmla="*/ 499 h 549"/>
                <a:gd name="T16" fmla="*/ 518 w 1413"/>
                <a:gd name="T17" fmla="*/ 482 h 549"/>
                <a:gd name="T18" fmla="*/ 450 w 1413"/>
                <a:gd name="T19" fmla="*/ 440 h 549"/>
                <a:gd name="T20" fmla="*/ 407 w 1413"/>
                <a:gd name="T21" fmla="*/ 411 h 549"/>
                <a:gd name="T22" fmla="*/ 369 w 1413"/>
                <a:gd name="T23" fmla="*/ 381 h 549"/>
                <a:gd name="T24" fmla="*/ 343 w 1413"/>
                <a:gd name="T25" fmla="*/ 348 h 549"/>
                <a:gd name="T26" fmla="*/ 450 w 1413"/>
                <a:gd name="T27" fmla="*/ 383 h 549"/>
                <a:gd name="T28" fmla="*/ 557 w 1413"/>
                <a:gd name="T29" fmla="*/ 418 h 549"/>
                <a:gd name="T30" fmla="*/ 629 w 1413"/>
                <a:gd name="T31" fmla="*/ 436 h 549"/>
                <a:gd name="T32" fmla="*/ 742 w 1413"/>
                <a:gd name="T33" fmla="*/ 449 h 549"/>
                <a:gd name="T34" fmla="*/ 815 w 1413"/>
                <a:gd name="T35" fmla="*/ 449 h 549"/>
                <a:gd name="T36" fmla="*/ 881 w 1413"/>
                <a:gd name="T37" fmla="*/ 444 h 549"/>
                <a:gd name="T38" fmla="*/ 926 w 1413"/>
                <a:gd name="T39" fmla="*/ 427 h 549"/>
                <a:gd name="T40" fmla="*/ 953 w 1413"/>
                <a:gd name="T41" fmla="*/ 407 h 549"/>
                <a:gd name="T42" fmla="*/ 885 w 1413"/>
                <a:gd name="T43" fmla="*/ 389 h 549"/>
                <a:gd name="T44" fmla="*/ 840 w 1413"/>
                <a:gd name="T45" fmla="*/ 365 h 549"/>
                <a:gd name="T46" fmla="*/ 809 w 1413"/>
                <a:gd name="T47" fmla="*/ 339 h 549"/>
                <a:gd name="T48" fmla="*/ 778 w 1413"/>
                <a:gd name="T49" fmla="*/ 308 h 549"/>
                <a:gd name="T50" fmla="*/ 868 w 1413"/>
                <a:gd name="T51" fmla="*/ 334 h 549"/>
                <a:gd name="T52" fmla="*/ 949 w 1413"/>
                <a:gd name="T53" fmla="*/ 348 h 549"/>
                <a:gd name="T54" fmla="*/ 1034 w 1413"/>
                <a:gd name="T55" fmla="*/ 356 h 549"/>
                <a:gd name="T56" fmla="*/ 1109 w 1413"/>
                <a:gd name="T57" fmla="*/ 352 h 549"/>
                <a:gd name="T58" fmla="*/ 1158 w 1413"/>
                <a:gd name="T59" fmla="*/ 334 h 549"/>
                <a:gd name="T60" fmla="*/ 1179 w 1413"/>
                <a:gd name="T61" fmla="*/ 312 h 549"/>
                <a:gd name="T62" fmla="*/ 1131 w 1413"/>
                <a:gd name="T63" fmla="*/ 291 h 549"/>
                <a:gd name="T64" fmla="*/ 1099 w 1413"/>
                <a:gd name="T65" fmla="*/ 269 h 549"/>
                <a:gd name="T66" fmla="*/ 1071 w 1413"/>
                <a:gd name="T67" fmla="*/ 244 h 549"/>
                <a:gd name="T68" fmla="*/ 1073 w 1413"/>
                <a:gd name="T69" fmla="*/ 229 h 549"/>
                <a:gd name="T70" fmla="*/ 1150 w 1413"/>
                <a:gd name="T71" fmla="*/ 246 h 549"/>
                <a:gd name="T72" fmla="*/ 1233 w 1413"/>
                <a:gd name="T73" fmla="*/ 255 h 549"/>
                <a:gd name="T74" fmla="*/ 1311 w 1413"/>
                <a:gd name="T75" fmla="*/ 253 h 549"/>
                <a:gd name="T76" fmla="*/ 1361 w 1413"/>
                <a:gd name="T77" fmla="*/ 244 h 549"/>
                <a:gd name="T78" fmla="*/ 1393 w 1413"/>
                <a:gd name="T79" fmla="*/ 229 h 549"/>
                <a:gd name="T80" fmla="*/ 1412 w 1413"/>
                <a:gd name="T81" fmla="*/ 205 h 549"/>
                <a:gd name="T82" fmla="*/ 1292 w 1413"/>
                <a:gd name="T83" fmla="*/ 187 h 549"/>
                <a:gd name="T84" fmla="*/ 1087 w 1413"/>
                <a:gd name="T85" fmla="*/ 158 h 549"/>
                <a:gd name="T86" fmla="*/ 868 w 1413"/>
                <a:gd name="T87" fmla="*/ 119 h 549"/>
                <a:gd name="T88" fmla="*/ 670 w 1413"/>
                <a:gd name="T89" fmla="*/ 71 h 549"/>
                <a:gd name="T90" fmla="*/ 486 w 1413"/>
                <a:gd name="T91" fmla="*/ 26 h 549"/>
                <a:gd name="T92" fmla="*/ 392 w 1413"/>
                <a:gd name="T93" fmla="*/ 9 h 549"/>
                <a:gd name="T94" fmla="*/ 314 w 1413"/>
                <a:gd name="T95" fmla="*/ 0 h 549"/>
                <a:gd name="T96" fmla="*/ 247 w 1413"/>
                <a:gd name="T97" fmla="*/ 2 h 549"/>
                <a:gd name="T98" fmla="*/ 201 w 1413"/>
                <a:gd name="T99" fmla="*/ 7 h 549"/>
                <a:gd name="T100" fmla="*/ 158 w 1413"/>
                <a:gd name="T101" fmla="*/ 27 h 549"/>
                <a:gd name="T102" fmla="*/ 124 w 1413"/>
                <a:gd name="T103" fmla="*/ 71 h 549"/>
                <a:gd name="T104" fmla="*/ 111 w 1413"/>
                <a:gd name="T105" fmla="*/ 117 h 549"/>
                <a:gd name="T106" fmla="*/ 96 w 1413"/>
                <a:gd name="T107" fmla="*/ 148 h 549"/>
                <a:gd name="T108" fmla="*/ 68 w 1413"/>
                <a:gd name="T109" fmla="*/ 159 h 549"/>
                <a:gd name="T110" fmla="*/ 28 w 1413"/>
                <a:gd name="T111" fmla="*/ 156 h 549"/>
                <a:gd name="T112" fmla="*/ 0 w 1413"/>
                <a:gd name="T113" fmla="*/ 145 h 549"/>
                <a:gd name="T114" fmla="*/ 0 w 1413"/>
                <a:gd name="T115" fmla="*/ 548 h 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13" h="549">
                  <a:moveTo>
                    <a:pt x="0" y="548"/>
                  </a:moveTo>
                  <a:lnTo>
                    <a:pt x="96" y="537"/>
                  </a:lnTo>
                  <a:lnTo>
                    <a:pt x="175" y="524"/>
                  </a:lnTo>
                  <a:lnTo>
                    <a:pt x="233" y="511"/>
                  </a:lnTo>
                  <a:lnTo>
                    <a:pt x="294" y="499"/>
                  </a:lnTo>
                  <a:lnTo>
                    <a:pt x="352" y="493"/>
                  </a:lnTo>
                  <a:lnTo>
                    <a:pt x="412" y="495"/>
                  </a:lnTo>
                  <a:lnTo>
                    <a:pt x="473" y="499"/>
                  </a:lnTo>
                  <a:lnTo>
                    <a:pt x="518" y="482"/>
                  </a:lnTo>
                  <a:lnTo>
                    <a:pt x="450" y="440"/>
                  </a:lnTo>
                  <a:lnTo>
                    <a:pt x="407" y="411"/>
                  </a:lnTo>
                  <a:lnTo>
                    <a:pt x="369" y="381"/>
                  </a:lnTo>
                  <a:lnTo>
                    <a:pt x="343" y="348"/>
                  </a:lnTo>
                  <a:lnTo>
                    <a:pt x="450" y="383"/>
                  </a:lnTo>
                  <a:lnTo>
                    <a:pt x="557" y="418"/>
                  </a:lnTo>
                  <a:lnTo>
                    <a:pt x="629" y="436"/>
                  </a:lnTo>
                  <a:lnTo>
                    <a:pt x="742" y="449"/>
                  </a:lnTo>
                  <a:lnTo>
                    <a:pt x="815" y="449"/>
                  </a:lnTo>
                  <a:lnTo>
                    <a:pt x="881" y="444"/>
                  </a:lnTo>
                  <a:lnTo>
                    <a:pt x="926" y="427"/>
                  </a:lnTo>
                  <a:lnTo>
                    <a:pt x="953" y="407"/>
                  </a:lnTo>
                  <a:lnTo>
                    <a:pt x="885" y="389"/>
                  </a:lnTo>
                  <a:lnTo>
                    <a:pt x="840" y="365"/>
                  </a:lnTo>
                  <a:lnTo>
                    <a:pt x="809" y="339"/>
                  </a:lnTo>
                  <a:lnTo>
                    <a:pt x="778" y="308"/>
                  </a:lnTo>
                  <a:lnTo>
                    <a:pt x="868" y="334"/>
                  </a:lnTo>
                  <a:lnTo>
                    <a:pt x="949" y="348"/>
                  </a:lnTo>
                  <a:lnTo>
                    <a:pt x="1034" y="356"/>
                  </a:lnTo>
                  <a:lnTo>
                    <a:pt x="1109" y="352"/>
                  </a:lnTo>
                  <a:lnTo>
                    <a:pt x="1158" y="334"/>
                  </a:lnTo>
                  <a:lnTo>
                    <a:pt x="1179" y="312"/>
                  </a:lnTo>
                  <a:lnTo>
                    <a:pt x="1131" y="291"/>
                  </a:lnTo>
                  <a:lnTo>
                    <a:pt x="1099" y="269"/>
                  </a:lnTo>
                  <a:lnTo>
                    <a:pt x="1071" y="244"/>
                  </a:lnTo>
                  <a:lnTo>
                    <a:pt x="1073" y="229"/>
                  </a:lnTo>
                  <a:lnTo>
                    <a:pt x="1150" y="246"/>
                  </a:lnTo>
                  <a:lnTo>
                    <a:pt x="1233" y="255"/>
                  </a:lnTo>
                  <a:lnTo>
                    <a:pt x="1311" y="253"/>
                  </a:lnTo>
                  <a:lnTo>
                    <a:pt x="1361" y="244"/>
                  </a:lnTo>
                  <a:lnTo>
                    <a:pt x="1393" y="229"/>
                  </a:lnTo>
                  <a:lnTo>
                    <a:pt x="1412" y="205"/>
                  </a:lnTo>
                  <a:lnTo>
                    <a:pt x="1292" y="187"/>
                  </a:lnTo>
                  <a:lnTo>
                    <a:pt x="1087" y="158"/>
                  </a:lnTo>
                  <a:lnTo>
                    <a:pt x="868" y="119"/>
                  </a:lnTo>
                  <a:lnTo>
                    <a:pt x="670" y="71"/>
                  </a:lnTo>
                  <a:lnTo>
                    <a:pt x="486" y="26"/>
                  </a:lnTo>
                  <a:lnTo>
                    <a:pt x="392" y="9"/>
                  </a:lnTo>
                  <a:lnTo>
                    <a:pt x="314" y="0"/>
                  </a:lnTo>
                  <a:lnTo>
                    <a:pt x="247" y="2"/>
                  </a:lnTo>
                  <a:lnTo>
                    <a:pt x="201" y="7"/>
                  </a:lnTo>
                  <a:lnTo>
                    <a:pt x="158" y="27"/>
                  </a:lnTo>
                  <a:lnTo>
                    <a:pt x="124" y="71"/>
                  </a:lnTo>
                  <a:lnTo>
                    <a:pt x="111" y="117"/>
                  </a:lnTo>
                  <a:lnTo>
                    <a:pt x="96" y="148"/>
                  </a:lnTo>
                  <a:lnTo>
                    <a:pt x="68" y="159"/>
                  </a:lnTo>
                  <a:lnTo>
                    <a:pt x="28" y="156"/>
                  </a:lnTo>
                  <a:lnTo>
                    <a:pt x="0" y="145"/>
                  </a:lnTo>
                  <a:lnTo>
                    <a:pt x="0" y="548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16562128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solidFill>
            <a:schemeClr val="accent2"/>
          </a:soli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bg2"/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bg2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bg2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bg2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bg2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bg2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bg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bg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bg2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16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d-ID" dirty="0" smtClean="0"/>
              <a:t>Oleh : Rahmat Robi Waliyansyah, M.Kom.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>
                <a:solidFill>
                  <a:srgbClr val="FF0000"/>
                </a:solidFill>
              </a:rPr>
              <a:t>Konsep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>
                <a:solidFill>
                  <a:srgbClr val="92D050"/>
                </a:solidFill>
              </a:rPr>
              <a:t>Aplikasi</a:t>
            </a:r>
            <a:r>
              <a:rPr lang="en-US" dirty="0">
                <a:solidFill>
                  <a:srgbClr val="92D050"/>
                </a:solidFill>
              </a:rPr>
              <a:t> Multimedia</a:t>
            </a:r>
          </a:p>
        </p:txBody>
      </p:sp>
    </p:spTree>
    <p:extLst>
      <p:ext uri="{BB962C8B-B14F-4D97-AF65-F5344CB8AC3E}">
        <p14:creationId xmlns:p14="http://schemas.microsoft.com/office/powerpoint/2010/main" val="12976457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en-US" sz="480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Tujuan</a:t>
            </a:r>
            <a:r>
              <a:rPr lang="en-US" sz="480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800" dirty="0" err="1">
                <a:ln>
                  <a:noFill/>
                </a:ln>
                <a:solidFill>
                  <a:srgbClr val="0F17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Perkuliahan</a:t>
            </a:r>
            <a:r>
              <a:rPr lang="en-US" sz="4800" dirty="0">
                <a:ln>
                  <a:noFill/>
                </a:ln>
                <a:solidFill>
                  <a:srgbClr val="0F17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800" dirty="0" smtClean="0">
                <a:ln>
                  <a:noFill/>
                </a:ln>
                <a:solidFill>
                  <a:srgbClr val="0F17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:</a:t>
            </a:r>
            <a:endParaRPr lang="id-ID" sz="6600" dirty="0"/>
          </a:p>
        </p:txBody>
      </p:sp>
      <p:sp>
        <p:nvSpPr>
          <p:cNvPr id="4" name="Rectangle 3"/>
          <p:cNvSpPr/>
          <p:nvPr/>
        </p:nvSpPr>
        <p:spPr>
          <a:xfrm>
            <a:off x="3429000" y="2286000"/>
            <a:ext cx="6518365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>
              <a:spcAft>
                <a:spcPts val="1200"/>
              </a:spcAft>
            </a:pP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Mahasiswa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mempunyai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pemahaman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mengenai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konsep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aplikasi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multimedia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serta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komponen-komponen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pembangun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multimedia. </a:t>
            </a: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Low"/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Pada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akhirnya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dengan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menggabungkan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semua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yang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telah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dipelajarinya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mahasiswa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mampu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merancang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aplikasi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multimedia yang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efektif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interaktif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36377" y="2377984"/>
            <a:ext cx="1176746" cy="1176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4891804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en-US" sz="480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Daftar</a:t>
            </a:r>
            <a:r>
              <a:rPr lang="en-US" sz="480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800" dirty="0" err="1">
                <a:ln>
                  <a:noFill/>
                </a:ln>
                <a:solidFill>
                  <a:srgbClr val="0F17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Referensi</a:t>
            </a:r>
            <a:r>
              <a:rPr lang="en-US" sz="4800" dirty="0">
                <a:ln>
                  <a:noFill/>
                </a:ln>
                <a:solidFill>
                  <a:srgbClr val="0F17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800" dirty="0" smtClean="0">
                <a:ln>
                  <a:noFill/>
                </a:ln>
                <a:solidFill>
                  <a:srgbClr val="0F17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:</a:t>
            </a:r>
            <a:endParaRPr lang="id-ID" sz="6600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8512" y="1868842"/>
            <a:ext cx="1710146" cy="1510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3581400" y="1676400"/>
            <a:ext cx="7539318" cy="4385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Multimedia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Alat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untuk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Meningkatkan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Kebutuhan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Bersaing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, M.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Suyanto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Penerbit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Andi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Yogyakarta, 2003 </a:t>
            </a:r>
          </a:p>
          <a:p>
            <a:pPr marL="342900" indent="-342900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Sistem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Multimedia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Aplikasinya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, Tri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Daryanto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Penerbit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Graha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Ilmu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, 2005 </a:t>
            </a:r>
          </a:p>
          <a:p>
            <a:pPr marL="342900" indent="-342900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Furht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, S.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Smoliar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, and HJ Zhang, Image and Video Processing in Multimedia Systems , Kluwer Academic Publishers, 1995 </a:t>
            </a:r>
          </a:p>
          <a:p>
            <a:pPr marL="342900" indent="-342900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Multimedia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Communications: Applications, Networks, and Standards, Fred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Halsall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, Addison-Wesley, 2001 </a:t>
            </a:r>
          </a:p>
        </p:txBody>
      </p:sp>
    </p:spTree>
    <p:extLst>
      <p:ext uri="{BB962C8B-B14F-4D97-AF65-F5344CB8AC3E}">
        <p14:creationId xmlns:p14="http://schemas.microsoft.com/office/powerpoint/2010/main" val="18963988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en-US" sz="480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Daftar</a:t>
            </a:r>
            <a:r>
              <a:rPr lang="en-US" sz="480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80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Referensi</a:t>
            </a:r>
            <a:r>
              <a:rPr lang="en-US" sz="480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80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:</a:t>
            </a:r>
            <a:endParaRPr lang="id-ID" sz="6600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90254" y="2034989"/>
            <a:ext cx="1710146" cy="1510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3429000" y="1863328"/>
            <a:ext cx="6781800" cy="2780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400"/>
              </a:spcAft>
              <a:buFont typeface="Arial" pitchFamily="34" charset="0"/>
              <a:buChar char="•"/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Digital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Multimedia, Nigel Chapman, Jenny Chapman, Wiley,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2004</a:t>
            </a:r>
          </a:p>
          <a:p>
            <a:pPr marL="342900" indent="-342900">
              <a:spcAft>
                <a:spcPts val="400"/>
              </a:spcAft>
              <a:buFont typeface="Arial" pitchFamily="34" charset="0"/>
              <a:buChar char="•"/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Fundamentals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of Multimedia, Mark S. Drew,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Ze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-Nan Li, Prentice Hall, 2003 </a:t>
            </a: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>
              <a:spcAft>
                <a:spcPts val="400"/>
              </a:spcAft>
              <a:buFont typeface="Arial" pitchFamily="34" charset="0"/>
              <a:buChar char="•"/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Multimedia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: Computing, Communications and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Appications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Steinmetz &amp;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Ralf, Prentice Hall, 1995 </a:t>
            </a:r>
          </a:p>
        </p:txBody>
      </p:sp>
    </p:spTree>
    <p:extLst>
      <p:ext uri="{BB962C8B-B14F-4D97-AF65-F5344CB8AC3E}">
        <p14:creationId xmlns:p14="http://schemas.microsoft.com/office/powerpoint/2010/main" val="11926724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62176" y="4570640"/>
            <a:ext cx="2333625" cy="1857375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2099854" y="1295400"/>
            <a:ext cx="43009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Presentase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800" b="1" dirty="0" err="1">
                <a:solidFill>
                  <a:srgbClr val="0F17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Penilaian</a:t>
            </a:r>
            <a:r>
              <a:rPr lang="en-US" sz="2800" b="1" dirty="0">
                <a:solidFill>
                  <a:srgbClr val="0F17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:</a:t>
            </a:r>
            <a:endParaRPr lang="en-US" sz="2800" b="1" dirty="0">
              <a:solidFill>
                <a:srgbClr val="0F17B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3733800" y="2133600"/>
          <a:ext cx="4876800" cy="27432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606566"/>
                <a:gridCol w="227023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 smtClean="0"/>
                        <a:t>Kegiatan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 smtClean="0"/>
                        <a:t>Bobot</a:t>
                      </a:r>
                      <a:r>
                        <a:rPr lang="en-US" sz="2400" dirty="0" smtClean="0"/>
                        <a:t> </a:t>
                      </a:r>
                      <a:r>
                        <a:rPr lang="en-US" sz="2400" dirty="0" err="1" smtClean="0"/>
                        <a:t>Nilai</a:t>
                      </a:r>
                      <a:r>
                        <a:rPr lang="en-US" sz="2400" dirty="0" smtClean="0"/>
                        <a:t> (%)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Project UTS</a:t>
                      </a:r>
                      <a:endParaRPr lang="en-US" sz="24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15</a:t>
                      </a:r>
                      <a:endParaRPr lang="en-US" sz="2400" kern="1200" dirty="0">
                        <a:solidFill>
                          <a:schemeClr val="dk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UTS</a:t>
                      </a:r>
                      <a:endParaRPr lang="en-US" sz="24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25</a:t>
                      </a:r>
                      <a:endParaRPr lang="en-US" sz="2400" kern="1200" dirty="0">
                        <a:solidFill>
                          <a:schemeClr val="dk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Project UAS</a:t>
                      </a:r>
                      <a:endParaRPr lang="en-US" sz="24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20</a:t>
                      </a:r>
                      <a:endParaRPr lang="en-US" sz="2400" kern="1200" dirty="0">
                        <a:solidFill>
                          <a:schemeClr val="dk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UAS</a:t>
                      </a:r>
                      <a:endParaRPr lang="en-US" sz="24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30</a:t>
                      </a:r>
                      <a:endParaRPr lang="en-US" sz="2400" kern="1200" dirty="0">
                        <a:solidFill>
                          <a:schemeClr val="dk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Keaktifan</a:t>
                      </a:r>
                      <a:endParaRPr lang="en-US" sz="24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10</a:t>
                      </a:r>
                      <a:endParaRPr lang="en-US" sz="2400" kern="1200" dirty="0">
                        <a:solidFill>
                          <a:schemeClr val="dk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82207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/>
          <p:cNvCxnSpPr/>
          <p:nvPr/>
        </p:nvCxnSpPr>
        <p:spPr>
          <a:xfrm>
            <a:off x="4851763" y="6438900"/>
            <a:ext cx="493666" cy="4191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8806543" y="6438900"/>
            <a:ext cx="493666" cy="4191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685800" y="690282"/>
            <a:ext cx="10569388" cy="5416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4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Konsep</a:t>
            </a:r>
            <a:r>
              <a:rPr lang="en-U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&amp; </a:t>
            </a:r>
            <a:r>
              <a:rPr lang="en-US" sz="4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Aplikasi</a:t>
            </a:r>
            <a:r>
              <a:rPr lang="en-U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800" b="1" dirty="0" smtClean="0">
                <a:solidFill>
                  <a:srgbClr val="0F17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Multimedia</a:t>
            </a:r>
            <a:endParaRPr lang="id-ID" sz="4800" b="1" dirty="0" smtClean="0">
              <a:solidFill>
                <a:srgbClr val="0F17B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>
              <a:spcAft>
                <a:spcPts val="1200"/>
              </a:spcAft>
            </a:pPr>
            <a:endParaRPr lang="en-US" sz="2400" b="1" dirty="0">
              <a:solidFill>
                <a:srgbClr val="0F17B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1482725" indent="-1482725" algn="justLow">
              <a:spcAft>
                <a:spcPts val="600"/>
              </a:spcAft>
              <a:tabLst>
                <a:tab pos="1260475" algn="l"/>
              </a:tabLst>
            </a:pPr>
            <a:r>
              <a:rPr lang="en-US" sz="2400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Konsep</a:t>
            </a:r>
            <a:r>
              <a:rPr lang="en-US" sz="2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 &amp; </a:t>
            </a:r>
            <a:r>
              <a:rPr lang="en-US" sz="2400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Aplikasi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	</a:t>
            </a:r>
          </a:p>
          <a:p>
            <a:pPr marL="744538" indent="-342900" algn="justLow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Konsep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merupakan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sebuah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perancangan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atau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metode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744538" indent="-342900" algn="justLow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Aplikasi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merupakan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penerapan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enggunaan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en-US" sz="24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063750" indent="-2063750">
              <a:spcAft>
                <a:spcPts val="600"/>
              </a:spcAft>
              <a:tabLst>
                <a:tab pos="1828800" algn="l"/>
              </a:tabLst>
            </a:pPr>
            <a:r>
              <a:rPr lang="en-US" sz="2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Multimedia</a:t>
            </a: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688975" indent="-342900" algn="justLow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Media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merupakan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satu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bentuk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interaksi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manusia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yang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sesuai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dengan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kebutuhan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pemrosesan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menggunakan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komputer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seperti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video, audio,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teks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grafik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animasi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688975" indent="-342900" algn="justLow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Multi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merupakan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gabungan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beberapa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media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tersebut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yang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diintegrasikan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dalam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sistem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atau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aplikasi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yang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sama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3052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spcBef>
                <a:spcPts val="0"/>
              </a:spcBef>
              <a:spcAft>
                <a:spcPts val="1200"/>
              </a:spcAft>
            </a:pPr>
            <a:r>
              <a:rPr lang="en-US" sz="480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Kategori</a:t>
            </a:r>
            <a:r>
              <a:rPr lang="en-US" sz="480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800" dirty="0" smtClean="0">
                <a:ln>
                  <a:noFill/>
                </a:ln>
                <a:solidFill>
                  <a:srgbClr val="0F17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Multimedia</a:t>
            </a:r>
            <a:endParaRPr lang="id-ID" sz="6600" dirty="0"/>
          </a:p>
        </p:txBody>
      </p:sp>
      <p:sp>
        <p:nvSpPr>
          <p:cNvPr id="4" name="TextBox 3"/>
          <p:cNvSpPr txBox="1"/>
          <p:nvPr/>
        </p:nvSpPr>
        <p:spPr>
          <a:xfrm>
            <a:off x="945777" y="1927411"/>
            <a:ext cx="10300446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Low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Multimedia </a:t>
            </a:r>
            <a:r>
              <a:rPr lang="en-US" sz="2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linier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  <a:p>
            <a:pPr marL="346075" algn="justLow"/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Suatu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multimedia yang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tidak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dilengkapi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dengan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alat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pengontrol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apapun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yang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dapat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dioperasikan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oleh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pengguna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atau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sekuensial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(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berurutan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). </a:t>
            </a:r>
          </a:p>
          <a:p>
            <a:pPr marL="346075" algn="justLow">
              <a:spcAft>
                <a:spcPts val="1200"/>
              </a:spcAft>
            </a:pPr>
            <a:r>
              <a:rPr lang="en-US" sz="2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Ex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TV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film.</a:t>
            </a:r>
          </a:p>
          <a:p>
            <a:pPr marL="342900" indent="-342900" algn="justLow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Multimedia</a:t>
            </a:r>
            <a:r>
              <a:rPr lang="en-US" sz="2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interaktif</a:t>
            </a:r>
            <a:r>
              <a:rPr lang="en-US" sz="2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  <a:p>
            <a:pPr marL="346075" algn="justLow"/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uatu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multimedia yang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dilengkapi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dengan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alat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pengontrol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yang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dapat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dioperasikan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oleh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pengguna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sehingga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pengguna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dapat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memilih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apa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yang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dikehendaki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untuk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proses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selanjutnya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</a:p>
          <a:p>
            <a:pPr marL="346075" algn="justLow"/>
            <a:r>
              <a:rPr lang="en-US" sz="2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Ex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multimedia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pembelajaran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interaktif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aplikasi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game,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internet,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dll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009251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spcBef>
                <a:spcPts val="0"/>
              </a:spcBef>
              <a:spcAft>
                <a:spcPts val="1200"/>
              </a:spcAft>
            </a:pPr>
            <a:r>
              <a:rPr lang="en-US" sz="480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Definisi</a:t>
            </a:r>
            <a:r>
              <a:rPr lang="en-US" sz="480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800" dirty="0" smtClean="0">
                <a:ln>
                  <a:noFill/>
                </a:ln>
                <a:solidFill>
                  <a:srgbClr val="0F17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Multimedia</a:t>
            </a:r>
            <a:endParaRPr lang="id-ID" sz="6600" dirty="0"/>
          </a:p>
        </p:txBody>
      </p:sp>
      <p:sp>
        <p:nvSpPr>
          <p:cNvPr id="4" name="TextBox 3"/>
          <p:cNvSpPr txBox="1"/>
          <p:nvPr/>
        </p:nvSpPr>
        <p:spPr>
          <a:xfrm>
            <a:off x="1926227" y="1806389"/>
            <a:ext cx="8339545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Low">
              <a:spcAft>
                <a:spcPts val="600"/>
              </a:spcAft>
              <a:buFont typeface="Arial" pitchFamily="34" charset="0"/>
              <a:buChar char="•"/>
            </a:pPr>
            <a:r>
              <a:rPr lang="nn-NO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Kombinasi </a:t>
            </a:r>
            <a:r>
              <a:rPr lang="nn-NO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dari 3 elemen (suara, gambar dan teks) [</a:t>
            </a:r>
            <a:r>
              <a:rPr lang="nn-NO" sz="2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McCormick, 1996</a:t>
            </a:r>
            <a:r>
              <a:rPr lang="nn-NO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]</a:t>
            </a: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 algn="justLow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Alat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yang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dpt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menciptakan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presentasi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yang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dinamis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interaktif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yang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mengkombinasikan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teks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grafik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animasi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, audio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gambar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[</a:t>
            </a:r>
            <a:r>
              <a:rPr lang="en-US" sz="2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Robin </a:t>
            </a:r>
            <a:r>
              <a:rPr lang="en-US" sz="2400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lang="en-US" sz="2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 Linda, 2001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]</a:t>
            </a:r>
          </a:p>
          <a:p>
            <a:pPr marL="342900" indent="-342900" algn="justLow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Pemanfaatan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komputer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untuk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membuat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menggabungkan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teks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grafik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, audio,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gambar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bergerak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(video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animasi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) </a:t>
            </a:r>
            <a:r>
              <a:rPr lang="en-US" sz="2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dengan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menggabungkan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link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tool 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yang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memungkinkan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pemakai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melakukan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navigasi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berinteraksi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berkomunikasi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29212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en-US" sz="480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Sejarah</a:t>
            </a:r>
            <a:r>
              <a:rPr lang="en-US" sz="480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800" dirty="0" smtClean="0">
                <a:ln>
                  <a:noFill/>
                </a:ln>
                <a:solidFill>
                  <a:srgbClr val="0F17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Multimedia</a:t>
            </a:r>
            <a:endParaRPr lang="id-ID" sz="6600" dirty="0"/>
          </a:p>
        </p:txBody>
      </p:sp>
      <p:sp>
        <p:nvSpPr>
          <p:cNvPr id="4" name="TextBox 3"/>
          <p:cNvSpPr txBox="1"/>
          <p:nvPr/>
        </p:nvSpPr>
        <p:spPr>
          <a:xfrm>
            <a:off x="2026025" y="1645024"/>
            <a:ext cx="8339545" cy="4539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00" dirty="0"/>
          </a:p>
          <a:p>
            <a:pPr marL="342900" indent="-342900" algn="justLow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Istilah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multimedia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berawal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dari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teater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yaitu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pertunjukan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yang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memanfaatkan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lebih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dari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1 medium -&gt;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pertunjukan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multimedia.</a:t>
            </a:r>
          </a:p>
          <a:p>
            <a:pPr marL="342900" indent="-342900" algn="justLow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Sistem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multimedia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dimulai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thn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1980-an </a:t>
            </a:r>
            <a:r>
              <a:rPr lang="en-US" sz="2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dengan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diperkenalkannya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HyperCard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oleh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Apple (1987)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pengumuman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IBM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tentang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perangkat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lunak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Audio Visual Connection (AVC)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video adapter card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bagi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PS/2.</a:t>
            </a:r>
          </a:p>
          <a:p>
            <a:pPr marL="342900" indent="-342900" algn="justLow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Tahun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1994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diperkirakan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lebih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dari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700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produk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sistem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multimedia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ada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di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pasaran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 algn="justLow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Output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multimedia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berbentuk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citra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digital -&gt;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gambar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bergerak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-&gt;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gambar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tiga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dimensi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-&gt;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interaktif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52299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5001" y="1066800"/>
            <a:ext cx="83395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Komponen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800" b="1" dirty="0">
                <a:solidFill>
                  <a:srgbClr val="0F17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Multimedia</a:t>
            </a:r>
          </a:p>
        </p:txBody>
      </p:sp>
      <p:sp>
        <p:nvSpPr>
          <p:cNvPr id="3" name="Oval 2"/>
          <p:cNvSpPr/>
          <p:nvPr/>
        </p:nvSpPr>
        <p:spPr>
          <a:xfrm>
            <a:off x="4953000" y="2759800"/>
            <a:ext cx="2194560" cy="2194560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Sistem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Multimedia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7717700" y="3319599"/>
            <a:ext cx="2569301" cy="1100001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Video</a:t>
            </a: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6781801" y="4831080"/>
            <a:ext cx="2569301" cy="1100001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Komputer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Interaktif</a:t>
            </a: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2793546" y="4876801"/>
            <a:ext cx="2569301" cy="1100001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Animasi</a:t>
            </a: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1850300" y="3315247"/>
            <a:ext cx="2569301" cy="1100001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Audio</a:t>
            </a: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6764384" y="1706880"/>
            <a:ext cx="2569301" cy="1100001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Grafik</a:t>
            </a: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2776129" y="1752601"/>
            <a:ext cx="2569301" cy="1100001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Teks</a:t>
            </a: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7" name="Down Arrow 26"/>
          <p:cNvSpPr/>
          <p:nvPr/>
        </p:nvSpPr>
        <p:spPr>
          <a:xfrm rot="2566670">
            <a:off x="6720376" y="2463644"/>
            <a:ext cx="457200" cy="592313"/>
          </a:xfrm>
          <a:prstGeom prst="down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Down Arrow 27"/>
          <p:cNvSpPr/>
          <p:nvPr/>
        </p:nvSpPr>
        <p:spPr>
          <a:xfrm rot="19057367">
            <a:off x="4936642" y="2475297"/>
            <a:ext cx="457200" cy="592313"/>
          </a:xfrm>
          <a:prstGeom prst="down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Down Arrow 28"/>
          <p:cNvSpPr/>
          <p:nvPr/>
        </p:nvSpPr>
        <p:spPr>
          <a:xfrm rot="5400000">
            <a:off x="7230357" y="3590044"/>
            <a:ext cx="457200" cy="592313"/>
          </a:xfrm>
          <a:prstGeom prst="down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Down Arrow 29"/>
          <p:cNvSpPr/>
          <p:nvPr/>
        </p:nvSpPr>
        <p:spPr>
          <a:xfrm rot="8056685">
            <a:off x="6723079" y="4620179"/>
            <a:ext cx="457200" cy="592313"/>
          </a:xfrm>
          <a:prstGeom prst="down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Down Arrow 30"/>
          <p:cNvSpPr/>
          <p:nvPr/>
        </p:nvSpPr>
        <p:spPr>
          <a:xfrm rot="13720421">
            <a:off x="5028631" y="4662560"/>
            <a:ext cx="457200" cy="592313"/>
          </a:xfrm>
          <a:prstGeom prst="down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Down Arrow 31"/>
          <p:cNvSpPr/>
          <p:nvPr/>
        </p:nvSpPr>
        <p:spPr>
          <a:xfrm rot="16200000">
            <a:off x="4429235" y="3573442"/>
            <a:ext cx="457200" cy="592313"/>
          </a:xfrm>
          <a:prstGeom prst="down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0203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5001" y="1066800"/>
            <a:ext cx="8339545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Pantingya</a:t>
            </a:r>
            <a:r>
              <a:rPr lang="en-US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400" b="1" dirty="0" smtClean="0">
                <a:solidFill>
                  <a:srgbClr val="0F17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Multimedia</a:t>
            </a:r>
            <a:endParaRPr lang="id-ID" sz="4400" b="1" dirty="0" smtClean="0">
              <a:solidFill>
                <a:srgbClr val="0F17B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en-US" sz="2400" b="1" dirty="0">
              <a:solidFill>
                <a:srgbClr val="0F17B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en-US" sz="1000" dirty="0"/>
          </a:p>
          <a:p>
            <a:pPr marL="342900" indent="-342900" algn="justLow">
              <a:spcAft>
                <a:spcPts val="600"/>
              </a:spcAft>
              <a:buFont typeface="Arial" pitchFamily="34" charset="0"/>
              <a:buChar char="•"/>
            </a:pPr>
            <a:r>
              <a:rPr lang="fi-FI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Multimedia sebagai </a:t>
            </a:r>
            <a:r>
              <a:rPr lang="fi-FI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alat bersaing perusahaan (sarana </a:t>
            </a:r>
            <a:r>
              <a:rPr lang="fi-FI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promosi), serta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meningkatkan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efektivitas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dari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penyampaian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suatu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informasi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marL="342900" indent="-342900" algn="justLow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Dapat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mendorong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partisipasi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keterlibatan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serta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eksplorasi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pengguna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tersebut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marL="342900" indent="-342900" algn="justLow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Dapat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meransang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panca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indera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karena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dengan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penggunaannya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multimedia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akan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meransang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beberapa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indera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penting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manusia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seperti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: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Penglihatan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pendengaran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aksi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maupun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suara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fi-FI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81242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en-US" sz="480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Perkembangan</a:t>
            </a:r>
            <a:r>
              <a:rPr lang="en-US" sz="480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800" dirty="0" smtClean="0">
                <a:ln>
                  <a:noFill/>
                </a:ln>
                <a:solidFill>
                  <a:srgbClr val="0F17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Multimedia</a:t>
            </a:r>
            <a:endParaRPr lang="id-ID" sz="6600" dirty="0"/>
          </a:p>
        </p:txBody>
      </p:sp>
      <p:sp>
        <p:nvSpPr>
          <p:cNvPr id="4" name="TextBox 3"/>
          <p:cNvSpPr txBox="1"/>
          <p:nvPr/>
        </p:nvSpPr>
        <p:spPr>
          <a:xfrm>
            <a:off x="1926227" y="1417638"/>
            <a:ext cx="8339545" cy="4693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00" dirty="0"/>
          </a:p>
          <a:p>
            <a:pPr marL="342900" indent="-342900" algn="justLow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Perkembangan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multimedia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mengikuti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perkembangan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internet.</a:t>
            </a: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 algn="justLow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Seiring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dengan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perkembangan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CD-ROM drive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DVD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drive.</a:t>
            </a: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 algn="justLow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Pada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akhir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abad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20,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dua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per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tiga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rumah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tangga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di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Amerika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telah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memiliki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komputer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setengahnya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terhubung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ke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internet.</a:t>
            </a:r>
          </a:p>
          <a:p>
            <a:pPr marL="342900" indent="-342900" algn="justLow">
              <a:spcAft>
                <a:spcPts val="600"/>
              </a:spcAft>
              <a:buFont typeface="Arial" pitchFamily="34" charset="0"/>
              <a:buChar char="•"/>
            </a:pPr>
            <a:r>
              <a:rPr lang="it-IT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Adanya </a:t>
            </a:r>
            <a:r>
              <a:rPr lang="it-IT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industri telekomunikasi -&gt; multimedia </a:t>
            </a:r>
            <a:r>
              <a:rPr lang="it-IT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mobile.</a:t>
            </a:r>
          </a:p>
          <a:p>
            <a:pPr marL="342900" indent="-342900">
              <a:spcAft>
                <a:spcPts val="600"/>
              </a:spcAft>
              <a:buFont typeface="Arial" pitchFamily="34" charset="0"/>
              <a:buChar char="•"/>
            </a:pPr>
            <a:r>
              <a:rPr lang="fi-FI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Memudahkan perusahaan untuk melakukan merger dan aliansi.</a:t>
            </a:r>
          </a:p>
          <a:p>
            <a:pPr marL="342900" indent="-342900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Multimedia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mengubah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tempat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kerja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(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bisa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mobile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).</a:t>
            </a: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8890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en-US" sz="480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Perkembangan</a:t>
            </a:r>
            <a:r>
              <a:rPr lang="en-US" sz="480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800" dirty="0" smtClean="0">
                <a:ln>
                  <a:noFill/>
                </a:ln>
                <a:solidFill>
                  <a:srgbClr val="0F17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Multimedia</a:t>
            </a:r>
            <a:endParaRPr lang="id-ID" sz="6600" dirty="0"/>
          </a:p>
        </p:txBody>
      </p:sp>
      <p:sp>
        <p:nvSpPr>
          <p:cNvPr id="4" name="TextBox 3"/>
          <p:cNvSpPr txBox="1"/>
          <p:nvPr/>
        </p:nvSpPr>
        <p:spPr>
          <a:xfrm>
            <a:off x="1926227" y="1846730"/>
            <a:ext cx="8339545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00" dirty="0"/>
          </a:p>
          <a:p>
            <a:pPr marL="342900" indent="-342900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Multimedia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mengubah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cara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orang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berbalanja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(teleshopping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).</a:t>
            </a: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Multimedia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mengubah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cara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akses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informasi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(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baca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koran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).</a:t>
            </a: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25840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5001" y="1066800"/>
            <a:ext cx="8339545" cy="5062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Karir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pada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bidang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800" b="1" dirty="0">
                <a:solidFill>
                  <a:srgbClr val="0F17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Multimedia</a:t>
            </a:r>
          </a:p>
          <a:p>
            <a:endParaRPr lang="en-US" sz="1000" dirty="0"/>
          </a:p>
          <a:p>
            <a:pPr marL="342900" indent="-342900" algn="justLow">
              <a:spcAft>
                <a:spcPts val="600"/>
              </a:spcAft>
              <a:buFont typeface="Arial" pitchFamily="34" charset="0"/>
              <a:buChar char="•"/>
            </a:pPr>
            <a:r>
              <a:rPr lang="id-ID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Bidang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pemasaran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 algn="justLow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nimasi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 algn="justLow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erekaman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CD/DVD, </a:t>
            </a: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 algn="justLow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Desain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isi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Multimedia, </a:t>
            </a: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 algn="justLow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E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lectronic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publishing, </a:t>
            </a: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 algn="justLow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E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ditor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elektronik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</a:p>
          <a:p>
            <a:pPr marL="342900" indent="-342900" algn="justLow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Desain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game, </a:t>
            </a: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 algn="justLow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Desain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grafik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,  </a:t>
            </a:r>
          </a:p>
          <a:p>
            <a:pPr marL="342900" indent="-342900" algn="justLow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Desain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interface, </a:t>
            </a:r>
          </a:p>
          <a:p>
            <a:pPr marL="342900" indent="-342900" algn="justLow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Perencanaan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kontruksi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Multimedia, 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3991" y="1600200"/>
            <a:ext cx="4110217" cy="3676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814696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5001" y="1066800"/>
            <a:ext cx="8339545" cy="5062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Karir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pada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bidang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800" b="1" dirty="0">
                <a:solidFill>
                  <a:srgbClr val="0F17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Multimedia</a:t>
            </a:r>
          </a:p>
          <a:p>
            <a:endParaRPr lang="en-US" sz="1000" dirty="0"/>
          </a:p>
          <a:p>
            <a:pPr marL="342900" indent="-342900" algn="justLow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Pelayanan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online, </a:t>
            </a:r>
          </a:p>
          <a:p>
            <a:pPr marL="342900" indent="-342900" algn="justLow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Desain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presentasi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</a:p>
          <a:p>
            <a:pPr marL="342900" indent="-342900" algn="justLow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Modelling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,</a:t>
            </a:r>
          </a:p>
          <a:p>
            <a:pPr marL="342900" indent="-342900" algn="justLow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Penulis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naskah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</a:p>
          <a:p>
            <a:pPr marL="342900" indent="-342900" algn="justLow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Simulasi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</a:p>
          <a:p>
            <a:pPr marL="342900" indent="-342900" algn="justLow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Sound track, </a:t>
            </a:r>
          </a:p>
          <a:p>
            <a:pPr marL="342900" indent="-342900" algn="justLow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Special effects, </a:t>
            </a:r>
          </a:p>
          <a:p>
            <a:pPr marL="342900" indent="-342900" algn="justLow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Pelatihan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,</a:t>
            </a:r>
          </a:p>
          <a:p>
            <a:pPr marL="342900" indent="-342900" algn="justLow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Produksi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video, </a:t>
            </a:r>
          </a:p>
          <a:p>
            <a:pPr marL="342900" indent="-342900" algn="justLow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Webmaster,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dll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id-ID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97782">
            <a:off x="8757585" y="3295709"/>
            <a:ext cx="1401586" cy="16306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6414" y="2112972"/>
            <a:ext cx="2709369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01353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5001" y="1066800"/>
            <a:ext cx="8339545" cy="432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Teknologi</a:t>
            </a:r>
            <a:r>
              <a:rPr lang="en-U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800" b="1" dirty="0" smtClean="0">
                <a:solidFill>
                  <a:srgbClr val="0F17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Multimedia</a:t>
            </a:r>
            <a:endParaRPr lang="id-ID" sz="4800" b="1" dirty="0" smtClean="0">
              <a:solidFill>
                <a:srgbClr val="0F17B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en-US" sz="2400" b="1" dirty="0">
              <a:solidFill>
                <a:srgbClr val="0F17B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en-US" sz="1000" dirty="0"/>
          </a:p>
          <a:p>
            <a:pPr algn="justLow">
              <a:spcAft>
                <a:spcPts val="600"/>
              </a:spcAft>
            </a:pP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Teknologi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Multimedia :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implementasi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teknologi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multimedia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tergantung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pada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teknologi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seperti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:</a:t>
            </a:r>
          </a:p>
          <a:p>
            <a:pPr marL="342900" indent="-342900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Sistem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perancangan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grafis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komputer</a:t>
            </a: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Sistem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operasi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teknik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implementasi</a:t>
            </a: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Sistem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Jaringan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(network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CMS (Content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Management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Sytem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  <a:endParaRPr lang="en-US" sz="2400" dirty="0"/>
          </a:p>
          <a:p>
            <a:pPr marL="342900" indent="-342900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HCI (Human Computer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Interaction)</a:t>
            </a:r>
          </a:p>
        </p:txBody>
      </p:sp>
    </p:spTree>
    <p:extLst>
      <p:ext uri="{BB962C8B-B14F-4D97-AF65-F5344CB8AC3E}">
        <p14:creationId xmlns:p14="http://schemas.microsoft.com/office/powerpoint/2010/main" val="31742457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89848" y="703729"/>
            <a:ext cx="8339545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Aplikasi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800" b="1" dirty="0">
                <a:solidFill>
                  <a:srgbClr val="0F17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Multimedia</a:t>
            </a:r>
          </a:p>
          <a:p>
            <a:endParaRPr lang="en-US" sz="1000" dirty="0"/>
          </a:p>
          <a:p>
            <a:r>
              <a:rPr lang="en-US" sz="2400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Bidang</a:t>
            </a:r>
            <a:r>
              <a:rPr lang="en-US" sz="2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rgbClr val="0F17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Bisnis</a:t>
            </a:r>
            <a:endParaRPr lang="en-US" sz="2400" b="1" dirty="0">
              <a:solidFill>
                <a:srgbClr val="0F17B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Presentasi</a:t>
            </a: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Pemasaran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(Telemarketing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Periklanan</a:t>
            </a: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Demo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produk</a:t>
            </a: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Katalog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dll</a:t>
            </a:r>
            <a:endParaRPr lang="en-US" sz="2400" dirty="0"/>
          </a:p>
          <a:p>
            <a:r>
              <a:rPr lang="en-US" sz="2400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Bidang</a:t>
            </a:r>
            <a:r>
              <a:rPr lang="en-US" sz="2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rgbClr val="0F17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Pendidikan</a:t>
            </a:r>
            <a:endParaRPr lang="en-US" sz="2400" b="1" dirty="0">
              <a:solidFill>
                <a:srgbClr val="0F17B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Tutorial</a:t>
            </a:r>
          </a:p>
          <a:p>
            <a:pPr marL="342900" indent="-342900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Simulasi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pelatihan</a:t>
            </a: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E-Learning</a:t>
            </a:r>
          </a:p>
          <a:p>
            <a:pPr marL="342900" indent="-342900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dll</a:t>
            </a: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36336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5001" y="1066801"/>
            <a:ext cx="833954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Aplikasi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800" b="1" dirty="0">
                <a:solidFill>
                  <a:srgbClr val="0F17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Multimedia</a:t>
            </a:r>
          </a:p>
          <a:p>
            <a:endParaRPr lang="en-US" sz="1000" dirty="0"/>
          </a:p>
          <a:p>
            <a:r>
              <a:rPr lang="en-US" sz="2400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Bidang</a:t>
            </a:r>
            <a:r>
              <a:rPr lang="en-US" sz="2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rgbClr val="0F17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Hiburan</a:t>
            </a:r>
            <a:endParaRPr lang="en-US" sz="2400" dirty="0"/>
          </a:p>
          <a:p>
            <a:pPr marL="342900" indent="-342900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Games</a:t>
            </a:r>
          </a:p>
          <a:p>
            <a:pPr marL="342900" indent="-342900" algn="justLow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Video-on-demand (VOD) :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Pengguna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bebas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mengakses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data multimedia yang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tersedia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pada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media server (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dokumen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berita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entertaintment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, film,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musik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dll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).</a:t>
            </a:r>
            <a:endParaRPr lang="en-US" sz="2400" dirty="0"/>
          </a:p>
          <a:p>
            <a:r>
              <a:rPr lang="en-US" sz="2400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Bidang</a:t>
            </a:r>
            <a:r>
              <a:rPr lang="en-US" sz="2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>
                <a:solidFill>
                  <a:srgbClr val="0F17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Virtual Reality </a:t>
            </a:r>
            <a:endParaRPr lang="en-US" sz="2400" dirty="0"/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Menggunakan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elemen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dasar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multimedia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seperti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: imagery,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suara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animasi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marL="342900" indent="-342900" algn="justLow">
              <a:buFont typeface="Arial" pitchFamily="34" charset="0"/>
              <a:buChar char="•"/>
            </a:pP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Mengharuskan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adanya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umpan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balik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(feedback)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dari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user multimedia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interaktif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785775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5001" y="1066800"/>
            <a:ext cx="8339545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Hukum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&amp;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800" b="1" dirty="0">
                <a:solidFill>
                  <a:srgbClr val="0F17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Multimedia</a:t>
            </a:r>
          </a:p>
          <a:p>
            <a:endParaRPr lang="en-US" sz="1000" dirty="0"/>
          </a:p>
          <a:p>
            <a:pPr marL="342900" indent="-342900" algn="justLow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Multimedia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berkait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dengan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hak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paten, copyright,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penggunaan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yang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adil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etika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kejahatan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 algn="justLow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Hak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paten 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yang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menonjol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dlm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multimedia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adalah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hak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paten data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optis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hak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paten Campton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serta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hak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paten GIF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dari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UNISYS.</a:t>
            </a: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 algn="justLow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Singapura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sejak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1996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telah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memiliki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perangkat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hukum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berkaitan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dengan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pemanfaatan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teknologi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informasi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 algn="justLow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Malaysia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sejak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1997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mengeluarkan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hukum-hukum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kriminalitas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komputer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tanda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tangan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digital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serta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komunikasi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multimedia.</a:t>
            </a: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 algn="justLow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Bagaimana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dengan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Indonesia ???</a:t>
            </a: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22950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en-US" sz="440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Konsep</a:t>
            </a:r>
            <a:r>
              <a:rPr lang="en-US" sz="440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40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Pengembangan</a:t>
            </a:r>
            <a:r>
              <a:rPr lang="en-US" sz="4400" dirty="0">
                <a:ln>
                  <a:noFill/>
                </a:ln>
                <a:solidFill>
                  <a:prstClr val="white"/>
                </a:solidFill>
                <a:effectLst/>
              </a:rPr>
              <a:t> </a:t>
            </a:r>
            <a:r>
              <a:rPr lang="en-US" sz="4400" dirty="0" smtClean="0">
                <a:ln>
                  <a:noFill/>
                </a:ln>
                <a:solidFill>
                  <a:srgbClr val="0F17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Multimedia</a:t>
            </a:r>
            <a:endParaRPr lang="id-ID" sz="6000" dirty="0"/>
          </a:p>
        </p:txBody>
      </p:sp>
      <p:sp>
        <p:nvSpPr>
          <p:cNvPr id="4" name="TextBox 3"/>
          <p:cNvSpPr txBox="1"/>
          <p:nvPr/>
        </p:nvSpPr>
        <p:spPr>
          <a:xfrm>
            <a:off x="1926227" y="1308847"/>
            <a:ext cx="8339545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00" dirty="0"/>
          </a:p>
          <a:p>
            <a:pPr algn="justLow">
              <a:spcAft>
                <a:spcPts val="400"/>
              </a:spcAft>
            </a:pP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Menurut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Suyanto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(2003 : 353),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tip </a:t>
            </a:r>
            <a:r>
              <a:rPr lang="fi-FI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tahapan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pengembangan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sistem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multimedia,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yaitu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:</a:t>
            </a: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Aft>
                <a:spcPts val="400"/>
              </a:spcAft>
            </a:pP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1. </a:t>
            </a:r>
            <a:r>
              <a:rPr lang="en-US" sz="24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Mendefinisikan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Masalah</a:t>
            </a:r>
            <a:endParaRPr lang="en-US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6075" algn="justLow">
              <a:spcAft>
                <a:spcPts val="400"/>
              </a:spcAft>
            </a:pP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Mendefinisikan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masalah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sistem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adalah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hal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yang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pertama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yang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dilakukan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oleh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seorang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analis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sistem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>
              <a:spcAft>
                <a:spcPts val="400"/>
              </a:spcAft>
            </a:pP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2. </a:t>
            </a:r>
            <a:r>
              <a:rPr lang="en-US" sz="24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Studi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Kelayakan</a:t>
            </a:r>
            <a:endParaRPr lang="en-US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6075" algn="justLow">
              <a:spcAft>
                <a:spcPts val="400"/>
              </a:spcAft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Hal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kedua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yang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dilakukan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analis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sistem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adalah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studi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kelayakan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apakah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pengembangan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sistem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multimedia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layak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diteruskan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atau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tidak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>
              <a:spcAft>
                <a:spcPts val="400"/>
              </a:spcAft>
            </a:pP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3. </a:t>
            </a:r>
            <a:r>
              <a:rPr lang="en-US" sz="24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Analisis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Kebutuhan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Sistem</a:t>
            </a:r>
            <a:endParaRPr lang="en-US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6075" algn="justLow">
              <a:spcAft>
                <a:spcPts val="400"/>
              </a:spcAft>
            </a:pP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Menganalisis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maksud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tujuan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sasaran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sistem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merupakan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hal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yang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dilakukan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pada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tahap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ini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16288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en-US" sz="440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Konsep</a:t>
            </a:r>
            <a:r>
              <a:rPr lang="en-US" sz="440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40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Pengembangan</a:t>
            </a:r>
            <a:r>
              <a:rPr lang="en-US" sz="4400" dirty="0">
                <a:ln>
                  <a:noFill/>
                </a:ln>
                <a:solidFill>
                  <a:prstClr val="white"/>
                </a:solidFill>
                <a:effectLst/>
              </a:rPr>
              <a:t> </a:t>
            </a:r>
            <a:r>
              <a:rPr lang="en-US" sz="4400" dirty="0" smtClean="0">
                <a:ln>
                  <a:noFill/>
                </a:ln>
                <a:solidFill>
                  <a:srgbClr val="0F17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Multimedia</a:t>
            </a:r>
            <a:endParaRPr lang="id-ID" sz="6000" dirty="0"/>
          </a:p>
        </p:txBody>
      </p:sp>
      <p:sp>
        <p:nvSpPr>
          <p:cNvPr id="4" name="TextBox 3"/>
          <p:cNvSpPr txBox="1"/>
          <p:nvPr/>
        </p:nvSpPr>
        <p:spPr>
          <a:xfrm>
            <a:off x="1926227" y="1417638"/>
            <a:ext cx="8339545" cy="49346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00" dirty="0"/>
          </a:p>
          <a:p>
            <a:pPr algn="justLow">
              <a:spcAft>
                <a:spcPts val="400"/>
              </a:spcAft>
            </a:pP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4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en-US" sz="24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Merancang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Konsep</a:t>
            </a:r>
            <a:endParaRPr lang="en-US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6075" algn="justLow">
              <a:spcAft>
                <a:spcPts val="400"/>
              </a:spcAft>
            </a:pP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Pada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tahap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ini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analisis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sistem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terlibat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dengan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i="1" dirty="0">
                <a:latin typeface="Tahoma" pitchFamily="34" charset="0"/>
                <a:ea typeface="Tahoma" pitchFamily="34" charset="0"/>
                <a:cs typeface="Tahoma" pitchFamily="34" charset="0"/>
              </a:rPr>
              <a:t>user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untuk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merancang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konsep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yang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menentukan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keseluruhan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pesan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isi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dari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aplikasi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yang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akan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dibuat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algn="justLow">
              <a:spcAft>
                <a:spcPts val="400"/>
              </a:spcAft>
            </a:pP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5. </a:t>
            </a:r>
            <a:r>
              <a:rPr lang="en-US" sz="24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Merancang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Isi</a:t>
            </a:r>
          </a:p>
          <a:p>
            <a:pPr marL="346075" algn="justLow">
              <a:spcAft>
                <a:spcPts val="400"/>
              </a:spcAft>
            </a:pP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Merancang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isi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meliputi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mengevaluasi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memilih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daya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tarik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pesan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gaya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dalam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mengeksekusi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pesan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, nada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dalam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mengeksekusi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pesan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kata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dalam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mengeksekusi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pesan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algn="justLow">
              <a:spcAft>
                <a:spcPts val="400"/>
              </a:spcAft>
            </a:pP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6. </a:t>
            </a:r>
            <a:r>
              <a:rPr lang="en-US" sz="24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Merancang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Naskah</a:t>
            </a:r>
            <a:endParaRPr lang="en-US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401638" algn="justLow">
              <a:spcAft>
                <a:spcPts val="400"/>
              </a:spcAft>
            </a:pP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Merancang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naskah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merupakan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spesifikasi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lengkap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dari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teks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narasi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dalam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aplikasi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multimedia.</a:t>
            </a:r>
          </a:p>
        </p:txBody>
      </p:sp>
    </p:spTree>
    <p:extLst>
      <p:ext uri="{BB962C8B-B14F-4D97-AF65-F5344CB8AC3E}">
        <p14:creationId xmlns:p14="http://schemas.microsoft.com/office/powerpoint/2010/main" val="10855844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en-US" sz="440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Konsep</a:t>
            </a:r>
            <a:r>
              <a:rPr lang="en-US" sz="440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40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Pengembangan</a:t>
            </a:r>
            <a:r>
              <a:rPr lang="en-US" sz="4400" dirty="0">
                <a:ln>
                  <a:noFill/>
                </a:ln>
                <a:solidFill>
                  <a:prstClr val="white"/>
                </a:solidFill>
                <a:effectLst/>
              </a:rPr>
              <a:t> </a:t>
            </a:r>
            <a:r>
              <a:rPr lang="en-US" sz="4400" dirty="0" smtClean="0">
                <a:ln>
                  <a:noFill/>
                </a:ln>
                <a:solidFill>
                  <a:srgbClr val="0F17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Multimedia</a:t>
            </a:r>
            <a:endParaRPr lang="id-ID" sz="6000" dirty="0"/>
          </a:p>
        </p:txBody>
      </p:sp>
      <p:sp>
        <p:nvSpPr>
          <p:cNvPr id="4" name="TextBox 3"/>
          <p:cNvSpPr txBox="1"/>
          <p:nvPr/>
        </p:nvSpPr>
        <p:spPr>
          <a:xfrm>
            <a:off x="1926227" y="1417638"/>
            <a:ext cx="8339545" cy="432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00" dirty="0"/>
          </a:p>
          <a:p>
            <a:pPr>
              <a:spcAft>
                <a:spcPts val="600"/>
              </a:spcAft>
            </a:pP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7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en-US" sz="24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Merancang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Grafik</a:t>
            </a:r>
            <a:endParaRPr lang="en-US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6075" algn="justLow">
              <a:spcAft>
                <a:spcPts val="600"/>
              </a:spcAft>
            </a:pP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Dalam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merancang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grafik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analis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memilih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grafik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yang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sesuai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dengan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dialog.</a:t>
            </a:r>
          </a:p>
          <a:p>
            <a:pPr>
              <a:spcAft>
                <a:spcPts val="600"/>
              </a:spcAft>
            </a:pP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8. </a:t>
            </a:r>
            <a:r>
              <a:rPr lang="en-US" sz="24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Memproduksi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Sistem</a:t>
            </a:r>
            <a:endParaRPr lang="en-US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6075" algn="justLow">
              <a:spcAft>
                <a:spcPts val="600"/>
              </a:spcAft>
            </a:pP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Dalam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tahap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ini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komputer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mulai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digunakan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secara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penuh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untuk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merancang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sistem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dengan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menggabungkan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ketujuh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tahap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yang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telah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dilakukan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>
              <a:spcAft>
                <a:spcPts val="600"/>
              </a:spcAft>
            </a:pP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9. </a:t>
            </a:r>
            <a:r>
              <a:rPr lang="en-US" sz="24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Mengetes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Sistem</a:t>
            </a:r>
            <a:endParaRPr lang="en-US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6075" algn="justLow">
              <a:spcAft>
                <a:spcPts val="600"/>
              </a:spcAft>
            </a:pP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Pengetesan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merupakan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langkah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setelah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aplikasi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multimedia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selesai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dirancang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422142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en-US" sz="440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Konsep</a:t>
            </a:r>
            <a:r>
              <a:rPr lang="en-US" sz="440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440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Pengembangan</a:t>
            </a:r>
            <a:r>
              <a:rPr lang="en-US" sz="4400" dirty="0">
                <a:ln>
                  <a:noFill/>
                </a:ln>
                <a:solidFill>
                  <a:prstClr val="white"/>
                </a:solidFill>
                <a:effectLst/>
              </a:rPr>
              <a:t> </a:t>
            </a:r>
            <a:r>
              <a:rPr lang="en-US" sz="4400" dirty="0" smtClean="0">
                <a:ln>
                  <a:noFill/>
                </a:ln>
                <a:solidFill>
                  <a:srgbClr val="0F17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Multimedia</a:t>
            </a:r>
            <a:endParaRPr lang="id-ID" sz="6000" dirty="0"/>
          </a:p>
        </p:txBody>
      </p:sp>
      <p:sp>
        <p:nvSpPr>
          <p:cNvPr id="4" name="TextBox 3"/>
          <p:cNvSpPr txBox="1"/>
          <p:nvPr/>
        </p:nvSpPr>
        <p:spPr>
          <a:xfrm>
            <a:off x="1926227" y="1833283"/>
            <a:ext cx="8339545" cy="38010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00" dirty="0"/>
          </a:p>
          <a:p>
            <a:pPr>
              <a:spcAft>
                <a:spcPts val="600"/>
              </a:spcAft>
            </a:pP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10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en-US" sz="24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Menggunakan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Sistem</a:t>
            </a:r>
            <a:endParaRPr lang="en-US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512763" algn="justLow">
              <a:spcAft>
                <a:spcPts val="600"/>
              </a:spcAft>
            </a:pPr>
            <a:r>
              <a:rPr lang="pt-BR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Implementasi sistem multimedia dipahami sebagai sebuah proses apakah sistem </a:t>
            </a:r>
            <a:r>
              <a:rPr lang="pt-BR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multimedia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mampu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beroperasi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dengan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baik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>
              <a:spcAft>
                <a:spcPts val="600"/>
              </a:spcAft>
            </a:pP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11. </a:t>
            </a:r>
            <a:r>
              <a:rPr lang="en-US" sz="24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Memelihara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Sistem</a:t>
            </a:r>
            <a:endParaRPr lang="en-US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512763" algn="justLow">
              <a:spcAft>
                <a:spcPts val="600"/>
              </a:spcAft>
            </a:pP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Setelah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sistem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digunakan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maka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sistem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akan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dievaluasi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oleh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user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untuk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diputuskan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apakah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s-E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sistem</a:t>
            </a:r>
            <a:r>
              <a:rPr lang="es-E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s-E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yang </a:t>
            </a:r>
            <a:r>
              <a:rPr lang="es-E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baru</a:t>
            </a:r>
            <a:r>
              <a:rPr lang="es-E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s-E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sesuai</a:t>
            </a:r>
            <a:r>
              <a:rPr lang="es-E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s-E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dengan</a:t>
            </a:r>
            <a:r>
              <a:rPr lang="es-E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s-E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tujuan</a:t>
            </a:r>
            <a:r>
              <a:rPr lang="es-E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s-E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semula</a:t>
            </a:r>
            <a:r>
              <a:rPr lang="es-E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dan </a:t>
            </a:r>
            <a:r>
              <a:rPr lang="es-E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diputuskan</a:t>
            </a:r>
            <a:r>
              <a:rPr lang="es-E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s-E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apakah</a:t>
            </a:r>
            <a:r>
              <a:rPr lang="es-E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s-E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ada</a:t>
            </a:r>
            <a:r>
              <a:rPr lang="es-E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s-E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revisi</a:t>
            </a:r>
            <a:r>
              <a:rPr lang="es-E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s-E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atau</a:t>
            </a:r>
            <a:r>
              <a:rPr lang="es-E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modifikasi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47338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5001" y="1066801"/>
            <a:ext cx="8339545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TEKS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(TEXT) </a:t>
            </a:r>
          </a:p>
          <a:p>
            <a:pPr>
              <a:spcAft>
                <a:spcPts val="600"/>
              </a:spcAft>
            </a:pPr>
            <a:r>
              <a:rPr lang="en-US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Jenis-jenis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Teks</a:t>
            </a:r>
            <a:endParaRPr 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1482725" indent="-1482725" algn="justLow">
              <a:spcAft>
                <a:spcPts val="600"/>
              </a:spcAft>
              <a:tabLst>
                <a:tab pos="1260475" algn="l"/>
              </a:tabLst>
            </a:pPr>
            <a:r>
              <a:rPr lang="en-US" sz="2400" b="1" dirty="0">
                <a:solidFill>
                  <a:srgbClr val="0F17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Plain </a:t>
            </a:r>
            <a:r>
              <a:rPr lang="en-US" sz="2400" b="1" dirty="0">
                <a:solidFill>
                  <a:srgbClr val="0F17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Text (Unformatted Text)</a:t>
            </a:r>
          </a:p>
          <a:p>
            <a:pPr marL="346075">
              <a:spcAft>
                <a:spcPts val="600"/>
              </a:spcAft>
            </a:pP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Teks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merupakan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data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dalam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bentuk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karakter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,</a:t>
            </a:r>
          </a:p>
          <a:p>
            <a:pPr marL="346075" algn="justLow">
              <a:spcAft>
                <a:spcPts val="600"/>
              </a:spcAft>
            </a:pP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Teks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dalam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hal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ini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adalah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kode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ASCII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(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American Standard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Code for Information Interchange)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ASCII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extension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seperti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UNICODE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murni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,</a:t>
            </a: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6075" algn="justLow">
              <a:spcAft>
                <a:spcPts val="600"/>
              </a:spcAft>
            </a:pP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Tiap-tiap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karakter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direpresentasikan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oleh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7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bit “binary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digit” (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desimal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= 0-127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),</a:t>
            </a:r>
          </a:p>
          <a:p>
            <a:pPr marL="346075" algn="justLow"/>
            <a:r>
              <a:rPr lang="fi-FI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Contoh plain text adalah </a:t>
            </a:r>
            <a:r>
              <a:rPr lang="fi-FI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disaat mengetik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dengan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menggunakan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notepad (.txt)</a:t>
            </a:r>
          </a:p>
        </p:txBody>
      </p:sp>
    </p:spTree>
    <p:extLst>
      <p:ext uri="{BB962C8B-B14F-4D97-AF65-F5344CB8AC3E}">
        <p14:creationId xmlns:p14="http://schemas.microsoft.com/office/powerpoint/2010/main" val="23551138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5001" y="1066800"/>
            <a:ext cx="833954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Jenis-jenis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Teks</a:t>
            </a:r>
            <a:endParaRPr 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Aft>
                <a:spcPts val="600"/>
              </a:spcAft>
            </a:pPr>
            <a:r>
              <a:rPr lang="en-US" sz="2400" b="1" dirty="0">
                <a:solidFill>
                  <a:srgbClr val="0F17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Formatted </a:t>
            </a:r>
            <a:r>
              <a:rPr lang="en-US" sz="2400" b="1" dirty="0">
                <a:solidFill>
                  <a:srgbClr val="0F17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Text (Rich Text Format) </a:t>
            </a:r>
          </a:p>
          <a:p>
            <a:pPr marL="346075" algn="justLow">
              <a:spcAft>
                <a:spcPts val="600"/>
              </a:spcAft>
            </a:pP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Serangkaian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karakter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format yang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telah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didefinisikan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Contoh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rich text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adalah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pada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saat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kita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mengetik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dengan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menggunakan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Wordpad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(.rtf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)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dll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6075" algn="justLow">
              <a:spcAft>
                <a:spcPts val="600"/>
              </a:spcAft>
            </a:pP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Pada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Wordpad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plain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teks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telah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diformat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sedemikian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rupa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dengan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menggunakan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aturan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(tag/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tanda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)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tertentu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sehingga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teks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tersebut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dapat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dibold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, italics, underline,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diwarna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diganti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font,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lain-lain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67284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5001" y="1066800"/>
            <a:ext cx="8339545" cy="3277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Jenis-jenis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Teks</a:t>
            </a:r>
            <a:endParaRPr 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Aft>
                <a:spcPts val="600"/>
              </a:spcAft>
            </a:pPr>
            <a:r>
              <a:rPr lang="en-US" sz="2400" b="1" dirty="0">
                <a:solidFill>
                  <a:srgbClr val="0F17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Hypertext</a:t>
            </a:r>
            <a:r>
              <a:rPr lang="en-US" sz="2400" b="1" dirty="0"/>
              <a:t> </a:t>
            </a:r>
            <a:endParaRPr lang="en-US" sz="2400" dirty="0"/>
          </a:p>
          <a:p>
            <a:pPr marL="346075" algn="justLow">
              <a:spcAft>
                <a:spcPts val="600"/>
              </a:spcAft>
            </a:pPr>
            <a:r>
              <a:rPr lang="sv-SE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Diperkenalkan </a:t>
            </a:r>
            <a:r>
              <a:rPr lang="sv-SE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oleh Ted Nelson (1965</a:t>
            </a:r>
            <a:r>
              <a:rPr lang="sv-SE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),</a:t>
            </a:r>
          </a:p>
          <a:p>
            <a:pPr marL="346075" algn="justLow">
              <a:spcAft>
                <a:spcPts val="600"/>
              </a:spcAft>
            </a:pPr>
            <a:r>
              <a:rPr lang="nb-NO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Hypertext </a:t>
            </a:r>
            <a:r>
              <a:rPr lang="nb-NO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adalah teks yang memiliki fasilitas linking. </a:t>
            </a:r>
          </a:p>
          <a:p>
            <a:pPr marL="346075" algn="justLow">
              <a:spcAft>
                <a:spcPts val="600"/>
              </a:spcAft>
            </a:pP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Contoh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hypertext : </a:t>
            </a: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688975" indent="-342900" algn="justLow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HTML (Hypertext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Markup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Language)</a:t>
            </a:r>
          </a:p>
          <a:p>
            <a:pPr marL="688975" indent="-342900" algn="justLow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XML (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eXtensible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Markup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Language)</a:t>
            </a: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54286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45342" y="703730"/>
            <a:ext cx="8339545" cy="5416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HTML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(Hypertext Markup Language)</a:t>
            </a:r>
          </a:p>
          <a:p>
            <a:pPr algn="justLow"/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Merupakan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standard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bahasa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yang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digunakan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untuk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menampilkan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document web. </a:t>
            </a: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Low"/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Yang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dapat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dilakukan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dengan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HTML :</a:t>
            </a: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Mengontrol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tampilan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dari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web page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contentnya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,</a:t>
            </a:r>
          </a:p>
          <a:p>
            <a:pPr marL="342900" indent="-342900" algn="justLow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Mempublikasikan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document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secara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online </a:t>
            </a:r>
            <a:r>
              <a:rPr lang="it-IT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sehingga </a:t>
            </a:r>
            <a:r>
              <a:rPr lang="it-IT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bisa di akses dari seluruh </a:t>
            </a:r>
            <a:r>
              <a:rPr lang="it-IT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dunia,</a:t>
            </a:r>
          </a:p>
          <a:p>
            <a:pPr marL="342900" indent="-342900" algn="justLow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Membuat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online form yang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bisa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di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gunakan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untuk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menangani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pendaftaran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transaksi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secara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online,</a:t>
            </a:r>
          </a:p>
          <a:p>
            <a:pPr marL="342900" indent="-342900" algn="justLow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Menambahkan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object-object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seperti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image, audio, video, flash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juga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java applet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dalam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document HTML.</a:t>
            </a:r>
          </a:p>
          <a:p>
            <a:pPr marL="342900" indent="-342900" algn="justLow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Mendukung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link (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sebuah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hubungan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dari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satu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dokumen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ke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dokumen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lain)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antar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dokumen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,</a:t>
            </a:r>
          </a:p>
        </p:txBody>
      </p:sp>
    </p:spTree>
    <p:extLst>
      <p:ext uri="{BB962C8B-B14F-4D97-AF65-F5344CB8AC3E}">
        <p14:creationId xmlns:p14="http://schemas.microsoft.com/office/powerpoint/2010/main" val="8275584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5001" y="1066800"/>
            <a:ext cx="8339545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XML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en-US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eXtensible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Markup Language)</a:t>
            </a:r>
          </a:p>
          <a:p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HTML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berkembang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ke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XHTML</a:t>
            </a:r>
          </a:p>
          <a:p>
            <a:pPr marL="342900" indent="-342900" algn="justLow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Strukturnya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lebih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jelas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punya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arti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,</a:t>
            </a: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 algn="justLow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Intelligence,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karena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XML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mampu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menangani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berbagai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komplesitas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markup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bertingkat-tingkat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,</a:t>
            </a:r>
          </a:p>
          <a:p>
            <a:pPr marL="342900" indent="-342900" algn="justLow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Portable,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karena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memisahkan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data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presentasi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,</a:t>
            </a: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 algn="justLow">
              <a:spcAft>
                <a:spcPts val="600"/>
              </a:spcAft>
              <a:buFont typeface="Arial" pitchFamily="34" charset="0"/>
              <a:buChar char="•"/>
            </a:pPr>
            <a:r>
              <a:rPr lang="sv-SE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Extensible, dapat ditukar/digabung </a:t>
            </a:r>
            <a:r>
              <a:rPr lang="sv-SE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dengan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dokumen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XML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lain,</a:t>
            </a: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 algn="justLow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Maintenance, XML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mudah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untuk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diatur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dipelihara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,</a:t>
            </a: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9935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5001" y="1066800"/>
            <a:ext cx="833954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GAMBAR / IMAGE</a:t>
            </a:r>
          </a:p>
          <a:p>
            <a:pPr marL="342900" indent="-342900" algn="justLow">
              <a:spcAft>
                <a:spcPts val="600"/>
              </a:spcAft>
              <a:buFont typeface="Arial" pitchFamily="34" charset="0"/>
              <a:buChar char="•"/>
            </a:pPr>
            <a:r>
              <a:rPr lang="sv-SE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Gambar </a:t>
            </a:r>
            <a:r>
              <a:rPr lang="sv-SE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(image) merupakan suatu </a:t>
            </a:r>
            <a:r>
              <a:rPr lang="sv-SE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representasi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spatial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dari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suatu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obyek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dalam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pandangan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2D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atau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3D,</a:t>
            </a: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 algn="justLow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Gambar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digital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merupakan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suatu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fungsi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dengan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nilai-nilai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yang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berupa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intensitas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cahaya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pada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tiap-tiap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titik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pada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bidang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yang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telah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diquantisasikan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diambil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sampelnya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pada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interval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diskrit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),</a:t>
            </a: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 algn="justLow">
              <a:spcAft>
                <a:spcPts val="600"/>
              </a:spcAft>
              <a:buFont typeface="Arial" pitchFamily="34" charset="0"/>
              <a:buChar char="•"/>
            </a:pPr>
            <a:r>
              <a:rPr lang="it-IT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Titik </a:t>
            </a:r>
            <a:r>
              <a:rPr lang="it-IT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dimana suatu gambar </a:t>
            </a:r>
            <a:r>
              <a:rPr lang="it-IT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di-sampling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disebut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picture element (pixel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),</a:t>
            </a:r>
          </a:p>
        </p:txBody>
      </p:sp>
    </p:spTree>
    <p:extLst>
      <p:ext uri="{BB962C8B-B14F-4D97-AF65-F5344CB8AC3E}">
        <p14:creationId xmlns:p14="http://schemas.microsoft.com/office/powerpoint/2010/main" val="24517220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5001" y="1066801"/>
            <a:ext cx="8339545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Gambar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/ Image</a:t>
            </a:r>
          </a:p>
          <a:p>
            <a:pPr algn="justLow"/>
            <a:r>
              <a:rPr lang="pt-BR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Nilai </a:t>
            </a:r>
            <a:r>
              <a:rPr lang="pt-BR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intensitas warna pada suatu pixel </a:t>
            </a:r>
            <a:r>
              <a:rPr lang="pt-BR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disebut </a:t>
            </a:r>
            <a:r>
              <a:rPr lang="en-US" sz="2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gray </a:t>
            </a:r>
            <a:r>
              <a:rPr lang="en-US" sz="2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scale level</a:t>
            </a:r>
          </a:p>
          <a:p>
            <a:pPr>
              <a:tabLst>
                <a:tab pos="969963" algn="l"/>
              </a:tabLst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1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bit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	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  <a:sym typeface="Wingdings"/>
              </a:rPr>
              <a:t>: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binary-valued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image (0 - 1)</a:t>
            </a:r>
          </a:p>
          <a:p>
            <a:pPr>
              <a:tabLst>
                <a:tab pos="969963" algn="l"/>
              </a:tabLst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8 bits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	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  <a:sym typeface="Wingdings"/>
              </a:rPr>
              <a:t>: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gray level (0 - 255)</a:t>
            </a:r>
          </a:p>
          <a:p>
            <a:pPr marL="1081088" indent="-1081088">
              <a:tabLst>
                <a:tab pos="1081088" algn="l"/>
              </a:tabLst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16 bits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  <a:sym typeface="Wingdings"/>
              </a:rPr>
              <a:t>: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high color (2^16)</a:t>
            </a:r>
          </a:p>
          <a:p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24 bits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  <a:sym typeface="Wingdings"/>
              </a:rPr>
              <a:t>: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2^24 true color</a:t>
            </a:r>
          </a:p>
          <a:p>
            <a:pPr>
              <a:tabLst>
                <a:tab pos="914400" algn="l"/>
              </a:tabLst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32 bits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  <a:sym typeface="Wingdings"/>
              </a:rPr>
              <a:t>: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true color (2^32)</a:t>
            </a:r>
          </a:p>
          <a:p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8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bits = 1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byte</a:t>
            </a:r>
          </a:p>
          <a:p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Format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gambar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digital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memiliki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2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parameter :</a:t>
            </a: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de-DE" sz="2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S</a:t>
            </a:r>
            <a:r>
              <a:rPr lang="de-DE" sz="2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patial </a:t>
            </a:r>
            <a:r>
              <a:rPr lang="de-DE" sz="2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resolution </a:t>
            </a:r>
            <a:r>
              <a:rPr lang="de-DE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pixels X pixels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Color </a:t>
            </a:r>
            <a:r>
              <a:rPr lang="en-US" sz="2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encoding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bits / pixel</a:t>
            </a:r>
          </a:p>
        </p:txBody>
      </p:sp>
    </p:spTree>
    <p:extLst>
      <p:ext uri="{BB962C8B-B14F-4D97-AF65-F5344CB8AC3E}">
        <p14:creationId xmlns:p14="http://schemas.microsoft.com/office/powerpoint/2010/main" val="2888812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5001" y="1066800"/>
            <a:ext cx="8339545" cy="423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Gambar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/ Image</a:t>
            </a:r>
          </a:p>
          <a:p>
            <a:pPr marL="342900" indent="-342900" algn="justLow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Misal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terdapat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gambar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berukuran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100 pixels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x 100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pixels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dengan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color encoding 24 bits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dengan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de-DE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R=8bits</a:t>
            </a:r>
            <a:r>
              <a:rPr lang="de-DE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, G=8bits, B=8bits per pixel</a:t>
            </a:r>
          </a:p>
          <a:p>
            <a:pPr marL="342900" indent="-342900" algn="justLow">
              <a:spcAft>
                <a:spcPts val="600"/>
              </a:spcAft>
              <a:buFont typeface="Arial" pitchFamily="34" charset="0"/>
              <a:buChar char="•"/>
            </a:pPr>
            <a:r>
              <a:rPr lang="sv-SE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Maka </a:t>
            </a:r>
            <a:r>
              <a:rPr lang="sv-SE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color encoding akan mampu mewakili 0 </a:t>
            </a:r>
            <a:r>
              <a:rPr lang="sv-SE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.. </a:t>
            </a:r>
            <a:r>
              <a:rPr lang="pl-PL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16.777.215 </a:t>
            </a:r>
            <a:r>
              <a:rPr lang="pl-PL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(mewakili 16 juta warna)</a:t>
            </a:r>
          </a:p>
          <a:p>
            <a:pPr marL="342900" indent="-342900" algn="justLow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Ruang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disk yang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dibutuhkan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= 100 * 100 *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3 </a:t>
            </a:r>
            <a:r>
              <a:rPr lang="sv-SE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byte </a:t>
            </a:r>
            <a:r>
              <a:rPr lang="sv-SE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(karena RGB) = 30.000 bytes = 30KB </a:t>
            </a:r>
            <a:r>
              <a:rPr lang="sv-SE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atau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100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* 100 * 24bits = 240000bits</a:t>
            </a:r>
          </a:p>
          <a:p>
            <a:pPr marL="342900" indent="-342900">
              <a:spcAft>
                <a:spcPts val="600"/>
              </a:spcAft>
              <a:buFont typeface="Arial" pitchFamily="34" charset="0"/>
              <a:buChar char="•"/>
            </a:pPr>
            <a:r>
              <a:rPr lang="sv-SE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1 </a:t>
            </a:r>
            <a:r>
              <a:rPr lang="sv-SE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KB = 1000 bytes</a:t>
            </a: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97500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5001" y="1066800"/>
            <a:ext cx="83395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Tabel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Resolusi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Display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&amp; </a:t>
            </a:r>
            <a:r>
              <a:rPr lang="en-US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Kebutuhan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Memory</a:t>
            </a:r>
            <a:endParaRPr 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3118873"/>
              </p:ext>
            </p:extLst>
          </p:nvPr>
        </p:nvGraphicFramePr>
        <p:xfrm>
          <a:off x="1828798" y="1981200"/>
          <a:ext cx="8415746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2"/>
                <a:gridCol w="2362200"/>
                <a:gridCol w="2209800"/>
                <a:gridCol w="247214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0" u="none" strike="noStrike" baseline="0" dirty="0" smtClean="0">
                          <a:solidFill>
                            <a:srgbClr val="FFFFFF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Standard </a:t>
                      </a:r>
                      <a:r>
                        <a:rPr lang="en-US" sz="2000" b="1" i="0" u="none" strike="noStrike" baseline="0" dirty="0" err="1" smtClean="0">
                          <a:solidFill>
                            <a:srgbClr val="FFFFFF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Resolusi</a:t>
                      </a:r>
                      <a:r>
                        <a:rPr lang="en-US" sz="2000" b="1" i="0" u="none" strike="noStrike" baseline="0" dirty="0" smtClean="0">
                          <a:solidFill>
                            <a:srgbClr val="FFFFFF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en-US" sz="2000" b="1" i="0" u="none" strike="noStrike" baseline="0" dirty="0" err="1" smtClean="0">
                          <a:solidFill>
                            <a:srgbClr val="FFFFFF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Warna</a:t>
                      </a:r>
                      <a:endParaRPr lang="en-US" sz="20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0" u="none" strike="noStrike" baseline="0" dirty="0" smtClean="0">
                          <a:solidFill>
                            <a:srgbClr val="FFFFFF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Standard </a:t>
                      </a:r>
                      <a:r>
                        <a:rPr lang="en-US" sz="2000" b="1" i="0" u="none" strike="noStrike" baseline="0" dirty="0" err="1" smtClean="0">
                          <a:solidFill>
                            <a:srgbClr val="FFFFFF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Resolusi</a:t>
                      </a:r>
                      <a:r>
                        <a:rPr lang="en-US" sz="2000" b="1" i="0" u="none" strike="noStrike" baseline="0" dirty="0" smtClean="0">
                          <a:solidFill>
                            <a:srgbClr val="FFFFFF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en-US" sz="2000" b="1" i="0" u="none" strike="noStrike" baseline="0" dirty="0" err="1" smtClean="0">
                          <a:solidFill>
                            <a:srgbClr val="FFFFFF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Warna</a:t>
                      </a:r>
                      <a:endParaRPr lang="en-US" sz="20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0" u="none" strike="noStrike" baseline="0" dirty="0" smtClean="0">
                          <a:solidFill>
                            <a:srgbClr val="FFFFFF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Standard </a:t>
                      </a:r>
                      <a:r>
                        <a:rPr lang="en-US" sz="2000" b="1" i="0" u="none" strike="noStrike" baseline="0" dirty="0" err="1" smtClean="0">
                          <a:solidFill>
                            <a:srgbClr val="FFFFFF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Resolusi</a:t>
                      </a:r>
                      <a:r>
                        <a:rPr lang="en-US" sz="2000" b="1" i="0" u="none" strike="noStrike" baseline="0" dirty="0" smtClean="0">
                          <a:solidFill>
                            <a:srgbClr val="FFFFFF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en-US" sz="2000" b="1" i="0" u="none" strike="noStrike" baseline="0" dirty="0" err="1" smtClean="0">
                          <a:solidFill>
                            <a:srgbClr val="FFFFFF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Warna</a:t>
                      </a:r>
                      <a:endParaRPr lang="en-US" sz="20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0" u="none" strike="noStrike" kern="1200" baseline="0" dirty="0" err="1" smtClean="0">
                          <a:solidFill>
                            <a:schemeClr val="lt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Kebutuhan</a:t>
                      </a:r>
                      <a:r>
                        <a:rPr lang="en-US" sz="2000" b="1" i="0" u="none" strike="noStrike" kern="1200" baseline="0" dirty="0" smtClean="0">
                          <a:solidFill>
                            <a:schemeClr val="lt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memory</a:t>
                      </a:r>
                    </a:p>
                    <a:p>
                      <a:pPr algn="ctr"/>
                      <a:r>
                        <a:rPr lang="en-US" sz="2000" b="1" i="0" u="none" strike="noStrike" kern="1200" baseline="0" dirty="0" smtClean="0">
                          <a:solidFill>
                            <a:schemeClr val="lt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/ frame (bytes)</a:t>
                      </a:r>
                      <a:endParaRPr lang="en-US" sz="20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u="none" strike="noStrike" kern="1200" baseline="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VGA</a:t>
                      </a:r>
                      <a:endParaRPr lang="en-US" sz="2000" b="0" i="0" u="none" strike="noStrike" kern="1200" baseline="0" dirty="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u="none" strike="noStrike" kern="1200" baseline="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640 x 480</a:t>
                      </a:r>
                      <a:endParaRPr lang="en-US" sz="2000" b="0" i="0" u="none" strike="noStrike" kern="1200" baseline="0" dirty="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u="none" strike="noStrike" kern="1200" baseline="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8 bit</a:t>
                      </a:r>
                      <a:endParaRPr lang="en-US" sz="2000" b="0" i="0" u="none" strike="noStrike" kern="1200" baseline="0" dirty="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u="none" strike="noStrike" kern="1200" baseline="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307.2 KB</a:t>
                      </a:r>
                      <a:endParaRPr lang="en-US" sz="2000" b="0" i="0" u="none" strike="noStrike" kern="1200" baseline="0" dirty="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u="none" strike="noStrike" baseline="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XGA</a:t>
                      </a:r>
                      <a:endParaRPr lang="en-US" sz="2000" dirty="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u="none" strike="noStrike" baseline="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640 x 480</a:t>
                      </a:r>
                    </a:p>
                    <a:p>
                      <a:pPr algn="ctr"/>
                      <a:r>
                        <a:rPr lang="en-US" sz="2000" b="0" i="0" u="none" strike="noStrike" baseline="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1024 x 768</a:t>
                      </a:r>
                      <a:endParaRPr lang="en-US" sz="2000" dirty="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u="none" strike="noStrike" baseline="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16 bit</a:t>
                      </a:r>
                    </a:p>
                    <a:p>
                      <a:pPr algn="ctr"/>
                      <a:r>
                        <a:rPr lang="en-US" sz="2000" b="0" i="0" u="none" strike="noStrike" baseline="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8 bit</a:t>
                      </a:r>
                      <a:endParaRPr lang="en-US" sz="2000" dirty="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u="none" strike="noStrike" baseline="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614.4 KB</a:t>
                      </a:r>
                    </a:p>
                    <a:p>
                      <a:pPr algn="ctr"/>
                      <a:r>
                        <a:rPr lang="en-US" sz="2000" b="0" i="0" u="none" strike="noStrike" baseline="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786.432 KB</a:t>
                      </a:r>
                      <a:endParaRPr lang="en-US" sz="2000" dirty="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u="none" strike="noStrike" kern="1200" baseline="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SVGA</a:t>
                      </a:r>
                      <a:endParaRPr lang="en-US" sz="2000" b="0" i="0" u="none" strike="noStrike" kern="1200" baseline="0" dirty="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u="none" strike="noStrike" kern="1200" baseline="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800 x 600</a:t>
                      </a:r>
                    </a:p>
                    <a:p>
                      <a:pPr algn="ctr"/>
                      <a:r>
                        <a:rPr lang="en-US" sz="2000" b="0" i="0" u="none" strike="noStrike" kern="1200" baseline="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1024 x 768</a:t>
                      </a:r>
                    </a:p>
                    <a:p>
                      <a:pPr algn="ctr"/>
                      <a:r>
                        <a:rPr lang="en-US" sz="2000" b="0" i="0" u="none" strike="noStrike" kern="1200" baseline="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1024 x 768</a:t>
                      </a:r>
                      <a:endParaRPr lang="en-US" sz="2000" b="0" i="0" u="none" strike="noStrike" kern="1200" baseline="0" dirty="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u="none" strike="noStrike" kern="1200" baseline="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16 bit</a:t>
                      </a:r>
                    </a:p>
                    <a:p>
                      <a:pPr algn="ctr"/>
                      <a:r>
                        <a:rPr lang="en-US" sz="2000" b="0" i="0" u="none" strike="noStrike" kern="1200" baseline="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8 bit</a:t>
                      </a:r>
                    </a:p>
                    <a:p>
                      <a:pPr algn="ctr"/>
                      <a:r>
                        <a:rPr lang="en-US" sz="2000" b="0" i="0" u="none" strike="noStrike" kern="1200" baseline="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24 bit</a:t>
                      </a:r>
                      <a:endParaRPr lang="en-US" sz="2000" b="0" i="0" u="none" strike="noStrike" kern="1200" baseline="0" dirty="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u="none" strike="noStrike" kern="1200" baseline="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960 KB</a:t>
                      </a:r>
                    </a:p>
                    <a:p>
                      <a:pPr algn="ctr"/>
                      <a:r>
                        <a:rPr lang="en-US" sz="2000" b="0" i="0" u="none" strike="noStrike" kern="1200" baseline="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786.432 KB</a:t>
                      </a:r>
                    </a:p>
                    <a:p>
                      <a:pPr algn="ctr"/>
                      <a:r>
                        <a:rPr lang="en-US" sz="2000" b="0" i="0" u="none" strike="noStrike" kern="1200" baseline="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2359.296 KB</a:t>
                      </a:r>
                      <a:endParaRPr lang="en-US" sz="2000" b="0" i="0" u="none" strike="noStrike" kern="1200" baseline="0" dirty="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58808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5001" y="1066800"/>
            <a:ext cx="8339545" cy="4601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Gambar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/ Image</a:t>
            </a:r>
          </a:p>
          <a:p>
            <a:pPr marL="342900" indent="-342900" algn="justLow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Jika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suatu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gambar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disimpan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maka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yang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disimpan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adalah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array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2D,</a:t>
            </a: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 algn="justLow">
              <a:spcAft>
                <a:spcPts val="600"/>
              </a:spcAft>
              <a:buFont typeface="Arial" pitchFamily="34" charset="0"/>
              <a:buChar char="•"/>
            </a:pPr>
            <a:r>
              <a:rPr lang="nn-NO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Dimana </a:t>
            </a:r>
            <a:r>
              <a:rPr lang="nn-NO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masing-masing merepresentasikan </a:t>
            </a:r>
            <a:r>
              <a:rPr lang="nn-NO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data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yang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berhubungan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dengan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pixel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tersebut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. Array[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x,y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] =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warna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pixel,</a:t>
            </a: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 algn="justLow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Setiap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pixel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dapat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mempunyai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informasi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tambahan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yang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berhubungan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dengan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pixel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tersebut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,</a:t>
            </a: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 algn="justLow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Masing-masing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gambar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juga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memiliki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informasi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tambahan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seperti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lebar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X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panjang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gambar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kedalaman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gambar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pembuat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dll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de-DE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11653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5001" y="1066800"/>
            <a:ext cx="8339545" cy="423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GRAFIK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(GRAPHICS)</a:t>
            </a:r>
          </a:p>
          <a:p>
            <a:pPr algn="justLow">
              <a:spcAft>
                <a:spcPts val="600"/>
              </a:spcAft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Ada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2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jenis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grafik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:</a:t>
            </a:r>
          </a:p>
          <a:p>
            <a:pPr marL="342900" indent="-342900" algn="justLow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Raster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dimana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setiap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pixel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didefinisikan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secara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terpisah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(Bitmap Graphic)</a:t>
            </a:r>
          </a:p>
          <a:p>
            <a:pPr marL="342900" indent="-342900" algn="justLow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Vector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dimana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formula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matematika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digunakan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fr-FR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untuk</a:t>
            </a:r>
            <a:r>
              <a:rPr lang="fr-FR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fr-FR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menggambar</a:t>
            </a:r>
            <a:r>
              <a:rPr lang="fr-FR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fr-FR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graphics</a:t>
            </a:r>
            <a:r>
              <a:rPr lang="fr-FR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primitives (</a:t>
            </a:r>
            <a:r>
              <a:rPr lang="fr-FR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garis, </a:t>
            </a:r>
            <a:r>
              <a:rPr lang="nn-NO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kotak</a:t>
            </a:r>
            <a:r>
              <a:rPr lang="nn-NO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, lingkaran,elips, dll) dan </a:t>
            </a:r>
            <a:r>
              <a:rPr lang="nn-NO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menggunakan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attributnya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(Vector Graphic)</a:t>
            </a:r>
          </a:p>
          <a:p>
            <a:pPr algn="justLow">
              <a:spcAft>
                <a:spcPts val="600"/>
              </a:spcAft>
            </a:pP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Gambar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vektor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biasanya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berukuran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lebih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kecil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gambar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tidak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pecah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semua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manipulasi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dilakukan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melalui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rumus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80667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5001" y="1066800"/>
            <a:ext cx="8339545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Grafik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(Graphics)</a:t>
            </a:r>
          </a:p>
          <a:p>
            <a:pPr algn="justLow"/>
            <a:r>
              <a:rPr lang="sv-SE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Grafik </a:t>
            </a:r>
            <a:r>
              <a:rPr lang="sv-SE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tidak hanya terdiri dari </a:t>
            </a:r>
            <a:r>
              <a:rPr lang="sv-SE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gambar-gambar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statis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Low"/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Grafik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dapat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dimanipulasi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secara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dinamis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:</a:t>
            </a: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 algn="justLow">
              <a:buFont typeface="Arial" pitchFamily="34" charset="0"/>
              <a:buChar char="•"/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Motion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dynamics :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obyek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/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background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bergerak</a:t>
            </a: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 algn="justLow">
              <a:buFont typeface="Arial" pitchFamily="34" charset="0"/>
              <a:buChar char="•"/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U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pdate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dynamics :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obyek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berubah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bentuk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warna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dll</a:t>
            </a: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63080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5001" y="1066801"/>
            <a:ext cx="8339545" cy="5186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Format File </a:t>
            </a:r>
            <a:r>
              <a:rPr lang="en-US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Gambar</a:t>
            </a:r>
            <a:endParaRPr 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Aft>
                <a:spcPts val="600"/>
              </a:spcAft>
            </a:pPr>
            <a:r>
              <a:rPr lang="en-US" sz="2800" b="1" dirty="0">
                <a:solidFill>
                  <a:srgbClr val="0F17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Bitmap </a:t>
            </a:r>
            <a:r>
              <a:rPr lang="en-US" sz="2800" b="1" dirty="0">
                <a:solidFill>
                  <a:srgbClr val="0F17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(.BMP) </a:t>
            </a:r>
            <a:endParaRPr lang="en-US" sz="2400" dirty="0">
              <a:solidFill>
                <a:srgbClr val="0F17BB"/>
              </a:solidFill>
            </a:endParaRPr>
          </a:p>
          <a:p>
            <a:pPr marL="342900" indent="-342900" algn="justLow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Format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gambar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yang paling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umum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merupakan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format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standar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Windows. </a:t>
            </a:r>
          </a:p>
          <a:p>
            <a:pPr marL="342900" indent="-342900" algn="justLow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Ukuran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filenya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sangat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besar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karena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bisa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mencapai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ukuran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Megabytes. </a:t>
            </a:r>
          </a:p>
          <a:p>
            <a:pPr marL="342900" indent="-342900" algn="justLow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File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ini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merupakan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format yang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belum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terkompresi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menggunakan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sistem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warna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RGB (Red, Green, Blue)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dimana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masing-masing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warna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pixelnya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terdiri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dari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3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komponen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, R, G,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B yang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dicampur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menjadi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satu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endParaRPr lang="en-US" sz="2400" dirty="0"/>
          </a:p>
          <a:p>
            <a:pPr marL="342900" indent="-342900" algn="justLow">
              <a:buFont typeface="Arial" pitchFamily="34" charset="0"/>
              <a:buChar char="•"/>
            </a:pPr>
            <a:r>
              <a:rPr lang="en-US" sz="2400" dirty="0"/>
              <a:t>File BMP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dibuka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berbagai</a:t>
            </a:r>
            <a:r>
              <a:rPr lang="en-US" sz="2400" dirty="0"/>
              <a:t> </a:t>
            </a:r>
            <a:r>
              <a:rPr lang="en-US" sz="2400" dirty="0" err="1"/>
              <a:t>macam</a:t>
            </a:r>
            <a:r>
              <a:rPr lang="en-US" sz="2400" dirty="0"/>
              <a:t> software </a:t>
            </a:r>
            <a:r>
              <a:rPr lang="en-US" sz="2400" dirty="0" err="1"/>
              <a:t>pembuka</a:t>
            </a:r>
            <a:r>
              <a:rPr lang="en-US" sz="2400" dirty="0"/>
              <a:t> </a:t>
            </a:r>
            <a:r>
              <a:rPr lang="en-US" sz="2400" dirty="0" err="1"/>
              <a:t>gambar</a:t>
            </a:r>
            <a:r>
              <a:rPr lang="en-US" sz="2400" dirty="0"/>
              <a:t> </a:t>
            </a:r>
            <a:r>
              <a:rPr lang="en-US" sz="2400" dirty="0" err="1"/>
              <a:t>seperti</a:t>
            </a:r>
            <a:r>
              <a:rPr lang="en-US" sz="2400" dirty="0"/>
              <a:t> </a:t>
            </a:r>
            <a:r>
              <a:rPr lang="en-US" sz="2400" dirty="0" err="1"/>
              <a:t>ACDSee</a:t>
            </a:r>
            <a:r>
              <a:rPr lang="en-US" sz="2400" dirty="0"/>
              <a:t>, Paint, </a:t>
            </a:r>
            <a:r>
              <a:rPr lang="en-US" sz="2400" dirty="0" err="1"/>
              <a:t>IrvanView</a:t>
            </a:r>
            <a:r>
              <a:rPr lang="en-US" sz="2400" dirty="0"/>
              <a:t> </a:t>
            </a:r>
            <a:r>
              <a:rPr lang="en-US" sz="2400" dirty="0" err="1"/>
              <a:t>dll</a:t>
            </a:r>
            <a:r>
              <a:rPr lang="en-US" sz="2400" dirty="0"/>
              <a:t>.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414324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5001" y="1066801"/>
            <a:ext cx="8339545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FORMAT FILE GAMBAR</a:t>
            </a:r>
          </a:p>
          <a:p>
            <a:pPr>
              <a:spcAft>
                <a:spcPts val="600"/>
              </a:spcAft>
            </a:pPr>
            <a:r>
              <a:rPr lang="en-US" sz="2800" b="1" dirty="0">
                <a:solidFill>
                  <a:srgbClr val="0F17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Joint </a:t>
            </a:r>
            <a:r>
              <a:rPr lang="en-US" sz="2800" b="1" dirty="0">
                <a:solidFill>
                  <a:srgbClr val="0F17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Photographic Expert Group (.JPEG/JPG) </a:t>
            </a:r>
            <a:endParaRPr lang="en-US" sz="2400" dirty="0"/>
          </a:p>
          <a:p>
            <a:pPr marL="342900" indent="-342900" algn="justLow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Format JPG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merupakan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format yang paling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terkenal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sekarang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ini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</a:p>
          <a:p>
            <a:pPr marL="342900" indent="-342900" algn="justLow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Hal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ini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karena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sifatnya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yang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berukuran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kecil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(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hanya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puluhan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/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ratusan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KB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saja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),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bersifat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portable. </a:t>
            </a:r>
          </a:p>
          <a:p>
            <a:pPr marL="342900" indent="-342900" algn="justLow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File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ini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sering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digunakan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pada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bidang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fotografi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untuk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menyimpan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file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foto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</a:p>
          <a:p>
            <a:pPr marL="342900" indent="-342900" algn="justLow">
              <a:spcAft>
                <a:spcPts val="600"/>
              </a:spcAft>
              <a:buFont typeface="Arial" pitchFamily="34" charset="0"/>
              <a:buChar char="•"/>
            </a:pPr>
            <a:r>
              <a:rPr lang="it-IT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File ini bisa digunakan di web (internet). </a:t>
            </a:r>
          </a:p>
        </p:txBody>
      </p:sp>
    </p:spTree>
    <p:extLst>
      <p:ext uri="{BB962C8B-B14F-4D97-AF65-F5344CB8AC3E}">
        <p14:creationId xmlns:p14="http://schemas.microsoft.com/office/powerpoint/2010/main" val="36541436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5001" y="1066801"/>
            <a:ext cx="8339545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FORMAT FILE GAMBAR</a:t>
            </a:r>
          </a:p>
          <a:p>
            <a:pPr>
              <a:spcAft>
                <a:spcPts val="600"/>
              </a:spcAft>
            </a:pPr>
            <a:r>
              <a:rPr lang="en-US" sz="2800" b="1" dirty="0">
                <a:solidFill>
                  <a:srgbClr val="0F17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Graphics </a:t>
            </a:r>
            <a:r>
              <a:rPr lang="en-US" sz="2800" b="1" dirty="0">
                <a:solidFill>
                  <a:srgbClr val="0F17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Interchange Format (.GIF) </a:t>
            </a:r>
            <a:endParaRPr lang="en-US" sz="2400" dirty="0"/>
          </a:p>
          <a:p>
            <a:pPr marL="342900" indent="-342900" algn="justLow">
              <a:spcAft>
                <a:spcPts val="600"/>
              </a:spcAft>
              <a:buFont typeface="Arial" pitchFamily="34" charset="0"/>
              <a:buChar char="•"/>
            </a:pPr>
            <a:r>
              <a:rPr lang="sv-SE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Format GIF ini berukuran kecil dan mendukung gambar yang terdiri dari banyak frame sehingga bisa disebut sebagai gambar animasi (gambar bergerak). </a:t>
            </a: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 algn="justLow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Format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ini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sering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sekali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digunakan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di internet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untuk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menampilkan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gambar-gambar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di web. </a:t>
            </a:r>
          </a:p>
        </p:txBody>
      </p:sp>
    </p:spTree>
    <p:extLst>
      <p:ext uri="{BB962C8B-B14F-4D97-AF65-F5344CB8AC3E}">
        <p14:creationId xmlns:p14="http://schemas.microsoft.com/office/powerpoint/2010/main" val="626201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5001" y="1066801"/>
            <a:ext cx="8339545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FORMAT FILE GAMBAR</a:t>
            </a:r>
          </a:p>
          <a:p>
            <a:pPr>
              <a:spcAft>
                <a:spcPts val="600"/>
              </a:spcAft>
            </a:pPr>
            <a:r>
              <a:rPr lang="en-US" sz="2800" b="1" dirty="0">
                <a:solidFill>
                  <a:srgbClr val="0F17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Portable </a:t>
            </a:r>
            <a:r>
              <a:rPr lang="en-US" sz="2800" b="1" dirty="0">
                <a:solidFill>
                  <a:srgbClr val="0F17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Network Graphics (.PNG) </a:t>
            </a:r>
          </a:p>
          <a:p>
            <a:pPr marL="342900" indent="-342900" algn="justLow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Format yang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standar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sering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digunakan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di internet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untuk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menampilkan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gambar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atau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pengiriman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gambar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 algn="justLow">
              <a:spcAft>
                <a:spcPts val="1200"/>
              </a:spcAft>
              <a:buFont typeface="Arial" pitchFamily="34" charset="0"/>
              <a:buChar char="•"/>
            </a:pP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Ukuran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file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ini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cukup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kecil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setara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dengan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ukuran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gif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dengan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kualitas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yang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bagus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Namun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tidak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mendukung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animasi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(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gambar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bergerak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). </a:t>
            </a:r>
          </a:p>
          <a:p>
            <a:pPr algn="justLow">
              <a:spcAft>
                <a:spcPts val="600"/>
              </a:spcAft>
            </a:pP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Format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gambar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bentuk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lain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seperti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TIFF (Tagged Image File Format), ICO (Icon), EMF (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Enchanced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Windows Metafile), PCX, ANI (Animation), CUR (Cursor), WBMP (WAP BMP), PSD (Adobe Photoshop Document),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CDR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(Corel Draw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), </a:t>
            </a:r>
            <a:r>
              <a:rPr lang="en-US" sz="24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dll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64707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cal design template">
  <a:themeElements>
    <a:clrScheme name="Blue Red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dical design template" id="{BE883315-6697-4975-AEB2-5905098383C4}" vid="{D3CC9EF4-996F-4232-B765-B82F773B7949}"/>
    </a:ext>
  </a:extLst>
</a:theme>
</file>

<file path=ppt/theme/theme2.xml><?xml version="1.0" encoding="utf-8"?>
<a:theme xmlns:a="http://schemas.openxmlformats.org/drawingml/2006/main" name="Office Theme">
  <a:themeElements>
    <a:clrScheme name="Blue Red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Blue Red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100AC149-8447-4BE5-88C7-DBE24EA73E8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Medical presentation design slides</Template>
  <TotalTime>0</TotalTime>
  <Words>2091</Words>
  <Application>Microsoft Office PowerPoint</Application>
  <PresentationFormat>Widescreen</PresentationFormat>
  <Paragraphs>314</Paragraphs>
  <Slides>39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6" baseType="lpstr">
      <vt:lpstr>Arial</vt:lpstr>
      <vt:lpstr>Calibri</vt:lpstr>
      <vt:lpstr>Tahoma</vt:lpstr>
      <vt:lpstr>Wingdings</vt:lpstr>
      <vt:lpstr>Wingdings 2</vt:lpstr>
      <vt:lpstr>Wingdings 3</vt:lpstr>
      <vt:lpstr>Medical design template</vt:lpstr>
      <vt:lpstr>Konsep dan Aplikasi Multimedia</vt:lpstr>
      <vt:lpstr>Tujuan Perkuliahan :</vt:lpstr>
      <vt:lpstr>Daftar Referensi :</vt:lpstr>
      <vt:lpstr>Daftar Referensi :</vt:lpstr>
      <vt:lpstr>PowerPoint Presentation</vt:lpstr>
      <vt:lpstr>PowerPoint Presentation</vt:lpstr>
      <vt:lpstr>Kategori Multimedia</vt:lpstr>
      <vt:lpstr>Definisi Multimedia</vt:lpstr>
      <vt:lpstr>Sejarah Multimedia</vt:lpstr>
      <vt:lpstr>PowerPoint Presentation</vt:lpstr>
      <vt:lpstr>PowerPoint Presentation</vt:lpstr>
      <vt:lpstr>Perkembangan Multimedia</vt:lpstr>
      <vt:lpstr>Perkembangan Multimedia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Konsep Pengembangan Multimedia</vt:lpstr>
      <vt:lpstr>Konsep Pengembangan Multimedia</vt:lpstr>
      <vt:lpstr>Konsep Pengembangan Multimedia</vt:lpstr>
      <vt:lpstr>Konsep Pengembangan Multimedia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2018-01-29T04:48:42Z</dcterms:created>
  <dcterms:modified xsi:type="dcterms:W3CDTF">2018-01-29T05:13:27Z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TC034605299991</vt:lpwstr>
  </property>
</Properties>
</file>