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66" d="100"/>
          <a:sy n="66" d="100"/>
        </p:scale>
        <p:origin x="-528" y="-60"/>
      </p:cViewPr>
      <p:guideLst>
        <p:guide orient="horz" pos="2160"/>
        <p:guide pos="3840"/>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E934FF-F4E1-47C5-9CA5-30A81DDE2BE4}" type="datetimeFigureOut">
              <a:rPr lang="en-US" smtClean="0"/>
              <a:t>12/24/2018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934FF-F4E1-47C5-9CA5-30A81DDE2BE4}" type="datetimeFigureOut">
              <a:rPr lang="en-US" smtClean="0"/>
              <a:t>12/24/2018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E934FF-F4E1-47C5-9CA5-30A81DDE2BE4}" type="datetimeFigureOut">
              <a:rPr lang="en-US" smtClean="0"/>
              <a:t>12/24/2018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E934FF-F4E1-47C5-9CA5-30A81DDE2BE4}" type="datetimeFigureOut">
              <a:rPr lang="en-US" smtClean="0"/>
              <a:t>12/24/2018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E934FF-F4E1-47C5-9CA5-30A81DDE2BE4}" type="datetimeFigureOut">
              <a:rPr lang="en-US" smtClean="0"/>
              <a:t>12/24/2018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E934FF-F4E1-47C5-9CA5-30A81DDE2BE4}" type="datetimeFigureOut">
              <a:rPr lang="en-US" smtClean="0"/>
              <a:t>12/24/2018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E934FF-F4E1-47C5-9CA5-30A81DDE2BE4}" type="datetimeFigureOut">
              <a:rPr lang="en-US" smtClean="0"/>
              <a:t>12/24/2018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E934FF-F4E1-47C5-9CA5-30A81DDE2BE4}" type="datetimeFigureOut">
              <a:rPr lang="en-US" smtClean="0"/>
              <a:t>12/24/2018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E934FF-F4E1-47C5-9CA5-30A81DDE2BE4}" type="datetimeFigureOut">
              <a:rPr lang="en-US" smtClean="0"/>
              <a:t>12/24/2018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838200" y="365125"/>
            <a:ext cx="10515600" cy="58118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p>
            <a:fld id="{FDE934FF-F4E1-47C5-9CA5-30A81DDE2BE4}" type="datetimeFigureOut">
              <a:rPr lang="en-US" smtClean="0"/>
              <a:t>12/24/2018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61BA9-CDCF-4958-B8AB-66F3BF063E1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934FF-F4E1-47C5-9CA5-30A81DDE2BE4}" type="datetimeFigureOut">
              <a:rPr lang="en-US" smtClean="0"/>
              <a:t>12/24/2018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scene3d>
              <a:camera prst="orthographicFront"/>
              <a:lightRig rig="threePt" dir="t"/>
            </a:scene3d>
          </a:bodyPr>
          <a:lstStyle/>
          <a:p>
            <a:r>
              <a:rPr lang="en-US" sz="4000">
                <a:ln w="22225">
                  <a:solidFill>
                    <a:schemeClr val="accent2"/>
                  </a:solidFill>
                  <a:prstDash val="solid"/>
                </a:ln>
                <a:solidFill>
                  <a:schemeClr val="accent2">
                    <a:lumMod val="40000"/>
                    <a:lumOff val="60000"/>
                  </a:schemeClr>
                </a:solidFill>
                <a:effectLst/>
              </a:rPr>
              <a:t>Defisiensi Hormon Pertumbuhan</a:t>
            </a:r>
            <a:br>
              <a:rPr lang="en-US" sz="4000">
                <a:ln w="22225">
                  <a:solidFill>
                    <a:schemeClr val="accent2"/>
                  </a:solidFill>
                  <a:prstDash val="solid"/>
                </a:ln>
                <a:solidFill>
                  <a:schemeClr val="accent2">
                    <a:lumMod val="40000"/>
                    <a:lumOff val="60000"/>
                  </a:schemeClr>
                </a:solidFill>
                <a:effectLst/>
              </a:rPr>
            </a:br>
            <a:r>
              <a:rPr lang="en-US" sz="4000">
                <a:ln w="22225">
                  <a:solidFill>
                    <a:schemeClr val="accent2"/>
                  </a:solidFill>
                  <a:prstDash val="solid"/>
                </a:ln>
                <a:solidFill>
                  <a:schemeClr val="accent2">
                    <a:lumMod val="40000"/>
                    <a:lumOff val="60000"/>
                  </a:schemeClr>
                </a:solidFill>
                <a:effectLst/>
              </a:rPr>
              <a:t>(Growth Hormone/GH)</a:t>
            </a:r>
          </a:p>
        </p:txBody>
      </p:sp>
      <p:sp>
        <p:nvSpPr>
          <p:cNvPr id="3" name="Subtitle 2"/>
          <p:cNvSpPr>
            <a:spLocks noGrp="1"/>
          </p:cNvSpPr>
          <p:nvPr>
            <p:ph type="subTitle" idx="1"/>
          </p:nvPr>
        </p:nvSpPr>
        <p:spPr/>
        <p:txBody>
          <a:bodyPr>
            <a:scene3d>
              <a:camera prst="orthographicFront"/>
              <a:lightRig rig="threePt" dir="t"/>
            </a:scene3d>
          </a:bodyPr>
          <a:lstStyle/>
          <a:p>
            <a:r>
              <a:rPr lang="en-US" dirty="0" smtClean="0">
                <a:solidFill>
                  <a:schemeClr val="accent1"/>
                </a:solidFill>
                <a:effectLst>
                  <a:outerShdw blurRad="38100" dist="25400" dir="5400000" algn="ctr" rotWithShape="0">
                    <a:srgbClr val="6E747A">
                      <a:alpha val="43000"/>
                    </a:srgbClr>
                  </a:outerShdw>
                </a:effectLst>
              </a:rPr>
              <a:t>By : </a:t>
            </a:r>
            <a:r>
              <a:rPr lang="en-US" dirty="0" err="1" smtClean="0">
                <a:solidFill>
                  <a:schemeClr val="accent1"/>
                </a:solidFill>
                <a:effectLst>
                  <a:outerShdw blurRad="38100" dist="25400" dir="5400000" algn="ctr" rotWithShape="0">
                    <a:srgbClr val="6E747A">
                      <a:alpha val="43000"/>
                    </a:srgbClr>
                  </a:outerShdw>
                </a:effectLst>
              </a:rPr>
              <a:t>Fibria</a:t>
            </a:r>
            <a:endParaRPr lang="en-US" dirty="0" smtClean="0">
              <a:solidFill>
                <a:schemeClr val="accent1"/>
              </a:solidFill>
              <a:effectLst>
                <a:outerShdw blurRad="38100" dist="25400" dir="5400000" algn="ctr" rotWithShape="0">
                  <a:srgbClr val="6E747A">
                    <a:alpha val="43000"/>
                  </a:srgbClr>
                </a:outerShdw>
              </a:effectLst>
            </a:endParaRPr>
          </a:p>
          <a:p>
            <a:endParaRPr lang="en-US" dirty="0">
              <a:solidFill>
                <a:schemeClr val="accent1"/>
              </a:solidFill>
              <a:effectLst>
                <a:outerShdw blurRad="38100" dist="25400" dir="5400000" algn="ctr" rotWithShape="0">
                  <a:srgbClr val="6E747A">
                    <a:alpha val="43000"/>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solidFill>
                  <a:schemeClr val="accent1"/>
                </a:solidFill>
                <a:effectLst>
                  <a:outerShdw blurRad="38100" dist="25400" dir="5400000" algn="ctr" rotWithShape="0">
                    <a:srgbClr val="6E747A">
                      <a:alpha val="43000"/>
                    </a:srgbClr>
                  </a:outerShdw>
                </a:effectLst>
              </a:rPr>
              <a:t>Hiposekresi GH</a:t>
            </a:r>
            <a:br>
              <a:rPr lang="en-US">
                <a:solidFill>
                  <a:schemeClr val="accent1"/>
                </a:solidFill>
                <a:effectLst>
                  <a:outerShdw blurRad="38100" dist="25400" dir="5400000" algn="ctr" rotWithShape="0">
                    <a:srgbClr val="6E747A">
                      <a:alpha val="43000"/>
                    </a:srgbClr>
                  </a:outerShdw>
                </a:effectLst>
              </a:rPr>
            </a:br>
            <a:r>
              <a:rPr lang="en-US">
                <a:solidFill>
                  <a:schemeClr val="accent1"/>
                </a:solidFill>
                <a:effectLst>
                  <a:outerShdw blurRad="38100" dist="25400" dir="5400000" algn="ctr" rotWithShape="0">
                    <a:srgbClr val="6E747A">
                      <a:alpha val="43000"/>
                    </a:srgbClr>
                  </a:outerShdw>
                </a:effectLst>
              </a:rPr>
              <a:t>(Dwarfism/tubuh pendek/cebol)</a:t>
            </a:r>
          </a:p>
        </p:txBody>
      </p:sp>
      <p:sp>
        <p:nvSpPr>
          <p:cNvPr id="3" name="Content Placeholder 2"/>
          <p:cNvSpPr>
            <a:spLocks noGrp="1"/>
          </p:cNvSpPr>
          <p:nvPr>
            <p:ph idx="1"/>
          </p:nvPr>
        </p:nvSpPr>
        <p:spPr/>
        <p:txBody>
          <a:bodyPr/>
          <a:lstStyle/>
          <a:p>
            <a:pPr marL="0" indent="0">
              <a:buNone/>
            </a:pPr>
            <a:r>
              <a:rPr lang="en-US"/>
              <a:t>Defisiensi GH pada anak :</a:t>
            </a:r>
          </a:p>
          <a:p>
            <a:r>
              <a:rPr lang="en-US"/>
              <a:t>Pertumbuhan terhambat karena otot kurang berkembang (berkurangnya sintesis protein otot)</a:t>
            </a:r>
          </a:p>
          <a:p>
            <a:r>
              <a:rPr lang="en-US"/>
              <a:t>Lemak subkutis yang berlebihan (mobilisasi lemak yang kurang)</a:t>
            </a:r>
          </a:p>
          <a:p>
            <a:r>
              <a:rPr lang="en-US"/>
              <a:t>Jaringan tidak berespon normal terhadap GH ditandai oleh kelainan reseptor GH yang tidak peka terhadap hormon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a:t>Defisiensi GH pada orang dewasa :</a:t>
            </a:r>
          </a:p>
          <a:p>
            <a:r>
              <a:rPr lang="en-US"/>
              <a:t>Mengalami pengurangan massa dan kekuatan otot (protein otot lebih sedikit)</a:t>
            </a:r>
          </a:p>
          <a:p>
            <a:r>
              <a:rPr lang="en-US"/>
              <a:t>Penurunan densitas tulang (aktivitas osteoblas berkurang selama remodeling)</a:t>
            </a:r>
          </a:p>
          <a:p>
            <a:r>
              <a:rPr lang="en-US"/>
              <a:t>Menyebabkan gagal jantung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threePt" dir="t"/>
            </a:scene3d>
          </a:bodyPr>
          <a:lstStyle/>
          <a:p>
            <a:r>
              <a:rPr lang="en-US">
                <a:solidFill>
                  <a:schemeClr val="accent1"/>
                </a:solidFill>
                <a:effectLst>
                  <a:outerShdw blurRad="38100" dist="25400" dir="5400000" algn="ctr" rotWithShape="0">
                    <a:srgbClr val="6E747A">
                      <a:alpha val="43000"/>
                    </a:srgbClr>
                  </a:outerShdw>
                </a:effectLst>
              </a:rPr>
              <a:t>Hipersekresi GH</a:t>
            </a:r>
          </a:p>
        </p:txBody>
      </p:sp>
      <p:sp>
        <p:nvSpPr>
          <p:cNvPr id="3" name="Content Placeholder 2"/>
          <p:cNvSpPr>
            <a:spLocks noGrp="1"/>
          </p:cNvSpPr>
          <p:nvPr>
            <p:ph idx="1"/>
          </p:nvPr>
        </p:nvSpPr>
        <p:spPr/>
        <p:txBody>
          <a:bodyPr>
            <a:normAutofit lnSpcReduction="10000"/>
          </a:bodyPr>
          <a:lstStyle/>
          <a:p>
            <a:r>
              <a:rPr lang="en-US"/>
              <a:t>GH berlebih pada masa anak-anak (sebelum lempeng epifisis menutup) : pertumbuhan tinggi yang pesat, disebut </a:t>
            </a:r>
            <a:r>
              <a:rPr lang="en-US">
                <a:solidFill>
                  <a:schemeClr val="accent1"/>
                </a:solidFill>
                <a:effectLst>
                  <a:outerShdw blurRad="38100" dist="25400" dir="5400000" algn="ctr" rotWithShape="0">
                    <a:srgbClr val="6E747A">
                      <a:alpha val="43000"/>
                    </a:srgbClr>
                  </a:outerShdw>
                </a:effectLst>
              </a:rPr>
              <a:t>Gigantisme</a:t>
            </a:r>
          </a:p>
          <a:p>
            <a:r>
              <a:rPr lang="en-US">
                <a:gradFill>
                  <a:gsLst>
                    <a:gs pos="21000">
                      <a:srgbClr val="53575C"/>
                    </a:gs>
                    <a:gs pos="88000">
                      <a:srgbClr val="C5C7CA"/>
                    </a:gs>
                  </a:gsLst>
                  <a:lin ang="5400000"/>
                </a:gradFill>
                <a:effectLst/>
              </a:rPr>
              <a:t>GH berlebih  pada dewasa (setelah lempeng epifisis menutup) : tubuh tidak dapat tinggi lagi, tetapi tulang menjadi tebal dan jaringan kulit berproliferasi, disebut </a:t>
            </a:r>
            <a:r>
              <a:rPr lang="en-US">
                <a:solidFill>
                  <a:schemeClr val="accent1"/>
                </a:solidFill>
                <a:effectLst>
                  <a:outerShdw blurRad="38100" dist="25400" dir="5400000" algn="ctr" rotWithShape="0">
                    <a:srgbClr val="6E747A">
                      <a:alpha val="43000"/>
                    </a:srgbClr>
                  </a:outerShdw>
                </a:effectLst>
              </a:rPr>
              <a:t>Akromegali (penebalan pada bagian ekstremitas dan wajah). </a:t>
            </a:r>
          </a:p>
          <a:p>
            <a:r>
              <a:rPr lang="en-US">
                <a:solidFill>
                  <a:schemeClr val="accent1"/>
                </a:solidFill>
                <a:effectLst>
                  <a:outerShdw blurRad="38100" dist="25400" dir="5400000" algn="ctr" rotWithShape="0">
                    <a:srgbClr val="6E747A">
                      <a:alpha val="43000"/>
                    </a:srgbClr>
                  </a:outerShdw>
                </a:effectLst>
              </a:rPr>
              <a:t>Ciri-ciri akromegali : </a:t>
            </a:r>
            <a:r>
              <a:rPr lang="en-US">
                <a:gradFill>
                  <a:gsLst>
                    <a:gs pos="21000">
                      <a:srgbClr val="53575C"/>
                    </a:gs>
                    <a:gs pos="88000">
                      <a:srgbClr val="C5C7CA"/>
                    </a:gs>
                  </a:gsLst>
                  <a:lin ang="5400000"/>
                </a:gradFill>
                <a:effectLst/>
              </a:rPr>
              <a:t>Wajah bertambah kasar menyerupai kera karena rahang dan tulang pipi menonjol akibat penebalan tulang wajah dan kulit, tangan dan kaki membesar, jari tangan dan kaki menebal, saraf tepi terganggu karena terjepit oleh jaringan ikat dan tulang yang tumbuh berlebihan</a:t>
            </a:r>
          </a:p>
          <a:p>
            <a:pPr marL="0" indent="0">
              <a:buNone/>
            </a:pPr>
            <a:endParaRPr lang="en-US">
              <a:gradFill>
                <a:gsLst>
                  <a:gs pos="21000">
                    <a:srgbClr val="53575C"/>
                  </a:gs>
                  <a:gs pos="88000">
                    <a:srgbClr val="C5C7CA"/>
                  </a:gs>
                </a:gsLst>
                <a:lin ang="5400000"/>
              </a:gradFill>
              <a:effectLs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184</Words>
  <Application>Microsoft Office PowerPoint</Application>
  <PresentationFormat>Custom</PresentationFormat>
  <Paragraphs>15</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Defisiensi Hormon Pertumbuhan (Growth Hormone/GH)</vt:lpstr>
      <vt:lpstr>Hiposekresi GH (Dwarfism/tubuh pendek/cebol)</vt:lpstr>
      <vt:lpstr>PowerPoint Presentation</vt:lpstr>
      <vt:lpstr>Hipersekresi GH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Defisiensi Hormon Pertumbuhan (Growth Hormone/GH)</dc:title>
  <dc:creator>user</dc:creator>
  <cp:lastModifiedBy>Windows User</cp:lastModifiedBy>
  <cp:revision>7</cp:revision>
  <dcterms:created xsi:type="dcterms:W3CDTF">2018-04-25T00:59:00Z</dcterms:created>
  <dcterms:modified xsi:type="dcterms:W3CDTF">2018-12-24T14:43:36Z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1033-10.2.0.5965</vt:lpwstr>
  </property>
</Properties>
</file>