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500" autoAdjust="0"/>
    <p:restoredTop sz="96589" autoAdjust="0"/>
  </p:normalViewPr>
  <p:slideViewPr>
    <p:cSldViewPr>
      <p:cViewPr varScale="1">
        <p:scale>
          <a:sx n="65" d="100"/>
          <a:sy n="65" d="100"/>
        </p:scale>
        <p:origin x="1229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59.wmf"/><Relationship Id="rId5" Type="http://schemas.openxmlformats.org/officeDocument/2006/relationships/image" Target="../media/image67.wmf"/><Relationship Id="rId4" Type="http://schemas.openxmlformats.org/officeDocument/2006/relationships/image" Target="../media/image6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27C3A-5EC2-4BEA-AEC0-706AEF237B8E}" type="datetimeFigureOut">
              <a:rPr lang="en-US" smtClean="0"/>
              <a:pPr/>
              <a:t>1/1/2022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22715-651D-42B6-A923-3D4DCF5D17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22715-651D-42B6-A923-3D4DCF5D178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22715-651D-42B6-A923-3D4DCF5D178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189D76-3AAF-4B85-B155-A15945375A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BE3BF-483F-476A-A087-94C75E575C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6E485F-D51E-4B25-96F7-DCAC218250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EE5BE8-F5F5-4775-B6DD-0588DB58CA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21B999-37EE-4BD7-ACE9-08C2A342DD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653065-71B4-492D-8FD4-BD03019EBA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66C6BB-D1A0-45A0-B510-7E7FEF025D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4FDE21-3F85-4C46-BB33-07CF7B1C05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63024-3750-4010-A22E-4EF886E62B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FF1BEA-EC1C-4049-A15B-97BAD8B965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2CA52D-45C7-401C-A782-277F46A40C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322FA99-760E-4D13-91BC-7D22B84BB29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>
    <p:circle/>
    <p:sndAc>
      <p:stSnd>
        <p:snd r:embed="rId13" name="chimes.wav"/>
      </p:stSnd>
    </p:sndAc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.wmf"/><Relationship Id="rId4" Type="http://schemas.openxmlformats.org/officeDocument/2006/relationships/audio" Target="../media/audio4.wav"/><Relationship Id="rId9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http://t3.gstatic.com/images?q=tbn:ANd9GcSoYTCadQz5Rv-VYf7BQVxQjBsX-7mBqsbb41zEnFtVPyrJYLiQm0MjLQ" TargetMode="Externa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6" Type="http://schemas.openxmlformats.org/officeDocument/2006/relationships/image" Target="http://2.bp.blogspot.com/-sMNpoY6hito/UBzZMtkcVNI/AAAAAAAAATI/_kHvJH4wf5Y/s1600/resistor_resistance.jpg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25.wmf"/><Relationship Id="rId3" Type="http://schemas.openxmlformats.org/officeDocument/2006/relationships/audio" Target="../media/audio4.wav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1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34.wmf"/><Relationship Id="rId3" Type="http://schemas.openxmlformats.org/officeDocument/2006/relationships/audio" Target="../media/audio5.wav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19.bin"/><Relationship Id="rId17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1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33.wmf"/><Relationship Id="rId5" Type="http://schemas.openxmlformats.org/officeDocument/2006/relationships/image" Target="../media/image38.jpeg"/><Relationship Id="rId15" Type="http://schemas.openxmlformats.org/officeDocument/2006/relationships/image" Target="../media/image35.wmf"/><Relationship Id="rId10" Type="http://schemas.openxmlformats.org/officeDocument/2006/relationships/oleObject" Target="../embeddings/oleObject18.bin"/><Relationship Id="rId4" Type="http://schemas.openxmlformats.org/officeDocument/2006/relationships/image" Target="../media/image37.jpeg"/><Relationship Id="rId9" Type="http://schemas.openxmlformats.org/officeDocument/2006/relationships/image" Target="../media/image32.wmf"/><Relationship Id="rId14" Type="http://schemas.openxmlformats.org/officeDocument/2006/relationships/oleObject" Target="../embeddings/oleObject2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45.wmf"/><Relationship Id="rId3" Type="http://schemas.openxmlformats.org/officeDocument/2006/relationships/audio" Target="../media/audio9.wav"/><Relationship Id="rId7" Type="http://schemas.openxmlformats.org/officeDocument/2006/relationships/image" Target="../media/image42.wmf"/><Relationship Id="rId12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44.wmf"/><Relationship Id="rId5" Type="http://schemas.openxmlformats.org/officeDocument/2006/relationships/image" Target="../media/image41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43.wmf"/><Relationship Id="rId14" Type="http://schemas.openxmlformats.org/officeDocument/2006/relationships/oleObject" Target="../embeddings/oleObject2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audio" Target="../media/audio10.wav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49.wmf"/><Relationship Id="rId5" Type="http://schemas.openxmlformats.org/officeDocument/2006/relationships/image" Target="../media/image51.jpeg"/><Relationship Id="rId10" Type="http://schemas.openxmlformats.org/officeDocument/2006/relationships/oleObject" Target="../embeddings/oleObject31.bin"/><Relationship Id="rId4" Type="http://schemas.openxmlformats.org/officeDocument/2006/relationships/image" Target="../media/image50.jpeg"/><Relationship Id="rId9" Type="http://schemas.openxmlformats.org/officeDocument/2006/relationships/image" Target="../media/image48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52.wmf"/><Relationship Id="rId4" Type="http://schemas.openxmlformats.org/officeDocument/2006/relationships/oleObject" Target="../embeddings/oleObject3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13" Type="http://schemas.openxmlformats.org/officeDocument/2006/relationships/image" Target="../media/image58.wmf"/><Relationship Id="rId18" Type="http://schemas.openxmlformats.org/officeDocument/2006/relationships/image" Target="../media/image60.wmf"/><Relationship Id="rId3" Type="http://schemas.openxmlformats.org/officeDocument/2006/relationships/audio" Target="../media/audio5.wav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36.bin"/><Relationship Id="rId1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9.wmf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57.wmf"/><Relationship Id="rId5" Type="http://schemas.openxmlformats.org/officeDocument/2006/relationships/image" Target="../media/image62.jpeg"/><Relationship Id="rId15" Type="http://schemas.openxmlformats.org/officeDocument/2006/relationships/oleObject" Target="../embeddings/oleObject37.bin"/><Relationship Id="rId10" Type="http://schemas.openxmlformats.org/officeDocument/2006/relationships/oleObject" Target="../embeddings/oleObject35.bin"/><Relationship Id="rId4" Type="http://schemas.openxmlformats.org/officeDocument/2006/relationships/image" Target="../media/image61.jpeg"/><Relationship Id="rId9" Type="http://schemas.openxmlformats.org/officeDocument/2006/relationships/image" Target="../media/image56.wmf"/><Relationship Id="rId1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image" Target="../media/image67.wmf"/><Relationship Id="rId3" Type="http://schemas.openxmlformats.org/officeDocument/2006/relationships/audio" Target="../media/audio8.wav"/><Relationship Id="rId7" Type="http://schemas.openxmlformats.org/officeDocument/2006/relationships/image" Target="../media/image64.wmf"/><Relationship Id="rId12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66.wmf"/><Relationship Id="rId5" Type="http://schemas.openxmlformats.org/officeDocument/2006/relationships/image" Target="../media/image59.wmf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6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58775"/>
            <a:ext cx="8001000" cy="1470025"/>
          </a:xfrm>
        </p:spPr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  <a:latin typeface="Chiller" pitchFamily="82" charset="0"/>
              </a:rPr>
              <a:t>TEGANGAN DAN ARUS BOLAK BALIK</a:t>
            </a:r>
            <a:endParaRPr lang="en-US" sz="4800" dirty="0">
              <a:solidFill>
                <a:schemeClr val="bg1"/>
              </a:solidFill>
              <a:latin typeface="Chiller" pitchFamily="82" charset="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Click="0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Showcard Gothic" pitchFamily="82" charset="0"/>
              </a:rPr>
              <a:t>TEGANGAN DAN ARUS BOLAK BALIK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 rot="21397496">
            <a:off x="-459321" y="2754453"/>
            <a:ext cx="8229600" cy="2759081"/>
          </a:xfrm>
        </p:spPr>
        <p:txBody>
          <a:bodyPr/>
          <a:lstStyle/>
          <a:p>
            <a:pPr lvl="1"/>
            <a:r>
              <a:rPr lang="en-US" sz="20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(AC = Alternating current)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adalah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yang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besar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arahnya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selalu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berubah-ubah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secara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periodik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.</a:t>
            </a:r>
          </a:p>
          <a:p>
            <a:pPr lvl="1"/>
            <a:r>
              <a:rPr lang="en-US" sz="20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2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adalah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yang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besar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arahnya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selalu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berubah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ubah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secara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periodik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.</a:t>
            </a:r>
          </a:p>
          <a:p>
            <a:pPr lvl="1"/>
            <a:r>
              <a:rPr lang="en-US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Besarnya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diukur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dengan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ampermeter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voltmeter 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AC</a:t>
            </a:r>
          </a:p>
          <a:p>
            <a:pPr lvl="1"/>
            <a:r>
              <a:rPr lang="en-US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yang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ditunjukkan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merupakan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harga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efektifnya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bukan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harga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maksimummya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. </a:t>
            </a:r>
          </a:p>
          <a:p>
            <a:pPr>
              <a:buNone/>
            </a:pP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 advClick="0">
    <p:dissolve/>
    <p:sndAc>
      <p:stSnd>
        <p:snd r:embed="rId3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r>
              <a:rPr lang="en-US" sz="4000" b="0" i="1" dirty="0" err="1">
                <a:latin typeface="Algerian" pitchFamily="82" charset="0"/>
              </a:rPr>
              <a:t>Bentuk</a:t>
            </a:r>
            <a:r>
              <a:rPr lang="en-US" sz="4000" b="0" i="1" dirty="0">
                <a:latin typeface="Algerian" pitchFamily="82" charset="0"/>
              </a:rPr>
              <a:t> </a:t>
            </a:r>
            <a:r>
              <a:rPr lang="en-US" sz="4000" b="0" i="1" dirty="0" err="1">
                <a:latin typeface="Algerian" pitchFamily="82" charset="0"/>
              </a:rPr>
              <a:t>tegangan</a:t>
            </a:r>
            <a:r>
              <a:rPr lang="en-US" sz="4000" b="0" i="1" dirty="0">
                <a:latin typeface="Algerian" pitchFamily="82" charset="0"/>
              </a:rPr>
              <a:t> </a:t>
            </a:r>
            <a:r>
              <a:rPr lang="en-US" sz="4000" b="0" i="1" dirty="0" err="1">
                <a:latin typeface="Algerian" pitchFamily="82" charset="0"/>
              </a:rPr>
              <a:t>dan</a:t>
            </a:r>
            <a:r>
              <a:rPr lang="en-US" sz="4000" b="0" i="1" dirty="0">
                <a:latin typeface="Algerian" pitchFamily="82" charset="0"/>
              </a:rPr>
              <a:t> </a:t>
            </a:r>
            <a:r>
              <a:rPr lang="en-US" sz="4000" b="0" i="1" dirty="0" err="1">
                <a:latin typeface="Algerian" pitchFamily="82" charset="0"/>
              </a:rPr>
              <a:t>arus</a:t>
            </a:r>
            <a:r>
              <a:rPr lang="en-US" sz="4000" b="0" i="1" dirty="0">
                <a:latin typeface="Algerian" pitchFamily="82" charset="0"/>
              </a:rPr>
              <a:t> </a:t>
            </a:r>
            <a:r>
              <a:rPr lang="en-US" sz="4000" b="0" i="1" dirty="0" err="1">
                <a:latin typeface="Algerian" pitchFamily="82" charset="0"/>
              </a:rPr>
              <a:t>bolak</a:t>
            </a:r>
            <a:r>
              <a:rPr lang="en-US" sz="4000" b="0" i="1" dirty="0">
                <a:latin typeface="Algerian" pitchFamily="82" charset="0"/>
              </a:rPr>
              <a:t> </a:t>
            </a:r>
            <a:r>
              <a:rPr lang="en-US" sz="4000" b="0" i="1" dirty="0" err="1">
                <a:latin typeface="Algerian" pitchFamily="82" charset="0"/>
              </a:rPr>
              <a:t>balik</a:t>
            </a:r>
            <a:endParaRPr lang="en-US" sz="4000" b="0" i="1" dirty="0">
              <a:latin typeface="Algerian" pitchFamily="82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 rot="183254">
            <a:off x="113925" y="2146152"/>
            <a:ext cx="8229600" cy="4495800"/>
          </a:xfrm>
        </p:spPr>
        <p:txBody>
          <a:bodyPr/>
          <a:lstStyle/>
          <a:p>
            <a:pPr lvl="0"/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Listrik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balik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dihasilkan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oleh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generator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listrik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balik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/ generator AC</a:t>
            </a:r>
          </a:p>
          <a:p>
            <a:pPr lvl="0"/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Generator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adalah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alat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untuk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mengubah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energi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mekanik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menjadi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energi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listrik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  <a:p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Prinsip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dasar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generator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balik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adalah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sebuah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kumparan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berputar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dengan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kecepatan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sudut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yang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berada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di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dalam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medan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magnet.</a:t>
            </a:r>
          </a:p>
          <a:p>
            <a:pPr lvl="0"/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Generator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menghasilkan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listrik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induksi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yang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berbentuk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sinusoidal. </a:t>
            </a:r>
          </a:p>
          <a:p>
            <a:pPr lvl="0"/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Generator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pembangkit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balik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disebut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alternator</a:t>
            </a:r>
          </a:p>
          <a:p>
            <a:endParaRPr lang="en-US" sz="2400" dirty="0"/>
          </a:p>
        </p:txBody>
      </p:sp>
    </p:spTree>
  </p:cSld>
  <p:clrMapOvr>
    <a:masterClrMapping/>
  </p:clrMapOvr>
  <p:transition spd="slow" advClick="0"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6781800" cy="1143000"/>
          </a:xfrm>
        </p:spPr>
        <p:txBody>
          <a:bodyPr/>
          <a:lstStyle/>
          <a:p>
            <a:r>
              <a:rPr lang="en-US" sz="3200" b="0" dirty="0" err="1" smtClean="0">
                <a:latin typeface="Showcard Gothic" pitchFamily="82" charset="0"/>
              </a:rPr>
              <a:t>Bentuk</a:t>
            </a:r>
            <a:r>
              <a:rPr lang="en-US" sz="3200" b="0" dirty="0" smtClean="0">
                <a:latin typeface="Showcard Gothic" pitchFamily="82" charset="0"/>
              </a:rPr>
              <a:t> </a:t>
            </a:r>
            <a:r>
              <a:rPr lang="en-US" sz="3200" b="0" dirty="0" err="1" smtClean="0">
                <a:latin typeface="Showcard Gothic" pitchFamily="82" charset="0"/>
              </a:rPr>
              <a:t>tegangan</a:t>
            </a:r>
            <a:r>
              <a:rPr lang="en-US" sz="3200" b="0" dirty="0" smtClean="0">
                <a:latin typeface="Showcard Gothic" pitchFamily="82" charset="0"/>
              </a:rPr>
              <a:t> </a:t>
            </a:r>
            <a:r>
              <a:rPr lang="en-US" sz="3200" b="0" dirty="0" err="1" smtClean="0">
                <a:latin typeface="Showcard Gothic" pitchFamily="82" charset="0"/>
              </a:rPr>
              <a:t>dan</a:t>
            </a:r>
            <a:r>
              <a:rPr lang="en-US" sz="3200" b="0" dirty="0" smtClean="0">
                <a:latin typeface="Showcard Gothic" pitchFamily="82" charset="0"/>
              </a:rPr>
              <a:t> </a:t>
            </a:r>
            <a:r>
              <a:rPr lang="en-US" sz="3200" b="0" dirty="0" err="1" smtClean="0">
                <a:latin typeface="Showcard Gothic" pitchFamily="82" charset="0"/>
              </a:rPr>
              <a:t>arus</a:t>
            </a:r>
            <a:r>
              <a:rPr lang="en-US" sz="3200" b="0" dirty="0" smtClean="0">
                <a:latin typeface="Showcard Gothic" pitchFamily="82" charset="0"/>
              </a:rPr>
              <a:t> </a:t>
            </a:r>
            <a:r>
              <a:rPr lang="en-US" sz="3200" b="0" dirty="0" err="1" smtClean="0">
                <a:latin typeface="Showcard Gothic" pitchFamily="82" charset="0"/>
              </a:rPr>
              <a:t>bolak</a:t>
            </a:r>
            <a:r>
              <a:rPr lang="en-US" sz="3200" b="0" dirty="0" smtClean="0">
                <a:latin typeface="Showcard Gothic" pitchFamily="82" charset="0"/>
              </a:rPr>
              <a:t> </a:t>
            </a:r>
            <a:r>
              <a:rPr lang="en-US" sz="3200" b="0" dirty="0" err="1" smtClean="0">
                <a:latin typeface="Showcard Gothic" pitchFamily="82" charset="0"/>
              </a:rPr>
              <a:t>balik</a:t>
            </a:r>
            <a:endParaRPr lang="en-US" sz="3200" b="0" dirty="0">
              <a:latin typeface="Showcard Gothi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34618">
            <a:off x="-114661" y="2292774"/>
            <a:ext cx="7025260" cy="3581400"/>
          </a:xfrm>
        </p:spPr>
        <p:txBody>
          <a:bodyPr/>
          <a:lstStyle/>
          <a:p>
            <a:pPr marL="457200" lvl="0" indent="-457200">
              <a:buNone/>
            </a:pP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	o 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Perbedaan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generator AC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generator DC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terletak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pada</a:t>
            </a:r>
            <a:r>
              <a:rPr lang="en-US" sz="2000" b="1" i="1" dirty="0">
                <a:latin typeface="Comic Sans MS" pitchFamily="66" charset="0"/>
              </a:rPr>
              <a:t>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cincin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gesernya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pPr marL="457200" lvl="0" indent="-457200">
              <a:buNone/>
            </a:pP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	o 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Pada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generator AC,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cincin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gesernya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tetap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(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ada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2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cincin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)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sehingga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bersinggungan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dengan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rotor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secara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bergantian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menghasilkan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GGL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induksi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ke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segala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arah</a:t>
            </a:r>
            <a:endParaRPr lang="en-US" sz="2000" b="1" i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457200" lvl="0" indent="-457200">
              <a:buNone/>
            </a:pP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	o 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Pada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generator DC ,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cincin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gesernya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dibelah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menjadi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2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sehingga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yang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bersinggungan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dengan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rotor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tidak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mengalami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perubahan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menghasilkan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GGL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induksi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ke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satu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arah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. </a:t>
            </a:r>
            <a:endParaRPr lang="en-US" sz="2000" b="1" i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457200" lvl="0" indent="-457200">
              <a:buNone/>
            </a:pPr>
            <a:r>
              <a:rPr lang="en-US" sz="2000" b="1" i="1" dirty="0" smtClean="0">
                <a:latin typeface="Comic Sans MS" pitchFamily="66" charset="0"/>
              </a:rPr>
              <a:t>	o 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Grafik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berbentuk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sinusoidal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maka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secara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matematis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dirumuskan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:</a:t>
            </a:r>
          </a:p>
          <a:p>
            <a:endParaRPr lang="en-US" i="1" dirty="0">
              <a:latin typeface="Comic Sans MS" pitchFamily="66" charset="0"/>
            </a:endParaRPr>
          </a:p>
        </p:txBody>
      </p:sp>
    </p:spTree>
  </p:cSld>
  <p:clrMapOvr>
    <a:masterClrMapping/>
  </p:clrMapOvr>
  <p:transition spd="slow" advClick="0">
    <p:wheel spokes="1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0" y="5334000"/>
          <a:ext cx="76200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Equation" r:id="rId5" imgW="1168200" imgH="228600" progId="Equation.3">
                  <p:embed/>
                </p:oleObj>
              </mc:Choice>
              <mc:Fallback>
                <p:oleObj name="Equation" r:id="rId5" imgW="1168200" imgH="2286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334000"/>
                        <a:ext cx="7620000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1676400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9863" algn="l"/>
              </a:tabLst>
            </a:pPr>
            <a:r>
              <a:rPr kumimoji="0" lang="sv-SE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v	: tegangan sesaat (volt)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9863" algn="l"/>
              </a:tabLst>
            </a:pPr>
            <a:r>
              <a:rPr kumimoji="0" lang="sv-SE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v</a:t>
            </a:r>
            <a:r>
              <a:rPr kumimoji="0" lang="sv-SE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m</a:t>
            </a:r>
            <a:r>
              <a:rPr kumimoji="0" lang="sv-SE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	: tegangan maksimum (volt)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9863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2743200"/>
            <a:ext cx="890404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9863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f =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frekuensi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sudut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tegangan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bolak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balik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(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rad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/s)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0" y="3200400"/>
            <a:ext cx="484966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9863" algn="l"/>
              </a:tabLs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t	: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waktu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(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sekon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)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188" name="Object 20"/>
          <p:cNvGraphicFramePr>
            <a:graphicFrameLocks noChangeAspect="1"/>
          </p:cNvGraphicFramePr>
          <p:nvPr/>
        </p:nvGraphicFramePr>
        <p:xfrm>
          <a:off x="0" y="4114800"/>
          <a:ext cx="609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Equation" r:id="rId7" imgW="126720" imgH="177480" progId="Equation.3">
                  <p:embed/>
                </p:oleObj>
              </mc:Choice>
              <mc:Fallback>
                <p:oleObj name="Equation" r:id="rId7" imgW="126720" imgH="17748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14800"/>
                        <a:ext cx="6096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0" y="4114800"/>
            <a:ext cx="793409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9863" algn="l"/>
              </a:tabLst>
            </a:pPr>
            <a:r>
              <a:rPr lang="en-US" sz="3200" dirty="0">
                <a:latin typeface="Tahoma" pitchFamily="34" charset="0"/>
                <a:ea typeface="Calibri" pitchFamily="34" charset="0"/>
                <a:cs typeface="Tahoma" pitchFamily="34" charset="0"/>
              </a:rPr>
              <a:t>	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: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sudut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fase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ketika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t = 0,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9863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	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biasanya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diambil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sama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dengan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0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191" name="Object 23"/>
          <p:cNvGraphicFramePr>
            <a:graphicFrameLocks noChangeAspect="1"/>
          </p:cNvGraphicFramePr>
          <p:nvPr/>
        </p:nvGraphicFramePr>
        <p:xfrm>
          <a:off x="4508500" y="3340100"/>
          <a:ext cx="127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Equation" r:id="rId9" imgW="126720" imgH="177480" progId="Equation.3">
                  <p:embed/>
                </p:oleObj>
              </mc:Choice>
              <mc:Fallback>
                <p:oleObj name="Equation" r:id="rId9" imgW="126720" imgH="17748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3340100"/>
                        <a:ext cx="1270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2" name="Object 24"/>
          <p:cNvGraphicFramePr>
            <a:graphicFrameLocks noChangeAspect="1"/>
          </p:cNvGraphicFramePr>
          <p:nvPr/>
        </p:nvGraphicFramePr>
        <p:xfrm>
          <a:off x="4508500" y="3340100"/>
          <a:ext cx="127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Equation" r:id="rId11" imgW="126720" imgH="177480" progId="Equation.3">
                  <p:embed/>
                </p:oleObj>
              </mc:Choice>
              <mc:Fallback>
                <p:oleObj name="Equation" r:id="rId11" imgW="126720" imgH="17748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3340100"/>
                        <a:ext cx="1270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0" y="533400"/>
            <a:ext cx="7010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i="1" dirty="0" err="1" smtClean="0">
                <a:latin typeface="Chiller" pitchFamily="82" charset="0"/>
              </a:rPr>
              <a:t>Rumus</a:t>
            </a:r>
            <a:r>
              <a:rPr lang="en-US" sz="6000" b="1" i="1" dirty="0" smtClean="0">
                <a:latin typeface="Chiller" pitchFamily="82" charset="0"/>
              </a:rPr>
              <a:t> </a:t>
            </a:r>
            <a:r>
              <a:rPr lang="en-US" sz="6000" b="1" i="1" dirty="0" err="1" smtClean="0">
                <a:latin typeface="Chiller" pitchFamily="82" charset="0"/>
              </a:rPr>
              <a:t>dan</a:t>
            </a:r>
            <a:r>
              <a:rPr lang="en-US" sz="6000" b="1" i="1" dirty="0" smtClean="0">
                <a:latin typeface="Chiller" pitchFamily="82" charset="0"/>
              </a:rPr>
              <a:t> </a:t>
            </a:r>
            <a:r>
              <a:rPr lang="en-US" sz="6000" b="1" i="1" dirty="0" err="1" smtClean="0">
                <a:latin typeface="Chiller" pitchFamily="82" charset="0"/>
              </a:rPr>
              <a:t>Keterangannya</a:t>
            </a:r>
            <a:r>
              <a:rPr lang="en-US" sz="6000" b="1" i="1" dirty="0" smtClean="0">
                <a:latin typeface="Chiller" pitchFamily="82" charset="0"/>
              </a:rPr>
              <a:t> ;</a:t>
            </a:r>
            <a:endParaRPr lang="en-US" sz="6000" b="1" i="1" dirty="0">
              <a:latin typeface="Chiller" pitchFamily="82" charset="0"/>
            </a:endParaRPr>
          </a:p>
        </p:txBody>
      </p:sp>
    </p:spTree>
  </p:cSld>
  <p:clrMapOvr>
    <a:masterClrMapping/>
  </p:clrMapOvr>
  <p:transition spd="slow" advClick="0">
    <p:wheel spokes="1"/>
    <p:sndAc>
      <p:stSnd>
        <p:snd r:embed="rId4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0" grpId="0"/>
      <p:bldP spid="7182" grpId="0"/>
      <p:bldP spid="7184" grpId="0"/>
      <p:bldP spid="7190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"/>
            <a:ext cx="8305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latin typeface="Copperplate Gothic Bold" pitchFamily="34" charset="0"/>
              </a:rPr>
              <a:t>Grafik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 err="1">
                <a:latin typeface="Copperplate Gothic Bold" pitchFamily="34" charset="0"/>
              </a:rPr>
              <a:t>arus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 err="1">
                <a:latin typeface="Copperplate Gothic Bold" pitchFamily="34" charset="0"/>
              </a:rPr>
              <a:t>berbentuk</a:t>
            </a:r>
            <a:r>
              <a:rPr lang="en-US" sz="2800" dirty="0">
                <a:latin typeface="Copperplate Gothic Bold" pitchFamily="34" charset="0"/>
              </a:rPr>
              <a:t> sinusoidal, </a:t>
            </a:r>
            <a:r>
              <a:rPr lang="en-US" sz="2800" dirty="0" err="1">
                <a:latin typeface="Copperplate Gothic Bold" pitchFamily="34" charset="0"/>
              </a:rPr>
              <a:t>maka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 err="1">
                <a:latin typeface="Copperplate Gothic Bold" pitchFamily="34" charset="0"/>
              </a:rPr>
              <a:t>secara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 err="1">
                <a:latin typeface="Copperplate Gothic Bold" pitchFamily="34" charset="0"/>
              </a:rPr>
              <a:t>matematis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 err="1">
                <a:latin typeface="Copperplate Gothic Bold" pitchFamily="34" charset="0"/>
              </a:rPr>
              <a:t>arus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 err="1">
                <a:latin typeface="Copperplate Gothic Bold" pitchFamily="34" charset="0"/>
              </a:rPr>
              <a:t>bolak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 err="1">
                <a:latin typeface="Copperplate Gothic Bold" pitchFamily="34" charset="0"/>
              </a:rPr>
              <a:t>balik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/>
              <a:t>: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0" y="3200400"/>
          <a:ext cx="72390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Equation" r:id="rId4" imgW="1143000" imgH="228600" progId="Equation.3">
                  <p:embed/>
                </p:oleObj>
              </mc:Choice>
              <mc:Fallback>
                <p:oleObj name="Equation" r:id="rId4" imgW="1143000" imgH="2286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00400"/>
                        <a:ext cx="7239000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900113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9988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5334001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8563" algn="l"/>
                <a:tab pos="1620838" algn="l"/>
              </a:tabLst>
            </a:pP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howcard Gothic" pitchFamily="8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8563" algn="l"/>
                <a:tab pos="1620838" algn="l"/>
              </a:tabLst>
            </a:pPr>
            <a:r>
              <a:rPr kumimoji="0" lang="sv-SE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ahoma" pitchFamily="34" charset="0"/>
              </a:rPr>
              <a:t>	I	: Arus sesaat (ampere)</a:t>
            </a: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howcard Gothic" pitchFamily="8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8563" algn="l"/>
                <a:tab pos="1620838" algn="l"/>
              </a:tabLst>
            </a:pPr>
            <a:r>
              <a:rPr kumimoji="0" lang="sv-SE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ahoma" pitchFamily="34" charset="0"/>
              </a:rPr>
              <a:t>	I</a:t>
            </a:r>
            <a:r>
              <a:rPr kumimoji="0" lang="sv-SE" sz="2800" b="1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ahoma" pitchFamily="34" charset="0"/>
              </a:rPr>
              <a:t>m</a:t>
            </a:r>
            <a:r>
              <a:rPr kumimoji="0" lang="sv-SE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ahoma" pitchFamily="34" charset="0"/>
              </a:rPr>
              <a:t>	: Arus maksimum (ampere)</a:t>
            </a:r>
            <a:endParaRPr kumimoji="0" lang="sv-SE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howcard Gothic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80060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tabLst>
                <a:tab pos="1198563" algn="l"/>
                <a:tab pos="1620838" algn="l"/>
              </a:tabLst>
            </a:pPr>
            <a:r>
              <a:rPr lang="sv-SE" sz="4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oper Black" pitchFamily="18" charset="0"/>
                <a:ea typeface="Calibri" pitchFamily="34" charset="0"/>
                <a:cs typeface="Tahoma" pitchFamily="34" charset="0"/>
              </a:rPr>
              <a:t>Keterangan : </a:t>
            </a:r>
            <a:endParaRPr lang="en-US" sz="40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oper Black" pitchFamily="18" charset="0"/>
            </a:endParaRPr>
          </a:p>
        </p:txBody>
      </p:sp>
    </p:spTree>
  </p:cSld>
  <p:clrMapOvr>
    <a:masterClrMapping/>
  </p:clrMapOvr>
  <p:transition spd="slow" advClick="0">
    <p:diamond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48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8229600" cy="533400"/>
          </a:xfrm>
        </p:spPr>
        <p:txBody>
          <a:bodyPr/>
          <a:lstStyle/>
          <a:p>
            <a:r>
              <a:rPr lang="en-US" sz="5400" i="1" dirty="0" err="1">
                <a:latin typeface="Chiller" pitchFamily="82" charset="0"/>
              </a:rPr>
              <a:t>Kuat</a:t>
            </a:r>
            <a:r>
              <a:rPr lang="en-US" sz="5400" i="1" dirty="0">
                <a:latin typeface="Chiller" pitchFamily="82" charset="0"/>
              </a:rPr>
              <a:t> </a:t>
            </a:r>
            <a:r>
              <a:rPr lang="en-US" sz="5400" i="1" dirty="0" err="1">
                <a:latin typeface="Chiller" pitchFamily="82" charset="0"/>
              </a:rPr>
              <a:t>arus</a:t>
            </a:r>
            <a:r>
              <a:rPr lang="en-US" sz="5400" i="1" dirty="0">
                <a:latin typeface="Chiller" pitchFamily="82" charset="0"/>
              </a:rPr>
              <a:t> </a:t>
            </a:r>
            <a:r>
              <a:rPr lang="en-US" sz="5400" i="1" dirty="0" err="1">
                <a:latin typeface="Chiller" pitchFamily="82" charset="0"/>
              </a:rPr>
              <a:t>dan</a:t>
            </a:r>
            <a:r>
              <a:rPr lang="en-US" sz="5400" i="1" dirty="0">
                <a:latin typeface="Chiller" pitchFamily="82" charset="0"/>
              </a:rPr>
              <a:t> </a:t>
            </a:r>
            <a:r>
              <a:rPr lang="en-US" sz="5400" i="1" dirty="0" err="1">
                <a:latin typeface="Chiller" pitchFamily="82" charset="0"/>
              </a:rPr>
              <a:t>tegangan</a:t>
            </a:r>
            <a:r>
              <a:rPr lang="en-US" sz="5400" i="1" dirty="0">
                <a:latin typeface="Chiller" pitchFamily="82" charset="0"/>
              </a:rPr>
              <a:t> </a:t>
            </a:r>
            <a:r>
              <a:rPr lang="en-US" sz="5400" i="1" dirty="0" err="1">
                <a:latin typeface="Chiller" pitchFamily="82" charset="0"/>
              </a:rPr>
              <a:t>pada</a:t>
            </a:r>
            <a:r>
              <a:rPr lang="en-US" sz="5400" i="1" dirty="0">
                <a:latin typeface="Chiller" pitchFamily="82" charset="0"/>
              </a:rPr>
              <a:t> </a:t>
            </a:r>
            <a:r>
              <a:rPr lang="en-US" sz="5400" i="1" dirty="0" err="1">
                <a:latin typeface="Chiller" pitchFamily="82" charset="0"/>
              </a:rPr>
              <a:t>fasor</a:t>
            </a:r>
            <a:endParaRPr lang="en-US" sz="5400" i="1" dirty="0">
              <a:latin typeface="Chiller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Hubungan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amplitudo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/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balik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dengan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sudut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fase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dapat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dinyatakan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secara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grafik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dalam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diagram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fasor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pPr lvl="0"/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Diagram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fasor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/diagram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vektor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adalah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cara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menggambarkan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gelombang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sinusoidal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secara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vektor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Fasor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digunakan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untuk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melukiskan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/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listrik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balik</a:t>
            </a:r>
            <a:endParaRPr lang="en-US" sz="2400" b="1" i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0"/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Panjang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/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besar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fasor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menyatakan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/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maksimum</a:t>
            </a:r>
            <a:endParaRPr lang="en-US" sz="2400" b="1" i="1" dirty="0" smtClean="0">
              <a:latin typeface="Comic Sans MS" pitchFamily="66" charset="0"/>
            </a:endParaRPr>
          </a:p>
          <a:p>
            <a:pPr lvl="0"/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Arah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fasor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menyatakan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sudut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fase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ke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gelombang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pada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saat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itu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  <a:endParaRPr lang="en-US" sz="2400" b="1" i="1" dirty="0" smtClean="0">
              <a:latin typeface="Comic Sans MS" pitchFamily="66" charset="0"/>
            </a:endParaRPr>
          </a:p>
          <a:p>
            <a:endParaRPr lang="en-US" sz="2400" dirty="0"/>
          </a:p>
        </p:txBody>
      </p:sp>
    </p:spTree>
  </p:cSld>
  <p:clrMapOvr>
    <a:masterClrMapping/>
  </p:clrMapOvr>
  <p:transition spd="slow" advClick="0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r>
              <a:rPr lang="en-US" sz="4000" dirty="0" smtClean="0"/>
              <a:t> </a:t>
            </a:r>
            <a:r>
              <a:rPr lang="en-US" sz="4800" b="0" i="1" dirty="0" err="1">
                <a:latin typeface="Algerian" pitchFamily="82" charset="0"/>
              </a:rPr>
              <a:t>Nilai</a:t>
            </a:r>
            <a:r>
              <a:rPr lang="en-US" sz="4800" b="0" i="1" dirty="0">
                <a:latin typeface="Algerian" pitchFamily="82" charset="0"/>
              </a:rPr>
              <a:t> rata-rata </a:t>
            </a:r>
            <a:r>
              <a:rPr lang="en-US" sz="4800" b="0" i="1" dirty="0" err="1">
                <a:latin typeface="Algerian" pitchFamily="82" charset="0"/>
              </a:rPr>
              <a:t>dan</a:t>
            </a:r>
            <a:r>
              <a:rPr lang="en-US" sz="4800" b="0" i="1" dirty="0">
                <a:latin typeface="Algerian" pitchFamily="82" charset="0"/>
              </a:rPr>
              <a:t> </a:t>
            </a:r>
            <a:r>
              <a:rPr lang="en-US" sz="4800" b="0" i="1" dirty="0" err="1">
                <a:latin typeface="Algerian" pitchFamily="82" charset="0"/>
              </a:rPr>
              <a:t>nilai</a:t>
            </a:r>
            <a:r>
              <a:rPr lang="en-US" sz="4800" b="0" i="1" dirty="0">
                <a:latin typeface="Algerian" pitchFamily="82" charset="0"/>
              </a:rPr>
              <a:t> </a:t>
            </a:r>
            <a:r>
              <a:rPr lang="en-US" sz="4800" b="0" i="1" dirty="0" err="1">
                <a:latin typeface="Algerian" pitchFamily="82" charset="0"/>
              </a:rPr>
              <a:t>efektif</a:t>
            </a:r>
            <a:endParaRPr lang="en-US" sz="4800" b="0" i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28800"/>
            <a:ext cx="3962400" cy="3916363"/>
          </a:xfrm>
        </p:spPr>
        <p:txBody>
          <a:bodyPr/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Untuk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menentukan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nilai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rata-rata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nilai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efektif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suatu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, kalian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harus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mengetahui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dulu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pengertian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maksimum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maksimum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maksimum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(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V</a:t>
            </a:r>
            <a:r>
              <a:rPr lang="en-US" sz="1800" b="1" cap="all" baseline="-250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) </a:t>
            </a:r>
            <a:r>
              <a:rPr lang="en-US" sz="18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adalah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nilai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terbesar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listrik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Kuat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maksimum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(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I</a:t>
            </a:r>
            <a:r>
              <a:rPr lang="en-US" sz="1800" b="1" cap="all" baseline="-250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) </a:t>
            </a:r>
            <a:r>
              <a:rPr lang="en-US" sz="18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adalah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nilai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maksimum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dari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. </a:t>
            </a:r>
          </a:p>
          <a:p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3800" y="1905000"/>
            <a:ext cx="4876800" cy="3992563"/>
          </a:xfrm>
        </p:spPr>
        <p:txBody>
          <a:bodyPr/>
          <a:lstStyle/>
          <a:p>
            <a:pPr lvl="0"/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Nilai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rata-rata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Adalah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kuat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yang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nilainya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setara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dengan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kuat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searah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untuk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memindahkan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  <a:p>
            <a:pPr lvl="0">
              <a:buNone/>
            </a:pP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	</a:t>
            </a:r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sejumlah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muatan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llistrik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yang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sama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dalam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waktu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yang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sama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. </a:t>
            </a:r>
          </a:p>
          <a:p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Rumus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:</a:t>
            </a:r>
          </a:p>
          <a:p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  <a:p>
            <a:pPr lvl="1"/>
            <a:endParaRPr lang="en-US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  <a:p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Keterangan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:</a:t>
            </a:r>
          </a:p>
          <a:p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I</a:t>
            </a:r>
            <a:r>
              <a:rPr lang="en-US" sz="1800" b="1" cap="all" baseline="-2500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r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: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Kuat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rata-rata (A)</a:t>
            </a:r>
            <a:r>
              <a:rPr lang="en-US" sz="1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  <a:p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I</a:t>
            </a:r>
            <a:r>
              <a:rPr lang="en-US" sz="1800" b="1" cap="all" baseline="-2500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: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Kuat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maksimum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roadway" pitchFamily="82" charset="0"/>
              </a:rPr>
              <a:t>(A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roadway" pitchFamily="82" charset="0"/>
              </a:rPr>
              <a:t>)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roadway" pitchFamily="82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4876800" y="4419599"/>
          <a:ext cx="2286000" cy="721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Equation" r:id="rId4" imgW="1244600" imgH="393700" progId="Equation.3">
                  <p:embed/>
                </p:oleObj>
              </mc:Choice>
              <mc:Fallback>
                <p:oleObj name="Equation" r:id="rId4" imgW="1244600" imgH="3937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419599"/>
                        <a:ext cx="2286000" cy="7218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Click="0">
    <p:pull dir="ld"/>
    <p:sndAc>
      <p:stSnd>
        <p:snd r:embed="rId3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000"/>
                            </p:stCondLst>
                            <p:childTnLst>
                              <p:par>
                                <p:cTn id="3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1" dur="2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0"/>
                            </p:stCondLst>
                            <p:childTnLst>
                              <p:par>
                                <p:cTn id="5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 rot="21409006">
            <a:off x="228600" y="838200"/>
            <a:ext cx="4040188" cy="639762"/>
          </a:xfrm>
        </p:spPr>
        <p:txBody>
          <a:bodyPr/>
          <a:lstStyle/>
          <a:p>
            <a:r>
              <a:rPr lang="en-US" sz="2000" b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B.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2000" b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rata-rata 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balkik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(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V</a:t>
            </a:r>
            <a:r>
              <a:rPr lang="en-US" sz="2000" b="0" cap="all" baseline="-250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r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0" y="1828800"/>
            <a:ext cx="4040188" cy="5029200"/>
          </a:xfrm>
        </p:spPr>
        <p:txBody>
          <a:bodyPr/>
          <a:lstStyle/>
          <a:p>
            <a:r>
              <a:rPr lang="en-US" sz="4000" dirty="0" smtClean="0">
                <a:latin typeface="Chiller" pitchFamily="82" charset="0"/>
              </a:rPr>
              <a:t>RUMUS:</a:t>
            </a:r>
            <a:endParaRPr lang="en-US" sz="4000" dirty="0">
              <a:latin typeface="Chiller" pitchFamily="82" charset="0"/>
            </a:endParaRPr>
          </a:p>
          <a:p>
            <a:pPr>
              <a:buNone/>
            </a:pPr>
            <a:endParaRPr lang="en-US" sz="4000" dirty="0" smtClean="0">
              <a:latin typeface="Chiller" pitchFamily="82" charset="0"/>
            </a:endParaRPr>
          </a:p>
          <a:p>
            <a:pPr>
              <a:buNone/>
            </a:pPr>
            <a:r>
              <a:rPr lang="en-US" sz="4000" dirty="0" err="1" smtClean="0">
                <a:solidFill>
                  <a:schemeClr val="tx1"/>
                </a:solidFill>
                <a:latin typeface="Chiller" pitchFamily="82" charset="0"/>
              </a:rPr>
              <a:t>Keterangan</a:t>
            </a:r>
            <a:r>
              <a:rPr lang="en-US" sz="4000" dirty="0" smtClean="0">
                <a:solidFill>
                  <a:schemeClr val="tx1"/>
                </a:solidFill>
                <a:latin typeface="Chiller" pitchFamily="82" charset="0"/>
              </a:rPr>
              <a:t> :</a:t>
            </a:r>
          </a:p>
          <a:p>
            <a:pPr>
              <a:buNone/>
            </a:pPr>
            <a:r>
              <a:rPr lang="en-US" sz="4000" dirty="0" err="1" smtClean="0">
                <a:solidFill>
                  <a:schemeClr val="tx1"/>
                </a:solidFill>
                <a:latin typeface="Chiller" pitchFamily="82" charset="0"/>
              </a:rPr>
              <a:t>V</a:t>
            </a:r>
            <a:r>
              <a:rPr lang="en-US" sz="4000" baseline="-25000" dirty="0" err="1" smtClean="0">
                <a:solidFill>
                  <a:schemeClr val="tx1"/>
                </a:solidFill>
                <a:latin typeface="Chiller" pitchFamily="82" charset="0"/>
              </a:rPr>
              <a:t>r</a:t>
            </a:r>
            <a:r>
              <a:rPr lang="en-US" sz="4000" dirty="0">
                <a:solidFill>
                  <a:schemeClr val="tx1"/>
                </a:solidFill>
                <a:latin typeface="Chiller" pitchFamily="82" charset="0"/>
              </a:rPr>
              <a:t>	: </a:t>
            </a:r>
            <a:r>
              <a:rPr lang="en-US" sz="4000" dirty="0" err="1">
                <a:solidFill>
                  <a:schemeClr val="tx1"/>
                </a:solidFill>
                <a:latin typeface="Chiller" pitchFamily="82" charset="0"/>
              </a:rPr>
              <a:t>Tegangan</a:t>
            </a:r>
            <a:r>
              <a:rPr lang="en-US" sz="4000" dirty="0">
                <a:solidFill>
                  <a:schemeClr val="tx1"/>
                </a:solidFill>
                <a:latin typeface="Chiller" pitchFamily="82" charset="0"/>
              </a:rPr>
              <a:t> rata-rata (</a:t>
            </a:r>
            <a:r>
              <a:rPr lang="en-US" sz="4000" dirty="0" smtClean="0">
                <a:solidFill>
                  <a:schemeClr val="tx1"/>
                </a:solidFill>
                <a:latin typeface="Chiller" pitchFamily="82" charset="0"/>
              </a:rPr>
              <a:t>volt)</a:t>
            </a:r>
          </a:p>
          <a:p>
            <a:pPr>
              <a:buNone/>
            </a:pPr>
            <a:r>
              <a:rPr lang="en-US" sz="4000" dirty="0" err="1" smtClean="0">
                <a:solidFill>
                  <a:schemeClr val="tx1"/>
                </a:solidFill>
                <a:latin typeface="Chiller" pitchFamily="82" charset="0"/>
              </a:rPr>
              <a:t>V</a:t>
            </a:r>
            <a:r>
              <a:rPr lang="en-US" sz="4000" baseline="-25000" dirty="0" err="1" smtClean="0">
                <a:solidFill>
                  <a:schemeClr val="tx1"/>
                </a:solidFill>
                <a:latin typeface="Chiller" pitchFamily="82" charset="0"/>
              </a:rPr>
              <a:t>m</a:t>
            </a:r>
            <a:r>
              <a:rPr lang="en-US" sz="4000" dirty="0">
                <a:solidFill>
                  <a:schemeClr val="tx1"/>
                </a:solidFill>
                <a:latin typeface="Chiller" pitchFamily="82" charset="0"/>
              </a:rPr>
              <a:t>	: </a:t>
            </a:r>
            <a:r>
              <a:rPr lang="en-US" sz="4000" dirty="0" err="1">
                <a:solidFill>
                  <a:schemeClr val="tx1"/>
                </a:solidFill>
                <a:latin typeface="Chiller" pitchFamily="82" charset="0"/>
              </a:rPr>
              <a:t>Tegangan</a:t>
            </a:r>
            <a:r>
              <a:rPr lang="en-US" sz="4000" dirty="0">
                <a:solidFill>
                  <a:schemeClr val="tx1"/>
                </a:solidFill>
                <a:latin typeface="Chiller" pitchFamily="8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Chiller" pitchFamily="82" charset="0"/>
              </a:rPr>
              <a:t>maksimum</a:t>
            </a:r>
            <a:r>
              <a:rPr lang="en-US" sz="4000" dirty="0">
                <a:solidFill>
                  <a:schemeClr val="tx1"/>
                </a:solidFill>
                <a:latin typeface="Chiller" pitchFamily="82" charset="0"/>
              </a:rPr>
              <a:t> (volt)</a:t>
            </a:r>
          </a:p>
          <a:p>
            <a:pPr>
              <a:buNone/>
            </a:pPr>
            <a:r>
              <a:rPr lang="en-US" sz="4000" dirty="0">
                <a:solidFill>
                  <a:schemeClr val="tx1"/>
                </a:solidFill>
                <a:latin typeface="Chiller" pitchFamily="82" charset="0"/>
              </a:rPr>
              <a:t> 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 rot="21381128">
            <a:off x="3886200" y="990600"/>
            <a:ext cx="4495800" cy="639762"/>
          </a:xfrm>
        </p:spPr>
        <p:txBody>
          <a:bodyPr/>
          <a:lstStyle/>
          <a:p>
            <a:pPr lvl="0"/>
            <a:r>
              <a:rPr lang="en-US" sz="2000" b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C. </a:t>
            </a:r>
            <a:r>
              <a:rPr lang="en-US" sz="2000" b="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Nilai</a:t>
            </a:r>
            <a:r>
              <a:rPr lang="en-US" sz="2000" b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efektif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114800" y="1981200"/>
            <a:ext cx="3736975" cy="4876800"/>
          </a:xfrm>
        </p:spPr>
        <p:txBody>
          <a:bodyPr/>
          <a:lstStyle/>
          <a:p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Adalah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balik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yang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setara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dengan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searah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untuk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menghasilkan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jumlah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kalor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yang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sama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ketika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melalui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suatu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resistor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dalam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waktu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yang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sama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r>
              <a:rPr lang="en-US" sz="2000" b="1" i="1" dirty="0" err="1" smtClean="0">
                <a:latin typeface="Comic Sans MS" pitchFamily="66" charset="0"/>
              </a:rPr>
              <a:t>Rumus</a:t>
            </a:r>
            <a:r>
              <a:rPr lang="en-US" sz="2000" b="1" i="1" dirty="0" smtClean="0">
                <a:latin typeface="Comic Sans MS" pitchFamily="66" charset="0"/>
              </a:rPr>
              <a:t>:</a:t>
            </a:r>
          </a:p>
          <a:p>
            <a:pPr>
              <a:buNone/>
            </a:pPr>
            <a:endParaRPr lang="en-US" sz="2000" b="1" i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</a:pPr>
            <a:endParaRPr lang="en-US" sz="2000" b="1" i="1" dirty="0" smtClean="0">
              <a:latin typeface="Comic Sans MS" pitchFamily="66" charset="0"/>
            </a:endParaRPr>
          </a:p>
          <a:p>
            <a:pPr>
              <a:buNone/>
            </a:pPr>
            <a:endParaRPr lang="en-US" sz="2000" b="1" i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Ket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:</a:t>
            </a:r>
          </a:p>
          <a:p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sz="2000" b="1" i="1" baseline="-25000" dirty="0" err="1" smtClean="0">
                <a:solidFill>
                  <a:schemeClr val="tx1"/>
                </a:solidFill>
                <a:latin typeface="Comic Sans MS" pitchFamily="66" charset="0"/>
              </a:rPr>
              <a:t>ef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	: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efektif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(A)</a:t>
            </a:r>
          </a:p>
          <a:p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sz="2000" b="1" i="1" baseline="-25000" dirty="0" err="1" smtClean="0">
                <a:solidFill>
                  <a:schemeClr val="tx1"/>
                </a:solidFill>
                <a:latin typeface="Comic Sans MS" pitchFamily="66" charset="0"/>
              </a:rPr>
              <a:t>m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	: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maksimum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(A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)</a:t>
            </a:r>
            <a:endParaRPr lang="en-US" sz="2000" b="1" i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0" y="2438400"/>
          <a:ext cx="4419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Equation" r:id="rId4" imgW="1269720" imgH="393480" progId="Equation.3">
                  <p:embed/>
                </p:oleObj>
              </mc:Choice>
              <mc:Fallback>
                <p:oleObj name="Equation" r:id="rId4" imgW="126972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438400"/>
                        <a:ext cx="44196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4343400" y="4572000"/>
          <a:ext cx="32004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5" name="Equation" r:id="rId6" imgW="1257120" imgH="419040" progId="Equation.3">
                  <p:embed/>
                </p:oleObj>
              </mc:Choice>
              <mc:Fallback>
                <p:oleObj name="Equation" r:id="rId6" imgW="125712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572000"/>
                        <a:ext cx="32004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Click="0">
    <p:pull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0"/>
                            </p:stCondLst>
                            <p:childTnLst>
                              <p:par>
                                <p:cTn id="2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500"/>
                            </p:stCondLst>
                            <p:childTnLst>
                              <p:par>
                                <p:cTn id="38" presetID="8" presetClass="entr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0" dur="5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500"/>
                            </p:stCondLst>
                            <p:childTnLst>
                              <p:par>
                                <p:cTn id="42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4" dur="5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500"/>
                            </p:stCondLst>
                            <p:childTnLst>
                              <p:par>
                                <p:cTn id="46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4500"/>
                            </p:stCondLst>
                            <p:childTnLst>
                              <p:par>
                                <p:cTn id="5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7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500"/>
                            </p:stCondLst>
                            <p:childTnLst>
                              <p:par>
                                <p:cTn id="5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1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6500"/>
                            </p:stCondLst>
                            <p:childTnLst>
                              <p:par>
                                <p:cTn id="6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5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8" grpI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533400"/>
            <a:ext cx="8686800" cy="1143000"/>
          </a:xfrm>
        </p:spPr>
        <p:txBody>
          <a:bodyPr/>
          <a:lstStyle/>
          <a:p>
            <a:pPr lvl="0"/>
            <a:r>
              <a:rPr lang="en-US" b="0" i="1" dirty="0" err="1" smtClean="0">
                <a:latin typeface="Showcard Gothic" pitchFamily="82" charset="0"/>
              </a:rPr>
              <a:t>Nilai</a:t>
            </a:r>
            <a:r>
              <a:rPr lang="en-US" b="0" i="1" dirty="0" smtClean="0">
                <a:latin typeface="Showcard Gothic" pitchFamily="82" charset="0"/>
              </a:rPr>
              <a:t> </a:t>
            </a:r>
            <a:r>
              <a:rPr lang="en-US" b="0" i="1" dirty="0" err="1">
                <a:latin typeface="Showcard Gothic" pitchFamily="82" charset="0"/>
              </a:rPr>
              <a:t>efektif</a:t>
            </a:r>
            <a:r>
              <a:rPr lang="en-US" b="0" i="1" dirty="0">
                <a:latin typeface="Showcard Gothic" pitchFamily="82" charset="0"/>
              </a:rPr>
              <a:t> </a:t>
            </a:r>
            <a:r>
              <a:rPr lang="en-US" b="0" i="1" dirty="0" err="1">
                <a:latin typeface="Showcard Gothic" pitchFamily="82" charset="0"/>
              </a:rPr>
              <a:t>tegangan</a:t>
            </a:r>
            <a:r>
              <a:rPr lang="en-US" b="0" i="1" dirty="0">
                <a:latin typeface="Showcard Gothic" pitchFamily="82" charset="0"/>
              </a:rPr>
              <a:t> </a:t>
            </a:r>
            <a:r>
              <a:rPr lang="en-US" b="0" i="1" dirty="0" err="1">
                <a:latin typeface="Showcard Gothic" pitchFamily="82" charset="0"/>
              </a:rPr>
              <a:t>bolak</a:t>
            </a:r>
            <a:r>
              <a:rPr lang="en-US" b="0" i="1" dirty="0">
                <a:latin typeface="Showcard Gothic" pitchFamily="82" charset="0"/>
              </a:rPr>
              <a:t> </a:t>
            </a:r>
            <a:r>
              <a:rPr lang="en-US" b="0" i="1" dirty="0" err="1">
                <a:latin typeface="Showcard Gothic" pitchFamily="82" charset="0"/>
              </a:rPr>
              <a:t>balik</a:t>
            </a:r>
            <a:r>
              <a:rPr lang="en-US" b="0" i="1" dirty="0">
                <a:latin typeface="Showcard Gothic" pitchFamily="82" charset="0"/>
              </a:rPr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Adalah</a:t>
            </a:r>
            <a:r>
              <a:rPr lang="en-US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tegangan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bolak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balik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yang  </a:t>
            </a:r>
            <a:r>
              <a:rPr lang="en-US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setara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dengan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arus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searah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untuk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menghasilkan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jumlah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kalor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yang  </a:t>
            </a:r>
            <a:r>
              <a:rPr lang="en-US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sama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.</a:t>
            </a:r>
          </a:p>
          <a:p>
            <a:r>
              <a:rPr lang="en-US" sz="6600" dirty="0" err="1" smtClean="0">
                <a:latin typeface="Chiller" pitchFamily="82" charset="0"/>
              </a:rPr>
              <a:t>Rumus</a:t>
            </a:r>
            <a:r>
              <a:rPr lang="en-US" dirty="0" smtClean="0"/>
              <a:t>:</a:t>
            </a:r>
          </a:p>
          <a:p>
            <a:endParaRPr lang="en-US" dirty="0"/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381000" y="4724400"/>
          <a:ext cx="349827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Equation" r:id="rId4" imgW="1282680" imgH="419040" progId="Equation.3">
                  <p:embed/>
                </p:oleObj>
              </mc:Choice>
              <mc:Fallback>
                <p:oleObj name="Equation" r:id="rId4" imgW="128268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724400"/>
                        <a:ext cx="349827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4495800" y="3581400"/>
            <a:ext cx="4114800" cy="29718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Keterangan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:</a:t>
            </a:r>
            <a:endParaRPr lang="en-US" sz="2400" b="1" i="1" dirty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V</a:t>
            </a:r>
            <a:r>
              <a:rPr lang="en-US" sz="2400" b="1" i="1" baseline="-25000" dirty="0" err="1" smtClean="0">
                <a:solidFill>
                  <a:schemeClr val="tx1"/>
                </a:solidFill>
                <a:latin typeface="Comic Sans MS" pitchFamily="66" charset="0"/>
              </a:rPr>
              <a:t>ef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: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efektif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(volt)</a:t>
            </a:r>
          </a:p>
          <a:p>
            <a:endParaRPr lang="en-US" sz="2400" b="1" i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V</a:t>
            </a:r>
            <a:r>
              <a:rPr lang="en-US" sz="2400" b="1" i="1" baseline="-25000" dirty="0" err="1" smtClean="0">
                <a:solidFill>
                  <a:schemeClr val="tx1"/>
                </a:solidFill>
                <a:latin typeface="Comic Sans MS" pitchFamily="66" charset="0"/>
              </a:rPr>
              <a:t>m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: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maksimum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(volt)</a:t>
            </a:r>
          </a:p>
          <a:p>
            <a:r>
              <a:rPr lang="en-US" sz="2400" dirty="0">
                <a:solidFill>
                  <a:schemeClr val="tx1"/>
                </a:solidFill>
              </a:rPr>
              <a:t> 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Click="0">
    <p:newsflash/>
    <p:sndAc>
      <p:stSnd>
        <p:snd r:embed="rId3" name="typ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500"/>
                            </p:stCondLst>
                            <p:childTnLst>
                              <p:par>
                                <p:cTn id="32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4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686800" cy="1143000"/>
          </a:xfrm>
        </p:spPr>
        <p:txBody>
          <a:bodyPr/>
          <a:lstStyle/>
          <a:p>
            <a:pPr lvl="0"/>
            <a:r>
              <a:rPr lang="en-US" sz="4800" dirty="0" err="1" smtClean="0">
                <a:latin typeface="Algerian" pitchFamily="82" charset="0"/>
              </a:rPr>
              <a:t>Alat</a:t>
            </a:r>
            <a:r>
              <a:rPr lang="en-US" sz="4800" dirty="0" smtClean="0">
                <a:latin typeface="Algerian" pitchFamily="82" charset="0"/>
              </a:rPr>
              <a:t>  </a:t>
            </a:r>
            <a:r>
              <a:rPr lang="en-US" sz="4800" dirty="0" err="1" smtClean="0">
                <a:latin typeface="Algerian" pitchFamily="82" charset="0"/>
              </a:rPr>
              <a:t>ukur</a:t>
            </a:r>
            <a:r>
              <a:rPr lang="en-US" sz="4800" dirty="0" smtClean="0">
                <a:latin typeface="Algerian" pitchFamily="82" charset="0"/>
              </a:rPr>
              <a:t>  </a:t>
            </a:r>
            <a:r>
              <a:rPr lang="en-US" sz="4800" dirty="0" err="1" smtClean="0">
                <a:latin typeface="Algerian" pitchFamily="82" charset="0"/>
              </a:rPr>
              <a:t>arus</a:t>
            </a:r>
            <a:r>
              <a:rPr lang="en-US" sz="4800" dirty="0" smtClean="0">
                <a:latin typeface="Algerian" pitchFamily="82" charset="0"/>
              </a:rPr>
              <a:t>  </a:t>
            </a:r>
            <a:r>
              <a:rPr lang="en-US" sz="4800" dirty="0" err="1" smtClean="0">
                <a:latin typeface="Algerian" pitchFamily="82" charset="0"/>
              </a:rPr>
              <a:t>dan</a:t>
            </a:r>
            <a:r>
              <a:rPr lang="en-US" sz="4800" dirty="0" smtClean="0">
                <a:latin typeface="Algerian" pitchFamily="82" charset="0"/>
              </a:rPr>
              <a:t> </a:t>
            </a:r>
            <a:r>
              <a:rPr lang="en-US" sz="4800" dirty="0" err="1" smtClean="0">
                <a:latin typeface="Algerian" pitchFamily="82" charset="0"/>
              </a:rPr>
              <a:t>tegangan</a:t>
            </a:r>
            <a:r>
              <a:rPr lang="en-US" sz="4800" dirty="0" smtClean="0">
                <a:latin typeface="Algerian" pitchFamily="82" charset="0"/>
              </a:rPr>
              <a:t>  </a:t>
            </a:r>
            <a:r>
              <a:rPr lang="en-US" sz="4800" dirty="0" err="1" smtClean="0">
                <a:latin typeface="Algerian" pitchFamily="82" charset="0"/>
              </a:rPr>
              <a:t>bolak</a:t>
            </a:r>
            <a:r>
              <a:rPr lang="en-US" sz="4800" dirty="0" smtClean="0">
                <a:latin typeface="Algerian" pitchFamily="82" charset="0"/>
              </a:rPr>
              <a:t>  </a:t>
            </a:r>
            <a:r>
              <a:rPr lang="en-US" sz="4800" dirty="0" err="1" smtClean="0">
                <a:latin typeface="Algerian" pitchFamily="82" charset="0"/>
              </a:rPr>
              <a:t>balik</a:t>
            </a:r>
            <a:r>
              <a:rPr lang="en-US" sz="4800" dirty="0" smtClean="0">
                <a:latin typeface="Algerian" pitchFamily="82" charset="0"/>
              </a:rPr>
              <a:t> </a:t>
            </a:r>
            <a:endParaRPr lang="en-US" sz="4800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1"/>
            <a:ext cx="8229600" cy="1523999"/>
          </a:xfrm>
        </p:spPr>
        <p:txBody>
          <a:bodyPr/>
          <a:lstStyle/>
          <a:p>
            <a:pPr marL="457200" lvl="0" indent="-457200">
              <a:buFont typeface="+mj-lt"/>
              <a:buAutoNum type="arabicParenR"/>
            </a:pP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Voltmeter AC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ampermeter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dapat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digunakan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untuk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mengukur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tegangan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efektif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arus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efektif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khusus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untuk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arus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bolak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balik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457200" lvl="0" indent="-457200">
              <a:buFont typeface="+mj-lt"/>
              <a:buAutoNum type="arabicParenR"/>
            </a:pP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Pemasangan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voltmeter AC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secara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paralel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terhadap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diukur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>
              <a:buNone/>
            </a:pPr>
            <a:endParaRPr lang="en-US" sz="2000" dirty="0"/>
          </a:p>
        </p:txBody>
      </p:sp>
      <p:pic>
        <p:nvPicPr>
          <p:cNvPr id="27650" name="Picture 2" descr="Untitled-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657600"/>
            <a:ext cx="2971800" cy="2743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7652" name="il_fi" descr="Description: http://www.boaterbarn.com/images_products/paneltronics_ac_voltmeter_2_1_9064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657600"/>
            <a:ext cx="2758633" cy="275863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>
    <p:wheel spokes="8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8600" y="609600"/>
            <a:ext cx="4421188" cy="990600"/>
          </a:xfrm>
        </p:spPr>
        <p:txBody>
          <a:bodyPr/>
          <a:lstStyle/>
          <a:p>
            <a:pPr lvl="0" algn="ctr">
              <a:buFont typeface="Arial" pitchFamily="34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Pemasangan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amperemeter</a:t>
            </a:r>
            <a:r>
              <a:rPr lang="en-US" dirty="0">
                <a:latin typeface="Comic Sans MS" pitchFamily="66" charset="0"/>
              </a:rPr>
              <a:t> AC </a:t>
            </a:r>
            <a:r>
              <a:rPr lang="en-US" dirty="0" err="1">
                <a:latin typeface="Comic Sans MS" pitchFamily="66" charset="0"/>
              </a:rPr>
              <a:t>secara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seri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terhadap</a:t>
            </a:r>
            <a:r>
              <a:rPr lang="en-US" dirty="0">
                <a:latin typeface="Comic Sans MS" pitchFamily="66" charset="0"/>
              </a:rPr>
              <a:t> yang </a:t>
            </a:r>
            <a:r>
              <a:rPr lang="en-US" dirty="0" err="1">
                <a:latin typeface="Comic Sans MS" pitchFamily="66" charset="0"/>
              </a:rPr>
              <a:t>diukur</a:t>
            </a:r>
            <a:r>
              <a:rPr lang="en-US" dirty="0">
                <a:latin typeface="Comic Sans MS" pitchFamily="66" charset="0"/>
              </a:rPr>
              <a:t>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828800"/>
            <a:ext cx="4040188" cy="43434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(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amperemeter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114801" y="0"/>
            <a:ext cx="3886200" cy="6858000"/>
          </a:xfrm>
        </p:spPr>
        <p:txBody>
          <a:bodyPr/>
          <a:lstStyle/>
          <a:p>
            <a:pPr lvl="0" algn="ctr"/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>
              <a:buNone/>
            </a:pPr>
            <a:r>
              <a:rPr lang="en-US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		 </a:t>
            </a:r>
            <a:r>
              <a:rPr lang="en-US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Avometer</a:t>
            </a:r>
            <a:r>
              <a:rPr lang="en-US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/</a:t>
            </a:r>
            <a:r>
              <a:rPr lang="en-US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multimeter</a:t>
            </a:r>
            <a:r>
              <a:rPr lang="en-US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/</a:t>
            </a:r>
            <a:r>
              <a:rPr lang="en-US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multitester</a:t>
            </a:r>
            <a:r>
              <a:rPr lang="en-US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adalah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alat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ukur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yang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merupakan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gabungan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dari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pengukur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beberapa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besaran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yaitu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kuat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arus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,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tegangan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hambatan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 </a:t>
            </a:r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/>
            <a:endParaRPr lang="en-US" sz="1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/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/>
            <a:endParaRPr lang="en-US" sz="1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/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/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/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>
              <a:buNone/>
            </a:pPr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/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Untuk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mengukur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nilai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sesaat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nilai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maksimum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dapat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digunakan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osiloskop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</a:p>
          <a:p>
            <a:pPr algn="ctr"/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 </a:t>
            </a:r>
            <a:r>
              <a:rPr lang="en-US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Osiloskop</a:t>
            </a:r>
            <a:r>
              <a:rPr lang="en-US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merupakan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alat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yang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langsung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menampilkan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bentuk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arus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tegangan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terhadap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waktu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 </a:t>
            </a:r>
          </a:p>
          <a:p>
            <a:pPr lvl="0"/>
            <a:endParaRPr lang="en-US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28674" name="Picture 2" descr="Untitled-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981200"/>
            <a:ext cx="3352800" cy="186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 descr="http://t3.gstatic.com/images?q=tbn:ANd9GcSoYTCadQz5Rv-VYf7BQVxQjBsX-7mBqsbb41zEnFtVPyrJYLiQm0MjLQ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762000" y="3886200"/>
            <a:ext cx="2138363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6" descr="Description: http://cahyokrisma.files.wordpress.com/2010/07/bagian-multimeter.jpg?w=614&amp;h=369&amp;h=36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1000" y="2438400"/>
            <a:ext cx="3505200" cy="2102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>
    <p:strips dir="l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609600"/>
            <a:ext cx="8229600" cy="1143000"/>
          </a:xfrm>
        </p:spPr>
        <p:txBody>
          <a:bodyPr/>
          <a:lstStyle/>
          <a:p>
            <a:r>
              <a:rPr lang="nb-NO" sz="2800" dirty="0" smtClean="0">
                <a:latin typeface="Algerian" pitchFamily="82" charset="0"/>
              </a:rPr>
              <a:t>Menguasai </a:t>
            </a:r>
            <a:r>
              <a:rPr lang="nb-NO" sz="2800" dirty="0">
                <a:latin typeface="Algerian" pitchFamily="82" charset="0"/>
              </a:rPr>
              <a:t>hubungan antara tegangan, impedansi, dan arus listrik </a:t>
            </a:r>
            <a:r>
              <a:rPr lang="nb-NO" sz="2800" dirty="0" smtClean="0">
                <a:latin typeface="Algerian" pitchFamily="82" charset="0"/>
              </a:rPr>
              <a:t>bolak-balik</a:t>
            </a:r>
            <a:endParaRPr lang="en-US" sz="2800" dirty="0">
              <a:latin typeface="Algerian" pitchFamily="8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2057400"/>
            <a:ext cx="9144000" cy="4800600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lvl="0">
              <a:buNone/>
            </a:pPr>
            <a:r>
              <a:rPr lang="en-US" sz="2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	</a:t>
            </a:r>
            <a:r>
              <a:rPr lang="en-US" sz="20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Hubungan</a:t>
            </a:r>
            <a:r>
              <a:rPr lang="en-US" sz="2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Antara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Arus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,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Tegangan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Dan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Hambatan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Pada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Rangkaian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Arus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Bolak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Balik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</a:p>
          <a:p>
            <a:endParaRPr lang="en-US" sz="20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457200" lvl="3" indent="-457200">
              <a:buAutoNum type="arabicPeriod"/>
            </a:pPr>
            <a:r>
              <a:rPr lang="en-US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Resistor </a:t>
            </a:r>
            <a:r>
              <a:rPr lang="en-US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pada</a:t>
            </a:r>
            <a:r>
              <a:rPr lang="en-US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rangkaian</a:t>
            </a:r>
            <a:r>
              <a:rPr lang="en-US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arus</a:t>
            </a:r>
            <a:r>
              <a:rPr lang="en-US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bolak</a:t>
            </a:r>
            <a:r>
              <a:rPr lang="en-US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balik</a:t>
            </a:r>
            <a:r>
              <a:rPr lang="en-US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 </a:t>
            </a:r>
            <a:endParaRPr lang="en-US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Comic Sans MS" pitchFamily="66" charset="0"/>
            </a:endParaRPr>
          </a:p>
          <a:p>
            <a:pPr marL="342900" lvl="3" indent="-342900">
              <a:buNone/>
            </a:pPr>
            <a:endParaRPr lang="en-US" sz="18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</a:endParaRPr>
          </a:p>
          <a:p>
            <a:pPr marL="342900" lvl="3" indent="-342900">
              <a:buNone/>
            </a:pPr>
            <a:endParaRPr lang="en-US" sz="18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342900" lvl="3" indent="-342900">
              <a:buNone/>
            </a:pPr>
            <a:endParaRPr lang="en-US" sz="18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</a:endParaRPr>
          </a:p>
          <a:p>
            <a:pPr marL="342900" lvl="3" indent="-342900">
              <a:buNone/>
            </a:pPr>
            <a:endParaRPr lang="en-US" sz="18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342900" lvl="3" indent="-342900">
              <a:buNone/>
            </a:pPr>
            <a:endParaRPr lang="en-US" sz="18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</a:endParaRPr>
          </a:p>
          <a:p>
            <a:pPr marL="342900" lvl="3" indent="-342900">
              <a:buNone/>
            </a:pP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Rangkaian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arus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bolak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balik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yang 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terdiri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dari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sebuah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hiller" pitchFamily="82" charset="0"/>
            </a:endParaRPr>
          </a:p>
          <a:p>
            <a:pPr marL="342900" lvl="3" indent="-342900">
              <a:buNone/>
            </a:pP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Resistor 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dan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generator  AC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hiller" pitchFamily="82" charset="0"/>
            </a:endParaRPr>
          </a:p>
        </p:txBody>
      </p:sp>
      <p:pic>
        <p:nvPicPr>
          <p:cNvPr id="29698" name="Picture 2" descr="Untitled-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581400"/>
            <a:ext cx="26670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 descr="Untitled-1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657600"/>
            <a:ext cx="26670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il_fi" descr="http://2.bp.blogspot.com/-sMNpoY6hito/UBzZMtkcVNI/AAAAAAAAATI/_kHvJH4wf5Y/s1600/resistor_resistance.jpg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4343400" y="5638800"/>
            <a:ext cx="3657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>
    <p:zoom/>
    <p:sndAc>
      <p:stSnd>
        <p:snd r:embed="rId2" name="typ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500"/>
                            </p:stCondLst>
                            <p:childTnLst>
                              <p:par>
                                <p:cTn id="3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0" y="1066800"/>
            <a:ext cx="4421188" cy="639762"/>
          </a:xfrm>
        </p:spPr>
        <p:txBody>
          <a:bodyPr/>
          <a:lstStyle/>
          <a:p>
            <a:pPr lvl="0"/>
            <a:r>
              <a:rPr lang="en-US" sz="2800" dirty="0">
                <a:latin typeface="Comic Sans MS" pitchFamily="66" charset="0"/>
              </a:rPr>
              <a:t>Beda </a:t>
            </a:r>
            <a:r>
              <a:rPr lang="en-US" sz="2800" dirty="0" err="1">
                <a:latin typeface="Comic Sans MS" pitchFamily="66" charset="0"/>
              </a:rPr>
              <a:t>tegangan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antara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ujung-ujungnya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bersifat</a:t>
            </a:r>
            <a:r>
              <a:rPr lang="en-US" sz="2800" dirty="0">
                <a:latin typeface="Comic Sans MS" pitchFamily="66" charset="0"/>
              </a:rPr>
              <a:t> sinusoidal</a:t>
            </a:r>
            <a:r>
              <a:rPr lang="en-US" sz="2800" dirty="0" smtClean="0">
                <a:latin typeface="Comic Sans MS" pitchFamily="66" charset="0"/>
              </a:rPr>
              <a:t>.</a:t>
            </a:r>
            <a:endParaRPr lang="en-US" sz="2800" dirty="0"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0" y="1981200"/>
            <a:ext cx="4040188" cy="3505200"/>
          </a:xfrm>
        </p:spPr>
        <p:txBody>
          <a:bodyPr/>
          <a:lstStyle/>
          <a:p>
            <a:pPr>
              <a:buNone/>
            </a:pP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Keterangan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: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V</a:t>
            </a:r>
            <a:r>
              <a:rPr lang="en-US" baseline="-25000" dirty="0" err="1" smtClean="0">
                <a:solidFill>
                  <a:schemeClr val="tx1"/>
                </a:solidFill>
                <a:latin typeface="Comic Sans MS" pitchFamily="66" charset="0"/>
              </a:rPr>
              <a:t>sumber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		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sumber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(volt)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V</a:t>
            </a:r>
            <a:r>
              <a:rPr lang="en-US" baseline="-25000" dirty="0" err="1" smtClean="0">
                <a:solidFill>
                  <a:schemeClr val="tx1"/>
                </a:solidFill>
                <a:latin typeface="Comic Sans MS" pitchFamily="66" charset="0"/>
              </a:rPr>
              <a:t>m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	: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			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maksimum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(volt)</a:t>
            </a:r>
          </a:p>
          <a:p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	: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kecepatan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sudut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	(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radian) = 2</a:t>
            </a:r>
            <a:r>
              <a:rPr lang="en-US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f</a:t>
            </a:r>
          </a:p>
          <a:p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t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	: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waktu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sekon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)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343400" y="838200"/>
            <a:ext cx="4800600" cy="639762"/>
          </a:xfrm>
        </p:spPr>
        <p:txBody>
          <a:bodyPr/>
          <a:lstStyle/>
          <a:p>
            <a:pPr lvl="0"/>
            <a:r>
              <a:rPr lang="en-US" sz="3200" dirty="0" err="1"/>
              <a:t>Nilai</a:t>
            </a:r>
            <a:r>
              <a:rPr lang="en-US" sz="3200" dirty="0"/>
              <a:t> </a:t>
            </a:r>
            <a:r>
              <a:rPr lang="en-US" sz="3200" dirty="0" err="1"/>
              <a:t>arus</a:t>
            </a:r>
            <a:r>
              <a:rPr lang="en-US" sz="3200" dirty="0"/>
              <a:t> </a:t>
            </a:r>
            <a:r>
              <a:rPr lang="en-US" sz="3200" dirty="0" err="1"/>
              <a:t>sesaat</a:t>
            </a:r>
            <a:r>
              <a:rPr lang="en-US" sz="3200" dirty="0"/>
              <a:t> yang </a:t>
            </a:r>
            <a:r>
              <a:rPr lang="en-US" sz="3200" dirty="0" err="1"/>
              <a:t>mengalir</a:t>
            </a:r>
            <a:r>
              <a:rPr lang="en-US" sz="3200" dirty="0"/>
              <a:t>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smtClean="0"/>
              <a:t>resistor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9982200" y="381000"/>
            <a:ext cx="460375" cy="6096000"/>
          </a:xfrm>
        </p:spPr>
        <p:txBody>
          <a:bodyPr/>
          <a:lstStyle/>
          <a:p>
            <a:pPr>
              <a:buNone/>
            </a:pPr>
            <a:endParaRPr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2209800" y="1828800"/>
          <a:ext cx="4800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Equation" r:id="rId4" imgW="1117440" imgH="228600" progId="Equation.3">
                  <p:embed/>
                </p:oleObj>
              </mc:Choice>
              <mc:Fallback>
                <p:oleObj name="Equation" r:id="rId4" imgW="111744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828800"/>
                        <a:ext cx="4800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457200" y="23443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304800" y="4191000"/>
          <a:ext cx="457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9" name="Equation" r:id="rId6" imgW="152334" imgH="139639" progId="Equation.3">
                  <p:embed/>
                </p:oleObj>
              </mc:Choice>
              <mc:Fallback>
                <p:oleObj name="Equation" r:id="rId6" imgW="152334" imgH="139639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91000"/>
                        <a:ext cx="4572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0" y="5791200"/>
          <a:ext cx="76962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0" name="Equation" r:id="rId8" imgW="2565360" imgH="393480" progId="Equation.3">
                  <p:embed/>
                </p:oleObj>
              </mc:Choice>
              <mc:Fallback>
                <p:oleObj name="Equation" r:id="rId8" imgW="256536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91200"/>
                        <a:ext cx="76962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4038600" y="5029200"/>
          <a:ext cx="2819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" name="Equation" r:id="rId10" imgW="634680" imgH="228600" progId="Equation.3">
                  <p:embed/>
                </p:oleObj>
              </mc:Choice>
              <mc:Fallback>
                <p:oleObj name="Equation" r:id="rId10" imgW="63468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029200"/>
                        <a:ext cx="28194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7" name="Object 7"/>
          <p:cNvGraphicFramePr>
            <a:graphicFrameLocks noChangeAspect="1"/>
          </p:cNvGraphicFramePr>
          <p:nvPr/>
        </p:nvGraphicFramePr>
        <p:xfrm>
          <a:off x="4038600" y="3581400"/>
          <a:ext cx="2743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2" name="Equation" r:id="rId12" imgW="672840" imgH="241200" progId="Equation.3">
                  <p:embed/>
                </p:oleObj>
              </mc:Choice>
              <mc:Fallback>
                <p:oleObj name="Equation" r:id="rId12" imgW="672840" imgH="241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3581400"/>
                        <a:ext cx="27432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Click="0">
    <p:split/>
    <p:sndAc>
      <p:stSnd>
        <p:snd r:embed="rId3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9000"/>
                            </p:stCondLst>
                            <p:childTnLst>
                              <p:par>
                                <p:cTn id="5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000"/>
                            </p:stCondLst>
                            <p:childTnLst>
                              <p:par>
                                <p:cTn id="6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609600"/>
            <a:ext cx="7772400" cy="1470025"/>
          </a:xfrm>
        </p:spPr>
        <p:txBody>
          <a:bodyPr/>
          <a:lstStyle/>
          <a:p>
            <a:pPr lvl="0"/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Sesuai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perumusan</a:t>
            </a:r>
            <a:r>
              <a:rPr lang="en-US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V</a:t>
            </a:r>
            <a:r>
              <a:rPr lang="en-US" sz="2800" cap="all" baseline="-2500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r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dan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I</a:t>
            </a:r>
            <a:r>
              <a:rPr lang="en-US" sz="2800" cap="all" baseline="-2500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r</a:t>
            </a:r>
            <a:r>
              <a:rPr lang="en-US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, 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maka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grafik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tegangan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dan</a:t>
            </a:r>
            <a:r>
              <a:rPr lang="en-US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arus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pada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resistor 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berbentuk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sinusoidal 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0" y="1905000"/>
            <a:ext cx="7162800" cy="1066800"/>
          </a:xfrm>
        </p:spPr>
        <p:txBody>
          <a:bodyPr/>
          <a:lstStyle/>
          <a:p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Jika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tahanan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murni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R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dilewati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balik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ternyata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dan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diderita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tahanan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tersebut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adalah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sefase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31746" name="Picture 2" descr="Untitled-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29567"/>
            <a:ext cx="3733800" cy="312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Untitled-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3733800"/>
            <a:ext cx="3581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 rot="20585995">
            <a:off x="7448534" y="5406695"/>
            <a:ext cx="1905000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1688" algn="l"/>
              </a:tabLst>
            </a:pPr>
            <a:r>
              <a:rPr kumimoji="0" lang="sv-S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Resistor sefase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1688" algn="l"/>
              </a:tabLst>
            </a:pPr>
            <a:r>
              <a:rPr kumimoji="0" lang="sv-S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berhimpit</a:t>
            </a: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 advClick="0">
    <p:circle/>
    <p:sndAc>
      <p:stSnd>
        <p:snd r:embed="rId2" name="typ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  <p:bldP spid="317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876724">
            <a:off x="5181600" y="228600"/>
            <a:ext cx="4114800" cy="1828800"/>
          </a:xfrm>
        </p:spPr>
        <p:txBody>
          <a:bodyPr/>
          <a:lstStyle/>
          <a:p>
            <a:r>
              <a:rPr lang="en-US" sz="4000" dirty="0" err="1" smtClean="0">
                <a:latin typeface="Bernard MT Condensed" pitchFamily="18" charset="0"/>
              </a:rPr>
              <a:t>Induktor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Pada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Rangkaian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Arus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Bolak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Balik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endParaRPr lang="en-US" sz="4000" dirty="0">
              <a:latin typeface="Bernard MT Condensed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381000"/>
            <a:ext cx="5111750" cy="5853113"/>
          </a:xfrm>
        </p:spPr>
        <p:txBody>
          <a:bodyPr/>
          <a:lstStyle/>
          <a:p>
            <a:pPr lvl="0"/>
            <a:r>
              <a:rPr lang="en-US" sz="4000" b="1" dirty="0" err="1" smtClean="0"/>
              <a:t>Induktor</a:t>
            </a:r>
            <a:endParaRPr lang="en-US" sz="4000" b="1" dirty="0" smtClean="0"/>
          </a:p>
          <a:p>
            <a:pPr lvl="0">
              <a:buNone/>
            </a:pPr>
            <a:r>
              <a:rPr lang="en-US" sz="1800" b="1" dirty="0" smtClean="0"/>
              <a:t>	</a:t>
            </a:r>
            <a:r>
              <a:rPr lang="en-US" sz="1800" dirty="0" err="1" smtClean="0"/>
              <a:t>Adalah</a:t>
            </a:r>
            <a:r>
              <a:rPr lang="en-US" sz="1800" dirty="0" smtClean="0"/>
              <a:t> </a:t>
            </a:r>
            <a:r>
              <a:rPr lang="en-US" sz="1800" dirty="0" err="1" smtClean="0"/>
              <a:t>kumparan</a:t>
            </a:r>
            <a:r>
              <a:rPr lang="en-US" sz="1800" dirty="0" smtClean="0"/>
              <a:t> </a:t>
            </a:r>
            <a:r>
              <a:rPr lang="en-US" sz="1800" dirty="0" err="1" smtClean="0"/>
              <a:t>kawat</a:t>
            </a:r>
            <a:r>
              <a:rPr lang="en-US" sz="1800" dirty="0" smtClean="0"/>
              <a:t> yang </a:t>
            </a:r>
            <a:r>
              <a:rPr lang="en-US" sz="1800" dirty="0" err="1" smtClean="0"/>
              <a:t>dililitkan</a:t>
            </a:r>
            <a:r>
              <a:rPr lang="en-US" sz="1800" dirty="0" smtClean="0"/>
              <a:t>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inti</a:t>
            </a:r>
            <a:r>
              <a:rPr lang="en-US" sz="1800" dirty="0" smtClean="0"/>
              <a:t> </a:t>
            </a:r>
            <a:r>
              <a:rPr lang="en-US" sz="1800" dirty="0" err="1" smtClean="0"/>
              <a:t>besi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 </a:t>
            </a:r>
            <a:r>
              <a:rPr lang="en-US" sz="1800" dirty="0" err="1" smtClean="0"/>
              <a:t>Suatu</a:t>
            </a:r>
            <a:r>
              <a:rPr lang="en-US" sz="1800" dirty="0" smtClean="0"/>
              <a:t> </a:t>
            </a:r>
            <a:r>
              <a:rPr lang="en-US" sz="1800" dirty="0" err="1" smtClean="0"/>
              <a:t>induktor</a:t>
            </a:r>
            <a:r>
              <a:rPr lang="en-US" sz="1800" dirty="0" smtClean="0"/>
              <a:t> </a:t>
            </a:r>
            <a:r>
              <a:rPr lang="en-US" sz="1800" dirty="0" err="1" smtClean="0"/>
              <a:t>idealnya</a:t>
            </a:r>
            <a:r>
              <a:rPr lang="en-US" sz="1800" dirty="0" smtClean="0"/>
              <a:t> </a:t>
            </a:r>
            <a:r>
              <a:rPr lang="en-US" sz="1800" dirty="0" err="1" smtClean="0"/>
              <a:t>memiliki</a:t>
            </a:r>
            <a:r>
              <a:rPr lang="en-US" sz="1800" dirty="0" smtClean="0"/>
              <a:t> </a:t>
            </a:r>
            <a:r>
              <a:rPr lang="en-US" sz="1800" dirty="0" err="1" smtClean="0"/>
              <a:t>hambatan</a:t>
            </a:r>
            <a:r>
              <a:rPr lang="en-US" sz="1800" dirty="0" smtClean="0"/>
              <a:t> </a:t>
            </a:r>
            <a:r>
              <a:rPr lang="en-US" sz="1800" dirty="0" err="1" smtClean="0"/>
              <a:t>kawat</a:t>
            </a:r>
            <a:r>
              <a:rPr lang="en-US" sz="1800" dirty="0" smtClean="0"/>
              <a:t> nol. </a:t>
            </a:r>
          </a:p>
          <a:p>
            <a:pPr lvl="0"/>
            <a:r>
              <a:rPr lang="en-US" sz="1800" dirty="0" err="1" smtClean="0"/>
              <a:t>Hambatan</a:t>
            </a:r>
            <a:r>
              <a:rPr lang="en-US" sz="1800" dirty="0" smtClean="0"/>
              <a:t> </a:t>
            </a:r>
            <a:r>
              <a:rPr lang="en-US" sz="1800" dirty="0" err="1" smtClean="0"/>
              <a:t>induktor</a:t>
            </a:r>
            <a:r>
              <a:rPr lang="en-US" sz="1800" dirty="0" smtClean="0"/>
              <a:t> </a:t>
            </a:r>
            <a:r>
              <a:rPr lang="en-US" sz="1800" dirty="0" err="1" smtClean="0"/>
              <a:t>muncul</a:t>
            </a:r>
            <a:r>
              <a:rPr lang="en-US" sz="1800" dirty="0" smtClean="0"/>
              <a:t> </a:t>
            </a:r>
            <a:r>
              <a:rPr lang="en-US" sz="1800" dirty="0" err="1" smtClean="0"/>
              <a:t>jika</a:t>
            </a:r>
            <a:r>
              <a:rPr lang="en-US" sz="1800" dirty="0" smtClean="0"/>
              <a:t> </a:t>
            </a:r>
            <a:r>
              <a:rPr lang="en-US" sz="1800" dirty="0" err="1" smtClean="0"/>
              <a:t>induktor</a:t>
            </a:r>
            <a:r>
              <a:rPr lang="en-US" sz="1800" dirty="0" smtClean="0"/>
              <a:t> </a:t>
            </a:r>
            <a:r>
              <a:rPr lang="en-US" sz="1800" dirty="0" err="1" smtClean="0"/>
              <a:t>dialiri</a:t>
            </a:r>
            <a:r>
              <a:rPr lang="en-US" sz="1800" dirty="0" smtClean="0"/>
              <a:t> </a:t>
            </a:r>
            <a:r>
              <a:rPr lang="en-US" sz="1800" dirty="0" err="1" smtClean="0"/>
              <a:t>arus</a:t>
            </a:r>
            <a:r>
              <a:rPr lang="en-US" sz="1800" dirty="0" smtClean="0"/>
              <a:t> </a:t>
            </a:r>
            <a:r>
              <a:rPr lang="en-US" sz="1800" dirty="0" err="1" smtClean="0"/>
              <a:t>bolak</a:t>
            </a:r>
            <a:r>
              <a:rPr lang="en-US" sz="1800" dirty="0" smtClean="0"/>
              <a:t> </a:t>
            </a:r>
            <a:r>
              <a:rPr lang="en-US" sz="1800" dirty="0" err="1" smtClean="0"/>
              <a:t>balik</a:t>
            </a:r>
            <a:r>
              <a:rPr lang="en-US" sz="1800" dirty="0" smtClean="0"/>
              <a:t>.</a:t>
            </a:r>
          </a:p>
          <a:p>
            <a:pPr lvl="0"/>
            <a:r>
              <a:rPr lang="en-US" sz="1800" dirty="0" err="1" smtClean="0"/>
              <a:t>Saat</a:t>
            </a:r>
            <a:r>
              <a:rPr lang="en-US" sz="1800" dirty="0" smtClean="0"/>
              <a:t> </a:t>
            </a:r>
            <a:r>
              <a:rPr lang="en-US" sz="1800" dirty="0" err="1" smtClean="0"/>
              <a:t>induktor</a:t>
            </a:r>
            <a:r>
              <a:rPr lang="en-US" sz="1800" dirty="0" smtClean="0"/>
              <a:t> </a:t>
            </a:r>
            <a:r>
              <a:rPr lang="en-US" sz="1800" dirty="0" err="1" smtClean="0"/>
              <a:t>dialiri</a:t>
            </a:r>
            <a:r>
              <a:rPr lang="en-US" sz="1800" dirty="0" smtClean="0"/>
              <a:t> </a:t>
            </a:r>
            <a:r>
              <a:rPr lang="en-US" sz="1800" dirty="0" err="1" smtClean="0"/>
              <a:t>listrik</a:t>
            </a:r>
            <a:r>
              <a:rPr lang="en-US" sz="1800" dirty="0" smtClean="0"/>
              <a:t> </a:t>
            </a:r>
            <a:r>
              <a:rPr lang="en-US" sz="1800" dirty="0" err="1" smtClean="0"/>
              <a:t>bolak</a:t>
            </a:r>
            <a:r>
              <a:rPr lang="en-US" sz="1800" dirty="0" smtClean="0"/>
              <a:t> </a:t>
            </a:r>
            <a:r>
              <a:rPr lang="en-US" sz="1800" dirty="0" err="1" smtClean="0"/>
              <a:t>balik</a:t>
            </a:r>
            <a:r>
              <a:rPr lang="en-US" sz="1800" dirty="0" smtClean="0"/>
              <a:t>, </a:t>
            </a:r>
            <a:r>
              <a:rPr lang="en-US" sz="1800" dirty="0" err="1" smtClean="0"/>
              <a:t>terjadi</a:t>
            </a:r>
            <a:r>
              <a:rPr lang="en-US" sz="1800" dirty="0" smtClean="0"/>
              <a:t> </a:t>
            </a:r>
            <a:r>
              <a:rPr lang="en-US" sz="1800" dirty="0" err="1" smtClean="0"/>
              <a:t>perubahan</a:t>
            </a:r>
            <a:r>
              <a:rPr lang="en-US" sz="1800" dirty="0" smtClean="0"/>
              <a:t> </a:t>
            </a:r>
            <a:r>
              <a:rPr lang="en-US" sz="1800" dirty="0" err="1" smtClean="0"/>
              <a:t>fluk</a:t>
            </a:r>
            <a:r>
              <a:rPr lang="en-US" sz="1800" dirty="0" smtClean="0"/>
              <a:t> </a:t>
            </a:r>
            <a:r>
              <a:rPr lang="en-US" sz="1800" dirty="0" err="1" smtClean="0"/>
              <a:t>magnetik</a:t>
            </a:r>
            <a:r>
              <a:rPr lang="en-US" sz="1800" dirty="0" smtClean="0"/>
              <a:t> </a:t>
            </a:r>
            <a:r>
              <a:rPr lang="en-US" sz="1800" dirty="0" err="1" smtClean="0"/>
              <a:t>dalam</a:t>
            </a:r>
            <a:r>
              <a:rPr lang="en-US" sz="1800" dirty="0" smtClean="0"/>
              <a:t> </a:t>
            </a:r>
            <a:r>
              <a:rPr lang="en-US" sz="1800" dirty="0" err="1" smtClean="0"/>
              <a:t>kumparannya</a:t>
            </a:r>
            <a:r>
              <a:rPr lang="en-US" sz="1800" dirty="0" smtClean="0"/>
              <a:t>. </a:t>
            </a:r>
          </a:p>
          <a:p>
            <a:pPr lvl="0"/>
            <a:r>
              <a:rPr lang="en-US" sz="1800" dirty="0" err="1" smtClean="0"/>
              <a:t>Menurut</a:t>
            </a:r>
            <a:r>
              <a:rPr lang="en-US" sz="1800" dirty="0" smtClean="0"/>
              <a:t> Lenz, </a:t>
            </a:r>
            <a:r>
              <a:rPr lang="en-US" sz="1800" dirty="0" err="1" smtClean="0"/>
              <a:t>perubahan</a:t>
            </a:r>
            <a:r>
              <a:rPr lang="en-US" sz="1800" dirty="0" smtClean="0"/>
              <a:t> </a:t>
            </a:r>
            <a:r>
              <a:rPr lang="en-US" sz="1800" dirty="0" err="1" smtClean="0"/>
              <a:t>fluk</a:t>
            </a:r>
            <a:r>
              <a:rPr lang="en-US" sz="1800" dirty="0" smtClean="0"/>
              <a:t> </a:t>
            </a:r>
            <a:r>
              <a:rPr lang="en-US" sz="1800" dirty="0" err="1" smtClean="0"/>
              <a:t>magnetik</a:t>
            </a:r>
            <a:r>
              <a:rPr lang="en-US" sz="1800" dirty="0" smtClean="0"/>
              <a:t> </a:t>
            </a:r>
            <a:r>
              <a:rPr lang="en-US" sz="1800" dirty="0" err="1" smtClean="0"/>
              <a:t>menimbulkan</a:t>
            </a:r>
            <a:r>
              <a:rPr lang="en-US" sz="1800" dirty="0" smtClean="0"/>
              <a:t> GGL </a:t>
            </a:r>
            <a:r>
              <a:rPr lang="en-US" sz="1800" dirty="0" err="1" smtClean="0"/>
              <a:t>induksi</a:t>
            </a:r>
            <a:r>
              <a:rPr lang="en-US" sz="1800" dirty="0" smtClean="0"/>
              <a:t> yang </a:t>
            </a:r>
            <a:r>
              <a:rPr lang="en-US" sz="1800" dirty="0" err="1" smtClean="0"/>
              <a:t>melawan</a:t>
            </a:r>
            <a:r>
              <a:rPr lang="en-US" sz="1800" dirty="0" smtClean="0"/>
              <a:t> </a:t>
            </a:r>
            <a:r>
              <a:rPr lang="en-US" sz="1800" dirty="0" err="1" smtClean="0"/>
              <a:t>arus</a:t>
            </a:r>
            <a:r>
              <a:rPr lang="en-US" sz="1800" dirty="0" smtClean="0"/>
              <a:t> </a:t>
            </a:r>
            <a:r>
              <a:rPr lang="en-US" sz="1800" dirty="0" err="1" smtClean="0"/>
              <a:t>semula</a:t>
            </a:r>
            <a:r>
              <a:rPr lang="en-US" sz="1800" dirty="0" smtClean="0"/>
              <a:t>. </a:t>
            </a:r>
            <a:r>
              <a:rPr lang="en-US" sz="1800" dirty="0" err="1" smtClean="0"/>
              <a:t>Arus</a:t>
            </a:r>
            <a:r>
              <a:rPr lang="en-US" sz="1800" dirty="0" smtClean="0"/>
              <a:t> </a:t>
            </a:r>
            <a:r>
              <a:rPr lang="en-US" sz="1800" dirty="0" err="1" smtClean="0"/>
              <a:t>inilah</a:t>
            </a:r>
            <a:r>
              <a:rPr lang="en-US" sz="1800" dirty="0" smtClean="0"/>
              <a:t> yang </a:t>
            </a:r>
            <a:r>
              <a:rPr lang="en-US" sz="1800" dirty="0" err="1" smtClean="0"/>
              <a:t>menghambat</a:t>
            </a:r>
            <a:r>
              <a:rPr lang="en-US" sz="1800" dirty="0" smtClean="0"/>
              <a:t> </a:t>
            </a:r>
            <a:r>
              <a:rPr lang="en-US" sz="1800" dirty="0" err="1" smtClean="0"/>
              <a:t>arus</a:t>
            </a:r>
            <a:r>
              <a:rPr lang="en-US" sz="1800" dirty="0" smtClean="0"/>
              <a:t> yang </a:t>
            </a:r>
            <a:r>
              <a:rPr lang="en-US" sz="1800" dirty="0" err="1" smtClean="0"/>
              <a:t>datang</a:t>
            </a:r>
            <a:r>
              <a:rPr lang="en-US" sz="1800" dirty="0" smtClean="0"/>
              <a:t>, </a:t>
            </a:r>
            <a:r>
              <a:rPr lang="en-US" sz="1800" dirty="0" err="1" smtClean="0"/>
              <a:t>sehingga</a:t>
            </a:r>
            <a:r>
              <a:rPr lang="en-US" sz="1800" dirty="0" smtClean="0"/>
              <a:t> </a:t>
            </a:r>
            <a:r>
              <a:rPr lang="en-US" sz="1800" dirty="0" err="1" smtClean="0"/>
              <a:t>muncul</a:t>
            </a:r>
            <a:r>
              <a:rPr lang="en-US" sz="1800" dirty="0" smtClean="0"/>
              <a:t> </a:t>
            </a:r>
            <a:r>
              <a:rPr lang="en-US" sz="1800" dirty="0" err="1" smtClean="0"/>
              <a:t>hambatan</a:t>
            </a:r>
            <a:r>
              <a:rPr lang="en-US" sz="1800" dirty="0" smtClean="0"/>
              <a:t>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indukto</a:t>
            </a:r>
            <a:endParaRPr lang="en-US" sz="1800" dirty="0" smtClean="0"/>
          </a:p>
          <a:p>
            <a:pPr lvl="0"/>
            <a:r>
              <a:rPr lang="en-US" sz="1800" dirty="0" err="1" smtClean="0"/>
              <a:t>Sebuah</a:t>
            </a:r>
            <a:r>
              <a:rPr lang="en-US" sz="1800" dirty="0" smtClean="0"/>
              <a:t> </a:t>
            </a:r>
            <a:r>
              <a:rPr lang="en-US" sz="1800" dirty="0" err="1" smtClean="0"/>
              <a:t>kumparan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induktansi</a:t>
            </a:r>
            <a:r>
              <a:rPr lang="en-US" sz="1800" dirty="0" smtClean="0"/>
              <a:t> </a:t>
            </a:r>
            <a:r>
              <a:rPr lang="en-US" sz="1800" dirty="0" err="1" smtClean="0"/>
              <a:t>diri</a:t>
            </a:r>
            <a:r>
              <a:rPr lang="en-US" sz="1800" dirty="0" smtClean="0"/>
              <a:t> L  </a:t>
            </a:r>
            <a:r>
              <a:rPr lang="en-US" sz="1800" dirty="0" err="1" smtClean="0"/>
              <a:t>dialiri</a:t>
            </a:r>
            <a:r>
              <a:rPr lang="en-US" sz="1800" dirty="0" smtClean="0"/>
              <a:t> </a:t>
            </a:r>
            <a:r>
              <a:rPr lang="en-US" sz="1800" dirty="0" err="1" smtClean="0"/>
              <a:t>arus</a:t>
            </a:r>
            <a:r>
              <a:rPr lang="en-US" sz="1800" dirty="0" smtClean="0"/>
              <a:t> </a:t>
            </a:r>
            <a:r>
              <a:rPr lang="en-US" sz="1800" dirty="0" err="1" smtClean="0"/>
              <a:t>bolak</a:t>
            </a:r>
            <a:r>
              <a:rPr lang="en-US" sz="1800" dirty="0" smtClean="0"/>
              <a:t> </a:t>
            </a:r>
            <a:r>
              <a:rPr lang="en-US" sz="1800" dirty="0" err="1" smtClean="0"/>
              <a:t>balik</a:t>
            </a:r>
            <a:r>
              <a:rPr lang="en-US" sz="1800" dirty="0" smtClean="0"/>
              <a:t>, </a:t>
            </a:r>
            <a:r>
              <a:rPr lang="en-US" sz="1800" dirty="0" err="1" smtClean="0"/>
              <a:t>maka</a:t>
            </a:r>
            <a:r>
              <a:rPr lang="en-US" sz="1800" dirty="0" smtClean="0"/>
              <a:t> </a:t>
            </a:r>
            <a:r>
              <a:rPr lang="en-US" sz="1800" dirty="0" err="1" smtClean="0"/>
              <a:t>arus</a:t>
            </a:r>
            <a:r>
              <a:rPr lang="en-US" sz="1800" dirty="0" smtClean="0"/>
              <a:t> yang </a:t>
            </a:r>
            <a:r>
              <a:rPr lang="en-US" sz="1800" dirty="0" err="1" smtClean="0"/>
              <a:t>melewati</a:t>
            </a:r>
            <a:r>
              <a:rPr lang="en-US" sz="1800" dirty="0" smtClean="0"/>
              <a:t> </a:t>
            </a:r>
            <a:r>
              <a:rPr lang="en-US" sz="1800" dirty="0" err="1" smtClean="0"/>
              <a:t>induktor</a:t>
            </a:r>
            <a:r>
              <a:rPr lang="en-US" sz="1800" dirty="0" smtClean="0"/>
              <a:t> </a:t>
            </a:r>
            <a:r>
              <a:rPr lang="en-US" sz="1800" dirty="0" err="1" smtClean="0"/>
              <a:t>mempunyai</a:t>
            </a:r>
            <a:r>
              <a:rPr lang="en-US" sz="1800" dirty="0" smtClean="0"/>
              <a:t> </a:t>
            </a:r>
            <a:r>
              <a:rPr lang="en-US" sz="1800" dirty="0" err="1" smtClean="0"/>
              <a:t>fase</a:t>
            </a:r>
            <a:r>
              <a:rPr lang="en-US" sz="1800" dirty="0" smtClean="0"/>
              <a:t> </a:t>
            </a:r>
            <a:r>
              <a:rPr lang="en-US" sz="1800" dirty="0" err="1" smtClean="0"/>
              <a:t>ketinggalan</a:t>
            </a:r>
            <a:r>
              <a:rPr lang="en-US" sz="1800" dirty="0" smtClean="0"/>
              <a:t> 90</a:t>
            </a:r>
            <a:r>
              <a:rPr lang="en-US" sz="1800" baseline="30000" dirty="0" smtClean="0"/>
              <a:t>o</a:t>
            </a:r>
            <a:r>
              <a:rPr lang="en-US" sz="1800" dirty="0" smtClean="0"/>
              <a:t> </a:t>
            </a:r>
            <a:r>
              <a:rPr lang="en-US" sz="1800" dirty="0" err="1" smtClean="0"/>
              <a:t>terhadap</a:t>
            </a:r>
            <a:r>
              <a:rPr lang="en-US" sz="1800" dirty="0" smtClean="0"/>
              <a:t> </a:t>
            </a:r>
            <a:r>
              <a:rPr lang="en-US" sz="1800" dirty="0" err="1" smtClean="0"/>
              <a:t>tegangannya</a:t>
            </a:r>
            <a:r>
              <a:rPr lang="en-US" sz="1800" dirty="0" smtClean="0"/>
              <a:t> (</a:t>
            </a:r>
            <a:r>
              <a:rPr lang="en-US" sz="1800" dirty="0" err="1" smtClean="0"/>
              <a:t>tegangan</a:t>
            </a:r>
            <a:r>
              <a:rPr lang="en-US" sz="1800" dirty="0" smtClean="0"/>
              <a:t> </a:t>
            </a:r>
            <a:r>
              <a:rPr lang="en-US" sz="1800" dirty="0" err="1" smtClean="0"/>
              <a:t>mendahului</a:t>
            </a:r>
            <a:r>
              <a:rPr lang="en-US" sz="1800" dirty="0" smtClean="0"/>
              <a:t> </a:t>
            </a:r>
            <a:r>
              <a:rPr lang="en-US" sz="1800" dirty="0" err="1" smtClean="0"/>
              <a:t>arus</a:t>
            </a:r>
            <a:r>
              <a:rPr lang="en-US" sz="1800" dirty="0" smtClean="0"/>
              <a:t>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 rot="20923579">
            <a:off x="5152823" y="2797334"/>
            <a:ext cx="3851045" cy="1813710"/>
          </a:xfrm>
        </p:spPr>
        <p:txBody>
          <a:bodyPr/>
          <a:lstStyle/>
          <a:p>
            <a:r>
              <a:rPr lang="en-US" sz="2000" b="1" i="1" dirty="0" err="1" smtClean="0"/>
              <a:t>Keterangan</a:t>
            </a:r>
            <a:r>
              <a:rPr lang="en-US" sz="2000" b="1" i="1" dirty="0" smtClean="0"/>
              <a:t> :</a:t>
            </a:r>
          </a:p>
          <a:p>
            <a:r>
              <a:rPr lang="en-US" sz="2000" b="1" i="1" dirty="0" err="1" smtClean="0"/>
              <a:t>Tanda</a:t>
            </a:r>
            <a:r>
              <a:rPr lang="en-US" sz="2000" b="1" i="1" dirty="0" smtClean="0"/>
              <a:t> (-) </a:t>
            </a:r>
            <a:r>
              <a:rPr lang="en-US" sz="2000" b="1" i="1" dirty="0" err="1" smtClean="0"/>
              <a:t>menunjukkan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bahwa</a:t>
            </a:r>
            <a:r>
              <a:rPr lang="en-US" sz="2000" b="1" i="1" dirty="0" smtClean="0"/>
              <a:t> GGL </a:t>
            </a:r>
            <a:r>
              <a:rPr lang="en-US" sz="2000" b="1" i="1" dirty="0" err="1" smtClean="0"/>
              <a:t>induksi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melawan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perubahan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kenaikan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arus</a:t>
            </a:r>
            <a:r>
              <a:rPr lang="en-US" sz="2000" b="1" i="1" dirty="0" smtClean="0"/>
              <a:t>.</a:t>
            </a:r>
          </a:p>
          <a:p>
            <a:r>
              <a:rPr lang="en-US" sz="2000" b="1" i="1" dirty="0" smtClean="0"/>
              <a:t>L =</a:t>
            </a:r>
            <a:r>
              <a:rPr lang="en-US" sz="2000" b="1" i="1" dirty="0" err="1" smtClean="0"/>
              <a:t>Induktansi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diri</a:t>
            </a:r>
            <a:endParaRPr lang="en-US" sz="2000" b="1" i="1" dirty="0"/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4876800" y="5181600"/>
          <a:ext cx="28956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3" name="Equation" r:id="rId4" imgW="736560" imgH="393480" progId="Equation.3">
                  <p:embed/>
                </p:oleObj>
              </mc:Choice>
              <mc:Fallback>
                <p:oleObj name="Equation" r:id="rId4" imgW="7365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5181600"/>
                        <a:ext cx="28956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Click="0">
    <p:circle/>
    <p:sndAc>
      <p:stSnd>
        <p:snd r:embed="rId3" name="typ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5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5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5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0"/>
                            </p:stCondLst>
                            <p:childTnLst>
                              <p:par>
                                <p:cTn id="2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5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0"/>
                            </p:stCondLst>
                            <p:childTnLst>
                              <p:par>
                                <p:cTn id="2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5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0"/>
                            </p:stCondLst>
                            <p:childTnLst>
                              <p:par>
                                <p:cTn id="3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5" dur="5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0"/>
                            </p:stCondLst>
                            <p:childTnLst>
                              <p:par>
                                <p:cTn id="3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0"/>
                            </p:stCondLst>
                            <p:childTnLst>
                              <p:par>
                                <p:cTn id="4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3" dur="5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0"/>
                            </p:stCondLst>
                            <p:childTnLst>
                              <p:par>
                                <p:cTn id="4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7" dur="5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0"/>
                            </p:stCondLst>
                            <p:childTnLst>
                              <p:par>
                                <p:cTn id="4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1" dur="5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 rot="20805804">
            <a:off x="5282816" y="793063"/>
            <a:ext cx="3756197" cy="1352852"/>
          </a:xfrm>
        </p:spPr>
        <p:txBody>
          <a:bodyPr/>
          <a:lstStyle/>
          <a:p>
            <a:r>
              <a:rPr lang="en-US" sz="4000" dirty="0" err="1" smtClean="0">
                <a:latin typeface="Bernard MT Condensed" pitchFamily="18" charset="0"/>
              </a:rPr>
              <a:t>Induktor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Pada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Rangkaian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Arus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Bolak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Balik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endParaRPr lang="en-US" sz="4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0" y="5791200"/>
            <a:ext cx="7696200" cy="762000"/>
          </a:xfrm>
        </p:spPr>
        <p:txBody>
          <a:bodyPr/>
          <a:lstStyle/>
          <a:p>
            <a:r>
              <a:rPr lang="en-US" sz="2400" b="1" i="1" dirty="0" err="1" smtClean="0"/>
              <a:t>Rangkaian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Arus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bolak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balik</a:t>
            </a:r>
            <a:r>
              <a:rPr lang="en-US" sz="2400" b="1" i="1" dirty="0" smtClean="0"/>
              <a:t> yang </a:t>
            </a:r>
            <a:r>
              <a:rPr lang="en-US" sz="2400" b="1" i="1" dirty="0" err="1" smtClean="0"/>
              <a:t>terdiri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dari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sebuah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induktor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dan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sumber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listrik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bolak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balik</a:t>
            </a:r>
            <a:endParaRPr lang="en-US" sz="2400" b="1" i="1" dirty="0"/>
          </a:p>
        </p:txBody>
      </p:sp>
      <p:pic>
        <p:nvPicPr>
          <p:cNvPr id="36866" name="Picture 2" descr="Untitled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28600"/>
            <a:ext cx="50292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867" name="Picture 3" descr="Untitled-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514600"/>
            <a:ext cx="50292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6868" name="Rectangle 4"/>
          <p:cNvSpPr>
            <a:spLocks noChangeArrowheads="1"/>
          </p:cNvSpPr>
          <p:nvPr/>
        </p:nvSpPr>
        <p:spPr bwMode="auto">
          <a:xfrm rot="20895904">
            <a:off x="5415079" y="4170691"/>
            <a:ext cx="3657600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079500" algn="l"/>
              </a:tabLst>
            </a:pPr>
            <a:r>
              <a:rPr kumimoji="0" lang="sv-SE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Induktor dalam rangkaian AC</a:t>
            </a:r>
            <a:endParaRPr kumimoji="0" lang="sv-SE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  <p:bldP spid="3686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304800" y="2819400"/>
            <a:ext cx="29388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035050" algn="l"/>
              </a:tabLst>
            </a:pPr>
            <a:r>
              <a:rPr kumimoji="0" lang="sv-SE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Grafik sinusoidal</a:t>
            </a:r>
            <a:endParaRPr kumimoji="0" lang="sv-SE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4" name="Picture 2" descr="Untitled-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86200" cy="2833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609600" y="6172200"/>
            <a:ext cx="2743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035050" algn="l"/>
              </a:tabLst>
            </a:pPr>
            <a:r>
              <a:rPr kumimoji="0" lang="sv-SE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Grafik fasor </a:t>
            </a:r>
            <a:endParaRPr kumimoji="0" lang="sv-SE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6" name="Picture 4" descr="Untitled-255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52800"/>
            <a:ext cx="3810000" cy="2956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3810000" y="990600"/>
            <a:ext cx="2362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V</a:t>
            </a:r>
            <a:r>
              <a:rPr kumimoji="0" lang="sv-SE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I</a:t>
            </a:r>
            <a:r>
              <a:rPr kumimoji="0" lang="sv-SE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= V</a:t>
            </a:r>
            <a:r>
              <a:rPr kumimoji="0" lang="sv-SE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m</a:t>
            </a:r>
            <a:r>
              <a:rPr kumimoji="0" lang="sv-SE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. sin </a:t>
            </a:r>
            <a:endParaRPr kumimoji="0" lang="sv-SE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26" name="Object 14"/>
          <p:cNvGraphicFramePr>
            <a:graphicFrameLocks noChangeAspect="1"/>
          </p:cNvGraphicFramePr>
          <p:nvPr/>
        </p:nvGraphicFramePr>
        <p:xfrm>
          <a:off x="7086600" y="5715000"/>
          <a:ext cx="21907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9" name="Equation" r:id="rId6" imgW="152334" imgH="139639" progId="Equation.3">
                  <p:embed/>
                </p:oleObj>
              </mc:Choice>
              <mc:Fallback>
                <p:oleObj name="Equation" r:id="rId6" imgW="152334" imgH="139639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5715000"/>
                        <a:ext cx="21907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9" name="Object 17"/>
          <p:cNvGraphicFramePr>
            <a:graphicFrameLocks noChangeAspect="1"/>
          </p:cNvGraphicFramePr>
          <p:nvPr/>
        </p:nvGraphicFramePr>
        <p:xfrm>
          <a:off x="4495800" y="1676400"/>
          <a:ext cx="1549400" cy="15113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0" name="Equation" r:id="rId8" imgW="355320" imgH="431640" progId="Equation.3">
                  <p:embed/>
                </p:oleObj>
              </mc:Choice>
              <mc:Fallback>
                <p:oleObj name="Equation" r:id="rId8" imgW="355320" imgH="43164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676400"/>
                        <a:ext cx="1549400" cy="15113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3886200" y="1752600"/>
            <a:ext cx="60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/>
              <a:t>I</a:t>
            </a:r>
            <a:r>
              <a:rPr lang="en-US" sz="3200" baseline="-25000" dirty="0" err="1" smtClean="0"/>
              <a:t>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267200" y="1905000"/>
            <a:ext cx="457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= </a:t>
            </a:r>
            <a:endParaRPr lang="en-US" sz="2800" dirty="0"/>
          </a:p>
        </p:txBody>
      </p:sp>
      <p:sp>
        <p:nvSpPr>
          <p:cNvPr id="38931" name="Rectangle 19"/>
          <p:cNvSpPr>
            <a:spLocks noChangeArrowheads="1"/>
          </p:cNvSpPr>
          <p:nvPr/>
        </p:nvSpPr>
        <p:spPr bwMode="auto">
          <a:xfrm>
            <a:off x="7543800" y="3733800"/>
            <a:ext cx="76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8930" name="Object 18"/>
          <p:cNvGraphicFramePr>
            <a:graphicFrameLocks noChangeAspect="1"/>
          </p:cNvGraphicFramePr>
          <p:nvPr/>
        </p:nvGraphicFramePr>
        <p:xfrm>
          <a:off x="5867400" y="1066800"/>
          <a:ext cx="457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1" name="Equation" r:id="rId10" imgW="152280" imgH="139680" progId="Equation.3">
                  <p:embed/>
                </p:oleObj>
              </mc:Choice>
              <mc:Fallback>
                <p:oleObj name="Equation" r:id="rId10" imgW="152280" imgH="13968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066800"/>
                        <a:ext cx="457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2" name="Rectangle 20"/>
          <p:cNvSpPr>
            <a:spLocks noChangeArrowheads="1"/>
          </p:cNvSpPr>
          <p:nvPr/>
        </p:nvSpPr>
        <p:spPr bwMode="auto">
          <a:xfrm>
            <a:off x="6324600" y="990600"/>
            <a:ext cx="30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33" name="Object 21"/>
          <p:cNvGraphicFramePr>
            <a:graphicFrameLocks noChangeAspect="1"/>
          </p:cNvGraphicFramePr>
          <p:nvPr/>
        </p:nvGraphicFramePr>
        <p:xfrm>
          <a:off x="3733800" y="3810000"/>
          <a:ext cx="3124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2" name="Equation" r:id="rId12" imgW="1193760" imgH="215640" progId="Equation.3">
                  <p:embed/>
                </p:oleObj>
              </mc:Choice>
              <mc:Fallback>
                <p:oleObj name="Equation" r:id="rId12" imgW="1193760" imgH="21564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810000"/>
                        <a:ext cx="31242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4" name="Object 22"/>
          <p:cNvGraphicFramePr>
            <a:graphicFrameLocks noChangeAspect="1"/>
          </p:cNvGraphicFramePr>
          <p:nvPr/>
        </p:nvGraphicFramePr>
        <p:xfrm>
          <a:off x="4724400" y="3048000"/>
          <a:ext cx="762000" cy="695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3" name="Equation" r:id="rId14" imgW="152334" imgH="139639" progId="Equation.3">
                  <p:embed/>
                </p:oleObj>
              </mc:Choice>
              <mc:Fallback>
                <p:oleObj name="Equation" r:id="rId14" imgW="152334" imgH="139639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048000"/>
                        <a:ext cx="762000" cy="6957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6" name="Rectangle 24"/>
          <p:cNvSpPr>
            <a:spLocks noChangeArrowheads="1"/>
          </p:cNvSpPr>
          <p:nvPr/>
        </p:nvSpPr>
        <p:spPr bwMode="auto">
          <a:xfrm>
            <a:off x="5486400" y="3200400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X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86200" y="3124200"/>
            <a:ext cx="9973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sv-SE" sz="2800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X</a:t>
            </a:r>
            <a:r>
              <a:rPr lang="sv-SE" sz="2800" baseline="-30000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L</a:t>
            </a:r>
            <a:r>
              <a:rPr lang="sv-SE" sz="2800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= </a:t>
            </a:r>
            <a:endParaRPr lang="sv-SE" sz="2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962400" y="304800"/>
            <a:ext cx="281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u="sng" dirty="0" smtClean="0">
                <a:latin typeface="Algerian" pitchFamily="82" charset="0"/>
              </a:rPr>
              <a:t>RUMUSAN</a:t>
            </a:r>
            <a:endParaRPr lang="en-US" sz="4000" b="1" i="1" u="sng" dirty="0">
              <a:latin typeface="Algerian" pitchFamily="82" charset="0"/>
            </a:endParaRPr>
          </a:p>
        </p:txBody>
      </p:sp>
      <p:sp>
        <p:nvSpPr>
          <p:cNvPr id="38937" name="Rectangle 25"/>
          <p:cNvSpPr>
            <a:spLocks noChangeArrowheads="1"/>
          </p:cNvSpPr>
          <p:nvPr/>
        </p:nvSpPr>
        <p:spPr bwMode="auto">
          <a:xfrm>
            <a:off x="3810000" y="4572000"/>
            <a:ext cx="4495800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346200" algn="l"/>
              </a:tabLst>
            </a:pPr>
            <a:r>
              <a:rPr kumimoji="0" lang="sv-S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Berbeda dengan resistor, reaktansi induktif</a:t>
            </a:r>
            <a:r>
              <a:rPr kumimoji="0" lang="sv-SE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sv-S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besarnya tergantung pada frekuensi  </a:t>
            </a:r>
            <a:endParaRPr kumimoji="0" lang="sv-SE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38" name="Object 26"/>
          <p:cNvGraphicFramePr>
            <a:graphicFrameLocks noChangeAspect="1"/>
          </p:cNvGraphicFramePr>
          <p:nvPr/>
        </p:nvGraphicFramePr>
        <p:xfrm>
          <a:off x="5181600" y="5638800"/>
          <a:ext cx="16764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4" name="Equation" r:id="rId16" imgW="266400" imgH="444240" progId="Equation.3">
                  <p:embed/>
                </p:oleObj>
              </mc:Choice>
              <mc:Fallback>
                <p:oleObj name="Equation" r:id="rId16" imgW="266400" imgH="44424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5638800"/>
                        <a:ext cx="16764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5"/>
          <p:cNvSpPr/>
          <p:nvPr/>
        </p:nvSpPr>
        <p:spPr>
          <a:xfrm>
            <a:off x="4038600" y="5562600"/>
            <a:ext cx="1295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err="1" smtClean="0"/>
              <a:t>I</a:t>
            </a:r>
            <a:r>
              <a:rPr lang="en-US" sz="4400" baseline="-25000" dirty="0" err="1" smtClean="0"/>
              <a:t>ef</a:t>
            </a:r>
            <a:r>
              <a:rPr lang="en-US" sz="4400" dirty="0" smtClean="0"/>
              <a:t> =</a:t>
            </a:r>
            <a:endParaRPr lang="en-US" sz="4400" dirty="0"/>
          </a:p>
        </p:txBody>
      </p:sp>
    </p:spTree>
  </p:cSld>
  <p:clrMapOvr>
    <a:masterClrMapping/>
  </p:clrMapOvr>
  <p:transition spd="slow" advClick="0">
    <p:pull dir="ld"/>
    <p:sndAc>
      <p:stSnd>
        <p:snd r:embed="rId3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3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3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3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30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30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3000"/>
                                        <p:tgtEl>
                                          <p:spTgt spid="3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5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0"/>
                            </p:stCondLst>
                            <p:childTnLst>
                              <p:par>
                                <p:cTn id="41" presetID="8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3" dur="3000"/>
                                        <p:tgtEl>
                                          <p:spTgt spid="38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0"/>
                            </p:stCondLst>
                            <p:childTnLst>
                              <p:par>
                                <p:cTn id="4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7" dur="3000"/>
                                        <p:tgtEl>
                                          <p:spTgt spid="38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1" dur="3000"/>
                                        <p:tgtEl>
                                          <p:spTgt spid="3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0"/>
                            </p:stCondLst>
                            <p:childTnLst>
                              <p:par>
                                <p:cTn id="5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5" dur="3000"/>
                                        <p:tgtEl>
                                          <p:spTgt spid="38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0"/>
                            </p:stCondLst>
                            <p:childTnLst>
                              <p:par>
                                <p:cTn id="5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9" dur="3000"/>
                                        <p:tgtEl>
                                          <p:spTgt spid="38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000"/>
                            </p:stCondLst>
                            <p:childTnLst>
                              <p:par>
                                <p:cTn id="6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3" dur="300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0"/>
                            </p:stCondLst>
                            <p:childTnLst>
                              <p:par>
                                <p:cTn id="6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7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000"/>
                            </p:stCondLst>
                            <p:childTnLst>
                              <p:par>
                                <p:cTn id="6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1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000"/>
                            </p:stCondLst>
                            <p:childTnLst>
                              <p:par>
                                <p:cTn id="7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5" dur="300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4000"/>
                            </p:stCondLst>
                            <p:childTnLst>
                              <p:par>
                                <p:cTn id="7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9" dur="300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7000"/>
                            </p:stCondLst>
                            <p:childTnLst>
                              <p:par>
                                <p:cTn id="8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83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3" grpId="0"/>
      <p:bldP spid="38915" grpId="0"/>
      <p:bldP spid="38921" grpId="0"/>
      <p:bldP spid="22" grpId="0"/>
      <p:bldP spid="23" grpId="0"/>
      <p:bldP spid="38931" grpId="0"/>
      <p:bldP spid="38932" grpId="0"/>
      <p:bldP spid="38936" grpId="0"/>
      <p:bldP spid="31" grpId="0"/>
      <p:bldP spid="33" grpId="0"/>
      <p:bldP spid="38937" grpId="0" animBg="1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7315200" cy="1066800"/>
          </a:xfrm>
        </p:spPr>
        <p:txBody>
          <a:bodyPr/>
          <a:lstStyle/>
          <a:p>
            <a:r>
              <a:rPr lang="en-US" sz="2800" b="0" dirty="0" err="1" smtClean="0">
                <a:latin typeface="Showcard Gothic" pitchFamily="82" charset="0"/>
              </a:rPr>
              <a:t>Kapasitor</a:t>
            </a:r>
            <a:r>
              <a:rPr lang="en-US" sz="2800" b="0" dirty="0" smtClean="0">
                <a:latin typeface="Showcard Gothic" pitchFamily="82" charset="0"/>
              </a:rPr>
              <a:t> </a:t>
            </a:r>
            <a:r>
              <a:rPr lang="en-US" sz="2800" b="0" dirty="0" err="1" smtClean="0">
                <a:latin typeface="Showcard Gothic" pitchFamily="82" charset="0"/>
              </a:rPr>
              <a:t>pada</a:t>
            </a:r>
            <a:r>
              <a:rPr lang="en-US" sz="2800" b="0" dirty="0" smtClean="0">
                <a:latin typeface="Showcard Gothic" pitchFamily="82" charset="0"/>
              </a:rPr>
              <a:t> </a:t>
            </a:r>
            <a:r>
              <a:rPr lang="en-US" sz="2800" b="0" dirty="0" err="1" smtClean="0">
                <a:latin typeface="Showcard Gothic" pitchFamily="82" charset="0"/>
              </a:rPr>
              <a:t>rangkaian</a:t>
            </a:r>
            <a:r>
              <a:rPr lang="en-US" sz="2800" b="0" dirty="0" smtClean="0">
                <a:latin typeface="Showcard Gothic" pitchFamily="82" charset="0"/>
              </a:rPr>
              <a:t> </a:t>
            </a:r>
            <a:r>
              <a:rPr lang="en-US" sz="2800" b="0" dirty="0" err="1" smtClean="0">
                <a:latin typeface="Showcard Gothic" pitchFamily="82" charset="0"/>
              </a:rPr>
              <a:t>arus</a:t>
            </a:r>
            <a:r>
              <a:rPr lang="en-US" sz="2800" b="0" dirty="0" smtClean="0">
                <a:latin typeface="Showcard Gothic" pitchFamily="82" charset="0"/>
              </a:rPr>
              <a:t> </a:t>
            </a:r>
            <a:r>
              <a:rPr lang="en-US" sz="2800" b="0" dirty="0" err="1" smtClean="0">
                <a:latin typeface="Showcard Gothic" pitchFamily="82" charset="0"/>
              </a:rPr>
              <a:t>bolak</a:t>
            </a:r>
            <a:r>
              <a:rPr lang="en-US" sz="2800" b="0" dirty="0" smtClean="0">
                <a:latin typeface="Showcard Gothic" pitchFamily="82" charset="0"/>
              </a:rPr>
              <a:t> </a:t>
            </a:r>
            <a:r>
              <a:rPr lang="en-US" sz="2800" b="0" dirty="0" err="1" smtClean="0">
                <a:latin typeface="Showcard Gothic" pitchFamily="82" charset="0"/>
              </a:rPr>
              <a:t>balik</a:t>
            </a:r>
            <a:endParaRPr lang="en-US" sz="2800" b="0" dirty="0">
              <a:latin typeface="Showcard Gothi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036256">
            <a:off x="3048000" y="2133600"/>
            <a:ext cx="2971800" cy="609600"/>
          </a:xfrm>
        </p:spPr>
        <p:txBody>
          <a:bodyPr/>
          <a:lstStyle/>
          <a:p>
            <a:r>
              <a:rPr lang="en-US" b="1" dirty="0" smtClean="0">
                <a:latin typeface="Showcard Gothic" pitchFamily="82" charset="0"/>
              </a:rPr>
              <a:t>RUMUSAN</a:t>
            </a:r>
            <a:endParaRPr lang="en-US" b="1" dirty="0">
              <a:latin typeface="Showcard Gothic" pitchFamily="82" charset="0"/>
            </a:endParaRPr>
          </a:p>
        </p:txBody>
      </p:sp>
      <p:pic>
        <p:nvPicPr>
          <p:cNvPr id="39939" name="Picture 3" descr="Untitled-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87452">
            <a:off x="381000" y="2286000"/>
            <a:ext cx="2286000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5657671"/>
            <a:ext cx="6934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9625" algn="l"/>
              </a:tabLst>
            </a:pPr>
            <a:r>
              <a:rPr kumimoji="0" lang="sv-S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Rangkaian listrik bolak balik dengan sebuah kapasitor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9625" algn="l"/>
              </a:tabLst>
            </a:pPr>
            <a:r>
              <a:rPr kumimoji="0" lang="sv-S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Apabila kapasitor C dilewati arus bolak balik, ternyata arus yang melewati kapasitor mempunyai fase mendahului 90</a:t>
            </a:r>
            <a:r>
              <a:rPr kumimoji="0" lang="sv-SE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o</a:t>
            </a:r>
            <a:r>
              <a:rPr kumimoji="0" lang="sv-S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 terhadap tegangannya.</a:t>
            </a:r>
            <a:endParaRPr kumimoji="0" lang="sv-SE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20838054">
            <a:off x="4222442" y="2694385"/>
            <a:ext cx="2334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Comic Sans MS" pitchFamily="66" charset="0"/>
              </a:rPr>
              <a:t>Q =C. V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 rot="21098186">
            <a:off x="2990865" y="3518199"/>
            <a:ext cx="441251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Q = C . V</a:t>
            </a:r>
            <a:r>
              <a:rPr kumimoji="0" lang="sv-SE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m</a:t>
            </a:r>
            <a:r>
              <a:rPr kumimoji="0" lang="sv-S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 Sin </a:t>
            </a:r>
            <a:endParaRPr kumimoji="0" lang="sv-SE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5638800" y="3276600"/>
          <a:ext cx="834571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2" name="Equation" r:id="rId5" imgW="152334" imgH="139639" progId="Equation.3">
                  <p:embed/>
                </p:oleObj>
              </mc:Choice>
              <mc:Fallback>
                <p:oleObj name="Equation" r:id="rId5" imgW="152334" imgH="139639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276600"/>
                        <a:ext cx="834571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3" name="Rectangle 7"/>
          <p:cNvSpPr>
            <a:spLocks noChangeArrowheads="1"/>
          </p:cNvSpPr>
          <p:nvPr/>
        </p:nvSpPr>
        <p:spPr bwMode="auto">
          <a:xfrm rot="20950617">
            <a:off x="6389345" y="3047887"/>
            <a:ext cx="84271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hiller" pitchFamily="82" charset="0"/>
                <a:cs typeface="Tahoma" pitchFamily="34" charset="0"/>
              </a:rPr>
              <a:t>.t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4267200"/>
            <a:ext cx="5105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52513" algn="l"/>
              </a:tabLst>
            </a:pPr>
            <a:r>
              <a:rPr kumimoji="0" lang="sv-SE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hiller" pitchFamily="82" charset="0"/>
                <a:ea typeface="Times New Roman" pitchFamily="18" charset="0"/>
                <a:cs typeface="Tahoma" pitchFamily="34" charset="0"/>
              </a:rPr>
              <a:t>Keterangan :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hiller" pitchFamily="8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52513" algn="l"/>
              </a:tabLst>
            </a:pPr>
            <a:r>
              <a:rPr kumimoji="0" lang="sv-SE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hiller" pitchFamily="82" charset="0"/>
                <a:ea typeface="Times New Roman" pitchFamily="18" charset="0"/>
                <a:cs typeface="Tahoma" pitchFamily="34" charset="0"/>
              </a:rPr>
              <a:t>	Q : muatan kapasitor (Coulomb)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hiller" pitchFamily="8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52513" algn="l"/>
              </a:tabLst>
            </a:pPr>
            <a:r>
              <a:rPr kumimoji="0" lang="sv-SE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hiller" pitchFamily="82" charset="0"/>
                <a:ea typeface="Times New Roman" pitchFamily="18" charset="0"/>
                <a:cs typeface="Tahoma" pitchFamily="34" charset="0"/>
              </a:rPr>
              <a:t>	C : kapasitas kapasitor (Farad)</a:t>
            </a:r>
            <a:endParaRPr kumimoji="0" lang="sv-SE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hiller" pitchFamily="82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>
    <p:newsflash/>
    <p:sndAc>
      <p:stSnd>
        <p:snd r:embed="rId3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5" dur="3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9" dur="3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7" dur="3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1" dur="3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5" dur="3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9" dur="3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9940" grpId="0"/>
      <p:bldP spid="7" grpId="0"/>
      <p:bldP spid="39942" grpId="0"/>
      <p:bldP spid="39943" grpId="0"/>
      <p:bldP spid="399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57200"/>
            <a:ext cx="7162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latin typeface="Algerian" pitchFamily="82" charset="0"/>
              </a:rPr>
              <a:t>Kuat</a:t>
            </a:r>
            <a:r>
              <a:rPr lang="en-US" sz="4000" b="1" dirty="0" smtClean="0">
                <a:latin typeface="Algerian" pitchFamily="82" charset="0"/>
              </a:rPr>
              <a:t> </a:t>
            </a:r>
            <a:r>
              <a:rPr lang="en-US" sz="4000" b="1" dirty="0" err="1" smtClean="0">
                <a:latin typeface="Algerian" pitchFamily="82" charset="0"/>
              </a:rPr>
              <a:t>arus</a:t>
            </a:r>
            <a:r>
              <a:rPr lang="en-US" sz="4000" b="1" dirty="0" smtClean="0">
                <a:latin typeface="Algerian" pitchFamily="82" charset="0"/>
              </a:rPr>
              <a:t> yang </a:t>
            </a:r>
            <a:r>
              <a:rPr lang="en-US" sz="4000" b="1" dirty="0" err="1" smtClean="0">
                <a:latin typeface="Algerian" pitchFamily="82" charset="0"/>
              </a:rPr>
              <a:t>mengalir</a:t>
            </a:r>
            <a:r>
              <a:rPr lang="en-US" sz="4000" b="1" dirty="0" smtClean="0">
                <a:latin typeface="Algerian" pitchFamily="82" charset="0"/>
              </a:rPr>
              <a:t> </a:t>
            </a:r>
            <a:r>
              <a:rPr lang="en-US" sz="4000" b="1" dirty="0" err="1" smtClean="0">
                <a:latin typeface="Algerian" pitchFamily="82" charset="0"/>
              </a:rPr>
              <a:t>melalui</a:t>
            </a:r>
            <a:r>
              <a:rPr lang="en-US" sz="4000" b="1" dirty="0" smtClean="0">
                <a:latin typeface="Algerian" pitchFamily="82" charset="0"/>
              </a:rPr>
              <a:t> </a:t>
            </a:r>
            <a:r>
              <a:rPr lang="en-US" sz="4000" b="1" dirty="0" err="1" smtClean="0">
                <a:latin typeface="Algerian" pitchFamily="82" charset="0"/>
              </a:rPr>
              <a:t>kapasitor</a:t>
            </a:r>
            <a:endParaRPr lang="en-US" sz="4000" b="1" dirty="0">
              <a:latin typeface="Algerian" pitchFamily="82" charset="0"/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 rot="20923408">
            <a:off x="0" y="1981200"/>
            <a:ext cx="2438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52513" algn="l"/>
              </a:tabLst>
            </a:pPr>
            <a:r>
              <a:rPr kumimoji="0" lang="sv-SE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Times New Roman" pitchFamily="18" charset="0"/>
                <a:cs typeface="Tahoma" pitchFamily="34" charset="0"/>
              </a:rPr>
              <a:t>RUMUS :</a:t>
            </a:r>
            <a:endParaRPr kumimoji="0" lang="sv-SE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howcard Gothic" pitchFamily="82" charset="0"/>
              <a:cs typeface="Arial" pitchFamily="34" charset="0"/>
            </a:endParaRPr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2667000" y="3581400"/>
          <a:ext cx="533400" cy="487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5" name="Equation" r:id="rId4" imgW="152334" imgH="139639" progId="Equation.3">
                  <p:embed/>
                </p:oleObj>
              </mc:Choice>
              <mc:Fallback>
                <p:oleObj name="Equation" r:id="rId4" imgW="152334" imgH="139639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581400"/>
                        <a:ext cx="533400" cy="4870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304800" y="3581400"/>
            <a:ext cx="2514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I</a:t>
            </a:r>
            <a:r>
              <a:rPr kumimoji="0" lang="sv-SE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C</a:t>
            </a:r>
            <a:r>
              <a:rPr kumimoji="0" lang="sv-S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 = I</a:t>
            </a:r>
            <a:r>
              <a:rPr kumimoji="0" lang="sv-SE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m</a:t>
            </a:r>
            <a:r>
              <a:rPr kumimoji="0" lang="sv-S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 sin (</a:t>
            </a:r>
            <a:endParaRPr kumimoji="0" lang="sv-SE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3962400" y="3048000"/>
          <a:ext cx="685800" cy="1645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6" name="Equation" r:id="rId6" imgW="164880" imgH="393480" progId="Equation.3">
                  <p:embed/>
                </p:oleObj>
              </mc:Choice>
              <mc:Fallback>
                <p:oleObj name="Equation" r:id="rId6" imgW="16488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048000"/>
                        <a:ext cx="685800" cy="16459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3200400" y="3581400"/>
            <a:ext cx="762000" cy="52322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t +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4724400" y="3581400"/>
            <a:ext cx="444500" cy="5847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52513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)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73" name="Object 13"/>
          <p:cNvGraphicFramePr>
            <a:graphicFrameLocks noChangeAspect="1"/>
          </p:cNvGraphicFramePr>
          <p:nvPr/>
        </p:nvGraphicFramePr>
        <p:xfrm>
          <a:off x="1066800" y="4343400"/>
          <a:ext cx="1066800" cy="13914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7" name="Equation" r:id="rId8" imgW="304536" imgH="393359" progId="Equation.3">
                  <p:embed/>
                </p:oleObj>
              </mc:Choice>
              <mc:Fallback>
                <p:oleObj name="Equation" r:id="rId8" imgW="304536" imgH="393359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343400"/>
                        <a:ext cx="1066800" cy="13914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2" name="Object 12"/>
          <p:cNvGraphicFramePr>
            <a:graphicFrameLocks noChangeAspect="1"/>
          </p:cNvGraphicFramePr>
          <p:nvPr/>
        </p:nvGraphicFramePr>
        <p:xfrm>
          <a:off x="2743200" y="4572000"/>
          <a:ext cx="1533236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8" name="Equation" r:id="rId10" imgW="545863" imgH="431613" progId="Equation.3">
                  <p:embed/>
                </p:oleObj>
              </mc:Choice>
              <mc:Fallback>
                <p:oleObj name="Equation" r:id="rId10" imgW="545863" imgH="431613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572000"/>
                        <a:ext cx="1533236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4" name="Rectangle 14"/>
          <p:cNvSpPr>
            <a:spLocks noChangeArrowheads="1"/>
          </p:cNvSpPr>
          <p:nvPr/>
        </p:nvSpPr>
        <p:spPr bwMode="auto">
          <a:xfrm>
            <a:off x="228600" y="4191000"/>
            <a:ext cx="1143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	X</a:t>
            </a:r>
            <a:r>
              <a:rPr kumimoji="0" lang="sv-SE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c</a:t>
            </a:r>
            <a:r>
              <a:rPr kumimoji="0" lang="sv-S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= </a:t>
            </a:r>
            <a:endParaRPr kumimoji="0" lang="sv-SE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75" name="Rectangle 15"/>
          <p:cNvSpPr>
            <a:spLocks noChangeArrowheads="1"/>
          </p:cNvSpPr>
          <p:nvPr/>
        </p:nvSpPr>
        <p:spPr bwMode="auto">
          <a:xfrm>
            <a:off x="2057400" y="4724400"/>
            <a:ext cx="685800" cy="64633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=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76" name="Rectangle 16"/>
          <p:cNvSpPr>
            <a:spLocks noChangeArrowheads="1"/>
          </p:cNvSpPr>
          <p:nvPr/>
        </p:nvSpPr>
        <p:spPr bwMode="auto">
          <a:xfrm>
            <a:off x="2209800" y="4800600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795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7200" y="5867400"/>
            <a:ext cx="434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Showcard Gothic" pitchFamily="82" charset="0"/>
              </a:rPr>
              <a:t>X</a:t>
            </a:r>
            <a:r>
              <a:rPr lang="en-US" sz="3200" baseline="-25000" dirty="0" smtClean="0">
                <a:latin typeface="Showcard Gothic" pitchFamily="82" charset="0"/>
              </a:rPr>
              <a:t>C</a:t>
            </a:r>
            <a:r>
              <a:rPr lang="en-US" sz="2000" dirty="0" smtClean="0">
                <a:latin typeface="Showcard Gothic" pitchFamily="82" charset="0"/>
              </a:rPr>
              <a:t>  </a:t>
            </a:r>
            <a:r>
              <a:rPr lang="en-US" sz="2000" i="1" u="sng" dirty="0" smtClean="0">
                <a:latin typeface="Showcard Gothic" pitchFamily="82" charset="0"/>
              </a:rPr>
              <a:t>= </a:t>
            </a:r>
            <a:r>
              <a:rPr lang="en-US" sz="2000" i="1" u="sng" dirty="0" err="1" smtClean="0">
                <a:latin typeface="Showcard Gothic" pitchFamily="82" charset="0"/>
              </a:rPr>
              <a:t>Reaktansi</a:t>
            </a:r>
            <a:r>
              <a:rPr lang="en-US" sz="2000" i="1" u="sng" dirty="0" smtClean="0">
                <a:latin typeface="Showcard Gothic" pitchFamily="82" charset="0"/>
              </a:rPr>
              <a:t> </a:t>
            </a:r>
            <a:r>
              <a:rPr lang="en-US" sz="2000" i="1" u="sng" dirty="0" err="1" smtClean="0">
                <a:latin typeface="Showcard Gothic" pitchFamily="82" charset="0"/>
              </a:rPr>
              <a:t>kapasitif</a:t>
            </a:r>
            <a:endParaRPr lang="en-US" sz="2000" i="1" u="sng" dirty="0" smtClean="0">
              <a:latin typeface="Showcard Gothic" pitchFamily="82" charset="0"/>
            </a:endParaRPr>
          </a:p>
          <a:p>
            <a:r>
              <a:rPr lang="en-US" sz="2000" dirty="0" smtClean="0">
                <a:latin typeface="Showcard Gothic" pitchFamily="82" charset="0"/>
              </a:rPr>
              <a:t>	</a:t>
            </a:r>
            <a:r>
              <a:rPr lang="en-US" sz="2000" i="1" dirty="0" smtClean="0">
                <a:latin typeface="Showcard Gothic" pitchFamily="82" charset="0"/>
              </a:rPr>
              <a:t>f  = </a:t>
            </a:r>
            <a:r>
              <a:rPr lang="en-US" sz="2000" i="1" dirty="0" err="1" smtClean="0">
                <a:latin typeface="Showcard Gothic" pitchFamily="82" charset="0"/>
              </a:rPr>
              <a:t>frekuensi</a:t>
            </a:r>
            <a:r>
              <a:rPr lang="en-US" sz="2000" i="1" dirty="0" smtClean="0">
                <a:latin typeface="Showcard Gothic" pitchFamily="82" charset="0"/>
              </a:rPr>
              <a:t> (Hz)</a:t>
            </a:r>
          </a:p>
          <a:p>
            <a:endParaRPr lang="en-US" sz="2000" b="1" dirty="0">
              <a:latin typeface="Showcard Gothic" pitchFamily="8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419600" y="5638800"/>
            <a:ext cx="2514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latin typeface="Comic Sans MS" pitchFamily="66" charset="0"/>
              </a:rPr>
              <a:t>I</a:t>
            </a:r>
            <a:r>
              <a:rPr lang="en-US" sz="3200" baseline="-25000" dirty="0" err="1" smtClean="0">
                <a:latin typeface="Comic Sans MS" pitchFamily="66" charset="0"/>
              </a:rPr>
              <a:t>m</a:t>
            </a:r>
            <a:r>
              <a:rPr lang="en-US" sz="3200" dirty="0" smtClean="0">
                <a:latin typeface="Comic Sans MS" pitchFamily="66" charset="0"/>
              </a:rPr>
              <a:t> = .C. </a:t>
            </a:r>
            <a:r>
              <a:rPr lang="en-US" sz="3200" dirty="0" err="1" smtClean="0">
                <a:latin typeface="Comic Sans MS" pitchFamily="66" charset="0"/>
              </a:rPr>
              <a:t>V</a:t>
            </a:r>
            <a:r>
              <a:rPr lang="en-US" sz="3200" baseline="-25000" dirty="0" err="1" smtClean="0">
                <a:latin typeface="Comic Sans MS" pitchFamily="66" charset="0"/>
              </a:rPr>
              <a:t>m</a:t>
            </a:r>
            <a:r>
              <a:rPr lang="en-US" sz="3200" baseline="-25000" dirty="0" smtClean="0">
                <a:latin typeface="Comic Sans MS" pitchFamily="66" charset="0"/>
              </a:rPr>
              <a:t> </a:t>
            </a:r>
            <a:r>
              <a:rPr lang="en-US" sz="3200" dirty="0" smtClean="0">
                <a:latin typeface="Comic Sans MS" pitchFamily="66" charset="0"/>
              </a:rPr>
              <a:t>= </a:t>
            </a:r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4876800" y="4572000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I</a:t>
            </a:r>
            <a:r>
              <a:rPr kumimoji="0" lang="sv-SE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ef</a:t>
            </a:r>
            <a:r>
              <a:rPr kumimoji="0" lang="sv-SE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= </a:t>
            </a:r>
            <a:endParaRPr kumimoji="0" lang="sv-SE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92" name="Object 32"/>
          <p:cNvGraphicFramePr>
            <a:graphicFrameLocks noChangeAspect="1"/>
          </p:cNvGraphicFramePr>
          <p:nvPr/>
        </p:nvGraphicFramePr>
        <p:xfrm>
          <a:off x="5867400" y="4419600"/>
          <a:ext cx="685800" cy="1170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9" name="Equation" r:id="rId12" imgW="266584" imgH="457002" progId="Equation.3">
                  <p:embed/>
                </p:oleObj>
              </mc:Choice>
              <mc:Fallback>
                <p:oleObj name="Equation" r:id="rId12" imgW="266584" imgH="457002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419600"/>
                        <a:ext cx="685800" cy="11708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4" name="Object 34"/>
          <p:cNvGraphicFramePr>
            <a:graphicFrameLocks noChangeAspect="1"/>
          </p:cNvGraphicFramePr>
          <p:nvPr/>
        </p:nvGraphicFramePr>
        <p:xfrm>
          <a:off x="6781800" y="5296830"/>
          <a:ext cx="914400" cy="1561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0" name="Equation" r:id="rId14" imgW="266584" imgH="457002" progId="Equation.3">
                  <p:embed/>
                </p:oleObj>
              </mc:Choice>
              <mc:Fallback>
                <p:oleObj name="Equation" r:id="rId14" imgW="266584" imgH="457002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5296830"/>
                        <a:ext cx="914400" cy="15611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Click="0">
    <p:pull dir="d"/>
    <p:sndAc>
      <p:stSnd>
        <p:snd r:embed="rId3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0"/>
                            </p:stCondLst>
                            <p:childTnLst>
                              <p:par>
                                <p:cTn id="6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60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80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40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40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2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40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40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4000"/>
                            </p:stCondLst>
                            <p:childTnLst>
                              <p:par>
                                <p:cTn id="9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40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40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0961" grpId="0"/>
      <p:bldP spid="40964" grpId="0"/>
      <p:bldP spid="40969" grpId="0"/>
      <p:bldP spid="40970" grpId="0" animBg="1"/>
      <p:bldP spid="40971" grpId="0" animBg="1"/>
      <p:bldP spid="40974" grpId="0"/>
      <p:bldP spid="40975" grpId="0" animBg="1"/>
      <p:bldP spid="40976" grpId="0"/>
      <p:bldP spid="26" grpId="0"/>
      <p:bldP spid="35" grpId="0"/>
      <p:bldP spid="4099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r>
              <a:rPr lang="en-US" sz="5400" dirty="0" err="1" smtClean="0">
                <a:latin typeface="Showcard Gothic" pitchFamily="82" charset="0"/>
              </a:rPr>
              <a:t>Rangkaian</a:t>
            </a:r>
            <a:r>
              <a:rPr lang="en-US" sz="5400" dirty="0" smtClean="0">
                <a:latin typeface="Showcard Gothic" pitchFamily="82" charset="0"/>
              </a:rPr>
              <a:t> Seri RL </a:t>
            </a:r>
            <a:endParaRPr lang="en-US" sz="5400" dirty="0">
              <a:latin typeface="Showcard Gothic" pitchFamily="82" charset="0"/>
            </a:endParaRPr>
          </a:p>
        </p:txBody>
      </p:sp>
      <p:pic>
        <p:nvPicPr>
          <p:cNvPr id="41986" name="Picture 2" descr="RANGKAIAN SERI R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057400"/>
            <a:ext cx="6629400" cy="457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457200"/>
            <a:ext cx="5486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err="1" smtClean="0">
                <a:latin typeface="Broadway" pitchFamily="82" charset="0"/>
              </a:rPr>
              <a:t>Dengan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induktor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dan</a:t>
            </a:r>
            <a:r>
              <a:rPr lang="en-US" dirty="0" smtClean="0">
                <a:latin typeface="Broadway" pitchFamily="82" charset="0"/>
              </a:rPr>
              <a:t> resistor </a:t>
            </a:r>
            <a:r>
              <a:rPr lang="en-US" dirty="0" err="1" smtClean="0">
                <a:latin typeface="Broadway" pitchFamily="82" charset="0"/>
              </a:rPr>
              <a:t>dihubungkan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seri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sehingga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arus</a:t>
            </a:r>
            <a:r>
              <a:rPr lang="en-US" dirty="0" smtClean="0">
                <a:latin typeface="Broadway" pitchFamily="82" charset="0"/>
              </a:rPr>
              <a:t> yang </a:t>
            </a:r>
            <a:r>
              <a:rPr lang="en-US" dirty="0" err="1" smtClean="0">
                <a:latin typeface="Broadway" pitchFamily="82" charset="0"/>
              </a:rPr>
              <a:t>mengalir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pada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kedua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komponen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ini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sama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besar</a:t>
            </a:r>
            <a:r>
              <a:rPr lang="en-US" dirty="0" smtClean="0">
                <a:latin typeface="Broadway" pitchFamily="82" charset="0"/>
              </a:rPr>
              <a:t>. </a:t>
            </a:r>
          </a:p>
        </p:txBody>
      </p:sp>
      <p:pic>
        <p:nvPicPr>
          <p:cNvPr id="43010" name="Picture 2" descr="Untitled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057399"/>
            <a:ext cx="2319619" cy="17526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2819400" y="26670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 smtClean="0">
                <a:latin typeface="Comic Sans MS" pitchFamily="66" charset="0"/>
              </a:rPr>
              <a:t>Sama</a:t>
            </a:r>
            <a:r>
              <a:rPr lang="en-US" b="1" i="1" dirty="0" smtClean="0">
                <a:latin typeface="Comic Sans MS" pitchFamily="66" charset="0"/>
              </a:rPr>
              <a:t> </a:t>
            </a:r>
            <a:r>
              <a:rPr lang="en-US" b="1" i="1" dirty="0" err="1" smtClean="0">
                <a:latin typeface="Comic Sans MS" pitchFamily="66" charset="0"/>
              </a:rPr>
              <a:t>seperti</a:t>
            </a:r>
            <a:endParaRPr lang="en-US" b="1" i="1" dirty="0">
              <a:latin typeface="Comic Sans MS" pitchFamily="66" charset="0"/>
            </a:endParaRPr>
          </a:p>
        </p:txBody>
      </p:sp>
      <p:pic>
        <p:nvPicPr>
          <p:cNvPr id="43011" name="Picture 3" descr="Untitled-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2209800"/>
            <a:ext cx="2133600" cy="16995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Left-Right Arrow 9"/>
          <p:cNvSpPr/>
          <p:nvPr/>
        </p:nvSpPr>
        <p:spPr>
          <a:xfrm>
            <a:off x="2743200" y="3048000"/>
            <a:ext cx="1600200" cy="381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304800" y="4267200"/>
          <a:ext cx="362712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7" name="Equation" r:id="rId6" imgW="1002960" imgH="291960" progId="Equation.3">
                  <p:embed/>
                </p:oleObj>
              </mc:Choice>
              <mc:Fallback>
                <p:oleObj name="Equation" r:id="rId6" imgW="1002960" imgH="2919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267200"/>
                        <a:ext cx="362712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4343400" y="4267200"/>
          <a:ext cx="2438400" cy="1164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8" name="Equation" r:id="rId8" imgW="710891" imgH="431613" progId="Equation.3">
                  <p:embed/>
                </p:oleObj>
              </mc:Choice>
              <mc:Fallback>
                <p:oleObj name="Equation" r:id="rId8" imgW="710891" imgH="431613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267200"/>
                        <a:ext cx="2438400" cy="11641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3016" name="Object 8"/>
          <p:cNvGraphicFramePr>
            <a:graphicFrameLocks noChangeAspect="1"/>
          </p:cNvGraphicFramePr>
          <p:nvPr/>
        </p:nvGraphicFramePr>
        <p:xfrm>
          <a:off x="0" y="5410200"/>
          <a:ext cx="9144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9" name="Equation" r:id="rId10" imgW="126725" imgH="177415" progId="Equation.3">
                  <p:embed/>
                </p:oleObj>
              </mc:Choice>
              <mc:Fallback>
                <p:oleObj name="Equation" r:id="rId10" imgW="126725" imgH="177415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410200"/>
                        <a:ext cx="9144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609600" y="5715000"/>
            <a:ext cx="8915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sudut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fase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sudut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antara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 V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 V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howcard Gothic" pitchFamily="8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howcard Gothic" pitchFamily="82" charset="0"/>
              <a:cs typeface="Arial" pitchFamily="34" charset="0"/>
            </a:endParaRPr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Click="0">
    <p:newsflash/>
    <p:sndAc>
      <p:stSnd>
        <p:snd r:embed="rId3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3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3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8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3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3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8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5" dur="3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3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0"/>
                            </p:stCondLst>
                            <p:childTnLst>
                              <p:par>
                                <p:cTn id="41" presetID="8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3" dur="3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0"/>
                            </p:stCondLst>
                            <p:childTnLst>
                              <p:par>
                                <p:cTn id="4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7" dur="3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1" dur="3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0"/>
                            </p:stCondLst>
                            <p:childTnLst>
                              <p:par>
                                <p:cTn id="53" presetID="8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5" dur="30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 animBg="1"/>
      <p:bldP spid="43013" grpId="0"/>
      <p:bldP spid="43015" grpId="0"/>
      <p:bldP spid="43017" grpId="0"/>
      <p:bldP spid="43018" grpId="0"/>
      <p:bldP spid="430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762000"/>
            <a:ext cx="72250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>
                <a:latin typeface="Showcard Gothic" pitchFamily="82" charset="0"/>
              </a:rPr>
              <a:t>Impedansi</a:t>
            </a:r>
            <a:r>
              <a:rPr lang="en-US" sz="4400" dirty="0" smtClean="0">
                <a:latin typeface="Showcard Gothic" pitchFamily="82" charset="0"/>
              </a:rPr>
              <a:t> </a:t>
            </a:r>
            <a:r>
              <a:rPr lang="en-US" sz="4400" dirty="0" err="1" smtClean="0">
                <a:latin typeface="Showcard Gothic" pitchFamily="82" charset="0"/>
              </a:rPr>
              <a:t>rangkaian</a:t>
            </a:r>
            <a:r>
              <a:rPr lang="en-US" sz="4400" dirty="0" smtClean="0">
                <a:latin typeface="Showcard Gothic" pitchFamily="82" charset="0"/>
              </a:rPr>
              <a:t> RL</a:t>
            </a:r>
            <a:endParaRPr lang="en-US" sz="4400" dirty="0">
              <a:latin typeface="Showcard Gothic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905000"/>
            <a:ext cx="6629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Comic Sans MS" pitchFamily="66" charset="0"/>
              </a:rPr>
              <a:t>Tegangan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pada</a:t>
            </a:r>
            <a:r>
              <a:rPr lang="en-US" sz="2800" dirty="0" smtClean="0">
                <a:latin typeface="Comic Sans MS" pitchFamily="66" charset="0"/>
              </a:rPr>
              <a:t> resistor </a:t>
            </a:r>
            <a:r>
              <a:rPr lang="en-US" sz="2800" dirty="0" smtClean="0">
                <a:latin typeface="Comic Sans MS" pitchFamily="66" charset="0"/>
                <a:sym typeface="Wingdings"/>
              </a:rPr>
              <a:t></a:t>
            </a:r>
            <a:r>
              <a:rPr lang="en-US" sz="2800" dirty="0" smtClean="0">
                <a:latin typeface="Comic Sans MS" pitchFamily="66" charset="0"/>
              </a:rPr>
              <a:t> V</a:t>
            </a:r>
            <a:r>
              <a:rPr lang="en-US" sz="2800" baseline="-25000" dirty="0" smtClean="0">
                <a:latin typeface="Comic Sans MS" pitchFamily="66" charset="0"/>
              </a:rPr>
              <a:t>R</a:t>
            </a:r>
            <a:r>
              <a:rPr lang="en-US" sz="2800" dirty="0" smtClean="0">
                <a:latin typeface="Comic Sans MS" pitchFamily="66" charset="0"/>
              </a:rPr>
              <a:t> = I x R</a:t>
            </a:r>
            <a:endParaRPr lang="en-US" sz="2800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2438400"/>
            <a:ext cx="63706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Comic Sans MS" pitchFamily="66" charset="0"/>
              </a:rPr>
              <a:t>Tegangan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pada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induktor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  <a:sym typeface="Wingdings"/>
              </a:rPr>
              <a:t></a:t>
            </a:r>
            <a:r>
              <a:rPr lang="en-US" sz="2800" dirty="0" smtClean="0">
                <a:latin typeface="Comic Sans MS" pitchFamily="66" charset="0"/>
              </a:rPr>
              <a:t> V</a:t>
            </a:r>
            <a:r>
              <a:rPr lang="en-US" sz="2800" baseline="-25000" dirty="0" smtClean="0">
                <a:latin typeface="Comic Sans MS" pitchFamily="66" charset="0"/>
              </a:rPr>
              <a:t>L</a:t>
            </a:r>
            <a:r>
              <a:rPr lang="en-US" sz="2800" dirty="0" smtClean="0">
                <a:latin typeface="Comic Sans MS" pitchFamily="66" charset="0"/>
              </a:rPr>
              <a:t> = I . X</a:t>
            </a:r>
            <a:r>
              <a:rPr lang="en-US" sz="2800" baseline="-25000" dirty="0" smtClean="0">
                <a:latin typeface="Comic Sans MS" pitchFamily="66" charset="0"/>
              </a:rPr>
              <a:t>L</a:t>
            </a:r>
            <a:endParaRPr lang="en-US" sz="2800" dirty="0">
              <a:latin typeface="Comic Sans MS" pitchFamily="66" charset="0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4033" name="Object 1"/>
          <p:cNvGraphicFramePr>
            <a:graphicFrameLocks noChangeAspect="1"/>
          </p:cNvGraphicFramePr>
          <p:nvPr/>
        </p:nvGraphicFramePr>
        <p:xfrm>
          <a:off x="990600" y="3048000"/>
          <a:ext cx="242856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4" name="Equation" r:id="rId4" imgW="723586" imgH="291973" progId="Equation.3">
                  <p:embed/>
                </p:oleObj>
              </mc:Choice>
              <mc:Fallback>
                <p:oleObj name="Equation" r:id="rId4" imgW="723586" imgH="291973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048000"/>
                        <a:ext cx="2428568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152400" y="3124200"/>
            <a:ext cx="99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Z =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3352800" y="3276600"/>
            <a:ext cx="220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ym typeface="Wingdings"/>
              </a:rPr>
              <a:t></a:t>
            </a:r>
            <a:r>
              <a:rPr lang="en-US" sz="2800" dirty="0" smtClean="0"/>
              <a:t>  I</a:t>
            </a:r>
            <a:r>
              <a:rPr lang="en-US" sz="2800" baseline="-25000" dirty="0" smtClean="0"/>
              <a:t>R</a:t>
            </a:r>
            <a:r>
              <a:rPr lang="en-US" sz="2800" dirty="0" smtClean="0"/>
              <a:t> = I</a:t>
            </a:r>
            <a:r>
              <a:rPr lang="en-US" sz="2800" baseline="-25000" dirty="0" smtClean="0"/>
              <a:t>L</a:t>
            </a:r>
            <a:r>
              <a:rPr lang="en-US" sz="2800" dirty="0" smtClean="0"/>
              <a:t> = I </a:t>
            </a:r>
            <a:endParaRPr lang="en-US" sz="2800" dirty="0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 rot="21185189">
            <a:off x="2384955" y="3913749"/>
            <a:ext cx="66294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Keterangan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V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	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Tegangan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total (volt)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V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	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Tegangan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resistor (volt)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V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	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Tegangan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Induktor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(volt)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R	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Hambatan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(Ohm)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I	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Kuat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Arus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(Ampere)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	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Reaktansi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Induktif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(ohm)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Z	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Hambatan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Total (Ohm)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spd="slow" advClick="0">
    <p:pull/>
    <p:sndAc>
      <p:stSnd>
        <p:snd r:embed="rId3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8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3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30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5" dur="3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44034" grpId="0"/>
      <p:bldP spid="8" grpId="0"/>
      <p:bldP spid="9" grpId="0"/>
      <p:bldP spid="440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09600"/>
            <a:ext cx="678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Rangkaian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 Seri RC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lgerian" pitchFamily="82" charset="0"/>
            </a:endParaRPr>
          </a:p>
        </p:txBody>
      </p:sp>
      <p:pic>
        <p:nvPicPr>
          <p:cNvPr id="45058" name="Picture 2" descr="Untitled-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981200"/>
            <a:ext cx="6248400" cy="20574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45059" name="Picture 3" descr="Untitled-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191000"/>
            <a:ext cx="6248400" cy="1873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81000" y="6211669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seri</a:t>
            </a:r>
            <a:r>
              <a:rPr lang="en-US" dirty="0" smtClean="0"/>
              <a:t> R-C, </a:t>
            </a:r>
            <a:r>
              <a:rPr lang="en-US" dirty="0" err="1" smtClean="0"/>
              <a:t>arus</a:t>
            </a:r>
            <a:r>
              <a:rPr lang="en-US" dirty="0" smtClean="0"/>
              <a:t> yang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hambatan</a:t>
            </a:r>
            <a:r>
              <a:rPr lang="en-US" dirty="0" smtClean="0"/>
              <a:t> I</a:t>
            </a:r>
            <a:r>
              <a:rPr lang="en-US" baseline="-25000" dirty="0" smtClean="0"/>
              <a:t>R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I</a:t>
            </a:r>
            <a:r>
              <a:rPr lang="en-US" baseline="-25000" dirty="0" smtClean="0"/>
              <a:t>C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endParaRPr lang="en-US" dirty="0"/>
          </a:p>
        </p:txBody>
      </p:sp>
    </p:spTree>
  </p:cSld>
  <p:clrMapOvr>
    <a:masterClrMapping/>
  </p:clrMapOvr>
  <p:transition spd="slow" advClick="0">
    <p:strips dir="ld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3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3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33600"/>
            <a:ext cx="65341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Gambar</a:t>
            </a:r>
            <a:r>
              <a:rPr lang="en-US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fasor</a:t>
            </a:r>
            <a:r>
              <a:rPr lang="en-US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untuk</a:t>
            </a:r>
            <a:r>
              <a:rPr lang="en-US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V</a:t>
            </a:r>
            <a:r>
              <a:rPr lang="en-US" sz="2400" b="1" baseline="-250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R</a:t>
            </a:r>
            <a:r>
              <a:rPr lang="en-US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, V</a:t>
            </a:r>
            <a:r>
              <a:rPr lang="en-US" sz="2400" b="1" baseline="-250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C</a:t>
            </a:r>
            <a:r>
              <a:rPr lang="en-US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, </a:t>
            </a:r>
            <a:r>
              <a:rPr lang="en-US" sz="2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dan</a:t>
            </a:r>
            <a:r>
              <a:rPr lang="en-US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I </a:t>
            </a:r>
            <a:r>
              <a:rPr lang="en-US" sz="2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adalah</a:t>
            </a:r>
            <a:endParaRPr lang="en-US" sz="2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6082" name="Picture 2" descr="Untitled-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67000"/>
            <a:ext cx="3200400" cy="2133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914400"/>
            <a:ext cx="6705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Tegangan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pada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 resistor 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V</a:t>
            </a:r>
            <a:r>
              <a:rPr kumimoji="0" lang="en-US" sz="2000" b="1" i="0" u="none" strike="noStrike" cap="all" normalizeH="0" baseline="-30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R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= I x R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-457200" y="1371600"/>
            <a:ext cx="7315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Tegangan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pada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kapasitor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V</a:t>
            </a:r>
            <a:r>
              <a:rPr kumimoji="0" lang="en-US" sz="2000" b="1" i="0" u="none" strike="noStrike" cap="all" normalizeH="0" baseline="-30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= I . X</a:t>
            </a:r>
            <a:r>
              <a:rPr kumimoji="0" lang="en-US" sz="2000" b="1" i="0" u="none" strike="noStrike" cap="all" normalizeH="0" baseline="-30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L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pic>
        <p:nvPicPr>
          <p:cNvPr id="46085" name="Picture 5" descr="Untitled-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3200399"/>
            <a:ext cx="2590800" cy="15206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graphicFrame>
        <p:nvGraphicFramePr>
          <p:cNvPr id="46087" name="Object 7"/>
          <p:cNvGraphicFramePr>
            <a:graphicFrameLocks noChangeAspect="1"/>
          </p:cNvGraphicFramePr>
          <p:nvPr/>
        </p:nvGraphicFramePr>
        <p:xfrm>
          <a:off x="4419600" y="4800600"/>
          <a:ext cx="342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7" name="Equation" r:id="rId6" imgW="126725" imgH="177415" progId="Equation.3">
                  <p:embed/>
                </p:oleObj>
              </mc:Choice>
              <mc:Fallback>
                <p:oleObj name="Equation" r:id="rId6" imgW="126725" imgH="177415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4800600"/>
                        <a:ext cx="3429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6" name="Object 6"/>
          <p:cNvGraphicFramePr>
            <a:graphicFrameLocks noChangeAspect="1"/>
          </p:cNvGraphicFramePr>
          <p:nvPr/>
        </p:nvGraphicFramePr>
        <p:xfrm>
          <a:off x="5029200" y="4724400"/>
          <a:ext cx="609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8" name="Equation" r:id="rId8" imgW="241195" imgH="431613" progId="Equation.3">
                  <p:embed/>
                </p:oleObj>
              </mc:Choice>
              <mc:Fallback>
                <p:oleObj name="Equation" r:id="rId8" imgW="241195" imgH="431613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4724400"/>
                        <a:ext cx="6096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3810000" y="4800600"/>
            <a:ext cx="68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Tan </a:t>
            </a:r>
            <a:endParaRPr kumimoji="0" 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4572000" y="4724400"/>
            <a:ext cx="609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= </a:t>
            </a:r>
            <a:endParaRPr kumimoji="0" lang="id-ID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Curved Left Arrow 11"/>
          <p:cNvSpPr/>
          <p:nvPr/>
        </p:nvSpPr>
        <p:spPr>
          <a:xfrm>
            <a:off x="6096000" y="2514600"/>
            <a:ext cx="762000" cy="533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4038600" y="2819400"/>
            <a:ext cx="16002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urved Right Arrow 14"/>
          <p:cNvSpPr/>
          <p:nvPr/>
        </p:nvSpPr>
        <p:spPr>
          <a:xfrm>
            <a:off x="3200400" y="2971800"/>
            <a:ext cx="457200" cy="8382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urved Left Arrow 15"/>
          <p:cNvSpPr/>
          <p:nvPr/>
        </p:nvSpPr>
        <p:spPr>
          <a:xfrm>
            <a:off x="3733800" y="3657600"/>
            <a:ext cx="381000" cy="9906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Left Arrow 16"/>
          <p:cNvSpPr/>
          <p:nvPr/>
        </p:nvSpPr>
        <p:spPr>
          <a:xfrm>
            <a:off x="3048000" y="4495800"/>
            <a:ext cx="4572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6090" name="Object 10"/>
          <p:cNvGraphicFramePr>
            <a:graphicFrameLocks noChangeAspect="1"/>
          </p:cNvGraphicFramePr>
          <p:nvPr/>
        </p:nvGraphicFramePr>
        <p:xfrm>
          <a:off x="304800" y="5486400"/>
          <a:ext cx="2743200" cy="619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9" name="Equation" r:id="rId10" imgW="1015559" imgH="304668" progId="Equation.3">
                  <p:embed/>
                </p:oleObj>
              </mc:Choice>
              <mc:Fallback>
                <p:oleObj name="Equation" r:id="rId10" imgW="1015559" imgH="304668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486400"/>
                        <a:ext cx="2743200" cy="6198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6092" name="Object 12"/>
          <p:cNvGraphicFramePr>
            <a:graphicFrameLocks noChangeAspect="1"/>
          </p:cNvGraphicFramePr>
          <p:nvPr/>
        </p:nvGraphicFramePr>
        <p:xfrm>
          <a:off x="457200" y="6096000"/>
          <a:ext cx="2590800" cy="609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0" name="Equation" r:id="rId12" imgW="1002865" imgH="304668" progId="Equation.3">
                  <p:embed/>
                </p:oleObj>
              </mc:Choice>
              <mc:Fallback>
                <p:oleObj name="Equation" r:id="rId12" imgW="1002865" imgH="304668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096000"/>
                        <a:ext cx="2590800" cy="6096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094" name="Picture 14" descr="Untitled-2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867400" y="5638800"/>
            <a:ext cx="1676400" cy="1143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graphicFrame>
        <p:nvGraphicFramePr>
          <p:cNvPr id="46096" name="Object 16"/>
          <p:cNvGraphicFramePr>
            <a:graphicFrameLocks noChangeAspect="1"/>
          </p:cNvGraphicFramePr>
          <p:nvPr/>
        </p:nvGraphicFramePr>
        <p:xfrm>
          <a:off x="3733800" y="5867400"/>
          <a:ext cx="381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1" name="Equation" r:id="rId15" imgW="126725" imgH="177415" progId="Equation.3">
                  <p:embed/>
                </p:oleObj>
              </mc:Choice>
              <mc:Fallback>
                <p:oleObj name="Equation" r:id="rId15" imgW="126725" imgH="177415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5867400"/>
                        <a:ext cx="3810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95" name="Object 15"/>
          <p:cNvGraphicFramePr>
            <a:graphicFrameLocks noChangeAspect="1"/>
          </p:cNvGraphicFramePr>
          <p:nvPr/>
        </p:nvGraphicFramePr>
        <p:xfrm>
          <a:off x="4267200" y="5715000"/>
          <a:ext cx="538976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2" name="Equation" r:id="rId17" imgW="279279" imgH="393529" progId="Equation.3">
                  <p:embed/>
                </p:oleObj>
              </mc:Choice>
              <mc:Fallback>
                <p:oleObj name="Equation" r:id="rId17" imgW="279279" imgH="393529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5715000"/>
                        <a:ext cx="538976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7" name="Rectangle 17"/>
          <p:cNvSpPr>
            <a:spLocks noChangeArrowheads="1"/>
          </p:cNvSpPr>
          <p:nvPr/>
        </p:nvSpPr>
        <p:spPr bwMode="auto">
          <a:xfrm>
            <a:off x="3200400" y="5867400"/>
            <a:ext cx="68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Tan </a:t>
            </a:r>
            <a:endParaRPr kumimoji="0" 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3886200" y="5867400"/>
            <a:ext cx="53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= </a:t>
            </a:r>
            <a:endParaRPr kumimoji="0" lang="id-ID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Striped Right Arrow 26"/>
          <p:cNvSpPr/>
          <p:nvPr/>
        </p:nvSpPr>
        <p:spPr>
          <a:xfrm>
            <a:off x="4876800" y="6019800"/>
            <a:ext cx="762000" cy="304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0" y="457200"/>
            <a:ext cx="57358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 pada induktor : V</a:t>
            </a:r>
            <a:r>
              <a:rPr lang="id-ID" sz="2000" b="1" cap="all" baseline="-25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L</a:t>
            </a:r>
            <a:r>
              <a:rPr lang="id-ID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= I . X</a:t>
            </a:r>
            <a:r>
              <a:rPr lang="id-ID" sz="2000" b="1" cap="all" baseline="-25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L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spd="slow" advClick="0">
    <p:wheel spokes="8"/>
    <p:sndAc>
      <p:stSnd>
        <p:snd r:embed="rId3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30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30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0"/>
                            </p:stCondLst>
                            <p:childTnLst>
                              <p:par>
                                <p:cTn id="8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0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0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0" fill="hold"/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0" fill="hold"/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2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6083" grpId="0"/>
      <p:bldP spid="46084" grpId="0"/>
      <p:bldP spid="46088" grpId="0"/>
      <p:bldP spid="46089" grpId="0"/>
      <p:bldP spid="12" grpId="0" animBg="1"/>
      <p:bldP spid="14" grpId="0" animBg="1"/>
      <p:bldP spid="15" grpId="0" animBg="1"/>
      <p:bldP spid="16" grpId="0" animBg="1"/>
      <p:bldP spid="17" grpId="0" animBg="1"/>
      <p:bldP spid="46091" grpId="0"/>
      <p:bldP spid="46093" grpId="0"/>
      <p:bldP spid="46097" grpId="0"/>
      <p:bldP spid="46098" grpId="0"/>
      <p:bldP spid="27" grpId="0" animBg="1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57200"/>
            <a:ext cx="3657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8800" dirty="0" smtClean="0">
                <a:latin typeface="Chiller" pitchFamily="82" charset="0"/>
              </a:rPr>
              <a:t>Resonansi</a:t>
            </a:r>
            <a:r>
              <a:rPr lang="id-ID" sz="8800" dirty="0" smtClean="0"/>
              <a:t> </a:t>
            </a:r>
            <a:endParaRPr lang="en-US" sz="8800" dirty="0"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1981200"/>
            <a:ext cx="3733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id-ID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id-ID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= X</a:t>
            </a:r>
            <a:r>
              <a:rPr kumimoji="0" lang="id-ID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id-ID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makan tan </a:t>
            </a:r>
            <a:endParaRPr kumimoji="0" lang="id-ID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105" name="Object 1"/>
          <p:cNvGraphicFramePr>
            <a:graphicFrameLocks noChangeAspect="1"/>
          </p:cNvGraphicFramePr>
          <p:nvPr/>
        </p:nvGraphicFramePr>
        <p:xfrm>
          <a:off x="3124200" y="1981200"/>
          <a:ext cx="457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5" name="Equation" r:id="rId4" imgW="126725" imgH="177415" progId="Equation.3">
                  <p:embed/>
                </p:oleObj>
              </mc:Choice>
              <mc:Fallback>
                <p:oleObj name="Equation" r:id="rId4" imgW="126725" imgH="177415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981200"/>
                        <a:ext cx="4572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2514600" y="2057400"/>
            <a:ext cx="5029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	  </a:t>
            </a:r>
            <a:r>
              <a:rPr kumimoji="0" lang="id-ID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menjadi nol</a:t>
            </a:r>
            <a:r>
              <a:rPr kumimoji="0" lang="en-US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Arial" pitchFamily="34" charset="0"/>
              </a:rPr>
              <a:t>,</a:t>
            </a:r>
            <a:r>
              <a:rPr kumimoji="0" lang="en-US" sz="2400" b="1" i="0" u="none" strike="noStrike" cap="all" normalizeH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id-ID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Hal ini berarti Z = R dan dalam rangkaian terjadi resonansi seri</a:t>
            </a:r>
            <a:endParaRPr kumimoji="0" lang="id-ID" sz="24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581400"/>
            <a:ext cx="739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 smtClean="0">
                <a:latin typeface="Comic Sans MS" pitchFamily="66" charset="0"/>
              </a:rPr>
              <a:t>Besarnya frekuensi resonansi f dapat dicari seperti berikut</a:t>
            </a:r>
            <a:r>
              <a:rPr lang="en-US" sz="2400" dirty="0" smtClean="0">
                <a:latin typeface="Comic Sans MS" pitchFamily="66" charset="0"/>
              </a:rPr>
              <a:t> ;</a:t>
            </a:r>
            <a:r>
              <a:rPr lang="id-ID" sz="2400" dirty="0" smtClean="0">
                <a:latin typeface="Comic Sans MS" pitchFamily="66" charset="0"/>
              </a:rPr>
              <a:t> 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2438400" y="4114800"/>
          <a:ext cx="1981200" cy="669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6" name="Equation" r:id="rId6" imgW="863225" imgH="444307" progId="Equation.3">
                  <p:embed/>
                </p:oleObj>
              </mc:Choice>
              <mc:Fallback>
                <p:oleObj name="Equation" r:id="rId6" imgW="863225" imgH="444307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114800"/>
                        <a:ext cx="1981200" cy="6690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0" y="4800600"/>
            <a:ext cx="670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 smtClean="0">
                <a:latin typeface="Comic Sans MS" pitchFamily="66" charset="0"/>
              </a:rPr>
              <a:t>Ketika frekuensi sumber arus bolak balik = frekuensi resonansi berlaku </a:t>
            </a:r>
            <a:r>
              <a:rPr lang="en-US" dirty="0" smtClean="0">
                <a:latin typeface="Comic Sans MS" pitchFamily="66" charset="0"/>
              </a:rPr>
              <a:t> ;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7110" name="Object 6"/>
          <p:cNvGraphicFramePr>
            <a:graphicFrameLocks noChangeAspect="1"/>
          </p:cNvGraphicFramePr>
          <p:nvPr/>
        </p:nvGraphicFramePr>
        <p:xfrm>
          <a:off x="2209800" y="5105400"/>
          <a:ext cx="1676400" cy="532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7" name="Equation" r:id="rId8" imgW="812447" imgH="253890" progId="Equation.3">
                  <p:embed/>
                </p:oleObj>
              </mc:Choice>
              <mc:Fallback>
                <p:oleObj name="Equation" r:id="rId8" imgW="812447" imgH="25389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5105400"/>
                        <a:ext cx="1676400" cy="5325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3886200" y="5181600"/>
            <a:ext cx="2140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 smtClean="0"/>
              <a:t>--&gt; R</a:t>
            </a:r>
            <a:r>
              <a:rPr lang="en-US" dirty="0" smtClean="0"/>
              <a:t> </a:t>
            </a:r>
            <a:r>
              <a:rPr lang="id-ID" dirty="0" smtClean="0"/>
              <a:t> (Nilai Z max)</a:t>
            </a:r>
            <a:endParaRPr lang="en-US" dirty="0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7112" name="Object 8"/>
          <p:cNvGraphicFramePr>
            <a:graphicFrameLocks noChangeAspect="1"/>
          </p:cNvGraphicFramePr>
          <p:nvPr/>
        </p:nvGraphicFramePr>
        <p:xfrm>
          <a:off x="1524000" y="5715000"/>
          <a:ext cx="2286000" cy="682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8" name="Equation" r:id="rId10" imgW="799753" imgH="444307" progId="Equation.3">
                  <p:embed/>
                </p:oleObj>
              </mc:Choice>
              <mc:Fallback>
                <p:oleObj name="Equation" r:id="rId10" imgW="799753" imgH="444307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715000"/>
                        <a:ext cx="2286000" cy="6821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3810000" y="5943600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--&gt; </a:t>
            </a:r>
            <a:endParaRPr kumimoji="0" lang="id-ID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114" name="Object 10"/>
          <p:cNvGraphicFramePr>
            <a:graphicFrameLocks noChangeAspect="1"/>
          </p:cNvGraphicFramePr>
          <p:nvPr/>
        </p:nvGraphicFramePr>
        <p:xfrm>
          <a:off x="4267200" y="5867400"/>
          <a:ext cx="381000" cy="822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9" name="Equation" r:id="rId12" imgW="177646" imgH="393359" progId="Equation.3">
                  <p:embed/>
                </p:oleObj>
              </mc:Choice>
              <mc:Fallback>
                <p:oleObj name="Equation" r:id="rId12" imgW="177646" imgH="393359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5867400"/>
                        <a:ext cx="381000" cy="8221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4648200" y="6019800"/>
            <a:ext cx="2209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( Nilai/maksimum)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spd="slow" advClick="0">
    <p:newsflash/>
    <p:sndAc>
      <p:stSnd>
        <p:snd r:embed="rId3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7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7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1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45" presetID="2" presetClass="entr" presetSubtype="1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0"/>
                            </p:stCondLst>
                            <p:childTnLst>
                              <p:par>
                                <p:cTn id="5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0"/>
                            </p:stCondLst>
                            <p:childTnLst>
                              <p:par>
                                <p:cTn id="5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3000"/>
                            </p:stCondLst>
                            <p:childTnLst>
                              <p:par>
                                <p:cTn id="60" presetID="2" presetClass="entr" presetSubtype="1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6000"/>
                            </p:stCondLst>
                            <p:childTnLst>
                              <p:par>
                                <p:cTn id="6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9000"/>
                            </p:stCondLst>
                            <p:childTnLst>
                              <p:par>
                                <p:cTn id="7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000"/>
                            </p:stCondLst>
                            <p:childTnLst>
                              <p:par>
                                <p:cTn id="7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0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0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0"/>
                            </p:stCondLst>
                            <p:childTnLst>
                              <p:par>
                                <p:cTn id="8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0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0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7106" grpId="0"/>
      <p:bldP spid="47107" grpId="0"/>
      <p:bldP spid="6" grpId="0"/>
      <p:bldP spid="47109" grpId="0"/>
      <p:bldP spid="9" grpId="0"/>
      <p:bldP spid="47111" grpId="0"/>
      <p:bldP spid="12" grpId="0"/>
      <p:bldP spid="47113" grpId="0"/>
      <p:bldP spid="47115" grpId="0"/>
      <p:bldP spid="47116" grpId="0"/>
    </p:bldLst>
  </p:timing>
</p:sld>
</file>

<file path=ppt/theme/theme1.xml><?xml version="1.0" encoding="utf-8"?>
<a:theme xmlns:a="http://schemas.openxmlformats.org/drawingml/2006/main" name="grad-daz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grad-daze</Template>
  <TotalTime>600</TotalTime>
  <Words>829</Words>
  <Application>Microsoft Office PowerPoint</Application>
  <PresentationFormat>On-screen Show (4:3)</PresentationFormat>
  <Paragraphs>203</Paragraphs>
  <Slides>26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1" baseType="lpstr">
      <vt:lpstr>Algerian</vt:lpstr>
      <vt:lpstr>Arial</vt:lpstr>
      <vt:lpstr>Bernard MT Condensed</vt:lpstr>
      <vt:lpstr>Broadway</vt:lpstr>
      <vt:lpstr>Calibri</vt:lpstr>
      <vt:lpstr>Chiller</vt:lpstr>
      <vt:lpstr>Comic Sans MS</vt:lpstr>
      <vt:lpstr>Cooper Black</vt:lpstr>
      <vt:lpstr>Copperplate Gothic Bold</vt:lpstr>
      <vt:lpstr>Showcard Gothic</vt:lpstr>
      <vt:lpstr>Tahoma</vt:lpstr>
      <vt:lpstr>Times New Roman</vt:lpstr>
      <vt:lpstr>Wingdings</vt:lpstr>
      <vt:lpstr>grad-daze</vt:lpstr>
      <vt:lpstr>Equation</vt:lpstr>
      <vt:lpstr>TEGANGAN DAN ARUS BOLAK BALIK</vt:lpstr>
      <vt:lpstr>TEGANGAN DAN ARUS BOLAK BALIK</vt:lpstr>
      <vt:lpstr>Bentuk tegangan dan arus bolak balik</vt:lpstr>
      <vt:lpstr>Bentuk tegangan dan arus bolak balik</vt:lpstr>
      <vt:lpstr>PowerPoint Presentation</vt:lpstr>
      <vt:lpstr>PowerPoint Presentation</vt:lpstr>
      <vt:lpstr>Kuat arus dan tegangan pada fasor</vt:lpstr>
      <vt:lpstr> Nilai rata-rata dan nilai efektif</vt:lpstr>
      <vt:lpstr>PowerPoint Presentation</vt:lpstr>
      <vt:lpstr>Nilai efektif tegangan bolak balik </vt:lpstr>
      <vt:lpstr>Alat  ukur  arus  dan tegangan  bolak  balik </vt:lpstr>
      <vt:lpstr>PowerPoint Presentation</vt:lpstr>
      <vt:lpstr>Menguasai hubungan antara tegangan, impedansi, dan arus listrik bolak-balik</vt:lpstr>
      <vt:lpstr>PowerPoint Presentation</vt:lpstr>
      <vt:lpstr>Sesuai  perumusan  Vr  dan  Ir,  maka  grafik  tegangan  dan  arus  pada  resistor   berbentuk  sinusoidal  </vt:lpstr>
      <vt:lpstr>Induktor Pada Rangkaian Arus Bolak Balik </vt:lpstr>
      <vt:lpstr>Induktor Pada Rangkaian Arus Bolak Balik </vt:lpstr>
      <vt:lpstr>PowerPoint Presentation</vt:lpstr>
      <vt:lpstr>Kapasitor pada rangkaian arus bolak balik</vt:lpstr>
      <vt:lpstr>PowerPoint Presentation</vt:lpstr>
      <vt:lpstr>Rangkaian Seri RL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ramadhan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 DAZE</dc:title>
  <dc:creator>mar'i</dc:creator>
  <cp:lastModifiedBy>ASUS</cp:lastModifiedBy>
  <cp:revision>63</cp:revision>
  <dcterms:created xsi:type="dcterms:W3CDTF">2012-12-09T06:43:28Z</dcterms:created>
  <dcterms:modified xsi:type="dcterms:W3CDTF">2022-01-01T04:21:40Z</dcterms:modified>
</cp:coreProperties>
</file>