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88" r:id="rId18"/>
    <p:sldId id="273" r:id="rId19"/>
    <p:sldId id="289" r:id="rId20"/>
    <p:sldId id="277" r:id="rId21"/>
    <p:sldId id="279" r:id="rId22"/>
    <p:sldId id="280" r:id="rId23"/>
    <p:sldId id="281" r:id="rId24"/>
    <p:sldId id="282" r:id="rId25"/>
    <p:sldId id="283" r:id="rId26"/>
    <p:sldId id="284" r:id="rId27"/>
    <p:sldId id="285" r:id="rId28"/>
    <p:sldId id="274" r:id="rId29"/>
    <p:sldId id="275" r:id="rId30"/>
    <p:sldId id="287" r:id="rId31"/>
    <p:sldId id="290" r:id="rId32"/>
    <p:sldId id="291" r:id="rId33"/>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311920E0-F057-4FC2-9E21-0D92052BED58}" type="datetimeFigureOut">
              <a:rPr lang="id-ID" smtClean="0"/>
              <a:t>26/03/2017</a:t>
            </a:fld>
            <a:endParaRPr lang="id-ID"/>
          </a:p>
        </p:txBody>
      </p:sp>
      <p:sp>
        <p:nvSpPr>
          <p:cNvPr id="17" name="Footer Placeholder 16"/>
          <p:cNvSpPr>
            <a:spLocks noGrp="1"/>
          </p:cNvSpPr>
          <p:nvPr>
            <p:ph type="ftr" sz="quarter" idx="11"/>
          </p:nvPr>
        </p:nvSpPr>
        <p:spPr>
          <a:xfrm>
            <a:off x="2898648" y="6355080"/>
            <a:ext cx="3474720" cy="365760"/>
          </a:xfrm>
        </p:spPr>
        <p:txBody>
          <a:bodyPr/>
          <a:lstStyle/>
          <a:p>
            <a:endParaRPr lang="id-ID"/>
          </a:p>
        </p:txBody>
      </p:sp>
      <p:sp>
        <p:nvSpPr>
          <p:cNvPr id="29" name="Slide Number Placeholder 28"/>
          <p:cNvSpPr>
            <a:spLocks noGrp="1"/>
          </p:cNvSpPr>
          <p:nvPr>
            <p:ph type="sldNum" sz="quarter" idx="12"/>
          </p:nvPr>
        </p:nvSpPr>
        <p:spPr>
          <a:xfrm>
            <a:off x="1216152" y="6355080"/>
            <a:ext cx="1219200" cy="365760"/>
          </a:xfrm>
        </p:spPr>
        <p:txBody>
          <a:bodyPr/>
          <a:lstStyle/>
          <a:p>
            <a:fld id="{47A6FFBC-89A2-41B0-A173-8ED80EC0CC34}" type="slidenum">
              <a:rPr lang="id-ID" smtClean="0"/>
              <a:t>‹#›</a:t>
            </a:fld>
            <a:endParaRPr lang="id-ID"/>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311920E0-F057-4FC2-9E21-0D92052BED58}" type="datetimeFigureOut">
              <a:rPr lang="id-ID" smtClean="0"/>
              <a:t>26/03/2017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7A6FFBC-89A2-41B0-A173-8ED80EC0CC34}" type="slidenum">
              <a:rPr lang="id-ID" smtClean="0"/>
              <a:t>‹#›</a:t>
            </a:fld>
            <a:endParaRPr lang="id-ID"/>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311920E0-F057-4FC2-9E21-0D92052BED58}" type="datetimeFigureOut">
              <a:rPr lang="id-ID" smtClean="0"/>
              <a:t>26/03/2017</a:t>
            </a:fld>
            <a:endParaRPr lang="id-ID"/>
          </a:p>
        </p:txBody>
      </p:sp>
      <p:sp>
        <p:nvSpPr>
          <p:cNvPr id="5" name="Footer Placeholder 4"/>
          <p:cNvSpPr>
            <a:spLocks noGrp="1"/>
          </p:cNvSpPr>
          <p:nvPr>
            <p:ph type="ftr" sz="quarter" idx="11"/>
          </p:nvPr>
        </p:nvSpPr>
        <p:spPr>
          <a:xfrm>
            <a:off x="2898648" y="6355080"/>
            <a:ext cx="3474720" cy="365760"/>
          </a:xfrm>
        </p:spPr>
        <p:txBody>
          <a:bodyPr/>
          <a:lstStyle/>
          <a:p>
            <a:endParaRPr lang="id-ID"/>
          </a:p>
        </p:txBody>
      </p:sp>
      <p:sp>
        <p:nvSpPr>
          <p:cNvPr id="6" name="Slide Number Placeholder 5"/>
          <p:cNvSpPr>
            <a:spLocks noGrp="1"/>
          </p:cNvSpPr>
          <p:nvPr>
            <p:ph type="sldNum" sz="quarter" idx="12"/>
          </p:nvPr>
        </p:nvSpPr>
        <p:spPr>
          <a:xfrm>
            <a:off x="1069848" y="6355080"/>
            <a:ext cx="1520952" cy="365760"/>
          </a:xfrm>
        </p:spPr>
        <p:txBody>
          <a:bodyPr/>
          <a:lstStyle/>
          <a:p>
            <a:fld id="{47A6FFBC-89A2-41B0-A173-8ED80EC0CC34}" type="slidenum">
              <a:rPr lang="id-ID" smtClean="0"/>
              <a:t>‹#›</a:t>
            </a:fld>
            <a:endParaRPr lang="id-ID"/>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311920E0-F057-4FC2-9E21-0D92052BED58}" type="datetimeFigureOut">
              <a:rPr lang="id-ID" smtClean="0"/>
              <a:t>26/03/2017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7A6FFBC-89A2-41B0-A173-8ED80EC0CC34}" type="slidenum">
              <a:rPr lang="id-ID" smtClean="0"/>
              <a:t>‹#›</a:t>
            </a:fld>
            <a:endParaRPr lang="id-ID"/>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311920E0-F057-4FC2-9E21-0D92052BED58}" type="datetimeFigureOut">
              <a:rPr lang="id-ID" smtClean="0"/>
              <a:t>26/03/2017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47A6FFBC-89A2-41B0-A173-8ED80EC0CC34}" type="slidenum">
              <a:rPr lang="id-ID" smtClean="0"/>
              <a:t>‹#›</a:t>
            </a:fld>
            <a:endParaRPr lang="id-ID"/>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311920E0-F057-4FC2-9E21-0D92052BED58}" type="datetimeFigureOut">
              <a:rPr lang="id-ID" smtClean="0"/>
              <a:t>26/03/2017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47A6FFBC-89A2-41B0-A173-8ED80EC0CC34}" type="slidenum">
              <a:rPr lang="id-ID" smtClean="0"/>
              <a:t>‹#›</a:t>
            </a:fld>
            <a:endParaRPr lang="id-ID"/>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920E0-F057-4FC2-9E21-0D92052BED58}" type="datetimeFigureOut">
              <a:rPr lang="id-ID" smtClean="0"/>
              <a:t>26/03/2017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47A6FFBC-89A2-41B0-A173-8ED80EC0CC34}" type="slidenum">
              <a:rPr lang="id-ID" smtClean="0"/>
              <a:t>‹#›</a:t>
            </a:fld>
            <a:endParaRPr lang="id-ID"/>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11920E0-F057-4FC2-9E21-0D92052BED58}" type="datetimeFigureOut">
              <a:rPr lang="id-ID" smtClean="0"/>
              <a:t>26/03/2017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7A6FFBC-89A2-41B0-A173-8ED80EC0CC34}" type="slidenum">
              <a:rPr lang="id-ID" smtClean="0"/>
              <a:t>‹#›</a:t>
            </a:fld>
            <a:endParaRPr lang="id-ID"/>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11920E0-F057-4FC2-9E21-0D92052BED58}" type="datetimeFigureOut">
              <a:rPr lang="id-ID" smtClean="0"/>
              <a:t>26/03/2017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7A6FFBC-89A2-41B0-A173-8ED80EC0CC34}" type="slidenum">
              <a:rPr lang="id-ID" smtClean="0"/>
              <a:t>‹#›</a:t>
            </a:fld>
            <a:endParaRPr lang="id-ID"/>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11920E0-F057-4FC2-9E21-0D92052BED58}" type="datetimeFigureOut">
              <a:rPr lang="id-ID" smtClean="0"/>
              <a:t>26/03/2017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7A6FFBC-89A2-41B0-A173-8ED80EC0CC34}"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11920E0-F057-4FC2-9E21-0D92052BED58}" type="datetimeFigureOut">
              <a:rPr lang="id-ID" smtClean="0"/>
              <a:t>26/03/2017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7A6FFBC-89A2-41B0-A173-8ED80EC0CC34}" type="slidenum">
              <a:rPr lang="id-ID" smtClean="0"/>
              <a:t>‹#›</a:t>
            </a:fld>
            <a:endParaRPr lang="id-ID"/>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311920E0-F057-4FC2-9E21-0D92052BED58}" type="datetimeFigureOut">
              <a:rPr lang="id-ID" smtClean="0"/>
              <a:t>26/03/2017</a:t>
            </a:fld>
            <a:endParaRPr lang="id-ID"/>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id-ID"/>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47A6FFBC-89A2-41B0-A173-8ED80EC0CC34}" type="slidenum">
              <a:rPr lang="id-ID" smtClean="0"/>
              <a:t>‹#›</a:t>
            </a:fld>
            <a:endParaRPr lang="id-ID"/>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a:t>Representasi Data</a:t>
            </a:r>
          </a:p>
        </p:txBody>
      </p:sp>
      <p:sp>
        <p:nvSpPr>
          <p:cNvPr id="5" name="Text Placeholder 4"/>
          <p:cNvSpPr>
            <a:spLocks noGrp="1"/>
          </p:cNvSpPr>
          <p:nvPr>
            <p:ph type="body" idx="1"/>
          </p:nvPr>
        </p:nvSpPr>
        <p:spPr/>
        <p:txBody>
          <a:bodyPr/>
          <a:lstStyle/>
          <a:p>
            <a:r>
              <a:rPr lang="id-ID" dirty="0"/>
              <a:t>Pertemuan ke 6</a:t>
            </a:r>
          </a:p>
        </p:txBody>
      </p:sp>
    </p:spTree>
    <p:extLst>
      <p:ext uri="{BB962C8B-B14F-4D97-AF65-F5344CB8AC3E}">
        <p14:creationId xmlns:p14="http://schemas.microsoft.com/office/powerpoint/2010/main" val="4109130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Jenis-jenis Aritmetika Komputer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535425"/>
            <a:ext cx="5784529" cy="3621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7588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t>Latch</a:t>
            </a:r>
          </a:p>
          <a:p>
            <a:r>
              <a:rPr lang="id-ID" dirty="0"/>
              <a:t>Register</a:t>
            </a:r>
          </a:p>
          <a:p>
            <a:r>
              <a:rPr lang="id-ID" dirty="0"/>
              <a:t>Shift Register</a:t>
            </a:r>
          </a:p>
          <a:p>
            <a:r>
              <a:rPr lang="id-ID" dirty="0"/>
              <a:t>Counter</a:t>
            </a:r>
          </a:p>
          <a:p>
            <a:r>
              <a:rPr lang="id-ID" dirty="0"/>
              <a:t>Multiplexer</a:t>
            </a:r>
          </a:p>
          <a:p>
            <a:r>
              <a:rPr lang="id-ID" dirty="0"/>
              <a:t>Demultiplexer</a:t>
            </a:r>
          </a:p>
          <a:p>
            <a:r>
              <a:rPr lang="id-ID" dirty="0"/>
              <a:t>Decoder</a:t>
            </a:r>
          </a:p>
          <a:p>
            <a:r>
              <a:rPr lang="id-ID" dirty="0"/>
              <a:t>Encoder</a:t>
            </a:r>
          </a:p>
        </p:txBody>
      </p:sp>
    </p:spTree>
    <p:extLst>
      <p:ext uri="{BB962C8B-B14F-4D97-AF65-F5344CB8AC3E}">
        <p14:creationId xmlns:p14="http://schemas.microsoft.com/office/powerpoint/2010/main" val="1863001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solidFill>
                  <a:srgbClr val="FF0000"/>
                </a:solidFill>
              </a:rPr>
              <a:t>Gate</a:t>
            </a:r>
          </a:p>
          <a:p>
            <a:r>
              <a:rPr lang="id-ID" dirty="0"/>
              <a:t>Flip-flop</a:t>
            </a:r>
          </a:p>
          <a:p>
            <a:r>
              <a:rPr lang="id-ID" dirty="0"/>
              <a:t>Latch</a:t>
            </a:r>
          </a:p>
          <a:p>
            <a:r>
              <a:rPr lang="id-ID" dirty="0"/>
              <a:t>Register</a:t>
            </a:r>
          </a:p>
          <a:p>
            <a:r>
              <a:rPr lang="id-ID" dirty="0"/>
              <a:t>Shift Register</a:t>
            </a:r>
          </a:p>
          <a:p>
            <a:r>
              <a:rPr lang="id-ID" dirty="0"/>
              <a:t>Counter</a:t>
            </a:r>
          </a:p>
          <a:p>
            <a:r>
              <a:rPr lang="id-ID" dirty="0"/>
              <a:t>Multiplexer</a:t>
            </a:r>
          </a:p>
          <a:p>
            <a:r>
              <a:rPr lang="id-ID" dirty="0"/>
              <a:t>Demultiplexer</a:t>
            </a:r>
          </a:p>
          <a:p>
            <a:r>
              <a:rPr lang="id-ID" dirty="0"/>
              <a:t>Decoder</a:t>
            </a:r>
          </a:p>
          <a:p>
            <a:r>
              <a:rPr lang="id-ID" dirty="0"/>
              <a:t>Encoder</a:t>
            </a:r>
          </a:p>
        </p:txBody>
      </p:sp>
      <p:sp>
        <p:nvSpPr>
          <p:cNvPr id="4" name="TextBox 3"/>
          <p:cNvSpPr txBox="1"/>
          <p:nvPr/>
        </p:nvSpPr>
        <p:spPr>
          <a:xfrm>
            <a:off x="2843808" y="1412776"/>
            <a:ext cx="5760640" cy="1938992"/>
          </a:xfrm>
          <a:prstGeom prst="rect">
            <a:avLst/>
          </a:prstGeom>
          <a:noFill/>
        </p:spPr>
        <p:txBody>
          <a:bodyPr wrap="square" rtlCol="0">
            <a:spAutoFit/>
          </a:bodyPr>
          <a:lstStyle/>
          <a:p>
            <a:r>
              <a:rPr lang="id-ID" sz="2400" dirty="0">
                <a:solidFill>
                  <a:srgbClr val="FF0000"/>
                </a:solidFill>
              </a:rPr>
              <a:t>Sirkuit logika yang melakukan suatu fungsi pada masukan-masukan dan menghasilkan sebuah keluaran.</a:t>
            </a:r>
          </a:p>
          <a:p>
            <a:r>
              <a:rPr lang="id-ID" sz="2400" dirty="0">
                <a:solidFill>
                  <a:srgbClr val="FF0000"/>
                </a:solidFill>
              </a:rPr>
              <a:t>Jenis-jenis gate berdasarkan fungsi logikanya NOT, OR, AND, EXOR dll</a:t>
            </a:r>
          </a:p>
        </p:txBody>
      </p:sp>
    </p:spTree>
    <p:extLst>
      <p:ext uri="{BB962C8B-B14F-4D97-AF65-F5344CB8AC3E}">
        <p14:creationId xmlns:p14="http://schemas.microsoft.com/office/powerpoint/2010/main" val="3651307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solidFill>
                  <a:srgbClr val="FF0000"/>
                </a:solidFill>
              </a:rPr>
              <a:t>Flip-flop</a:t>
            </a:r>
          </a:p>
          <a:p>
            <a:r>
              <a:rPr lang="id-ID" dirty="0"/>
              <a:t>Latch</a:t>
            </a:r>
          </a:p>
          <a:p>
            <a:r>
              <a:rPr lang="id-ID" dirty="0"/>
              <a:t>Register</a:t>
            </a:r>
          </a:p>
          <a:p>
            <a:r>
              <a:rPr lang="id-ID" dirty="0"/>
              <a:t>Shift Register</a:t>
            </a:r>
          </a:p>
          <a:p>
            <a:r>
              <a:rPr lang="id-ID" dirty="0"/>
              <a:t>Counter</a:t>
            </a:r>
          </a:p>
          <a:p>
            <a:r>
              <a:rPr lang="id-ID" dirty="0"/>
              <a:t>Multiplexer</a:t>
            </a:r>
          </a:p>
          <a:p>
            <a:r>
              <a:rPr lang="id-ID" dirty="0"/>
              <a:t>Demultiplexer</a:t>
            </a:r>
          </a:p>
          <a:p>
            <a:r>
              <a:rPr lang="id-ID" dirty="0"/>
              <a:t>Decoder</a:t>
            </a:r>
          </a:p>
          <a:p>
            <a:r>
              <a:rPr lang="id-ID" dirty="0"/>
              <a:t>Encoder</a:t>
            </a:r>
          </a:p>
        </p:txBody>
      </p:sp>
      <p:sp>
        <p:nvSpPr>
          <p:cNvPr id="4" name="TextBox 3"/>
          <p:cNvSpPr txBox="1"/>
          <p:nvPr/>
        </p:nvSpPr>
        <p:spPr>
          <a:xfrm>
            <a:off x="2843808" y="1412776"/>
            <a:ext cx="5760640" cy="2677656"/>
          </a:xfrm>
          <a:prstGeom prst="rect">
            <a:avLst/>
          </a:prstGeom>
          <a:noFill/>
        </p:spPr>
        <p:txBody>
          <a:bodyPr wrap="square" rtlCol="0">
            <a:spAutoFit/>
          </a:bodyPr>
          <a:lstStyle/>
          <a:p>
            <a:r>
              <a:rPr lang="id-ID" sz="2400" dirty="0">
                <a:solidFill>
                  <a:srgbClr val="FF0000"/>
                </a:solidFill>
              </a:rPr>
              <a:t>Sebuah media penyimpanan biner satu bit (memori satu bit) yang dapat menyimpan 0 atau 1.</a:t>
            </a:r>
          </a:p>
          <a:p>
            <a:r>
              <a:rPr lang="id-ID" sz="2400" dirty="0">
                <a:solidFill>
                  <a:srgbClr val="FF0000"/>
                </a:solidFill>
              </a:rPr>
              <a:t>Keluaran flip-flop dapat berubah jika diberikan pemicuan sinyal clock.</a:t>
            </a:r>
          </a:p>
          <a:p>
            <a:r>
              <a:rPr lang="id-ID" sz="2400" dirty="0">
                <a:solidFill>
                  <a:srgbClr val="FF0000"/>
                </a:solidFill>
              </a:rPr>
              <a:t>Jenis-jenis flip-flop: FLIP-FLOP RS, FLIP-FLOP D, FLIP-FLOP JK dan FLIP-FLOP T</a:t>
            </a:r>
          </a:p>
        </p:txBody>
      </p:sp>
    </p:spTree>
    <p:extLst>
      <p:ext uri="{BB962C8B-B14F-4D97-AF65-F5344CB8AC3E}">
        <p14:creationId xmlns:p14="http://schemas.microsoft.com/office/powerpoint/2010/main" val="3048714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solidFill>
                  <a:srgbClr val="FF0000"/>
                </a:solidFill>
              </a:rPr>
              <a:t>Latch</a:t>
            </a:r>
          </a:p>
          <a:p>
            <a:r>
              <a:rPr lang="id-ID" dirty="0"/>
              <a:t>Register</a:t>
            </a:r>
          </a:p>
          <a:p>
            <a:r>
              <a:rPr lang="id-ID" dirty="0"/>
              <a:t>Shift Register</a:t>
            </a:r>
          </a:p>
          <a:p>
            <a:r>
              <a:rPr lang="id-ID" dirty="0"/>
              <a:t>Counter</a:t>
            </a:r>
          </a:p>
          <a:p>
            <a:r>
              <a:rPr lang="id-ID" dirty="0"/>
              <a:t>Multiplexer</a:t>
            </a:r>
          </a:p>
          <a:p>
            <a:r>
              <a:rPr lang="id-ID" dirty="0"/>
              <a:t>Demultiplexer</a:t>
            </a:r>
          </a:p>
          <a:p>
            <a:r>
              <a:rPr lang="id-ID" dirty="0"/>
              <a:t>Decoder</a:t>
            </a:r>
          </a:p>
          <a:p>
            <a:r>
              <a:rPr lang="id-ID" dirty="0"/>
              <a:t>Encoder</a:t>
            </a:r>
          </a:p>
        </p:txBody>
      </p:sp>
      <p:sp>
        <p:nvSpPr>
          <p:cNvPr id="4" name="TextBox 3"/>
          <p:cNvSpPr txBox="1"/>
          <p:nvPr/>
        </p:nvSpPr>
        <p:spPr>
          <a:xfrm>
            <a:off x="2843808" y="1412776"/>
            <a:ext cx="5760640" cy="2308324"/>
          </a:xfrm>
          <a:prstGeom prst="rect">
            <a:avLst/>
          </a:prstGeom>
          <a:noFill/>
        </p:spPr>
        <p:txBody>
          <a:bodyPr wrap="square" rtlCol="0">
            <a:spAutoFit/>
          </a:bodyPr>
          <a:lstStyle/>
          <a:p>
            <a:r>
              <a:rPr lang="id-ID" sz="2400" dirty="0">
                <a:solidFill>
                  <a:srgbClr val="FF0000"/>
                </a:solidFill>
              </a:rPr>
              <a:t>Flip-flop logika yang mengunci status sinyal: sinyal gate mengontrol pembukaan atau penutupan latch.</a:t>
            </a:r>
          </a:p>
          <a:p>
            <a:r>
              <a:rPr lang="id-ID" sz="2400" dirty="0">
                <a:solidFill>
                  <a:srgbClr val="FF0000"/>
                </a:solidFill>
              </a:rPr>
              <a:t>Latch digunakan untuk mengambil suatu kondisi sebelum kondisi tersebut hilang guna keperluan yang akan datang</a:t>
            </a:r>
          </a:p>
        </p:txBody>
      </p:sp>
    </p:spTree>
    <p:extLst>
      <p:ext uri="{BB962C8B-B14F-4D97-AF65-F5344CB8AC3E}">
        <p14:creationId xmlns:p14="http://schemas.microsoft.com/office/powerpoint/2010/main" val="3048714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t>Latch</a:t>
            </a:r>
          </a:p>
          <a:p>
            <a:r>
              <a:rPr lang="id-ID" dirty="0">
                <a:solidFill>
                  <a:srgbClr val="FF0000"/>
                </a:solidFill>
              </a:rPr>
              <a:t>Register</a:t>
            </a:r>
          </a:p>
          <a:p>
            <a:r>
              <a:rPr lang="id-ID" dirty="0"/>
              <a:t>Shift Register</a:t>
            </a:r>
          </a:p>
          <a:p>
            <a:r>
              <a:rPr lang="id-ID" dirty="0"/>
              <a:t>Counter</a:t>
            </a:r>
          </a:p>
          <a:p>
            <a:r>
              <a:rPr lang="id-ID" dirty="0"/>
              <a:t>Multiplexer</a:t>
            </a:r>
          </a:p>
          <a:p>
            <a:r>
              <a:rPr lang="id-ID" dirty="0"/>
              <a:t>Demultiplexer</a:t>
            </a:r>
          </a:p>
          <a:p>
            <a:r>
              <a:rPr lang="id-ID" dirty="0"/>
              <a:t>Decoder</a:t>
            </a:r>
          </a:p>
          <a:p>
            <a:r>
              <a:rPr lang="id-ID" dirty="0"/>
              <a:t>Encoder</a:t>
            </a:r>
          </a:p>
        </p:txBody>
      </p:sp>
      <p:sp>
        <p:nvSpPr>
          <p:cNvPr id="4" name="TextBox 3"/>
          <p:cNvSpPr txBox="1"/>
          <p:nvPr/>
        </p:nvSpPr>
        <p:spPr>
          <a:xfrm>
            <a:off x="2843808" y="1994064"/>
            <a:ext cx="5760640" cy="1938992"/>
          </a:xfrm>
          <a:prstGeom prst="rect">
            <a:avLst/>
          </a:prstGeom>
          <a:noFill/>
        </p:spPr>
        <p:txBody>
          <a:bodyPr wrap="square" rtlCol="0">
            <a:spAutoFit/>
          </a:bodyPr>
          <a:lstStyle/>
          <a:p>
            <a:r>
              <a:rPr lang="id-ID" sz="2400" dirty="0">
                <a:solidFill>
                  <a:srgbClr val="FF0000"/>
                </a:solidFill>
              </a:rPr>
              <a:t>Sekumpulan flip-flop dengan masukan clock bersama.</a:t>
            </a:r>
          </a:p>
          <a:p>
            <a:r>
              <a:rPr lang="id-ID" sz="2400" dirty="0">
                <a:solidFill>
                  <a:srgbClr val="FF0000"/>
                </a:solidFill>
              </a:rPr>
              <a:t>Register digunakan untuk penyimpanan atau menahan sementara word di dalam pemrosesan (operasi aritmetika)</a:t>
            </a:r>
          </a:p>
        </p:txBody>
      </p:sp>
    </p:spTree>
    <p:extLst>
      <p:ext uri="{BB962C8B-B14F-4D97-AF65-F5344CB8AC3E}">
        <p14:creationId xmlns:p14="http://schemas.microsoft.com/office/powerpoint/2010/main" val="3048714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t>Latch</a:t>
            </a:r>
          </a:p>
          <a:p>
            <a:r>
              <a:rPr lang="id-ID" dirty="0"/>
              <a:t>Register</a:t>
            </a:r>
          </a:p>
          <a:p>
            <a:r>
              <a:rPr lang="id-ID" dirty="0">
                <a:solidFill>
                  <a:srgbClr val="FF0000"/>
                </a:solidFill>
              </a:rPr>
              <a:t>Shift Register</a:t>
            </a:r>
          </a:p>
          <a:p>
            <a:r>
              <a:rPr lang="id-ID" dirty="0"/>
              <a:t>Counter</a:t>
            </a:r>
          </a:p>
          <a:p>
            <a:r>
              <a:rPr lang="id-ID" dirty="0"/>
              <a:t>Multiplexer</a:t>
            </a:r>
          </a:p>
          <a:p>
            <a:r>
              <a:rPr lang="id-ID" dirty="0"/>
              <a:t>Demultiplexer</a:t>
            </a:r>
          </a:p>
          <a:p>
            <a:r>
              <a:rPr lang="id-ID" dirty="0"/>
              <a:t>Decoder</a:t>
            </a:r>
          </a:p>
          <a:p>
            <a:r>
              <a:rPr lang="id-ID" dirty="0"/>
              <a:t>Encoder</a:t>
            </a:r>
          </a:p>
        </p:txBody>
      </p:sp>
      <p:sp>
        <p:nvSpPr>
          <p:cNvPr id="4" name="TextBox 3"/>
          <p:cNvSpPr txBox="1"/>
          <p:nvPr/>
        </p:nvSpPr>
        <p:spPr>
          <a:xfrm>
            <a:off x="2843808" y="2426112"/>
            <a:ext cx="5760640" cy="1938992"/>
          </a:xfrm>
          <a:prstGeom prst="rect">
            <a:avLst/>
          </a:prstGeom>
          <a:noFill/>
        </p:spPr>
        <p:txBody>
          <a:bodyPr wrap="square" rtlCol="0">
            <a:spAutoFit/>
          </a:bodyPr>
          <a:lstStyle/>
          <a:p>
            <a:r>
              <a:rPr lang="id-ID" sz="2400" dirty="0">
                <a:solidFill>
                  <a:srgbClr val="FF0000"/>
                </a:solidFill>
              </a:rPr>
              <a:t>Jenis register yang berfungsi untuk melakukan pergeseran bit-bit di dalam register.</a:t>
            </a:r>
          </a:p>
          <a:p>
            <a:r>
              <a:rPr lang="id-ID" sz="2400" dirty="0">
                <a:solidFill>
                  <a:srgbClr val="FF0000"/>
                </a:solidFill>
              </a:rPr>
              <a:t>Pergeseran dilakukan ke kiri atau ke kanan per bit setiap masukan sinyal kontrol.</a:t>
            </a:r>
          </a:p>
        </p:txBody>
      </p:sp>
    </p:spTree>
    <p:extLst>
      <p:ext uri="{BB962C8B-B14F-4D97-AF65-F5344CB8AC3E}">
        <p14:creationId xmlns:p14="http://schemas.microsoft.com/office/powerpoint/2010/main" val="3048714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t>Latch</a:t>
            </a:r>
          </a:p>
          <a:p>
            <a:r>
              <a:rPr lang="id-ID" dirty="0"/>
              <a:t>Register</a:t>
            </a:r>
          </a:p>
          <a:p>
            <a:r>
              <a:rPr lang="id-ID" dirty="0"/>
              <a:t>Shift Register</a:t>
            </a:r>
          </a:p>
          <a:p>
            <a:r>
              <a:rPr lang="id-ID" dirty="0">
                <a:solidFill>
                  <a:srgbClr val="FF0000"/>
                </a:solidFill>
              </a:rPr>
              <a:t>Counter</a:t>
            </a:r>
          </a:p>
          <a:p>
            <a:r>
              <a:rPr lang="id-ID" dirty="0"/>
              <a:t>Multiplexer</a:t>
            </a:r>
          </a:p>
          <a:p>
            <a:r>
              <a:rPr lang="id-ID" dirty="0"/>
              <a:t>Demultiplexer</a:t>
            </a:r>
          </a:p>
          <a:p>
            <a:r>
              <a:rPr lang="id-ID" dirty="0"/>
              <a:t>Decoder</a:t>
            </a:r>
          </a:p>
          <a:p>
            <a:r>
              <a:rPr lang="id-ID" dirty="0"/>
              <a:t>Encoder</a:t>
            </a:r>
          </a:p>
        </p:txBody>
      </p:sp>
      <p:sp>
        <p:nvSpPr>
          <p:cNvPr id="4" name="TextBox 3"/>
          <p:cNvSpPr txBox="1"/>
          <p:nvPr/>
        </p:nvSpPr>
        <p:spPr>
          <a:xfrm>
            <a:off x="2843808" y="2786152"/>
            <a:ext cx="5760640" cy="1938992"/>
          </a:xfrm>
          <a:prstGeom prst="rect">
            <a:avLst/>
          </a:prstGeom>
          <a:noFill/>
        </p:spPr>
        <p:txBody>
          <a:bodyPr wrap="square" rtlCol="0">
            <a:spAutoFit/>
          </a:bodyPr>
          <a:lstStyle/>
          <a:p>
            <a:r>
              <a:rPr lang="id-ID" sz="2400" dirty="0">
                <a:solidFill>
                  <a:srgbClr val="FF0000"/>
                </a:solidFill>
              </a:rPr>
              <a:t>Berfungsi dalam pencacahan masukan-masukan pulsa clock, pencacahan dapat dilakukan secara menaik atau menurun.</a:t>
            </a:r>
          </a:p>
          <a:p>
            <a:r>
              <a:rPr lang="id-ID" sz="2400" dirty="0">
                <a:solidFill>
                  <a:srgbClr val="FF0000"/>
                </a:solidFill>
              </a:rPr>
              <a:t>Counter digunakan dalam operasi aritmetika dan operasi-operasi kontrol.</a:t>
            </a:r>
          </a:p>
        </p:txBody>
      </p:sp>
    </p:spTree>
    <p:extLst>
      <p:ext uri="{BB962C8B-B14F-4D97-AF65-F5344CB8AC3E}">
        <p14:creationId xmlns:p14="http://schemas.microsoft.com/office/powerpoint/2010/main" val="3048714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t>Latch</a:t>
            </a:r>
          </a:p>
          <a:p>
            <a:r>
              <a:rPr lang="id-ID" dirty="0"/>
              <a:t>Register</a:t>
            </a:r>
          </a:p>
          <a:p>
            <a:r>
              <a:rPr lang="id-ID" dirty="0"/>
              <a:t>Shift Register</a:t>
            </a:r>
          </a:p>
          <a:p>
            <a:r>
              <a:rPr lang="id-ID" dirty="0"/>
              <a:t>Counter</a:t>
            </a:r>
          </a:p>
          <a:p>
            <a:r>
              <a:rPr lang="id-ID" dirty="0">
                <a:solidFill>
                  <a:srgbClr val="FF0000"/>
                </a:solidFill>
              </a:rPr>
              <a:t>Multiplexer</a:t>
            </a:r>
          </a:p>
          <a:p>
            <a:r>
              <a:rPr lang="id-ID" dirty="0"/>
              <a:t>Demultiplexer</a:t>
            </a:r>
          </a:p>
          <a:p>
            <a:r>
              <a:rPr lang="id-ID" dirty="0"/>
              <a:t>Decoder</a:t>
            </a:r>
          </a:p>
          <a:p>
            <a:r>
              <a:rPr lang="id-ID" dirty="0"/>
              <a:t>Encoder</a:t>
            </a:r>
          </a:p>
        </p:txBody>
      </p:sp>
      <p:sp>
        <p:nvSpPr>
          <p:cNvPr id="4" name="TextBox 3"/>
          <p:cNvSpPr txBox="1"/>
          <p:nvPr/>
        </p:nvSpPr>
        <p:spPr>
          <a:xfrm>
            <a:off x="2843808" y="3434224"/>
            <a:ext cx="5760640" cy="1569660"/>
          </a:xfrm>
          <a:prstGeom prst="rect">
            <a:avLst/>
          </a:prstGeom>
          <a:noFill/>
        </p:spPr>
        <p:txBody>
          <a:bodyPr wrap="square" rtlCol="0">
            <a:spAutoFit/>
          </a:bodyPr>
          <a:lstStyle/>
          <a:p>
            <a:r>
              <a:rPr lang="id-ID" sz="2400" dirty="0">
                <a:solidFill>
                  <a:srgbClr val="FF0000"/>
                </a:solidFill>
              </a:rPr>
              <a:t>Berfungsi untuk memilih salah satu dari beberapa input ke bagian output sesuai sinyal kontrol selector.</a:t>
            </a:r>
          </a:p>
          <a:p>
            <a:r>
              <a:rPr lang="id-ID" sz="2400" dirty="0">
                <a:solidFill>
                  <a:srgbClr val="FF0000"/>
                </a:solidFill>
              </a:rPr>
              <a:t>Multiplexer disebut juga Data Selector</a:t>
            </a:r>
          </a:p>
        </p:txBody>
      </p:sp>
    </p:spTree>
    <p:extLst>
      <p:ext uri="{BB962C8B-B14F-4D97-AF65-F5344CB8AC3E}">
        <p14:creationId xmlns:p14="http://schemas.microsoft.com/office/powerpoint/2010/main" val="3048714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t>Latch</a:t>
            </a:r>
          </a:p>
          <a:p>
            <a:r>
              <a:rPr lang="id-ID" dirty="0"/>
              <a:t>Register</a:t>
            </a:r>
          </a:p>
          <a:p>
            <a:r>
              <a:rPr lang="id-ID" dirty="0"/>
              <a:t>Shift Register</a:t>
            </a:r>
          </a:p>
          <a:p>
            <a:r>
              <a:rPr lang="id-ID" dirty="0"/>
              <a:t>Counter</a:t>
            </a:r>
          </a:p>
          <a:p>
            <a:r>
              <a:rPr lang="id-ID" dirty="0"/>
              <a:t>Multiplexer</a:t>
            </a:r>
          </a:p>
          <a:p>
            <a:r>
              <a:rPr lang="id-ID" dirty="0">
                <a:solidFill>
                  <a:srgbClr val="FF0000"/>
                </a:solidFill>
              </a:rPr>
              <a:t>Demultiplexer</a:t>
            </a:r>
          </a:p>
          <a:p>
            <a:r>
              <a:rPr lang="id-ID" dirty="0"/>
              <a:t>Decoder</a:t>
            </a:r>
          </a:p>
          <a:p>
            <a:r>
              <a:rPr lang="id-ID" dirty="0"/>
              <a:t>Encoder</a:t>
            </a:r>
          </a:p>
        </p:txBody>
      </p:sp>
      <p:sp>
        <p:nvSpPr>
          <p:cNvPr id="4" name="TextBox 3"/>
          <p:cNvSpPr txBox="1"/>
          <p:nvPr/>
        </p:nvSpPr>
        <p:spPr>
          <a:xfrm>
            <a:off x="2843808" y="3938280"/>
            <a:ext cx="5760640" cy="1938992"/>
          </a:xfrm>
          <a:prstGeom prst="rect">
            <a:avLst/>
          </a:prstGeom>
          <a:noFill/>
        </p:spPr>
        <p:txBody>
          <a:bodyPr wrap="square" rtlCol="0">
            <a:spAutoFit/>
          </a:bodyPr>
          <a:lstStyle/>
          <a:p>
            <a:r>
              <a:rPr lang="id-ID" sz="2400" dirty="0">
                <a:solidFill>
                  <a:srgbClr val="FF0000"/>
                </a:solidFill>
              </a:rPr>
              <a:t>Berfungsi mengirim input ke salah satu dari beberapa output sesuai sinyal kontrol selector.</a:t>
            </a:r>
          </a:p>
          <a:p>
            <a:r>
              <a:rPr lang="id-ID" sz="2400" dirty="0">
                <a:solidFill>
                  <a:srgbClr val="FF0000"/>
                </a:solidFill>
              </a:rPr>
              <a:t>Demultiplexer disebut juga Data Distributor, berguna untuk konversi serial ke paralel.</a:t>
            </a:r>
          </a:p>
        </p:txBody>
      </p:sp>
    </p:spTree>
    <p:extLst>
      <p:ext uri="{BB962C8B-B14F-4D97-AF65-F5344CB8AC3E}">
        <p14:creationId xmlns:p14="http://schemas.microsoft.com/office/powerpoint/2010/main" val="3048714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t>Latch</a:t>
            </a:r>
          </a:p>
          <a:p>
            <a:r>
              <a:rPr lang="id-ID" dirty="0"/>
              <a:t>Register</a:t>
            </a:r>
          </a:p>
          <a:p>
            <a:r>
              <a:rPr lang="id-ID" dirty="0"/>
              <a:t>Shift Register</a:t>
            </a:r>
          </a:p>
          <a:p>
            <a:r>
              <a:rPr lang="id-ID" dirty="0"/>
              <a:t>Counter</a:t>
            </a:r>
          </a:p>
          <a:p>
            <a:r>
              <a:rPr lang="id-ID" dirty="0"/>
              <a:t>Multiplexer</a:t>
            </a:r>
          </a:p>
          <a:p>
            <a:r>
              <a:rPr lang="id-ID" dirty="0"/>
              <a:t>Demultiplexer</a:t>
            </a:r>
          </a:p>
          <a:p>
            <a:r>
              <a:rPr lang="id-ID" dirty="0">
                <a:solidFill>
                  <a:srgbClr val="FF0000"/>
                </a:solidFill>
              </a:rPr>
              <a:t>Decoder</a:t>
            </a:r>
          </a:p>
          <a:p>
            <a:r>
              <a:rPr lang="id-ID" dirty="0"/>
              <a:t>Encoder</a:t>
            </a:r>
          </a:p>
        </p:txBody>
      </p:sp>
      <p:sp>
        <p:nvSpPr>
          <p:cNvPr id="4" name="TextBox 3"/>
          <p:cNvSpPr txBox="1"/>
          <p:nvPr/>
        </p:nvSpPr>
        <p:spPr>
          <a:xfrm>
            <a:off x="2843808" y="3938280"/>
            <a:ext cx="5760640" cy="1938992"/>
          </a:xfrm>
          <a:prstGeom prst="rect">
            <a:avLst/>
          </a:prstGeom>
          <a:noFill/>
        </p:spPr>
        <p:txBody>
          <a:bodyPr wrap="square" rtlCol="0">
            <a:spAutoFit/>
          </a:bodyPr>
          <a:lstStyle/>
          <a:p>
            <a:r>
              <a:rPr lang="id-ID" sz="2400" dirty="0">
                <a:solidFill>
                  <a:srgbClr val="FF0000"/>
                </a:solidFill>
              </a:rPr>
              <a:t>Berfungsi sebagai identifikasi atau penetapan pola pada n input dengan mengaktifkan salah satu dari 2n output sesuai angka input.</a:t>
            </a:r>
          </a:p>
          <a:p>
            <a:r>
              <a:rPr lang="id-ID" sz="2400" dirty="0">
                <a:solidFill>
                  <a:srgbClr val="FF0000"/>
                </a:solidFill>
              </a:rPr>
              <a:t>Decoder digunakan sebagai pendekodean instruksi, alamat dan perintah (command)</a:t>
            </a:r>
          </a:p>
        </p:txBody>
      </p:sp>
    </p:spTree>
    <p:extLst>
      <p:ext uri="{BB962C8B-B14F-4D97-AF65-F5344CB8AC3E}">
        <p14:creationId xmlns:p14="http://schemas.microsoft.com/office/powerpoint/2010/main" val="338747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Komponen dalam Aritmetika Biner</a:t>
            </a:r>
          </a:p>
        </p:txBody>
      </p:sp>
      <p:sp>
        <p:nvSpPr>
          <p:cNvPr id="3" name="Content Placeholder 2"/>
          <p:cNvSpPr>
            <a:spLocks noGrp="1"/>
          </p:cNvSpPr>
          <p:nvPr>
            <p:ph sz="quarter" idx="1"/>
          </p:nvPr>
        </p:nvSpPr>
        <p:spPr/>
        <p:txBody>
          <a:bodyPr>
            <a:normAutofit/>
          </a:bodyPr>
          <a:lstStyle/>
          <a:p>
            <a:r>
              <a:rPr lang="id-ID" dirty="0"/>
              <a:t>Gate</a:t>
            </a:r>
          </a:p>
          <a:p>
            <a:r>
              <a:rPr lang="id-ID" dirty="0"/>
              <a:t>Flip-flop</a:t>
            </a:r>
          </a:p>
          <a:p>
            <a:r>
              <a:rPr lang="id-ID" dirty="0"/>
              <a:t>Latch</a:t>
            </a:r>
          </a:p>
          <a:p>
            <a:r>
              <a:rPr lang="id-ID" dirty="0"/>
              <a:t>Register</a:t>
            </a:r>
          </a:p>
          <a:p>
            <a:r>
              <a:rPr lang="id-ID" dirty="0"/>
              <a:t>Shift Register</a:t>
            </a:r>
          </a:p>
          <a:p>
            <a:r>
              <a:rPr lang="id-ID" dirty="0"/>
              <a:t>Counter</a:t>
            </a:r>
          </a:p>
          <a:p>
            <a:r>
              <a:rPr lang="id-ID" dirty="0"/>
              <a:t>Multiplexer</a:t>
            </a:r>
          </a:p>
          <a:p>
            <a:r>
              <a:rPr lang="id-ID" dirty="0"/>
              <a:t>Demultiplexer</a:t>
            </a:r>
          </a:p>
          <a:p>
            <a:r>
              <a:rPr lang="id-ID" dirty="0"/>
              <a:t>Decoder</a:t>
            </a:r>
          </a:p>
          <a:p>
            <a:r>
              <a:rPr lang="id-ID" dirty="0">
                <a:solidFill>
                  <a:srgbClr val="FF0000"/>
                </a:solidFill>
              </a:rPr>
              <a:t>Encoder</a:t>
            </a:r>
          </a:p>
        </p:txBody>
      </p:sp>
      <p:sp>
        <p:nvSpPr>
          <p:cNvPr id="4" name="TextBox 3"/>
          <p:cNvSpPr txBox="1"/>
          <p:nvPr/>
        </p:nvSpPr>
        <p:spPr>
          <a:xfrm>
            <a:off x="2843808" y="3938280"/>
            <a:ext cx="5760640" cy="2308324"/>
          </a:xfrm>
          <a:prstGeom prst="rect">
            <a:avLst/>
          </a:prstGeom>
          <a:noFill/>
        </p:spPr>
        <p:txBody>
          <a:bodyPr wrap="square" rtlCol="0">
            <a:spAutoFit/>
          </a:bodyPr>
          <a:lstStyle/>
          <a:p>
            <a:r>
              <a:rPr lang="id-ID" sz="2400" dirty="0">
                <a:solidFill>
                  <a:srgbClr val="FF0000"/>
                </a:solidFill>
              </a:rPr>
              <a:t>Merupakan kebalikan dari decoder.</a:t>
            </a:r>
          </a:p>
          <a:p>
            <a:r>
              <a:rPr lang="id-ID" sz="2400" dirty="0">
                <a:solidFill>
                  <a:srgbClr val="FF0000"/>
                </a:solidFill>
              </a:rPr>
              <a:t>Encoder mempunyai sejumlah saluran input dan hanya salah satu yang diaktifkan pada satu waktu dan menghasilkan kode output sebanyak n-bit bergantung pada input yang aktif.</a:t>
            </a:r>
          </a:p>
        </p:txBody>
      </p:sp>
    </p:spTree>
    <p:extLst>
      <p:ext uri="{BB962C8B-B14F-4D97-AF65-F5344CB8AC3E}">
        <p14:creationId xmlns:p14="http://schemas.microsoft.com/office/powerpoint/2010/main" val="338747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Representasi Data</a:t>
            </a:r>
          </a:p>
        </p:txBody>
      </p:sp>
      <p:sp>
        <p:nvSpPr>
          <p:cNvPr id="3" name="Content Placeholder 2"/>
          <p:cNvSpPr>
            <a:spLocks noGrp="1"/>
          </p:cNvSpPr>
          <p:nvPr>
            <p:ph sz="quarter" idx="1"/>
          </p:nvPr>
        </p:nvSpPr>
        <p:spPr/>
        <p:txBody>
          <a:bodyPr/>
          <a:lstStyle/>
          <a:p>
            <a:r>
              <a:rPr lang="id-ID" dirty="0"/>
              <a:t>Program-program aplikasi yang berbeda menggunakan tipe data yang berbeda, bergantung pada masalah.</a:t>
            </a:r>
          </a:p>
          <a:p>
            <a:r>
              <a:rPr lang="id-ID" dirty="0"/>
              <a:t>Program bahasa mesin dapat bekerja dengan data numerik atau data non-numerik.</a:t>
            </a:r>
          </a:p>
          <a:p>
            <a:r>
              <a:rPr lang="id-ID" dirty="0"/>
              <a:t>Data numerik dapat berupa bilangan desimal atau bilangan biner.</a:t>
            </a:r>
          </a:p>
          <a:p>
            <a:r>
              <a:rPr lang="id-ID" dirty="0"/>
              <a:t>Data non-numerik adalah data dengan tipe sebagai berikut:</a:t>
            </a:r>
          </a:p>
          <a:p>
            <a:pPr marL="0" indent="0">
              <a:buNone/>
            </a:pPr>
            <a:r>
              <a:rPr lang="id-ID" dirty="0"/>
              <a:t>		Data karakter</a:t>
            </a:r>
          </a:p>
          <a:p>
            <a:pPr marL="0" indent="0">
              <a:buNone/>
            </a:pPr>
            <a:r>
              <a:rPr lang="id-ID" dirty="0"/>
              <a:t>		Data alamat</a:t>
            </a:r>
          </a:p>
          <a:p>
            <a:pPr marL="0" indent="0">
              <a:buNone/>
            </a:pPr>
            <a:r>
              <a:rPr lang="id-ID" dirty="0"/>
              <a:t>		Data logika</a:t>
            </a:r>
          </a:p>
        </p:txBody>
      </p:sp>
    </p:spTree>
    <p:extLst>
      <p:ext uri="{BB962C8B-B14F-4D97-AF65-F5344CB8AC3E}">
        <p14:creationId xmlns:p14="http://schemas.microsoft.com/office/powerpoint/2010/main" val="2200466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Data Karakter</a:t>
            </a:r>
          </a:p>
        </p:txBody>
      </p:sp>
      <p:sp>
        <p:nvSpPr>
          <p:cNvPr id="3" name="Content Placeholder 2"/>
          <p:cNvSpPr>
            <a:spLocks noGrp="1"/>
          </p:cNvSpPr>
          <p:nvPr>
            <p:ph sz="quarter" idx="1"/>
          </p:nvPr>
        </p:nvSpPr>
        <p:spPr/>
        <p:txBody>
          <a:bodyPr/>
          <a:lstStyle/>
          <a:p>
            <a:r>
              <a:rPr lang="id-ID" dirty="0"/>
              <a:t>Kumpulan bit digunakan untuk merepresentasikan sebuah karakter yang mungkin berupa sebuah bit, sebuah alphabet atau simbol khusus dan sebagainya.</a:t>
            </a:r>
          </a:p>
          <a:p>
            <a:r>
              <a:rPr lang="id-ID" dirty="0"/>
              <a:t>String dari multi karakter umumnya membentuk sebuah data yang dapat diartikan, contoh:</a:t>
            </a:r>
          </a:p>
          <a:p>
            <a:pPr marL="0" indent="0">
              <a:buNone/>
            </a:pPr>
            <a:r>
              <a:rPr lang="id-ID" dirty="0"/>
              <a:t>		C#</a:t>
            </a:r>
          </a:p>
          <a:p>
            <a:pPr marL="0" indent="0">
              <a:buNone/>
            </a:pPr>
            <a:r>
              <a:rPr lang="id-ID" dirty="0"/>
              <a:t>		IBM System/360</a:t>
            </a:r>
          </a:p>
          <a:p>
            <a:pPr marL="0" indent="0">
              <a:buNone/>
            </a:pPr>
            <a:r>
              <a:rPr lang="id-ID" dirty="0"/>
              <a:t>		Pentium 4</a:t>
            </a:r>
          </a:p>
          <a:p>
            <a:r>
              <a:rPr lang="id-ID" dirty="0"/>
              <a:t>Kode morse yang populer telah digunakan dalam telegrapi dan teleprinter.</a:t>
            </a:r>
          </a:p>
        </p:txBody>
      </p:sp>
    </p:spTree>
    <p:extLst>
      <p:ext uri="{BB962C8B-B14F-4D97-AF65-F5344CB8AC3E}">
        <p14:creationId xmlns:p14="http://schemas.microsoft.com/office/powerpoint/2010/main" val="2970117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Data Karakter</a:t>
            </a:r>
          </a:p>
        </p:txBody>
      </p:sp>
      <p:sp>
        <p:nvSpPr>
          <p:cNvPr id="3" name="Content Placeholder 2"/>
          <p:cNvSpPr>
            <a:spLocks noGrp="1"/>
          </p:cNvSpPr>
          <p:nvPr>
            <p:ph sz="quarter" idx="1"/>
          </p:nvPr>
        </p:nvSpPr>
        <p:spPr/>
        <p:txBody>
          <a:bodyPr>
            <a:normAutofit/>
          </a:bodyPr>
          <a:lstStyle/>
          <a:p>
            <a:r>
              <a:rPr lang="id-ID" dirty="0"/>
              <a:t>Kode ASCII </a:t>
            </a:r>
          </a:p>
          <a:p>
            <a:r>
              <a:rPr lang="id-ID" dirty="0"/>
              <a:t>(</a:t>
            </a:r>
            <a:r>
              <a:rPr lang="id-ID" i="1" dirty="0"/>
              <a:t>American Standard Code for Information Interchange</a:t>
            </a:r>
            <a:r>
              <a:rPr lang="id-ID" dirty="0"/>
              <a:t>)</a:t>
            </a:r>
          </a:p>
          <a:p>
            <a:pPr marL="0" indent="0">
              <a:buNone/>
            </a:pPr>
            <a:r>
              <a:rPr lang="id-ID" dirty="0"/>
              <a:t>	Mempunyai 5-bit kode di mana setiap karakter 	direpresentasikan dengan 5-bit pola.</a:t>
            </a:r>
          </a:p>
          <a:p>
            <a:pPr marL="0" indent="0">
              <a:buNone/>
            </a:pPr>
            <a:endParaRPr lang="id-ID" dirty="0"/>
          </a:p>
        </p:txBody>
      </p:sp>
    </p:spTree>
    <p:extLst>
      <p:ext uri="{BB962C8B-B14F-4D97-AF65-F5344CB8AC3E}">
        <p14:creationId xmlns:p14="http://schemas.microsoft.com/office/powerpoint/2010/main" val="983950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Data Karakter</a:t>
            </a:r>
            <a:r>
              <a:rPr lang="en-US" dirty="0"/>
              <a:t> - ASCII</a:t>
            </a:r>
            <a:endParaRPr lang="id-ID" dirty="0"/>
          </a:p>
        </p:txBody>
      </p:sp>
      <p:pic>
        <p:nvPicPr>
          <p:cNvPr id="6" name="Picture 5"/>
          <p:cNvPicPr>
            <a:picLocks noChangeAspect="1"/>
          </p:cNvPicPr>
          <p:nvPr/>
        </p:nvPicPr>
        <p:blipFill rotWithShape="1">
          <a:blip r:embed="rId2"/>
          <a:srcRect l="17713" t="13583" r="16926" b="13583"/>
          <a:stretch/>
        </p:blipFill>
        <p:spPr>
          <a:xfrm>
            <a:off x="457200" y="1412776"/>
            <a:ext cx="7787208" cy="4878734"/>
          </a:xfrm>
          <a:prstGeom prst="rect">
            <a:avLst/>
          </a:prstGeom>
        </p:spPr>
      </p:pic>
    </p:spTree>
    <p:extLst>
      <p:ext uri="{BB962C8B-B14F-4D97-AF65-F5344CB8AC3E}">
        <p14:creationId xmlns:p14="http://schemas.microsoft.com/office/powerpoint/2010/main" val="968564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Data Karakter</a:t>
            </a:r>
          </a:p>
        </p:txBody>
      </p:sp>
      <p:sp>
        <p:nvSpPr>
          <p:cNvPr id="3" name="Content Placeholder 2"/>
          <p:cNvSpPr>
            <a:spLocks noGrp="1"/>
          </p:cNvSpPr>
          <p:nvPr>
            <p:ph sz="quarter" idx="1"/>
          </p:nvPr>
        </p:nvSpPr>
        <p:spPr/>
        <p:txBody>
          <a:bodyPr>
            <a:normAutofit/>
          </a:bodyPr>
          <a:lstStyle/>
          <a:p>
            <a:r>
              <a:rPr lang="id-ID" dirty="0"/>
              <a:t>Kode EBCDIC </a:t>
            </a:r>
          </a:p>
          <a:p>
            <a:r>
              <a:rPr lang="id-ID" dirty="0"/>
              <a:t>(</a:t>
            </a:r>
            <a:r>
              <a:rPr lang="id-ID" i="1" dirty="0"/>
              <a:t>Extended Binary Coded Decimal Interchange Code</a:t>
            </a:r>
            <a:r>
              <a:rPr lang="id-ID" dirty="0"/>
              <a:t>)</a:t>
            </a:r>
          </a:p>
          <a:p>
            <a:pPr marL="0" indent="0">
              <a:buNone/>
            </a:pPr>
            <a:r>
              <a:rPr lang="id-ID" dirty="0"/>
              <a:t>	Menggunakan sebuah pola 8-bit di mana 7 bit 	dispesifikasikan sebagai karakter.</a:t>
            </a:r>
          </a:p>
          <a:p>
            <a:pPr marL="0" indent="0">
              <a:buNone/>
            </a:pPr>
            <a:r>
              <a:rPr lang="id-ID" dirty="0"/>
              <a:t>	Bit ke 8 umumnya digunakan sebagai parity bit untuk 	deteksi error.</a:t>
            </a:r>
          </a:p>
          <a:p>
            <a:pPr marL="0" indent="0">
              <a:buNone/>
            </a:pPr>
            <a:r>
              <a:rPr lang="id-ID" dirty="0"/>
              <a:t>	Tetapi beberapa komputer tidak menggunakan bit 	yang ke 8.</a:t>
            </a:r>
          </a:p>
          <a:p>
            <a:pPr marL="0" indent="0">
              <a:buNone/>
            </a:pPr>
            <a:r>
              <a:rPr lang="id-ID" dirty="0"/>
              <a:t>	Kode 8-bit yang lain digunakan oleh beberapa sistem 	komputer seperti IBM System/360</a:t>
            </a:r>
          </a:p>
        </p:txBody>
      </p:sp>
    </p:spTree>
    <p:extLst>
      <p:ext uri="{BB962C8B-B14F-4D97-AF65-F5344CB8AC3E}">
        <p14:creationId xmlns:p14="http://schemas.microsoft.com/office/powerpoint/2010/main" val="2365070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Data Karakter</a:t>
            </a:r>
            <a:r>
              <a:rPr lang="en-US" dirty="0"/>
              <a:t> EBCDIC</a:t>
            </a:r>
            <a:endParaRPr lang="id-ID" dirty="0"/>
          </a:p>
        </p:txBody>
      </p:sp>
      <p:pic>
        <p:nvPicPr>
          <p:cNvPr id="6" name="Picture 5"/>
          <p:cNvPicPr>
            <a:picLocks noChangeAspect="1"/>
          </p:cNvPicPr>
          <p:nvPr/>
        </p:nvPicPr>
        <p:blipFill rotWithShape="1">
          <a:blip r:embed="rId2"/>
          <a:srcRect l="19288" t="13583" r="20075" b="12182"/>
          <a:stretch/>
        </p:blipFill>
        <p:spPr>
          <a:xfrm>
            <a:off x="481996" y="1340768"/>
            <a:ext cx="7186348" cy="4946449"/>
          </a:xfrm>
          <a:prstGeom prst="rect">
            <a:avLst/>
          </a:prstGeom>
        </p:spPr>
      </p:pic>
    </p:spTree>
    <p:extLst>
      <p:ext uri="{BB962C8B-B14F-4D97-AF65-F5344CB8AC3E}">
        <p14:creationId xmlns:p14="http://schemas.microsoft.com/office/powerpoint/2010/main" val="4154053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Data Alamat</a:t>
            </a:r>
          </a:p>
        </p:txBody>
      </p:sp>
      <p:sp>
        <p:nvSpPr>
          <p:cNvPr id="3" name="Content Placeholder 2"/>
          <p:cNvSpPr>
            <a:spLocks noGrp="1"/>
          </p:cNvSpPr>
          <p:nvPr>
            <p:ph sz="quarter" idx="1"/>
          </p:nvPr>
        </p:nvSpPr>
        <p:spPr/>
        <p:txBody>
          <a:bodyPr>
            <a:normAutofit/>
          </a:bodyPr>
          <a:lstStyle/>
          <a:p>
            <a:r>
              <a:rPr lang="id-ID" dirty="0"/>
              <a:t>Operand adalah alamat-alamat</a:t>
            </a:r>
          </a:p>
          <a:p>
            <a:r>
              <a:rPr lang="id-ID" dirty="0"/>
              <a:t>Suatu operasi (aritmetika atau logika) bergantung pada instruksi, alamat diperlakukan sebagai bilangan biner atau bilangan logika.</a:t>
            </a:r>
          </a:p>
          <a:p>
            <a:r>
              <a:rPr lang="id-ID" dirty="0"/>
              <a:t>Pada beberapa instruksi, alamat operand ditetapkan dalam beberapa bagian-bagian pada mode pengalamatan.</a:t>
            </a:r>
          </a:p>
        </p:txBody>
      </p:sp>
    </p:spTree>
    <p:extLst>
      <p:ext uri="{BB962C8B-B14F-4D97-AF65-F5344CB8AC3E}">
        <p14:creationId xmlns:p14="http://schemas.microsoft.com/office/powerpoint/2010/main" val="3521227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Organisasi Data</a:t>
            </a:r>
          </a:p>
        </p:txBody>
      </p:sp>
      <p:sp>
        <p:nvSpPr>
          <p:cNvPr id="3" name="Content Placeholder 2"/>
          <p:cNvSpPr>
            <a:spLocks noGrp="1"/>
          </p:cNvSpPr>
          <p:nvPr>
            <p:ph sz="quarter" idx="1"/>
          </p:nvPr>
        </p:nvSpPr>
        <p:spPr/>
        <p:txBody>
          <a:bodyPr>
            <a:normAutofit/>
          </a:bodyPr>
          <a:lstStyle/>
          <a:p>
            <a:r>
              <a:rPr lang="id-ID" dirty="0"/>
              <a:t>Komputer bekerja dengan ukuran data tertentu seperti</a:t>
            </a:r>
          </a:p>
          <a:p>
            <a:pPr marL="0" indent="0">
              <a:buNone/>
            </a:pPr>
            <a:r>
              <a:rPr lang="id-ID" dirty="0"/>
              <a:t>	Bit</a:t>
            </a:r>
          </a:p>
          <a:p>
            <a:pPr marL="0" indent="0">
              <a:buNone/>
            </a:pPr>
            <a:r>
              <a:rPr lang="id-ID" dirty="0"/>
              <a:t>	Nibble</a:t>
            </a:r>
          </a:p>
          <a:p>
            <a:pPr marL="0" indent="0">
              <a:buNone/>
            </a:pPr>
            <a:r>
              <a:rPr lang="id-ID" dirty="0"/>
              <a:t>	Byte</a:t>
            </a:r>
          </a:p>
          <a:p>
            <a:pPr marL="0" indent="0">
              <a:buNone/>
            </a:pPr>
            <a:r>
              <a:rPr lang="id-ID" dirty="0"/>
              <a:t>	Word</a:t>
            </a:r>
          </a:p>
          <a:p>
            <a:pPr marL="0" indent="0">
              <a:buNone/>
            </a:pPr>
            <a:r>
              <a:rPr lang="id-ID" dirty="0"/>
              <a:t>	Double words</a:t>
            </a:r>
          </a:p>
          <a:p>
            <a:r>
              <a:rPr lang="id-ID" dirty="0"/>
              <a:t>Satuan-satuan data tersebut diatur sebagai standart data yang dapat dikomunikasikan antar-berbagai sistem komputer.</a:t>
            </a:r>
          </a:p>
        </p:txBody>
      </p:sp>
    </p:spTree>
    <p:extLst>
      <p:ext uri="{BB962C8B-B14F-4D97-AF65-F5344CB8AC3E}">
        <p14:creationId xmlns:p14="http://schemas.microsoft.com/office/powerpoint/2010/main" val="2310550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Organisasi Data</a:t>
            </a:r>
          </a:p>
        </p:txBody>
      </p:sp>
      <p:sp>
        <p:nvSpPr>
          <p:cNvPr id="3" name="Content Placeholder 2"/>
          <p:cNvSpPr>
            <a:spLocks noGrp="1"/>
          </p:cNvSpPr>
          <p:nvPr>
            <p:ph sz="quarter" idx="1"/>
          </p:nvPr>
        </p:nvSpPr>
        <p:spPr/>
        <p:txBody>
          <a:bodyPr/>
          <a:lstStyle/>
          <a:p>
            <a:r>
              <a:rPr lang="id-ID" dirty="0">
                <a:solidFill>
                  <a:srgbClr val="FF0000"/>
                </a:solidFill>
              </a:rPr>
              <a:t>Bit</a:t>
            </a:r>
            <a:r>
              <a:rPr lang="id-ID" dirty="0"/>
              <a:t>			</a:t>
            </a:r>
            <a:r>
              <a:rPr lang="id-ID" dirty="0">
                <a:solidFill>
                  <a:srgbClr val="FF0000"/>
                </a:solidFill>
              </a:rPr>
              <a:t>(binary digit) unit terkecil yang dikenal</a:t>
            </a:r>
          </a:p>
          <a:p>
            <a:r>
              <a:rPr lang="id-ID" dirty="0"/>
              <a:t>Nibble		</a:t>
            </a:r>
            <a:r>
              <a:rPr lang="id-ID" dirty="0">
                <a:solidFill>
                  <a:srgbClr val="FF0000"/>
                </a:solidFill>
              </a:rPr>
              <a:t>oleh sistem komputer, yang terdiri</a:t>
            </a:r>
          </a:p>
          <a:p>
            <a:r>
              <a:rPr lang="id-ID" dirty="0"/>
              <a:t>Byte			</a:t>
            </a:r>
            <a:r>
              <a:rPr lang="id-ID" dirty="0">
                <a:solidFill>
                  <a:srgbClr val="FF0000"/>
                </a:solidFill>
              </a:rPr>
              <a:t>dari dua bilangan 0 dan 1, dapat</a:t>
            </a:r>
          </a:p>
          <a:p>
            <a:r>
              <a:rPr lang="id-ID" dirty="0"/>
              <a:t>Word		</a:t>
            </a:r>
            <a:r>
              <a:rPr lang="id-ID" dirty="0">
                <a:solidFill>
                  <a:srgbClr val="FF0000"/>
                </a:solidFill>
              </a:rPr>
              <a:t>merepresentasikan dua kondisi yang</a:t>
            </a:r>
          </a:p>
          <a:p>
            <a:r>
              <a:rPr lang="id-ID" dirty="0"/>
              <a:t>Double words	</a:t>
            </a:r>
            <a:r>
              <a:rPr lang="id-ID" dirty="0">
                <a:solidFill>
                  <a:srgbClr val="FF0000"/>
                </a:solidFill>
              </a:rPr>
              <a:t>berbeda. Benar dan Salah, Atas dan 			Bawah, Tinggi dan Rendah </a:t>
            </a:r>
          </a:p>
          <a:p>
            <a:endParaRPr lang="id-ID" dirty="0"/>
          </a:p>
        </p:txBody>
      </p:sp>
    </p:spTree>
    <p:extLst>
      <p:ext uri="{BB962C8B-B14F-4D97-AF65-F5344CB8AC3E}">
        <p14:creationId xmlns:p14="http://schemas.microsoft.com/office/powerpoint/2010/main" val="1696165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Organisasi Data</a:t>
            </a:r>
          </a:p>
        </p:txBody>
      </p:sp>
      <p:sp>
        <p:nvSpPr>
          <p:cNvPr id="3" name="Content Placeholder 2"/>
          <p:cNvSpPr>
            <a:spLocks noGrp="1"/>
          </p:cNvSpPr>
          <p:nvPr>
            <p:ph sz="quarter" idx="1"/>
          </p:nvPr>
        </p:nvSpPr>
        <p:spPr/>
        <p:txBody>
          <a:bodyPr>
            <a:normAutofit lnSpcReduction="10000"/>
          </a:bodyPr>
          <a:lstStyle/>
          <a:p>
            <a:r>
              <a:rPr lang="id-ID" dirty="0"/>
              <a:t>Bit			</a:t>
            </a:r>
            <a:r>
              <a:rPr lang="id-ID" dirty="0">
                <a:solidFill>
                  <a:srgbClr val="FF0000"/>
                </a:solidFill>
              </a:rPr>
              <a:t>adalah satu group bilangan yang terdiri</a:t>
            </a:r>
          </a:p>
          <a:p>
            <a:r>
              <a:rPr lang="id-ID" dirty="0">
                <a:solidFill>
                  <a:srgbClr val="FF0000"/>
                </a:solidFill>
              </a:rPr>
              <a:t>Nibble</a:t>
            </a:r>
            <a:r>
              <a:rPr lang="id-ID" dirty="0"/>
              <a:t>		</a:t>
            </a:r>
            <a:r>
              <a:rPr lang="id-ID" dirty="0">
                <a:solidFill>
                  <a:srgbClr val="FF0000"/>
                </a:solidFill>
              </a:rPr>
              <a:t>dari 4 bit. Dengan memiliki 4 bit yang</a:t>
            </a:r>
          </a:p>
          <a:p>
            <a:r>
              <a:rPr lang="id-ID" dirty="0"/>
              <a:t>Byte			</a:t>
            </a:r>
            <a:r>
              <a:rPr lang="id-ID" dirty="0">
                <a:solidFill>
                  <a:srgbClr val="FF0000"/>
                </a:solidFill>
              </a:rPr>
              <a:t>berbeda maka nibble dapat merepre-</a:t>
            </a:r>
          </a:p>
          <a:p>
            <a:r>
              <a:rPr lang="id-ID" dirty="0"/>
              <a:t>Word		</a:t>
            </a:r>
            <a:r>
              <a:rPr lang="id-ID" dirty="0">
                <a:solidFill>
                  <a:srgbClr val="FF0000"/>
                </a:solidFill>
              </a:rPr>
              <a:t>sentasikan 16 kondisi yang berbeda</a:t>
            </a:r>
          </a:p>
          <a:p>
            <a:r>
              <a:rPr lang="id-ID" dirty="0"/>
              <a:t>Double words	</a:t>
            </a:r>
            <a:r>
              <a:rPr lang="id-ID" dirty="0">
                <a:solidFill>
                  <a:srgbClr val="FF0000"/>
                </a:solidFill>
              </a:rPr>
              <a:t>mulai dari 0000 sampai 1111. </a:t>
            </a:r>
          </a:p>
          <a:p>
            <a:pPr marL="0" indent="0">
              <a:buNone/>
            </a:pPr>
            <a:r>
              <a:rPr lang="id-ID" dirty="0">
                <a:solidFill>
                  <a:srgbClr val="FF0000"/>
                </a:solidFill>
              </a:rPr>
              <a:t>			Satu digit bilangan heksadesimal terdiri</a:t>
            </a:r>
          </a:p>
          <a:p>
            <a:pPr marL="0" indent="0">
              <a:buNone/>
            </a:pPr>
            <a:r>
              <a:rPr lang="id-ID" dirty="0">
                <a:solidFill>
                  <a:srgbClr val="FF0000"/>
                </a:solidFill>
              </a:rPr>
              <a:t>			Dari 4 bit bilangan biner, maka satu 			digit bilangan heksadesimal bisa 				disimpan dalam satu </a:t>
            </a:r>
            <a:r>
              <a:rPr lang="id-ID" i="1" dirty="0">
                <a:solidFill>
                  <a:srgbClr val="FF0000"/>
                </a:solidFill>
              </a:rPr>
              <a:t>nibble</a:t>
            </a:r>
            <a:r>
              <a:rPr lang="id-ID" dirty="0">
                <a:solidFill>
                  <a:srgbClr val="FF0000"/>
                </a:solidFill>
              </a:rPr>
              <a:t>. Satuan ini 			jarang digunakan karena satuan data 			terkecil yang umum digunakan tidak 			menggunakan </a:t>
            </a:r>
            <a:r>
              <a:rPr lang="id-ID" i="1" dirty="0">
                <a:solidFill>
                  <a:srgbClr val="FF0000"/>
                </a:solidFill>
              </a:rPr>
              <a:t>nibble</a:t>
            </a:r>
          </a:p>
          <a:p>
            <a:pPr lvl="8"/>
            <a:endParaRPr lang="id-ID" dirty="0">
              <a:solidFill>
                <a:srgbClr val="FF0000"/>
              </a:solidFill>
            </a:endParaRPr>
          </a:p>
          <a:p>
            <a:endParaRPr lang="id-ID" dirty="0"/>
          </a:p>
        </p:txBody>
      </p:sp>
    </p:spTree>
    <p:extLst>
      <p:ext uri="{BB962C8B-B14F-4D97-AF65-F5344CB8AC3E}">
        <p14:creationId xmlns:p14="http://schemas.microsoft.com/office/powerpoint/2010/main" val="3957947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Organisasi Data</a:t>
            </a:r>
          </a:p>
        </p:txBody>
      </p:sp>
      <p:sp>
        <p:nvSpPr>
          <p:cNvPr id="3" name="Content Placeholder 2"/>
          <p:cNvSpPr>
            <a:spLocks noGrp="1"/>
          </p:cNvSpPr>
          <p:nvPr>
            <p:ph sz="quarter" idx="1"/>
          </p:nvPr>
        </p:nvSpPr>
        <p:spPr/>
        <p:txBody>
          <a:bodyPr/>
          <a:lstStyle/>
          <a:p>
            <a:r>
              <a:rPr lang="id-ID" dirty="0"/>
              <a:t>Bit			</a:t>
            </a:r>
            <a:r>
              <a:rPr lang="id-ID" dirty="0">
                <a:solidFill>
                  <a:srgbClr val="FF0000"/>
                </a:solidFill>
              </a:rPr>
              <a:t>adalah satu group bilangan yang terdiri</a:t>
            </a:r>
          </a:p>
          <a:p>
            <a:r>
              <a:rPr lang="id-ID" dirty="0"/>
              <a:t>Nibble		</a:t>
            </a:r>
            <a:r>
              <a:rPr lang="id-ID" dirty="0">
                <a:solidFill>
                  <a:srgbClr val="FF0000"/>
                </a:solidFill>
              </a:rPr>
              <a:t>dari 8 bit atau 2 nibble. Lebih dikenal</a:t>
            </a:r>
          </a:p>
          <a:p>
            <a:r>
              <a:rPr lang="id-ID" dirty="0">
                <a:solidFill>
                  <a:srgbClr val="FF0000"/>
                </a:solidFill>
              </a:rPr>
              <a:t>Byte</a:t>
            </a:r>
            <a:r>
              <a:rPr lang="id-ID" dirty="0"/>
              <a:t>			</a:t>
            </a:r>
            <a:r>
              <a:rPr lang="id-ID" dirty="0">
                <a:solidFill>
                  <a:srgbClr val="FF0000"/>
                </a:solidFill>
              </a:rPr>
              <a:t>karena sering digunakan untuk satuan</a:t>
            </a:r>
          </a:p>
          <a:p>
            <a:r>
              <a:rPr lang="id-ID" dirty="0"/>
              <a:t>Word		</a:t>
            </a:r>
            <a:r>
              <a:rPr lang="id-ID" dirty="0">
                <a:solidFill>
                  <a:srgbClr val="FF0000"/>
                </a:solidFill>
              </a:rPr>
              <a:t>transfer data dan besar lebar memori.</a:t>
            </a:r>
          </a:p>
          <a:p>
            <a:r>
              <a:rPr lang="id-ID" dirty="0"/>
              <a:t>Double words	</a:t>
            </a:r>
            <a:r>
              <a:rPr lang="id-ID" dirty="0">
                <a:solidFill>
                  <a:srgbClr val="FF0000"/>
                </a:solidFill>
              </a:rPr>
              <a:t>Penomoran bit dalam satu byte dimulai</a:t>
            </a:r>
          </a:p>
          <a:p>
            <a:pPr marL="0" indent="0">
              <a:buNone/>
            </a:pPr>
            <a:r>
              <a:rPr lang="id-ID" dirty="0">
                <a:solidFill>
                  <a:srgbClr val="FF0000"/>
                </a:solidFill>
              </a:rPr>
              <a:t>			dari paling kanan yaitu 0 dan paling kiri</a:t>
            </a:r>
          </a:p>
          <a:p>
            <a:pPr marL="0" indent="0">
              <a:buNone/>
            </a:pPr>
            <a:r>
              <a:rPr lang="id-ID" dirty="0">
                <a:solidFill>
                  <a:srgbClr val="FF0000"/>
                </a:solidFill>
              </a:rPr>
              <a:t>			bit ke – 7.  </a:t>
            </a:r>
          </a:p>
          <a:p>
            <a:endParaRPr lang="id-ID"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4509120"/>
            <a:ext cx="5184576"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7947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Organisasi Data</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r>
                  <a:rPr lang="id-ID" dirty="0"/>
                  <a:t>Bit			</a:t>
                </a:r>
                <a:r>
                  <a:rPr lang="id-ID" dirty="0">
                    <a:solidFill>
                      <a:srgbClr val="FF0000"/>
                    </a:solidFill>
                  </a:rPr>
                  <a:t>adalah satu group bilangan yang terdiri</a:t>
                </a:r>
              </a:p>
              <a:p>
                <a:r>
                  <a:rPr lang="id-ID" dirty="0"/>
                  <a:t>Nibble		</a:t>
                </a:r>
                <a:r>
                  <a:rPr lang="id-ID" dirty="0">
                    <a:solidFill>
                      <a:srgbClr val="FF0000"/>
                    </a:solidFill>
                  </a:rPr>
                  <a:t>dari 16 bit atau 2 byte atau 4 nibble.</a:t>
                </a:r>
              </a:p>
              <a:p>
                <a:r>
                  <a:rPr lang="id-ID" dirty="0"/>
                  <a:t>Byte			</a:t>
                </a:r>
                <a:r>
                  <a:rPr lang="id-ID" dirty="0">
                    <a:solidFill>
                      <a:srgbClr val="FF0000"/>
                    </a:solidFill>
                  </a:rPr>
                  <a:t>panjang 16 bit, 1 word merepresentasi-</a:t>
                </a:r>
              </a:p>
              <a:p>
                <a:r>
                  <a:rPr lang="id-ID" dirty="0">
                    <a:solidFill>
                      <a:srgbClr val="FF0000"/>
                    </a:solidFill>
                  </a:rPr>
                  <a:t>Word</a:t>
                </a:r>
                <a:r>
                  <a:rPr lang="id-ID" dirty="0"/>
                  <a:t>		</a:t>
                </a:r>
                <a:r>
                  <a:rPr lang="id-ID" dirty="0">
                    <a:solidFill>
                      <a:srgbClr val="FF0000"/>
                    </a:solidFill>
                  </a:rPr>
                  <a:t>kan </a:t>
                </a:r>
                <a14:m>
                  <m:oMath xmlns:m="http://schemas.openxmlformats.org/officeDocument/2006/math">
                    <m:sSup>
                      <m:sSupPr>
                        <m:ctrlPr>
                          <a:rPr lang="id-ID" i="1" dirty="0" smtClean="0">
                            <a:solidFill>
                              <a:srgbClr val="FF0000"/>
                            </a:solidFill>
                            <a:latin typeface="Cambria Math" panose="02040503050406030204" pitchFamily="18" charset="0"/>
                          </a:rPr>
                        </m:ctrlPr>
                      </m:sSupPr>
                      <m:e>
                        <m:r>
                          <a:rPr lang="id-ID" b="0" i="1" dirty="0" smtClean="0">
                            <a:solidFill>
                              <a:srgbClr val="FF0000"/>
                            </a:solidFill>
                            <a:latin typeface="Cambria Math"/>
                          </a:rPr>
                          <m:t>2</m:t>
                        </m:r>
                      </m:e>
                      <m:sup>
                        <m:r>
                          <a:rPr lang="id-ID" b="0" i="1" dirty="0" smtClean="0">
                            <a:solidFill>
                              <a:srgbClr val="FF0000"/>
                            </a:solidFill>
                            <a:latin typeface="Cambria Math"/>
                          </a:rPr>
                          <m:t>16</m:t>
                        </m:r>
                      </m:sup>
                    </m:sSup>
                  </m:oMath>
                </a14:m>
                <a:r>
                  <a:rPr lang="id-ID" dirty="0">
                    <a:solidFill>
                      <a:srgbClr val="FF0000"/>
                    </a:solidFill>
                  </a:rPr>
                  <a:t> = 65.536</a:t>
                </a:r>
              </a:p>
              <a:p>
                <a:r>
                  <a:rPr lang="id-ID" dirty="0"/>
                  <a:t>Double words	</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2"/>
                <a:stretch>
                  <a:fillRect l="-593" t="-1111" r="-1037"/>
                </a:stretch>
              </a:blipFill>
            </p:spPr>
            <p:txBody>
              <a:bodyPr/>
              <a:lstStyle/>
              <a:p>
                <a:r>
                  <a:rPr lang="id-ID">
                    <a:noFill/>
                  </a:rPr>
                  <a:t> </a:t>
                </a:r>
              </a:p>
            </p:txBody>
          </p:sp>
        </mc:Fallback>
      </mc:AlternateContent>
    </p:spTree>
    <p:extLst>
      <p:ext uri="{BB962C8B-B14F-4D97-AF65-F5344CB8AC3E}">
        <p14:creationId xmlns:p14="http://schemas.microsoft.com/office/powerpoint/2010/main" val="3957947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Organisasi Data</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r>
                  <a:rPr lang="id-ID" dirty="0"/>
                  <a:t>Bit			</a:t>
                </a:r>
                <a:r>
                  <a:rPr lang="id-ID" dirty="0">
                    <a:solidFill>
                      <a:srgbClr val="FF0000"/>
                    </a:solidFill>
                  </a:rPr>
                  <a:t>adalah satuan dengan panjang 32 bit</a:t>
                </a:r>
              </a:p>
              <a:p>
                <a:r>
                  <a:rPr lang="id-ID" dirty="0"/>
                  <a:t>Nibble		</a:t>
                </a:r>
                <a:r>
                  <a:rPr lang="id-ID" dirty="0">
                    <a:solidFill>
                      <a:srgbClr val="FF0000"/>
                    </a:solidFill>
                  </a:rPr>
                  <a:t>atau dua kali satuan word. Dengan </a:t>
                </a:r>
              </a:p>
              <a:p>
                <a:r>
                  <a:rPr lang="id-ID" dirty="0"/>
                  <a:t>Byte			</a:t>
                </a:r>
                <a:r>
                  <a:rPr lang="id-ID" dirty="0">
                    <a:solidFill>
                      <a:srgbClr val="FF0000"/>
                    </a:solidFill>
                  </a:rPr>
                  <a:t>panjang 32 bit, double word dapat</a:t>
                </a:r>
              </a:p>
              <a:p>
                <a:r>
                  <a:rPr lang="id-ID" dirty="0"/>
                  <a:t>Word		</a:t>
                </a:r>
                <a:r>
                  <a:rPr lang="id-ID" dirty="0">
                    <a:solidFill>
                      <a:srgbClr val="FF0000"/>
                    </a:solidFill>
                  </a:rPr>
                  <a:t>direpresentasi-kan </a:t>
                </a:r>
                <a14:m>
                  <m:oMath xmlns:m="http://schemas.openxmlformats.org/officeDocument/2006/math">
                    <m:sSup>
                      <m:sSupPr>
                        <m:ctrlPr>
                          <a:rPr lang="id-ID" i="1" dirty="0" smtClean="0">
                            <a:solidFill>
                              <a:srgbClr val="FF0000"/>
                            </a:solidFill>
                            <a:latin typeface="Cambria Math" panose="02040503050406030204" pitchFamily="18" charset="0"/>
                          </a:rPr>
                        </m:ctrlPr>
                      </m:sSupPr>
                      <m:e>
                        <m:r>
                          <a:rPr lang="id-ID" b="0" i="1" dirty="0" smtClean="0">
                            <a:solidFill>
                              <a:srgbClr val="FF0000"/>
                            </a:solidFill>
                            <a:latin typeface="Cambria Math"/>
                          </a:rPr>
                          <m:t>2</m:t>
                        </m:r>
                      </m:e>
                      <m:sup>
                        <m:r>
                          <a:rPr lang="id-ID" b="0" i="1" dirty="0" smtClean="0">
                            <a:solidFill>
                              <a:srgbClr val="FF0000"/>
                            </a:solidFill>
                            <a:latin typeface="Cambria Math"/>
                          </a:rPr>
                          <m:t>23</m:t>
                        </m:r>
                      </m:sup>
                    </m:sSup>
                  </m:oMath>
                </a14:m>
                <a:r>
                  <a:rPr lang="id-ID" dirty="0">
                    <a:solidFill>
                      <a:srgbClr val="FF0000"/>
                    </a:solidFill>
                  </a:rPr>
                  <a:t> = 4.294.967.296</a:t>
                </a:r>
              </a:p>
              <a:p>
                <a:r>
                  <a:rPr lang="id-ID" dirty="0">
                    <a:solidFill>
                      <a:srgbClr val="FF0000"/>
                    </a:solidFill>
                  </a:rPr>
                  <a:t>Double words</a:t>
                </a:r>
                <a:r>
                  <a:rPr lang="id-ID" dirty="0"/>
                  <a:t>	</a:t>
                </a:r>
                <a:r>
                  <a:rPr lang="id-ID" dirty="0">
                    <a:solidFill>
                      <a:srgbClr val="FF0000"/>
                    </a:solidFill>
                  </a:rPr>
                  <a:t>nilai yang berbeda. Lebar data 32 bit 			banyak digunakan pada prosesor yang   			basis registernya 32 bit dan lebar bus 			yang menuju ALU 32 bit.</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2"/>
                <a:stretch>
                  <a:fillRect l="-593" t="-1111" r="-1852"/>
                </a:stretch>
              </a:blipFill>
            </p:spPr>
            <p:txBody>
              <a:bodyPr/>
              <a:lstStyle/>
              <a:p>
                <a:r>
                  <a:rPr lang="id-ID">
                    <a:noFill/>
                  </a:rPr>
                  <a:t> </a:t>
                </a:r>
              </a:p>
            </p:txBody>
          </p:sp>
        </mc:Fallback>
      </mc:AlternateContent>
    </p:spTree>
    <p:extLst>
      <p:ext uri="{BB962C8B-B14F-4D97-AF65-F5344CB8AC3E}">
        <p14:creationId xmlns:p14="http://schemas.microsoft.com/office/powerpoint/2010/main" val="2768661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Estimasi Satuan Ukuran</a:t>
            </a:r>
          </a:p>
        </p:txBody>
      </p:sp>
      <mc:AlternateContent xmlns:mc="http://schemas.openxmlformats.org/markup-compatibility/2006">
        <mc:Choice xmlns:a14="http://schemas.microsoft.com/office/drawing/2010/main" Requires="a14">
          <p:sp>
            <p:nvSpPr>
              <p:cNvPr id="3" name="Content Placeholder 2"/>
              <p:cNvSpPr>
                <a:spLocks noGrp="1"/>
              </p:cNvSpPr>
              <p:nvPr>
                <p:ph sz="quarter" idx="1"/>
              </p:nvPr>
            </p:nvSpPr>
            <p:spPr/>
            <p:txBody>
              <a:bodyPr/>
              <a:lstStyle/>
              <a:p>
                <a:r>
                  <a:rPr lang="id-ID" dirty="0"/>
                  <a:t>1 kilo = </a:t>
                </a:r>
                <a14:m>
                  <m:oMath xmlns:m="http://schemas.openxmlformats.org/officeDocument/2006/math">
                    <m:sSup>
                      <m:sSupPr>
                        <m:ctrlPr>
                          <a:rPr lang="id-ID" i="1" dirty="0" smtClean="0">
                            <a:solidFill>
                              <a:schemeClr val="tx1"/>
                            </a:solidFill>
                            <a:latin typeface="Cambria Math" panose="02040503050406030204" pitchFamily="18" charset="0"/>
                          </a:rPr>
                        </m:ctrlPr>
                      </m:sSupPr>
                      <m:e>
                        <m:r>
                          <a:rPr lang="id-ID" i="1" dirty="0">
                            <a:solidFill>
                              <a:schemeClr val="tx1"/>
                            </a:solidFill>
                            <a:latin typeface="Cambria Math"/>
                          </a:rPr>
                          <m:t>2</m:t>
                        </m:r>
                      </m:e>
                      <m:sup>
                        <m:r>
                          <a:rPr lang="id-ID" b="0" i="1" dirty="0" smtClean="0">
                            <a:solidFill>
                              <a:schemeClr val="tx1"/>
                            </a:solidFill>
                            <a:latin typeface="Cambria Math"/>
                          </a:rPr>
                          <m:t>10</m:t>
                        </m:r>
                      </m:sup>
                    </m:sSup>
                  </m:oMath>
                </a14:m>
                <a:r>
                  <a:rPr lang="id-ID" dirty="0">
                    <a:solidFill>
                      <a:schemeClr val="tx1"/>
                    </a:solidFill>
                  </a:rPr>
                  <a:t> = 1024 = </a:t>
                </a:r>
                <a14:m>
                  <m:oMath xmlns:m="http://schemas.openxmlformats.org/officeDocument/2006/math">
                    <m:sSup>
                      <m:sSupPr>
                        <m:ctrlPr>
                          <a:rPr lang="id-ID" i="1" dirty="0" smtClean="0">
                            <a:solidFill>
                              <a:schemeClr val="tx1"/>
                            </a:solidFill>
                            <a:latin typeface="Cambria Math" panose="02040503050406030204" pitchFamily="18" charset="0"/>
                          </a:rPr>
                        </m:ctrlPr>
                      </m:sSupPr>
                      <m:e>
                        <m:r>
                          <a:rPr lang="id-ID" i="1" dirty="0">
                            <a:solidFill>
                              <a:schemeClr val="tx1"/>
                            </a:solidFill>
                            <a:latin typeface="Cambria Math"/>
                          </a:rPr>
                          <m:t>2</m:t>
                        </m:r>
                      </m:e>
                      <m:sup>
                        <m:r>
                          <a:rPr lang="id-ID" b="0" i="1" dirty="0" smtClean="0">
                            <a:solidFill>
                              <a:schemeClr val="tx1"/>
                            </a:solidFill>
                            <a:latin typeface="Cambria Math"/>
                          </a:rPr>
                          <m:t>3</m:t>
                        </m:r>
                      </m:sup>
                    </m:sSup>
                  </m:oMath>
                </a14:m>
                <a:r>
                  <a:rPr lang="id-ID" dirty="0">
                    <a:solidFill>
                      <a:schemeClr val="tx1"/>
                    </a:solidFill>
                  </a:rPr>
                  <a:t> = 1000</a:t>
                </a:r>
              </a:p>
              <a:p>
                <a14:m>
                  <m:oMath xmlns:m="http://schemas.openxmlformats.org/officeDocument/2006/math">
                    <m:sSup>
                      <m:sSupPr>
                        <m:ctrlPr>
                          <a:rPr lang="id-ID" i="1" dirty="0" smtClean="0">
                            <a:solidFill>
                              <a:schemeClr val="tx1"/>
                            </a:solidFill>
                            <a:latin typeface="Cambria Math" panose="02040503050406030204" pitchFamily="18" charset="0"/>
                          </a:rPr>
                        </m:ctrlPr>
                      </m:sSupPr>
                      <m:e>
                        <m:r>
                          <a:rPr lang="id-ID" i="1" dirty="0">
                            <a:solidFill>
                              <a:schemeClr val="tx1"/>
                            </a:solidFill>
                            <a:latin typeface="Cambria Math"/>
                          </a:rPr>
                          <m:t>2</m:t>
                        </m:r>
                      </m:e>
                      <m:sup>
                        <m:r>
                          <a:rPr lang="id-ID" b="0" i="1" dirty="0" smtClean="0">
                            <a:solidFill>
                              <a:schemeClr val="tx1"/>
                            </a:solidFill>
                            <a:latin typeface="Cambria Math"/>
                          </a:rPr>
                          <m:t>10</m:t>
                        </m:r>
                      </m:sup>
                    </m:sSup>
                  </m:oMath>
                </a14:m>
                <a:r>
                  <a:rPr lang="id-ID" dirty="0">
                    <a:solidFill>
                      <a:schemeClr val="tx1"/>
                    </a:solidFill>
                  </a:rPr>
                  <a:t> byte adalah 1 kilo ( 1 KB)</a:t>
                </a:r>
              </a:p>
              <a:p>
                <a:r>
                  <a:rPr lang="id-ID" dirty="0"/>
                  <a:t>Mega (juta) = </a:t>
                </a:r>
                <a14:m>
                  <m:oMath xmlns:m="http://schemas.openxmlformats.org/officeDocument/2006/math">
                    <m:sSup>
                      <m:sSupPr>
                        <m:ctrlPr>
                          <a:rPr lang="id-ID" i="1" dirty="0" smtClean="0">
                            <a:solidFill>
                              <a:schemeClr val="tx1"/>
                            </a:solidFill>
                            <a:latin typeface="Cambria Math" panose="02040503050406030204" pitchFamily="18" charset="0"/>
                          </a:rPr>
                        </m:ctrlPr>
                      </m:sSupPr>
                      <m:e>
                        <m:r>
                          <a:rPr lang="id-ID" i="1" dirty="0">
                            <a:solidFill>
                              <a:schemeClr val="tx1"/>
                            </a:solidFill>
                            <a:latin typeface="Cambria Math"/>
                          </a:rPr>
                          <m:t>2</m:t>
                        </m:r>
                      </m:e>
                      <m:sup>
                        <m:r>
                          <a:rPr lang="id-ID" i="1" dirty="0">
                            <a:solidFill>
                              <a:schemeClr val="tx1"/>
                            </a:solidFill>
                            <a:latin typeface="Cambria Math"/>
                          </a:rPr>
                          <m:t>2</m:t>
                        </m:r>
                        <m:r>
                          <a:rPr lang="id-ID" b="0" i="1" dirty="0" smtClean="0">
                            <a:solidFill>
                              <a:schemeClr val="tx1"/>
                            </a:solidFill>
                            <a:latin typeface="Cambria Math"/>
                          </a:rPr>
                          <m:t>0</m:t>
                        </m:r>
                      </m:sup>
                    </m:sSup>
                  </m:oMath>
                </a14:m>
                <a:r>
                  <a:rPr lang="id-ID" dirty="0">
                    <a:solidFill>
                      <a:schemeClr val="tx1"/>
                    </a:solidFill>
                  </a:rPr>
                  <a:t> =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i="1" dirty="0">
                            <a:solidFill>
                              <a:schemeClr val="tx1"/>
                            </a:solidFill>
                            <a:latin typeface="Cambria Math"/>
                          </a:rPr>
                          <m:t>2</m:t>
                        </m:r>
                      </m:e>
                      <m:sup>
                        <m:r>
                          <a:rPr lang="id-ID" b="0" i="1" dirty="0" smtClean="0">
                            <a:solidFill>
                              <a:schemeClr val="tx1"/>
                            </a:solidFill>
                            <a:latin typeface="Cambria Math"/>
                          </a:rPr>
                          <m:t>6</m:t>
                        </m:r>
                      </m:sup>
                    </m:sSup>
                  </m:oMath>
                </a14:m>
                <a:endParaRPr lang="id-ID" dirty="0">
                  <a:solidFill>
                    <a:schemeClr val="tx1"/>
                  </a:solidFill>
                </a:endParaRPr>
              </a:p>
              <a:p>
                <a:r>
                  <a:rPr lang="id-ID" dirty="0">
                    <a:solidFill>
                      <a:schemeClr val="tx1"/>
                    </a:solidFill>
                  </a:rPr>
                  <a:t>Giga (milyar) =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i="1" dirty="0">
                            <a:solidFill>
                              <a:schemeClr val="tx1"/>
                            </a:solidFill>
                            <a:latin typeface="Cambria Math"/>
                          </a:rPr>
                          <m:t>2</m:t>
                        </m:r>
                      </m:e>
                      <m:sup>
                        <m:r>
                          <a:rPr lang="id-ID" b="0" i="1" dirty="0" smtClean="0">
                            <a:solidFill>
                              <a:schemeClr val="tx1"/>
                            </a:solidFill>
                            <a:latin typeface="Cambria Math"/>
                          </a:rPr>
                          <m:t>30</m:t>
                        </m:r>
                      </m:sup>
                    </m:sSup>
                  </m:oMath>
                </a14:m>
                <a:r>
                  <a:rPr lang="id-ID" dirty="0">
                    <a:solidFill>
                      <a:schemeClr val="tx1"/>
                    </a:solidFill>
                  </a:rPr>
                  <a:t> = </a:t>
                </a:r>
                <a14:m>
                  <m:oMath xmlns:m="http://schemas.openxmlformats.org/officeDocument/2006/math">
                    <m:sSup>
                      <m:sSupPr>
                        <m:ctrlPr>
                          <a:rPr lang="id-ID" i="1" dirty="0" smtClean="0">
                            <a:solidFill>
                              <a:schemeClr val="tx1"/>
                            </a:solidFill>
                            <a:latin typeface="Cambria Math" panose="02040503050406030204" pitchFamily="18" charset="0"/>
                          </a:rPr>
                        </m:ctrlPr>
                      </m:sSupPr>
                      <m:e>
                        <m:r>
                          <a:rPr lang="id-ID" i="1" dirty="0">
                            <a:solidFill>
                              <a:schemeClr val="tx1"/>
                            </a:solidFill>
                            <a:latin typeface="Cambria Math"/>
                          </a:rPr>
                          <m:t>2</m:t>
                        </m:r>
                      </m:e>
                      <m:sup>
                        <m:r>
                          <a:rPr lang="id-ID" b="0" i="1" dirty="0" smtClean="0">
                            <a:solidFill>
                              <a:schemeClr val="tx1"/>
                            </a:solidFill>
                            <a:latin typeface="Cambria Math"/>
                          </a:rPr>
                          <m:t>9</m:t>
                        </m:r>
                      </m:sup>
                    </m:sSup>
                  </m:oMath>
                </a14:m>
                <a:endParaRPr lang="id-ID" dirty="0">
                  <a:solidFill>
                    <a:schemeClr val="tx1"/>
                  </a:solidFill>
                </a:endParaRPr>
              </a:p>
              <a:p>
                <a:r>
                  <a:rPr lang="id-ID" dirty="0"/>
                  <a:t>Dijadikan estimasi besarnya data</a:t>
                </a:r>
              </a:p>
              <a:p>
                <a:r>
                  <a:rPr lang="id-ID" dirty="0">
                    <a:solidFill>
                      <a:srgbClr val="00B050"/>
                    </a:solidFill>
                  </a:rPr>
                  <a:t>Contoh</a:t>
                </a:r>
                <a:r>
                  <a:rPr lang="id-ID" dirty="0">
                    <a:solidFill>
                      <a:schemeClr val="tx1"/>
                    </a:solidFill>
                  </a:rPr>
                  <a:t>: Estimasikan nilai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i="1" dirty="0">
                            <a:solidFill>
                              <a:schemeClr val="tx1"/>
                            </a:solidFill>
                            <a:latin typeface="Cambria Math"/>
                          </a:rPr>
                          <m:t>2</m:t>
                        </m:r>
                      </m:e>
                      <m:sup>
                        <m:r>
                          <a:rPr lang="id-ID" i="1" dirty="0">
                            <a:solidFill>
                              <a:schemeClr val="tx1"/>
                            </a:solidFill>
                            <a:latin typeface="Cambria Math"/>
                          </a:rPr>
                          <m:t>2</m:t>
                        </m:r>
                        <m:r>
                          <a:rPr lang="en-US" b="0" i="1" dirty="0" smtClean="0">
                            <a:solidFill>
                              <a:schemeClr val="tx1"/>
                            </a:solidFill>
                            <a:latin typeface="Cambria Math" panose="02040503050406030204" pitchFamily="18" charset="0"/>
                          </a:rPr>
                          <m:t>3</m:t>
                        </m:r>
                      </m:sup>
                    </m:sSup>
                  </m:oMath>
                </a14:m>
                <a:r>
                  <a:rPr lang="id-ID" dirty="0">
                    <a:solidFill>
                      <a:schemeClr val="tx1"/>
                    </a:solidFill>
                  </a:rPr>
                  <a:t> tanpa menghitung</a:t>
                </a:r>
              </a:p>
              <a:p>
                <a:r>
                  <a:rPr lang="id-ID" dirty="0">
                    <a:solidFill>
                      <a:srgbClr val="00B050"/>
                    </a:solidFill>
                  </a:rPr>
                  <a:t>Jawab</a:t>
                </a:r>
                <a:r>
                  <a:rPr lang="id-ID" dirty="0"/>
                  <a:t>: Pisahkan eksponen kelipatan 10 dan sisanya. </a:t>
                </a:r>
              </a:p>
              <a:p>
                <a:pPr marL="0" indent="0">
                  <a:buNone/>
                </a:pPr>
                <a:r>
                  <a:rPr lang="id-ID" dirty="0">
                    <a:solidFill>
                      <a:schemeClr val="tx1"/>
                    </a:solidFill>
                  </a:rPr>
                  <a:t>	</a:t>
                </a:r>
                <a14:m>
                  <m:oMath xmlns:m="http://schemas.openxmlformats.org/officeDocument/2006/math">
                    <m:sSup>
                      <m:sSupPr>
                        <m:ctrlPr>
                          <a:rPr lang="id-ID" i="1" dirty="0" smtClean="0">
                            <a:solidFill>
                              <a:schemeClr val="tx1"/>
                            </a:solidFill>
                            <a:latin typeface="Cambria Math" panose="02040503050406030204" pitchFamily="18" charset="0"/>
                          </a:rPr>
                        </m:ctrlPr>
                      </m:sSupPr>
                      <m:e>
                        <m:r>
                          <a:rPr lang="id-ID" i="1" dirty="0">
                            <a:solidFill>
                              <a:schemeClr val="tx1"/>
                            </a:solidFill>
                            <a:latin typeface="Cambria Math"/>
                          </a:rPr>
                          <m:t>2</m:t>
                        </m:r>
                      </m:e>
                      <m:sup>
                        <m:r>
                          <a:rPr lang="id-ID" i="1" dirty="0">
                            <a:solidFill>
                              <a:schemeClr val="tx1"/>
                            </a:solidFill>
                            <a:latin typeface="Cambria Math"/>
                          </a:rPr>
                          <m:t>23</m:t>
                        </m:r>
                      </m:sup>
                    </m:sSup>
                  </m:oMath>
                </a14:m>
                <a:r>
                  <a:rPr lang="id-ID" dirty="0">
                    <a:solidFill>
                      <a:schemeClr val="tx1"/>
                    </a:solidFill>
                  </a:rPr>
                  <a:t> =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i="1" dirty="0">
                            <a:solidFill>
                              <a:schemeClr val="tx1"/>
                            </a:solidFill>
                            <a:latin typeface="Cambria Math"/>
                          </a:rPr>
                          <m:t>2</m:t>
                        </m:r>
                      </m:e>
                      <m:sup>
                        <m:r>
                          <a:rPr lang="id-ID" i="1" dirty="0">
                            <a:solidFill>
                              <a:schemeClr val="tx1"/>
                            </a:solidFill>
                            <a:latin typeface="Cambria Math"/>
                          </a:rPr>
                          <m:t>2</m:t>
                        </m:r>
                        <m:r>
                          <a:rPr lang="id-ID" b="0" i="1" dirty="0" smtClean="0">
                            <a:solidFill>
                              <a:schemeClr val="tx1"/>
                            </a:solidFill>
                            <a:latin typeface="Cambria Math"/>
                          </a:rPr>
                          <m:t>0</m:t>
                        </m:r>
                      </m:sup>
                    </m:sSup>
                  </m:oMath>
                </a14:m>
                <a:r>
                  <a:rPr lang="id-ID" dirty="0">
                    <a:solidFill>
                      <a:schemeClr val="tx1"/>
                    </a:solidFill>
                  </a:rPr>
                  <a:t> x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i="1" dirty="0">
                            <a:solidFill>
                              <a:schemeClr val="tx1"/>
                            </a:solidFill>
                            <a:latin typeface="Cambria Math"/>
                          </a:rPr>
                          <m:t>2</m:t>
                        </m:r>
                      </m:e>
                      <m:sup>
                        <m:r>
                          <a:rPr lang="id-ID" i="1" dirty="0">
                            <a:solidFill>
                              <a:schemeClr val="tx1"/>
                            </a:solidFill>
                            <a:latin typeface="Cambria Math"/>
                          </a:rPr>
                          <m:t>3</m:t>
                        </m:r>
                      </m:sup>
                    </m:sSup>
                  </m:oMath>
                </a14:m>
                <a:r>
                  <a:rPr lang="id-ID" dirty="0">
                    <a:solidFill>
                      <a:schemeClr val="tx1"/>
                    </a:solidFill>
                  </a:rPr>
                  <a:t> </a:t>
                </a:r>
                <a:r>
                  <a:rPr lang="id-ID" dirty="0">
                    <a:solidFill>
                      <a:schemeClr val="tx1"/>
                    </a:solidFill>
                    <a:sym typeface="Wingdings" pitchFamily="2" charset="2"/>
                  </a:rPr>
                  <a:t> dimana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i="1" dirty="0">
                            <a:solidFill>
                              <a:schemeClr val="tx1"/>
                            </a:solidFill>
                            <a:latin typeface="Cambria Math"/>
                          </a:rPr>
                          <m:t>2</m:t>
                        </m:r>
                      </m:e>
                      <m:sup>
                        <m:r>
                          <a:rPr lang="id-ID" i="1" dirty="0">
                            <a:solidFill>
                              <a:schemeClr val="tx1"/>
                            </a:solidFill>
                            <a:latin typeface="Cambria Math"/>
                          </a:rPr>
                          <m:t>2</m:t>
                        </m:r>
                        <m:r>
                          <a:rPr lang="id-ID" b="0" i="1" dirty="0" smtClean="0">
                            <a:solidFill>
                              <a:schemeClr val="tx1"/>
                            </a:solidFill>
                            <a:latin typeface="Cambria Math"/>
                          </a:rPr>
                          <m:t>0</m:t>
                        </m:r>
                      </m:sup>
                    </m:sSup>
                  </m:oMath>
                </a14:m>
                <a:r>
                  <a:rPr lang="id-ID" dirty="0">
                    <a:solidFill>
                      <a:schemeClr val="tx1"/>
                    </a:solidFill>
                  </a:rPr>
                  <a:t> = 1 juta dan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i="1" dirty="0">
                            <a:solidFill>
                              <a:schemeClr val="tx1"/>
                            </a:solidFill>
                            <a:latin typeface="Cambria Math"/>
                          </a:rPr>
                          <m:t>2</m:t>
                        </m:r>
                      </m:e>
                      <m:sup>
                        <m:r>
                          <a:rPr lang="id-ID" i="1" dirty="0">
                            <a:solidFill>
                              <a:schemeClr val="tx1"/>
                            </a:solidFill>
                            <a:latin typeface="Cambria Math"/>
                          </a:rPr>
                          <m:t>3</m:t>
                        </m:r>
                      </m:sup>
                    </m:sSup>
                  </m:oMath>
                </a14:m>
                <a:r>
                  <a:rPr lang="id-ID" dirty="0">
                    <a:solidFill>
                      <a:schemeClr val="tx1"/>
                    </a:solidFill>
                  </a:rPr>
                  <a:t> = 8</a:t>
                </a:r>
              </a:p>
              <a:p>
                <a:pPr marL="0" indent="0">
                  <a:buNone/>
                </a:pPr>
                <a:r>
                  <a:rPr lang="id-ID" dirty="0">
                    <a:solidFill>
                      <a:schemeClr val="tx1"/>
                    </a:solidFill>
                  </a:rPr>
                  <a:t>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i="1" dirty="0">
                            <a:solidFill>
                              <a:schemeClr val="tx1"/>
                            </a:solidFill>
                            <a:latin typeface="Cambria Math"/>
                          </a:rPr>
                          <m:t>2</m:t>
                        </m:r>
                      </m:e>
                      <m:sup>
                        <m:r>
                          <a:rPr lang="id-ID" i="1" dirty="0">
                            <a:solidFill>
                              <a:schemeClr val="tx1"/>
                            </a:solidFill>
                            <a:latin typeface="Cambria Math"/>
                          </a:rPr>
                          <m:t>23</m:t>
                        </m:r>
                      </m:sup>
                    </m:sSup>
                  </m:oMath>
                </a14:m>
                <a:r>
                  <a:rPr lang="id-ID" dirty="0">
                    <a:solidFill>
                      <a:schemeClr val="tx1"/>
                    </a:solidFill>
                  </a:rPr>
                  <a:t> = 8 juta</a:t>
                </a:r>
              </a:p>
            </p:txBody>
          </p:sp>
        </mc:Choice>
        <mc:Fallback>
          <p:sp>
            <p:nvSpPr>
              <p:cNvPr id="3" name="Content Placeholder 2"/>
              <p:cNvSpPr>
                <a:spLocks noGrp="1" noRot="1" noChangeAspect="1" noMove="1" noResize="1" noEditPoints="1" noAdjustHandles="1" noChangeArrowheads="1" noChangeShapeType="1" noTextEdit="1"/>
              </p:cNvSpPr>
              <p:nvPr>
                <p:ph sz="quarter" idx="1"/>
              </p:nvPr>
            </p:nvSpPr>
            <p:spPr>
              <a:blipFill>
                <a:blip r:embed="rId2"/>
                <a:stretch>
                  <a:fillRect l="-667" t="-1111"/>
                </a:stretch>
              </a:blipFill>
            </p:spPr>
            <p:txBody>
              <a:bodyPr/>
              <a:lstStyle/>
              <a:p>
                <a:r>
                  <a:rPr lang="id-ID">
                    <a:noFill/>
                  </a:rPr>
                  <a:t> </a:t>
                </a:r>
              </a:p>
            </p:txBody>
          </p:sp>
        </mc:Fallback>
      </mc:AlternateContent>
    </p:spTree>
    <p:extLst>
      <p:ext uri="{BB962C8B-B14F-4D97-AF65-F5344CB8AC3E}">
        <p14:creationId xmlns:p14="http://schemas.microsoft.com/office/powerpoint/2010/main" val="293475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Representasi Floating-point</a:t>
            </a:r>
          </a:p>
        </p:txBody>
      </p:sp>
      <p:sp>
        <p:nvSpPr>
          <p:cNvPr id="3" name="Content Placeholder 2"/>
          <p:cNvSpPr>
            <a:spLocks noGrp="1"/>
          </p:cNvSpPr>
          <p:nvPr>
            <p:ph sz="quarter" idx="1"/>
          </p:nvPr>
        </p:nvSpPr>
        <p:spPr/>
        <p:txBody>
          <a:bodyPr/>
          <a:lstStyle/>
          <a:p>
            <a:r>
              <a:rPr lang="id-ID" dirty="0"/>
              <a:t>Data adalah bilangan biner atau informasi berkode biner lain yang dioperasikan untuk mencapai beberapa hasil penghitungan penghitungan aritmatik, pemrosesan data dan operasi logika, representasi data Dinyatakan dengan sign, bilangan magnitude dan posisi titik radiks. </a:t>
            </a:r>
          </a:p>
          <a:p>
            <a:r>
              <a:rPr lang="id-ID" dirty="0"/>
              <a:t>Titik radiks memisahkan bilangan bulat dan pecahan. </a:t>
            </a:r>
          </a:p>
          <a:p>
            <a:r>
              <a:rPr lang="id-ID" dirty="0"/>
              <a:t>Penggunaan titik radiks berkaitan dengan jajaran bilangan yang dapat ditampung oleh komputer. </a:t>
            </a:r>
          </a:p>
          <a:p>
            <a:r>
              <a:rPr lang="id-ID" dirty="0"/>
              <a:t>Representasi Fixed-point : titik radiks selalu pada posisi tetap. </a:t>
            </a:r>
          </a:p>
        </p:txBody>
      </p:sp>
    </p:spTree>
    <p:extLst>
      <p:ext uri="{BB962C8B-B14F-4D97-AF65-F5344CB8AC3E}">
        <p14:creationId xmlns:p14="http://schemas.microsoft.com/office/powerpoint/2010/main" val="1606041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Representasi Floating-point</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id-ID" dirty="0"/>
                  <a:t>Representasi Floating-point : </a:t>
                </a:r>
              </a:p>
              <a:p>
                <a:pPr marL="0" indent="0">
                  <a:buNone/>
                </a:pPr>
                <a:r>
                  <a:rPr lang="id-ID" dirty="0"/>
                  <a:t>	x = </a:t>
                </a:r>
                <a:r>
                  <a:rPr lang="id-ID" dirty="0">
                    <a:sym typeface="Symbol"/>
                  </a:rPr>
                  <a:t> M x</a:t>
                </a:r>
                <a:r>
                  <a:rPr lang="id-ID" dirty="0">
                    <a:solidFill>
                      <a:schemeClr val="tx1"/>
                    </a:solidFill>
                    <a:sym typeface="Symbol"/>
                  </a:rPr>
                  <a:t> </a:t>
                </a:r>
                <a14:m>
                  <m:oMath xmlns:m="http://schemas.openxmlformats.org/officeDocument/2006/math">
                    <m:sSup>
                      <m:sSupPr>
                        <m:ctrlPr>
                          <a:rPr lang="id-ID" i="1" dirty="0">
                            <a:solidFill>
                              <a:schemeClr val="tx1"/>
                            </a:solidFill>
                            <a:latin typeface="Cambria Math" panose="02040503050406030204" pitchFamily="18" charset="0"/>
                          </a:rPr>
                        </m:ctrlPr>
                      </m:sSupPr>
                      <m:e>
                        <m:r>
                          <a:rPr lang="id-ID" b="0" i="1" dirty="0" smtClean="0">
                            <a:solidFill>
                              <a:schemeClr val="tx1"/>
                            </a:solidFill>
                            <a:latin typeface="Cambria Math"/>
                          </a:rPr>
                          <m:t>𝑏</m:t>
                        </m:r>
                      </m:e>
                      <m:sup>
                        <m:r>
                          <a:rPr lang="id-ID" b="0" i="1" dirty="0" smtClean="0">
                            <a:solidFill>
                              <a:schemeClr val="tx1"/>
                            </a:solidFill>
                            <a:latin typeface="Cambria Math"/>
                          </a:rPr>
                          <m:t>𝑒</m:t>
                        </m:r>
                      </m:sup>
                    </m:sSup>
                  </m:oMath>
                </a14:m>
                <a:endParaRPr lang="id-ID" dirty="0"/>
              </a:p>
              <a:p>
                <a:pPr marL="0" indent="0">
                  <a:buNone/>
                </a:pPr>
                <a:endParaRPr lang="id-ID" dirty="0"/>
              </a:p>
              <a:p>
                <a:pPr marL="0" indent="0">
                  <a:buNone/>
                </a:pPr>
                <a:r>
                  <a:rPr lang="id-ID" dirty="0"/>
                  <a:t>Keterangan:	x = bilangan real bukan 0</a:t>
                </a:r>
              </a:p>
              <a:p>
                <a:pPr marL="0" indent="0">
                  <a:buNone/>
                </a:pPr>
                <a:r>
                  <a:rPr lang="id-ID" dirty="0"/>
                  <a:t>		M = mantissa yang nilainya 1 </a:t>
                </a:r>
                <a:r>
                  <a:rPr lang="id-ID" dirty="0">
                    <a:sym typeface="Symbol"/>
                  </a:rPr>
                  <a:t> M  10</a:t>
                </a:r>
              </a:p>
              <a:p>
                <a:pPr marL="0" indent="0">
                  <a:buNone/>
                </a:pPr>
                <a:r>
                  <a:rPr lang="id-ID" dirty="0">
                    <a:sym typeface="Symbol"/>
                  </a:rPr>
                  <a:t>		B = basis/radiks misal 2 atau 10</a:t>
                </a:r>
              </a:p>
              <a:p>
                <a:pPr marL="0" indent="0">
                  <a:buNone/>
                </a:pPr>
                <a:r>
                  <a:rPr lang="id-ID" dirty="0">
                    <a:sym typeface="Symbol"/>
                  </a:rPr>
                  <a:t>		E = eksponen/pangkat</a:t>
                </a:r>
              </a:p>
              <a:p>
                <a:pPr marL="0" indent="0">
                  <a:buNone/>
                </a:pPr>
                <a:r>
                  <a:rPr lang="id-ID" dirty="0">
                    <a:sym typeface="Symbol"/>
                  </a:rPr>
                  <a:t>Bilangan floting point memiliki berbagai macam bentuk misalnya untuk bilangan basis 10</a:t>
                </a:r>
              </a:p>
              <a:p>
                <a:pPr marL="0" indent="0">
                  <a:buNone/>
                </a:pPr>
                <a14:m>
                  <m:oMathPara xmlns:m="http://schemas.openxmlformats.org/officeDocument/2006/math">
                    <m:oMathParaPr>
                      <m:jc m:val="centerGroup"/>
                    </m:oMathParaPr>
                    <m:oMath xmlns:m="http://schemas.openxmlformats.org/officeDocument/2006/math">
                      <m:r>
                        <a:rPr lang="id-ID" b="0" i="1" dirty="0" smtClean="0">
                          <a:solidFill>
                            <a:schemeClr val="tx1"/>
                          </a:solidFill>
                          <a:latin typeface="Cambria Math"/>
                        </a:rPr>
                        <m:t>0.0234 </m:t>
                      </m:r>
                      <m:r>
                        <a:rPr lang="id-ID" b="0" i="1" dirty="0" smtClean="0">
                          <a:solidFill>
                            <a:schemeClr val="tx1"/>
                          </a:solidFill>
                          <a:latin typeface="Cambria Math"/>
                        </a:rPr>
                        <m:t>𝑥</m:t>
                      </m:r>
                      <m:r>
                        <a:rPr lang="id-ID" b="0" i="1" dirty="0" smtClean="0">
                          <a:solidFill>
                            <a:schemeClr val="tx1"/>
                          </a:solidFill>
                          <a:latin typeface="Cambria Math"/>
                        </a:rPr>
                        <m:t> </m:t>
                      </m:r>
                      <m:sSup>
                        <m:sSupPr>
                          <m:ctrlPr>
                            <a:rPr lang="id-ID" i="1" dirty="0">
                              <a:solidFill>
                                <a:schemeClr val="tx1"/>
                              </a:solidFill>
                              <a:latin typeface="Cambria Math" panose="02040503050406030204" pitchFamily="18" charset="0"/>
                            </a:rPr>
                          </m:ctrlPr>
                        </m:sSupPr>
                        <m:e>
                          <m:r>
                            <a:rPr lang="id-ID" b="0" i="1" dirty="0" smtClean="0">
                              <a:solidFill>
                                <a:schemeClr val="tx1"/>
                              </a:solidFill>
                              <a:latin typeface="Cambria Math"/>
                            </a:rPr>
                            <m:t>10</m:t>
                          </m:r>
                        </m:e>
                        <m:sup>
                          <m:r>
                            <a:rPr lang="id-ID" b="0" i="1" dirty="0" smtClean="0">
                              <a:solidFill>
                                <a:schemeClr val="tx1"/>
                              </a:solidFill>
                              <a:latin typeface="Cambria Math"/>
                            </a:rPr>
                            <m:t>5</m:t>
                          </m:r>
                        </m:sup>
                      </m:sSup>
                      <m:r>
                        <a:rPr lang="id-ID" b="0" i="0" dirty="0" smtClean="0">
                          <a:solidFill>
                            <a:schemeClr val="tx1"/>
                          </a:solidFill>
                          <a:latin typeface="Cambria Math"/>
                        </a:rPr>
                        <m:t>=2.34 </m:t>
                      </m:r>
                      <m:r>
                        <m:rPr>
                          <m:sty m:val="p"/>
                        </m:rPr>
                        <a:rPr lang="id-ID" b="0" i="0" dirty="0" smtClean="0">
                          <a:solidFill>
                            <a:schemeClr val="tx1"/>
                          </a:solidFill>
                          <a:latin typeface="Cambria Math"/>
                        </a:rPr>
                        <m:t>x</m:t>
                      </m:r>
                      <m:sSup>
                        <m:sSupPr>
                          <m:ctrlPr>
                            <a:rPr lang="id-ID" i="1" dirty="0">
                              <a:solidFill>
                                <a:schemeClr val="tx1"/>
                              </a:solidFill>
                              <a:latin typeface="Cambria Math" panose="02040503050406030204" pitchFamily="18" charset="0"/>
                            </a:rPr>
                          </m:ctrlPr>
                        </m:sSupPr>
                        <m:e>
                          <m:r>
                            <a:rPr lang="id-ID" b="0" i="1" dirty="0" smtClean="0">
                              <a:solidFill>
                                <a:schemeClr val="tx1"/>
                              </a:solidFill>
                              <a:latin typeface="Cambria Math"/>
                            </a:rPr>
                            <m:t> 10</m:t>
                          </m:r>
                        </m:e>
                        <m:sup>
                          <m:r>
                            <a:rPr lang="id-ID" i="1" dirty="0">
                              <a:solidFill>
                                <a:schemeClr val="tx1"/>
                              </a:solidFill>
                              <a:latin typeface="Cambria Math"/>
                            </a:rPr>
                            <m:t>3</m:t>
                          </m:r>
                        </m:sup>
                      </m:sSup>
                      <m:r>
                        <a:rPr lang="id-ID" b="0" i="1" dirty="0" smtClean="0">
                          <a:solidFill>
                            <a:schemeClr val="tx1"/>
                          </a:solidFill>
                          <a:latin typeface="Cambria Math"/>
                        </a:rPr>
                        <m:t>=2340=2340000 </m:t>
                      </m:r>
                      <m:r>
                        <a:rPr lang="id-ID" b="0" i="1" dirty="0" smtClean="0">
                          <a:solidFill>
                            <a:schemeClr val="tx1"/>
                          </a:solidFill>
                          <a:latin typeface="Cambria Math"/>
                        </a:rPr>
                        <m:t>𝑥</m:t>
                      </m:r>
                      <m:sSup>
                        <m:sSupPr>
                          <m:ctrlPr>
                            <a:rPr lang="id-ID" i="1" dirty="0">
                              <a:solidFill>
                                <a:schemeClr val="tx1"/>
                              </a:solidFill>
                              <a:latin typeface="Cambria Math" panose="02040503050406030204" pitchFamily="18" charset="0"/>
                            </a:rPr>
                          </m:ctrlPr>
                        </m:sSupPr>
                        <m:e>
                          <m:r>
                            <a:rPr lang="id-ID" b="0" i="1" dirty="0" smtClean="0">
                              <a:solidFill>
                                <a:schemeClr val="tx1"/>
                              </a:solidFill>
                              <a:latin typeface="Cambria Math"/>
                            </a:rPr>
                            <m:t> 10</m:t>
                          </m:r>
                        </m:e>
                        <m:sup>
                          <m:r>
                            <a:rPr lang="id-ID" b="0" i="1" dirty="0" smtClean="0">
                              <a:solidFill>
                                <a:schemeClr val="tx1"/>
                              </a:solidFill>
                              <a:latin typeface="Cambria Math"/>
                            </a:rPr>
                            <m:t>−</m:t>
                          </m:r>
                          <m:r>
                            <a:rPr lang="id-ID" i="1" dirty="0">
                              <a:solidFill>
                                <a:schemeClr val="tx1"/>
                              </a:solidFill>
                              <a:latin typeface="Cambria Math"/>
                            </a:rPr>
                            <m:t>3</m:t>
                          </m:r>
                        </m:sup>
                      </m:sSup>
                    </m:oMath>
                  </m:oMathPara>
                </a14:m>
                <a:endParaRPr lang="id-ID"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2"/>
                <a:stretch>
                  <a:fillRect l="-1259" t="-1111"/>
                </a:stretch>
              </a:blipFill>
            </p:spPr>
            <p:txBody>
              <a:bodyPr/>
              <a:lstStyle/>
              <a:p>
                <a:r>
                  <a:rPr lang="id-ID">
                    <a:noFill/>
                  </a:rPr>
                  <a:t> </a:t>
                </a:r>
              </a:p>
            </p:txBody>
          </p:sp>
        </mc:Fallback>
      </mc:AlternateContent>
    </p:spTree>
    <p:extLst>
      <p:ext uri="{BB962C8B-B14F-4D97-AF65-F5344CB8AC3E}">
        <p14:creationId xmlns:p14="http://schemas.microsoft.com/office/powerpoint/2010/main" val="2296492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Representasi Floating-point</a:t>
            </a:r>
          </a:p>
        </p:txBody>
      </p:sp>
      <p:pic>
        <p:nvPicPr>
          <p:cNvPr id="5" name="Picture 4"/>
          <p:cNvPicPr>
            <a:picLocks noChangeAspect="1"/>
          </p:cNvPicPr>
          <p:nvPr/>
        </p:nvPicPr>
        <p:blipFill rotWithShape="1">
          <a:blip r:embed="rId2"/>
          <a:srcRect l="24013" t="9381" r="25588" b="21987"/>
          <a:stretch/>
        </p:blipFill>
        <p:spPr>
          <a:xfrm>
            <a:off x="755576" y="1340768"/>
            <a:ext cx="6275040" cy="4804329"/>
          </a:xfrm>
          <a:prstGeom prst="rect">
            <a:avLst/>
          </a:prstGeom>
        </p:spPr>
      </p:pic>
    </p:spTree>
    <p:extLst>
      <p:ext uri="{BB962C8B-B14F-4D97-AF65-F5344CB8AC3E}">
        <p14:creationId xmlns:p14="http://schemas.microsoft.com/office/powerpoint/2010/main" val="949344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Representasi Floating-point</a:t>
            </a:r>
          </a:p>
        </p:txBody>
      </p:sp>
      <p:pic>
        <p:nvPicPr>
          <p:cNvPr id="3" name="Picture 2"/>
          <p:cNvPicPr>
            <a:picLocks noChangeAspect="1"/>
          </p:cNvPicPr>
          <p:nvPr/>
        </p:nvPicPr>
        <p:blipFill rotWithShape="1">
          <a:blip r:embed="rId2"/>
          <a:srcRect l="26375" t="9381" r="24801" b="35993"/>
          <a:stretch/>
        </p:blipFill>
        <p:spPr>
          <a:xfrm>
            <a:off x="611560" y="1340768"/>
            <a:ext cx="7440824" cy="4680520"/>
          </a:xfrm>
          <a:prstGeom prst="rect">
            <a:avLst/>
          </a:prstGeom>
        </p:spPr>
      </p:pic>
    </p:spTree>
    <p:extLst>
      <p:ext uri="{BB962C8B-B14F-4D97-AF65-F5344CB8AC3E}">
        <p14:creationId xmlns:p14="http://schemas.microsoft.com/office/powerpoint/2010/main" val="71246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Representasi Floating-point</a:t>
            </a:r>
          </a:p>
        </p:txBody>
      </p:sp>
      <p:pic>
        <p:nvPicPr>
          <p:cNvPr id="4" name="Picture 3"/>
          <p:cNvPicPr>
            <a:picLocks noChangeAspect="1"/>
          </p:cNvPicPr>
          <p:nvPr/>
        </p:nvPicPr>
        <p:blipFill rotWithShape="1">
          <a:blip r:embed="rId2"/>
          <a:srcRect l="29525" t="14983" r="31889" b="14983"/>
          <a:stretch/>
        </p:blipFill>
        <p:spPr>
          <a:xfrm>
            <a:off x="1475656" y="1340768"/>
            <a:ext cx="4690864" cy="4786596"/>
          </a:xfrm>
          <a:prstGeom prst="rect">
            <a:avLst/>
          </a:prstGeom>
        </p:spPr>
      </p:pic>
    </p:spTree>
    <p:extLst>
      <p:ext uri="{BB962C8B-B14F-4D97-AF65-F5344CB8AC3E}">
        <p14:creationId xmlns:p14="http://schemas.microsoft.com/office/powerpoint/2010/main" val="23715210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322</TotalTime>
  <Words>772</Words>
  <Application>Microsoft Office PowerPoint</Application>
  <PresentationFormat>On-screen Show (4:3)</PresentationFormat>
  <Paragraphs>247</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Bookman Old Style</vt:lpstr>
      <vt:lpstr>Cambria Math</vt:lpstr>
      <vt:lpstr>Gill Sans MT</vt:lpstr>
      <vt:lpstr>Symbol</vt:lpstr>
      <vt:lpstr>Wingdings</vt:lpstr>
      <vt:lpstr>Wingdings 3</vt:lpstr>
      <vt:lpstr>Origin</vt:lpstr>
      <vt:lpstr>Representasi Data</vt:lpstr>
      <vt:lpstr>Jenis-jenis Aritmetika Komputer</vt:lpstr>
      <vt:lpstr>Komponen dalam Aritmetika Biner</vt:lpstr>
      <vt:lpstr>Komponen dalam Aritmetika Biner</vt:lpstr>
      <vt:lpstr>Komponen dalam Aritmetika Biner</vt:lpstr>
      <vt:lpstr>Komponen dalam Aritmetika Biner</vt:lpstr>
      <vt:lpstr>Komponen dalam Aritmetika Biner</vt:lpstr>
      <vt:lpstr>Komponen dalam Aritmetika Biner</vt:lpstr>
      <vt:lpstr>Komponen dalam Aritmetika Biner</vt:lpstr>
      <vt:lpstr>Komponen dalam Aritmetika Biner</vt:lpstr>
      <vt:lpstr>Komponen dalam Aritmetika Biner</vt:lpstr>
      <vt:lpstr>Komponen dalam Aritmetika Biner</vt:lpstr>
      <vt:lpstr>Komponen dalam Aritmetika Biner</vt:lpstr>
      <vt:lpstr>Representasi Data</vt:lpstr>
      <vt:lpstr>Data Karakter</vt:lpstr>
      <vt:lpstr>Data Karakter</vt:lpstr>
      <vt:lpstr>Data Karakter - ASCII</vt:lpstr>
      <vt:lpstr>Data Karakter</vt:lpstr>
      <vt:lpstr>Data Karakter EBCDIC</vt:lpstr>
      <vt:lpstr>Data Alamat</vt:lpstr>
      <vt:lpstr>Organisasi Data</vt:lpstr>
      <vt:lpstr>Organisasi Data</vt:lpstr>
      <vt:lpstr>Organisasi Data</vt:lpstr>
      <vt:lpstr>Organisasi Data</vt:lpstr>
      <vt:lpstr>Organisasi Data</vt:lpstr>
      <vt:lpstr>Organisasi Data</vt:lpstr>
      <vt:lpstr>Estimasi Satuan Ukuran</vt:lpstr>
      <vt:lpstr>Representasi Floating-point</vt:lpstr>
      <vt:lpstr>Representasi Floating-point</vt:lpstr>
      <vt:lpstr>Representasi Floating-point</vt:lpstr>
      <vt:lpstr>Representasi Floating-point</vt:lpstr>
      <vt:lpstr>Representasi Floating-point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Aritmetika Komputer</dc:title>
  <dc:creator>User</dc:creator>
  <cp:lastModifiedBy>ning</cp:lastModifiedBy>
  <cp:revision>23</cp:revision>
  <dcterms:created xsi:type="dcterms:W3CDTF">2016-04-02T18:40:27Z</dcterms:created>
  <dcterms:modified xsi:type="dcterms:W3CDTF">2017-03-26T10:09:42Z</dcterms:modified>
</cp:coreProperties>
</file>