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67" r:id="rId4"/>
    <p:sldId id="268" r:id="rId5"/>
    <p:sldId id="276" r:id="rId6"/>
    <p:sldId id="277" r:id="rId7"/>
    <p:sldId id="278" r:id="rId8"/>
    <p:sldId id="280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141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4/19/2022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 rotWithShape="1">
          <a:blip r:embed="rId2"/>
          <a:srcRect l="17228" t="24967" r="14921" b="9401"/>
          <a:stretch/>
        </p:blipFill>
        <p:spPr bwMode="auto">
          <a:xfrm>
            <a:off x="857250" y="1303428"/>
            <a:ext cx="7333706" cy="3838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90550" y="381000"/>
            <a:ext cx="6667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d-ID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SOAL : 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Denah Lantai 2 seperti pada gambar, semua balok mendapat </a:t>
            </a:r>
            <a:r>
              <a:rPr lang="id-ID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beban dinding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setinggi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id-ID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id-ID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Data-data :  q</a:t>
            </a:r>
            <a:r>
              <a:rPr lang="id-ID" sz="1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plat = </a:t>
            </a:r>
            <a:r>
              <a:rPr lang="en-US" sz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id-ID" sz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 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kg/m2, fy = </a:t>
            </a:r>
            <a:r>
              <a:rPr lang="id-ID" sz="1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240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Mpa, </a:t>
            </a:r>
            <a:r>
              <a:rPr lang="id-ID" sz="12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fc = 30 Mpa</a:t>
            </a:r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data lain tentukan sendiri.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d-ID" sz="1200" dirty="0">
                <a:latin typeface="Times New Roman" panose="02020603050405020304" pitchFamily="18" charset="0"/>
                <a:ea typeface="Calibri" panose="020F0502020204030204" pitchFamily="34" charset="0"/>
              </a:rPr>
              <a:t>Analisa balok tersebut baik dimensi maupun tulangannya.</a:t>
            </a:r>
            <a:endParaRPr lang="en-US" sz="1200" dirty="0"/>
          </a:p>
        </p:txBody>
      </p:sp>
      <p:sp>
        <p:nvSpPr>
          <p:cNvPr id="12" name="Oval 11"/>
          <p:cNvSpPr/>
          <p:nvPr/>
        </p:nvSpPr>
        <p:spPr>
          <a:xfrm>
            <a:off x="5078670" y="1996592"/>
            <a:ext cx="1190353" cy="7370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4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00" y="257913"/>
            <a:ext cx="6362759" cy="3224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12" y="3839942"/>
            <a:ext cx="2878333" cy="30180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358537" y="1476103"/>
            <a:ext cx="1528354" cy="14891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-1384663" y="1502229"/>
            <a:ext cx="1541417" cy="1476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371600" y="1476103"/>
            <a:ext cx="1528354" cy="1502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Arrow 8"/>
          <p:cNvSpPr/>
          <p:nvPr/>
        </p:nvSpPr>
        <p:spPr>
          <a:xfrm>
            <a:off x="6153150" y="1581150"/>
            <a:ext cx="838200" cy="3238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6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24" y="420803"/>
            <a:ext cx="4863796" cy="2846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1"/>
          <a:stretch/>
        </p:blipFill>
        <p:spPr>
          <a:xfrm>
            <a:off x="2155453" y="4506265"/>
            <a:ext cx="3083298" cy="90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177" y="3818966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Trapesium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45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50967"/>
            <a:ext cx="4430896" cy="28008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9213" y="3344198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998243"/>
            <a:ext cx="4422158" cy="26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730" y="145976"/>
            <a:ext cx="42968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Misal</a:t>
            </a:r>
            <a:r>
              <a:rPr lang="en-US" b="1" dirty="0" smtClean="0"/>
              <a:t> </a:t>
            </a:r>
            <a:r>
              <a:rPr lang="en-US" b="1" dirty="0" err="1" smtClean="0"/>
              <a:t>menganalisa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As 1 (E-F)</a:t>
            </a:r>
          </a:p>
          <a:p>
            <a:r>
              <a:rPr lang="en-US" dirty="0" smtClean="0"/>
              <a:t>Beban </a:t>
            </a:r>
            <a:r>
              <a:rPr lang="en-US" dirty="0" err="1" smtClean="0"/>
              <a:t>qu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plat </a:t>
            </a:r>
            <a:r>
              <a:rPr lang="en-US" dirty="0" err="1" smtClean="0"/>
              <a:t>sdh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: </a:t>
            </a:r>
            <a:r>
              <a:rPr lang="en-US" dirty="0" smtClean="0">
                <a:solidFill>
                  <a:srgbClr val="FF0000"/>
                </a:solidFill>
              </a:rPr>
              <a:t>600</a:t>
            </a:r>
            <a:r>
              <a:rPr lang="en-US" dirty="0" smtClean="0"/>
              <a:t> kg/m2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56267" t="24967" r="16502" b="42298"/>
          <a:stretch/>
        </p:blipFill>
        <p:spPr bwMode="auto">
          <a:xfrm>
            <a:off x="326730" y="990599"/>
            <a:ext cx="4416167" cy="248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val 5"/>
          <p:cNvSpPr/>
          <p:nvPr/>
        </p:nvSpPr>
        <p:spPr>
          <a:xfrm>
            <a:off x="326730" y="1990725"/>
            <a:ext cx="1987845" cy="8572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4111" y="3659379"/>
            <a:ext cx="5730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Perkiraan </a:t>
            </a:r>
            <a:r>
              <a:rPr lang="en-US" dirty="0" err="1" smtClean="0"/>
              <a:t>Dimensi</a:t>
            </a:r>
            <a:r>
              <a:rPr lang="en-US" dirty="0" smtClean="0"/>
              <a:t> </a:t>
            </a:r>
            <a:r>
              <a:rPr lang="en-US" dirty="0" err="1" smtClean="0"/>
              <a:t>balok</a:t>
            </a:r>
            <a:r>
              <a:rPr lang="en-US" dirty="0" smtClean="0"/>
              <a:t>:</a:t>
            </a:r>
          </a:p>
          <a:p>
            <a:r>
              <a:rPr lang="en-US" dirty="0"/>
              <a:t>h</a:t>
            </a:r>
            <a:r>
              <a:rPr lang="en-US" dirty="0" smtClean="0"/>
              <a:t>= (1/8-1/16). L = 1/12 x 400 cm = 33 cm </a:t>
            </a:r>
            <a:r>
              <a:rPr lang="en-US" dirty="0" err="1" smtClean="0"/>
              <a:t>dibulatkan</a:t>
            </a:r>
            <a:r>
              <a:rPr lang="en-US" dirty="0" smtClean="0"/>
              <a:t> 35 cm</a:t>
            </a:r>
          </a:p>
          <a:p>
            <a:r>
              <a:rPr lang="en-US" dirty="0"/>
              <a:t>b</a:t>
            </a:r>
            <a:r>
              <a:rPr lang="en-US" dirty="0" smtClean="0"/>
              <a:t>= (½ - 2/3). </a:t>
            </a:r>
            <a:r>
              <a:rPr lang="en-US" dirty="0"/>
              <a:t>h</a:t>
            </a:r>
            <a:r>
              <a:rPr lang="en-US" dirty="0" smtClean="0"/>
              <a:t> = 20 cm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1"/>
          <a:stretch/>
        </p:blipFill>
        <p:spPr>
          <a:xfrm>
            <a:off x="5153025" y="1392471"/>
            <a:ext cx="3083298" cy="9011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41899" y="2435080"/>
            <a:ext cx="3880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</a:t>
            </a:r>
            <a:r>
              <a:rPr lang="en-US" dirty="0" err="1" smtClean="0"/>
              <a:t>e</a:t>
            </a:r>
            <a:r>
              <a:rPr lang="en-US" dirty="0" smtClean="0"/>
              <a:t> traps = (0,5. (4/3 – 0,5). 600. 3^2) / 4</a:t>
            </a:r>
          </a:p>
          <a:p>
            <a:r>
              <a:rPr lang="en-US" dirty="0" smtClean="0"/>
              <a:t>             = 562,5 kg/m’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53025" y="746140"/>
            <a:ext cx="1024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lx = </a:t>
            </a:r>
            <a:r>
              <a:rPr lang="en-US" dirty="0" smtClean="0"/>
              <a:t>3 m</a:t>
            </a:r>
            <a:endParaRPr lang="en-US" dirty="0" smtClean="0"/>
          </a:p>
          <a:p>
            <a:r>
              <a:rPr lang="en-US" dirty="0" err="1" smtClean="0"/>
              <a:t>ly</a:t>
            </a:r>
            <a:r>
              <a:rPr lang="en-US" dirty="0" smtClean="0"/>
              <a:t> = </a:t>
            </a:r>
            <a:r>
              <a:rPr lang="en-US" dirty="0" smtClean="0"/>
              <a:t>4 m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833" y="5103628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Bj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= (2400 s/d  2500) kg/m3</a:t>
            </a:r>
          </a:p>
          <a:p>
            <a:r>
              <a:rPr lang="en-US" dirty="0"/>
              <a:t> </a:t>
            </a:r>
            <a:r>
              <a:rPr lang="en-US" dirty="0" smtClean="0"/>
              <a:t>            = (24 – 25 ) </a:t>
            </a:r>
            <a:r>
              <a:rPr lang="en-US" dirty="0" err="1" smtClean="0"/>
              <a:t>Kn</a:t>
            </a:r>
            <a:r>
              <a:rPr lang="en-US" dirty="0" smtClean="0"/>
              <a:t>/m3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15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4053" y="147786"/>
            <a:ext cx="7568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Pembebanan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As 1</a:t>
            </a:r>
          </a:p>
          <a:p>
            <a:pPr marL="342900" indent="-342900">
              <a:buAutoNum type="arabicPeriod"/>
            </a:pPr>
            <a:r>
              <a:rPr lang="en-US" dirty="0" err="1"/>
              <a:t>q</a:t>
            </a:r>
            <a:r>
              <a:rPr lang="en-US" dirty="0" err="1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trapesium</a:t>
            </a:r>
            <a:r>
              <a:rPr lang="en-US" dirty="0" smtClean="0"/>
              <a:t> plat = </a:t>
            </a:r>
            <a:r>
              <a:rPr lang="en-US" dirty="0"/>
              <a:t>562,5 </a:t>
            </a:r>
            <a:r>
              <a:rPr lang="en-US" dirty="0" smtClean="0"/>
              <a:t>kg/m’</a:t>
            </a:r>
          </a:p>
          <a:p>
            <a:pPr marL="342900" indent="-342900">
              <a:buAutoNum type="arabicPeriod"/>
            </a:pPr>
            <a:r>
              <a:rPr lang="en-US" dirty="0" smtClean="0"/>
              <a:t>B.s </a:t>
            </a:r>
            <a:r>
              <a:rPr lang="en-US" dirty="0" err="1" smtClean="0"/>
              <a:t>balok</a:t>
            </a:r>
            <a:r>
              <a:rPr lang="en-US" dirty="0" smtClean="0"/>
              <a:t> = 1,2. (h. b. </a:t>
            </a:r>
            <a:r>
              <a:rPr lang="en-US" dirty="0" err="1" smtClean="0"/>
              <a:t>bj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) = 1,2 x (0,35x0,2x2400) = 201,6  kg/m</a:t>
            </a:r>
          </a:p>
          <a:p>
            <a:pPr marL="342900" indent="-342900">
              <a:buAutoNum type="arabicPeriod" startAt="3"/>
            </a:pPr>
            <a:r>
              <a:rPr lang="en-US" dirty="0" err="1" smtClean="0"/>
              <a:t>dinding</a:t>
            </a:r>
            <a:r>
              <a:rPr lang="en-US" dirty="0" smtClean="0"/>
              <a:t> = 1,2x(0,15 x3,5 m x 1700 kg/m3) = 1071  kg/m’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total </a:t>
            </a:r>
            <a:r>
              <a:rPr lang="en-US" dirty="0" err="1" smtClean="0">
                <a:solidFill>
                  <a:srgbClr val="FF0000"/>
                </a:solidFill>
              </a:rPr>
              <a:t>wu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balok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=  1835,1 kg/m’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10438" y="2147971"/>
            <a:ext cx="2129246" cy="235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823501" y="1991216"/>
            <a:ext cx="13063" cy="70539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50655" y="1991215"/>
            <a:ext cx="13063" cy="70539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36564" y="2853365"/>
            <a:ext cx="0" cy="405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33238" y="2915821"/>
            <a:ext cx="0" cy="405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68084" y="2853365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4,0 m</a:t>
            </a:r>
            <a:endParaRPr lang="en-US" dirty="0"/>
          </a:p>
        </p:txBody>
      </p:sp>
      <p:sp>
        <p:nvSpPr>
          <p:cNvPr id="11" name="Curved Right Arrow 10"/>
          <p:cNvSpPr/>
          <p:nvPr/>
        </p:nvSpPr>
        <p:spPr>
          <a:xfrm>
            <a:off x="1928003" y="1991215"/>
            <a:ext cx="186547" cy="5943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urved Left Arrow 11"/>
          <p:cNvSpPr/>
          <p:nvPr/>
        </p:nvSpPr>
        <p:spPr>
          <a:xfrm>
            <a:off x="3686280" y="1991215"/>
            <a:ext cx="214529" cy="5644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581846" y="3168746"/>
            <a:ext cx="2681323" cy="130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95425" y="22193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14800" y="2314575"/>
            <a:ext cx="29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26451" t="54660" r="30396" b="32182"/>
          <a:stretch/>
        </p:blipFill>
        <p:spPr>
          <a:xfrm>
            <a:off x="7878726" y="1381386"/>
            <a:ext cx="2867626" cy="962526"/>
          </a:xfrm>
          <a:prstGeom prst="rect">
            <a:avLst/>
          </a:prstGeom>
        </p:spPr>
      </p:pic>
      <p:sp>
        <p:nvSpPr>
          <p:cNvPr id="17" name="Curved Right Arrow 16"/>
          <p:cNvSpPr/>
          <p:nvPr/>
        </p:nvSpPr>
        <p:spPr>
          <a:xfrm>
            <a:off x="8076372" y="1466357"/>
            <a:ext cx="186547" cy="5943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>
            <a:off x="9506996" y="1426767"/>
            <a:ext cx="214529" cy="5644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823500" y="2813361"/>
            <a:ext cx="0" cy="53724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939684" y="2771986"/>
            <a:ext cx="0" cy="53724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612417" y="3494204"/>
            <a:ext cx="42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Vu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722154" y="3425605"/>
            <a:ext cx="42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Vu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32947" y="2147971"/>
            <a:ext cx="31434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Mtump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1/12 . </a:t>
            </a:r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. L^2</a:t>
            </a:r>
          </a:p>
          <a:p>
            <a:r>
              <a:rPr lang="en-US" dirty="0"/>
              <a:t> </a:t>
            </a:r>
            <a:r>
              <a:rPr lang="en-US" dirty="0" smtClean="0"/>
              <a:t>          =   2446,8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 smtClean="0"/>
              <a:t>Vu = 0,5 . </a:t>
            </a:r>
            <a:r>
              <a:rPr lang="en-US" dirty="0" err="1" smtClean="0"/>
              <a:t>wu</a:t>
            </a:r>
            <a:r>
              <a:rPr lang="en-US" dirty="0" smtClean="0"/>
              <a:t> . L</a:t>
            </a:r>
          </a:p>
          <a:p>
            <a:r>
              <a:rPr lang="en-US" dirty="0"/>
              <a:t> </a:t>
            </a:r>
            <a:r>
              <a:rPr lang="en-US" dirty="0" smtClean="0"/>
              <a:t>    = 3670,2 kg</a:t>
            </a:r>
          </a:p>
          <a:p>
            <a:r>
              <a:rPr lang="en-US" dirty="0" err="1" smtClean="0"/>
              <a:t>Mlap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Vu. 2 – (wu.2).0,5.2 – M</a:t>
            </a:r>
            <a:r>
              <a:rPr lang="en-US" dirty="0" smtClean="0"/>
              <a:t>t</a:t>
            </a:r>
          </a:p>
          <a:p>
            <a:r>
              <a:rPr lang="en-US" dirty="0"/>
              <a:t> </a:t>
            </a:r>
            <a:r>
              <a:rPr lang="en-US" dirty="0" smtClean="0"/>
              <a:t>       = 1223,4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= </a:t>
            </a:r>
            <a:r>
              <a:rPr lang="en-US" dirty="0" smtClean="0">
                <a:solidFill>
                  <a:srgbClr val="FF0000"/>
                </a:solidFill>
              </a:rPr>
              <a:t>1/24. </a:t>
            </a:r>
            <a:r>
              <a:rPr lang="en-US" dirty="0" err="1" smtClean="0">
                <a:solidFill>
                  <a:srgbClr val="FF0000"/>
                </a:solidFill>
              </a:rPr>
              <a:t>wu</a:t>
            </a:r>
            <a:r>
              <a:rPr lang="en-US" dirty="0" smtClean="0">
                <a:solidFill>
                  <a:srgbClr val="FF0000"/>
                </a:solidFill>
              </a:rPr>
              <a:t>. L^2</a:t>
            </a:r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  <a:endParaRPr lang="en-US" dirty="0" smtClean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846069" y="1540042"/>
            <a:ext cx="0" cy="137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95425" y="4271211"/>
            <a:ext cx="3767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Mt </a:t>
            </a:r>
            <a:r>
              <a:rPr lang="en-US" dirty="0" err="1" smtClean="0"/>
              <a:t>dan</a:t>
            </a:r>
            <a:r>
              <a:rPr lang="en-US" dirty="0" smtClean="0"/>
              <a:t> Ml </a:t>
            </a:r>
          </a:p>
          <a:p>
            <a:r>
              <a:rPr lang="en-US" dirty="0" smtClean="0"/>
              <a:t>Mu = 2446,8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/>
              <a:t>Vu </a:t>
            </a:r>
            <a:r>
              <a:rPr lang="en-US" dirty="0" smtClean="0"/>
              <a:t>= </a:t>
            </a:r>
            <a:r>
              <a:rPr lang="en-US" dirty="0"/>
              <a:t>3670,2 kg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28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9817" y="399810"/>
            <a:ext cx="53511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Momen</a:t>
            </a:r>
            <a:r>
              <a:rPr lang="en-US" dirty="0" smtClean="0"/>
              <a:t> </a:t>
            </a:r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Mut</a:t>
            </a:r>
            <a:r>
              <a:rPr lang="en-US" dirty="0" smtClean="0"/>
              <a:t> = Mu = </a:t>
            </a:r>
            <a:r>
              <a:rPr lang="en-US" dirty="0" smtClean="0"/>
              <a:t>2446,8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 smtClean="0"/>
              <a:t>              = </a:t>
            </a:r>
            <a:r>
              <a:rPr lang="en-US" dirty="0" smtClean="0"/>
              <a:t>2446,8 </a:t>
            </a:r>
            <a:r>
              <a:rPr lang="en-US" dirty="0" smtClean="0"/>
              <a:t>x 10^4 </a:t>
            </a:r>
            <a:r>
              <a:rPr lang="en-US" dirty="0" smtClean="0">
                <a:solidFill>
                  <a:srgbClr val="FF0000"/>
                </a:solidFill>
              </a:rPr>
              <a:t>N.mm</a:t>
            </a:r>
          </a:p>
          <a:p>
            <a:endParaRPr lang="en-US" dirty="0"/>
          </a:p>
          <a:p>
            <a:r>
              <a:rPr lang="en-US" b="1" dirty="0" err="1" smtClean="0"/>
              <a:t>Penulangan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1</a:t>
            </a:r>
          </a:p>
          <a:p>
            <a:r>
              <a:rPr lang="en-US" b="1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/>
              <a:t> min = 1,4/</a:t>
            </a:r>
            <a:r>
              <a:rPr lang="en-US" dirty="0" err="1" smtClean="0"/>
              <a:t>fy</a:t>
            </a:r>
            <a:r>
              <a:rPr lang="en-US" dirty="0" smtClean="0"/>
              <a:t>  = </a:t>
            </a:r>
            <a:r>
              <a:rPr lang="en-US" dirty="0" smtClean="0"/>
              <a:t>1,4/240 = 0,00583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ρ</a:t>
            </a:r>
            <a:r>
              <a:rPr lang="en-US" dirty="0" smtClean="0"/>
              <a:t> </a:t>
            </a:r>
            <a:r>
              <a:rPr lang="en-US" dirty="0" smtClean="0"/>
              <a:t>max = </a:t>
            </a:r>
            <a:r>
              <a:rPr lang="en-US" dirty="0" smtClean="0"/>
              <a:t>0,0484</a:t>
            </a:r>
          </a:p>
          <a:p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 = 350 mm</a:t>
            </a:r>
          </a:p>
          <a:p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 = 200 mm</a:t>
            </a:r>
          </a:p>
          <a:p>
            <a:r>
              <a:rPr lang="en-US" dirty="0"/>
              <a:t>d</a:t>
            </a:r>
            <a:r>
              <a:rPr lang="en-US" dirty="0" smtClean="0"/>
              <a:t>’ = </a:t>
            </a:r>
            <a:r>
              <a:rPr lang="en-US" dirty="0" err="1" smtClean="0"/>
              <a:t>diambil</a:t>
            </a:r>
            <a:r>
              <a:rPr lang="en-US" dirty="0" smtClean="0"/>
              <a:t> 50 mm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 = h-d’ = </a:t>
            </a:r>
            <a:r>
              <a:rPr lang="en-US" dirty="0" smtClean="0"/>
              <a:t>350 </a:t>
            </a:r>
            <a:r>
              <a:rPr lang="en-US" dirty="0" smtClean="0"/>
              <a:t>mm – 50 mm = </a:t>
            </a:r>
            <a:r>
              <a:rPr lang="en-US" dirty="0" smtClean="0"/>
              <a:t>300 mm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55712" y="606056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kg = 10 N</a:t>
            </a:r>
          </a:p>
          <a:p>
            <a:r>
              <a:rPr lang="en-US" dirty="0" smtClean="0"/>
              <a:t>1 m = 1000 mm</a:t>
            </a:r>
          </a:p>
          <a:p>
            <a:r>
              <a:rPr lang="en-US" dirty="0" smtClean="0"/>
              <a:t>1 m = 100 cm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0724" t="54732" r="34438" b="39018"/>
          <a:stretch/>
        </p:blipFill>
        <p:spPr>
          <a:xfrm>
            <a:off x="1076389" y="2251312"/>
            <a:ext cx="6814184" cy="73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424" t="35982" r="45683" b="56069"/>
          <a:stretch/>
        </p:blipFill>
        <p:spPr>
          <a:xfrm>
            <a:off x="5094965" y="2762315"/>
            <a:ext cx="4980067" cy="6847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0925" t="44375" r="62449" b="33839"/>
          <a:stretch/>
        </p:blipFill>
        <p:spPr>
          <a:xfrm>
            <a:off x="-3649119" y="-227538"/>
            <a:ext cx="1881050" cy="21945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30925" t="66084" r="55845" b="25644"/>
          <a:stretch/>
        </p:blipFill>
        <p:spPr>
          <a:xfrm>
            <a:off x="-3360561" y="2264889"/>
            <a:ext cx="2364376" cy="10711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6389" y="4693253"/>
            <a:ext cx="57919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 = 9,412</a:t>
            </a:r>
          </a:p>
          <a:p>
            <a:r>
              <a:rPr lang="en-US" dirty="0" err="1" smtClean="0"/>
              <a:t>Mn</a:t>
            </a:r>
            <a:r>
              <a:rPr lang="en-US" dirty="0" smtClean="0"/>
              <a:t> = 2446,8 . 10^4 / 0,8 = 3058,5 . 10^4 N.mm</a:t>
            </a:r>
          </a:p>
          <a:p>
            <a:r>
              <a:rPr lang="en-US" dirty="0" smtClean="0"/>
              <a:t>Rn =  3058,5 . 10 ^4 / (200 . 300^2) = 1,699 </a:t>
            </a:r>
            <a:r>
              <a:rPr lang="en-US" dirty="0" smtClean="0">
                <a:solidFill>
                  <a:srgbClr val="FF0000"/>
                </a:solidFill>
              </a:rPr>
              <a:t>N/mm^2</a:t>
            </a:r>
          </a:p>
          <a:p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0,0142 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sdh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diatas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(ok)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5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2072" y="655093"/>
            <a:ext cx="383310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=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. 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= 0,0142 . 200 . 300 = 852 mm^2</a:t>
            </a:r>
          </a:p>
          <a:p>
            <a:endParaRPr lang="en-US" dirty="0" smtClean="0"/>
          </a:p>
          <a:p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diameter 19 mm</a:t>
            </a:r>
          </a:p>
          <a:p>
            <a:r>
              <a:rPr lang="en-US" dirty="0" smtClean="0"/>
              <a:t>n = As/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19 mm</a:t>
            </a:r>
          </a:p>
          <a:p>
            <a:r>
              <a:rPr lang="en-US" dirty="0" smtClean="0"/>
              <a:t>n  = 3,00651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  <a:r>
              <a:rPr lang="en-US" dirty="0" err="1" smtClean="0"/>
              <a:t>dibulatkan</a:t>
            </a:r>
            <a:r>
              <a:rPr lang="en-US" dirty="0" smtClean="0"/>
              <a:t> 3</a:t>
            </a:r>
          </a:p>
          <a:p>
            <a:endParaRPr lang="en-US" dirty="0"/>
          </a:p>
          <a:p>
            <a:r>
              <a:rPr lang="en-US" dirty="0" smtClean="0"/>
              <a:t>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19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 = (b – (2. p +2sngk +</a:t>
            </a:r>
            <a:r>
              <a:rPr lang="en-US" dirty="0" err="1" smtClean="0"/>
              <a:t>nTP</a:t>
            </a:r>
            <a:r>
              <a:rPr lang="en-US" dirty="0" smtClean="0"/>
              <a:t>))/ (n-1)</a:t>
            </a:r>
          </a:p>
          <a:p>
            <a:r>
              <a:rPr lang="en-US" dirty="0"/>
              <a:t> </a:t>
            </a:r>
            <a:r>
              <a:rPr lang="en-US" dirty="0" smtClean="0"/>
              <a:t> = 138,5 mm &gt; 25 mm (ok)</a:t>
            </a:r>
            <a:endParaRPr lang="en-US" dirty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As’ = 0,5 . As = 426 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Dipkai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19 </a:t>
            </a:r>
            <a:r>
              <a:rPr lang="en-US" dirty="0" err="1" smtClean="0"/>
              <a:t>jumlahnya</a:t>
            </a:r>
            <a:r>
              <a:rPr lang="en-US" dirty="0" smtClean="0"/>
              <a:t> 2</a:t>
            </a:r>
          </a:p>
          <a:p>
            <a:r>
              <a:rPr lang="en-US" dirty="0" smtClean="0"/>
              <a:t>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19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8120417" y="655093"/>
            <a:ext cx="2770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Fy</a:t>
            </a:r>
            <a:r>
              <a:rPr lang="en-US" dirty="0" smtClean="0">
                <a:solidFill>
                  <a:srgbClr val="FF0000"/>
                </a:solidFill>
              </a:rPr>
              <a:t> 240 </a:t>
            </a:r>
            <a:r>
              <a:rPr lang="en-US" dirty="0" err="1" smtClean="0">
                <a:solidFill>
                  <a:srgbClr val="FF0000"/>
                </a:solidFill>
              </a:rPr>
              <a:t>Mpa</a:t>
            </a:r>
            <a:r>
              <a:rPr lang="en-US" dirty="0" smtClean="0">
                <a:solidFill>
                  <a:srgbClr val="FF0000"/>
                </a:solidFill>
              </a:rPr>
              <a:t> : (</a:t>
            </a:r>
            <a:r>
              <a:rPr lang="en-US" dirty="0" err="1" smtClean="0">
                <a:solidFill>
                  <a:srgbClr val="FF0000"/>
                </a:solidFill>
              </a:rPr>
              <a:t>besi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polos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 smtClean="0"/>
              <a:t>Besi</a:t>
            </a:r>
            <a:r>
              <a:rPr lang="en-US" dirty="0" smtClean="0"/>
              <a:t> diameter </a:t>
            </a:r>
          </a:p>
          <a:p>
            <a:r>
              <a:rPr lang="en-US" dirty="0" smtClean="0"/>
              <a:t>6, 8, 10, 12, 16, 19, 22, 25</a:t>
            </a:r>
          </a:p>
          <a:p>
            <a:r>
              <a:rPr lang="en-US" dirty="0"/>
              <a:t> </a:t>
            </a:r>
            <a:r>
              <a:rPr lang="en-US" dirty="0" smtClean="0"/>
              <a:t>symbol </a:t>
            </a:r>
            <a:r>
              <a:rPr lang="en-US" dirty="0" err="1" smtClean="0"/>
              <a:t>penulisan</a:t>
            </a:r>
            <a:r>
              <a:rPr lang="en-US" dirty="0" smtClean="0"/>
              <a:t> : </a:t>
            </a:r>
            <a:r>
              <a:rPr lang="el-GR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endParaRPr lang="en-US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 smtClean="0"/>
              <a:t>Fy</a:t>
            </a:r>
            <a:r>
              <a:rPr lang="en-US" dirty="0" smtClean="0"/>
              <a:t> 400 </a:t>
            </a:r>
            <a:r>
              <a:rPr lang="en-US" dirty="0" err="1" smtClean="0"/>
              <a:t>Mpa</a:t>
            </a:r>
            <a:r>
              <a:rPr lang="en-US" dirty="0" smtClean="0"/>
              <a:t> </a:t>
            </a:r>
            <a:r>
              <a:rPr lang="en-US" dirty="0" err="1" smtClean="0"/>
              <a:t>Ulir</a:t>
            </a:r>
            <a:endParaRPr lang="en-US" dirty="0" smtClean="0"/>
          </a:p>
          <a:p>
            <a:r>
              <a:rPr lang="en-US" dirty="0" err="1" smtClean="0"/>
              <a:t>Simbol</a:t>
            </a:r>
            <a:r>
              <a:rPr lang="en-US" dirty="0" smtClean="0"/>
              <a:t> D (deform/</a:t>
            </a:r>
            <a:r>
              <a:rPr lang="en-US" dirty="0" err="1" smtClean="0"/>
              <a:t>ulir</a:t>
            </a:r>
            <a:r>
              <a:rPr lang="en-US" smtClean="0"/>
              <a:t>)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2647666" y="859809"/>
            <a:ext cx="2327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Selimut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= p = ds</a:t>
            </a:r>
          </a:p>
          <a:p>
            <a:r>
              <a:rPr lang="en-US" dirty="0" smtClean="0"/>
              <a:t>Minimal 20 mm</a:t>
            </a:r>
          </a:p>
          <a:p>
            <a:r>
              <a:rPr lang="en-US" dirty="0" smtClean="0"/>
              <a:t>25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416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5554" y="1005839"/>
            <a:ext cx="1463040" cy="224681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29246" y="1162596"/>
            <a:ext cx="1175657" cy="190717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68435" y="2860767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47410" y="2869474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39441" y="2865118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55367" y="1188717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56861" y="1184363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606731" y="3827417"/>
            <a:ext cx="2325189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06286" y="796836"/>
            <a:ext cx="13063" cy="2847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223554" y="1005839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84361" y="3235232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985554" y="3500846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444239" y="3540035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0893" y="2047296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h=350 </a:t>
            </a:r>
            <a:r>
              <a:rPr lang="en-US" dirty="0" smtClean="0"/>
              <a:t>mm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90723" y="3485997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b=200 mm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177554" y="1162983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196379" y="2581484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96094" y="572977"/>
            <a:ext cx="1833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931920" y="664418"/>
            <a:ext cx="0" cy="2913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701143" y="1005839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3722914" y="2934791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707731" y="3235232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84320" y="1946366"/>
            <a:ext cx="1692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 =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924578" y="2893424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d’ = 50 mm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251941" y="912614"/>
            <a:ext cx="1463040" cy="224681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395633" y="1069371"/>
            <a:ext cx="1175657" cy="190717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434822" y="2767542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913797" y="1078076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405828" y="2771893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421754" y="1095492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423248" y="1091138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5873118" y="3734192"/>
            <a:ext cx="2325189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251941" y="3407621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10626" y="3446810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257110" y="3392772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b=200 mm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6451073" y="1291431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62766" y="2488259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19 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6062481" y="479752"/>
            <a:ext cx="186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2312711" y="2581484"/>
            <a:ext cx="0" cy="2563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633762" y="2452331"/>
            <a:ext cx="0" cy="2563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96094" y="444901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 = min 25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1223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648</TotalTime>
  <Words>586</Words>
  <Application>Microsoft Office PowerPoint</Application>
  <PresentationFormat>On-screen Show (4:3)</PresentationFormat>
  <Paragraphs>99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Times New Roman</vt:lpstr>
      <vt:lpstr>Verdana</vt:lpstr>
      <vt:lpstr>Wingdings 2</vt:lpstr>
      <vt:lpstr>Solstice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QUANTA</cp:lastModifiedBy>
  <cp:revision>70</cp:revision>
  <dcterms:created xsi:type="dcterms:W3CDTF">2017-09-17T15:16:17Z</dcterms:created>
  <dcterms:modified xsi:type="dcterms:W3CDTF">2022-04-19T02:44:54Z</dcterms:modified>
</cp:coreProperties>
</file>