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1549" r:id="rId2"/>
    <p:sldId id="1550" r:id="rId3"/>
    <p:sldId id="1546" r:id="rId4"/>
    <p:sldId id="1535" r:id="rId5"/>
    <p:sldId id="1536" r:id="rId6"/>
    <p:sldId id="1538" r:id="rId7"/>
    <p:sldId id="1543" r:id="rId8"/>
    <p:sldId id="1539" r:id="rId9"/>
    <p:sldId id="1541" r:id="rId10"/>
    <p:sldId id="1542" r:id="rId11"/>
    <p:sldId id="1533" r:id="rId12"/>
    <p:sldId id="1558" r:id="rId13"/>
    <p:sldId id="1559" r:id="rId14"/>
    <p:sldId id="1555" r:id="rId15"/>
    <p:sldId id="1551" r:id="rId16"/>
    <p:sldId id="1557" r:id="rId17"/>
    <p:sldId id="1545" r:id="rId18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08000"/>
    <a:srgbClr val="006600"/>
    <a:srgbClr val="66FF33"/>
    <a:srgbClr val="003300"/>
    <a:srgbClr val="66FF66"/>
    <a:srgbClr val="FFFFFF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0" autoAdjust="0"/>
    <p:restoredTop sz="94660"/>
  </p:normalViewPr>
  <p:slideViewPr>
    <p:cSldViewPr>
      <p:cViewPr varScale="1">
        <p:scale>
          <a:sx n="72" d="100"/>
          <a:sy n="72" d="100"/>
        </p:scale>
        <p:origin x="1062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900CDB-D221-4046-B35E-A0F37268D16F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2BC27275-422C-48BD-A404-69283B3A1E93}">
      <dgm:prSet phldrT="[Text]" custT="1"/>
      <dgm:spPr>
        <a:solidFill>
          <a:srgbClr val="0070C0"/>
        </a:solidFill>
      </dgm:spPr>
      <dgm:t>
        <a:bodyPr/>
        <a:lstStyle/>
        <a:p>
          <a:pPr marL="536575" indent="0"/>
          <a:r>
            <a:rPr lang="en-US" sz="4400" b="0" dirty="0" err="1" smtClean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rPr>
            <a:t>Terima</a:t>
          </a:r>
          <a:r>
            <a:rPr lang="en-US" sz="4400" b="0" dirty="0" smtClean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4400" b="0" dirty="0" err="1" smtClean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rPr>
            <a:t>Kasih</a:t>
          </a:r>
          <a:endParaRPr lang="id-ID" sz="4400" b="0" dirty="0" smtClean="0">
            <a:solidFill>
              <a:schemeClr val="bg1"/>
            </a:solidFill>
            <a:latin typeface="Segoe UI Black" panose="020B0A02040204020203" pitchFamily="34" charset="0"/>
            <a:ea typeface="Segoe UI Black" panose="020B0A02040204020203" pitchFamily="34" charset="0"/>
          </a:endParaRPr>
        </a:p>
      </dgm:t>
    </dgm:pt>
    <dgm:pt modelId="{9955A2EB-6F3C-44B8-9A05-6B022AC9B961}" type="parTrans" cxnId="{64C736F2-F57E-4D1F-BC74-4909DF079C79}">
      <dgm:prSet/>
      <dgm:spPr/>
      <dgm:t>
        <a:bodyPr/>
        <a:lstStyle/>
        <a:p>
          <a:endParaRPr lang="id-ID"/>
        </a:p>
      </dgm:t>
    </dgm:pt>
    <dgm:pt modelId="{1AD81E59-F4A9-4DA9-849E-96BCEBE8CD3A}" type="sibTrans" cxnId="{64C736F2-F57E-4D1F-BC74-4909DF079C79}">
      <dgm:prSet/>
      <dgm:spPr/>
      <dgm:t>
        <a:bodyPr/>
        <a:lstStyle/>
        <a:p>
          <a:endParaRPr lang="id-ID"/>
        </a:p>
      </dgm:t>
    </dgm:pt>
    <dgm:pt modelId="{D01A7034-95F3-4D4B-8446-812A7F3D029D}" type="pres">
      <dgm:prSet presAssocID="{40900CDB-D221-4046-B35E-A0F37268D16F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id-ID"/>
        </a:p>
      </dgm:t>
    </dgm:pt>
    <dgm:pt modelId="{E83881CC-C642-4CFB-A315-CF2D0B525361}" type="pres">
      <dgm:prSet presAssocID="{40900CDB-D221-4046-B35E-A0F37268D16F}" presName="Name1" presStyleCnt="0"/>
      <dgm:spPr/>
    </dgm:pt>
    <dgm:pt modelId="{E5621FD8-12D4-475D-A22E-5B5076F75444}" type="pres">
      <dgm:prSet presAssocID="{40900CDB-D221-4046-B35E-A0F37268D16F}" presName="cycle" presStyleCnt="0"/>
      <dgm:spPr/>
    </dgm:pt>
    <dgm:pt modelId="{A3BC95A2-CAF7-40D2-A959-F833AA199850}" type="pres">
      <dgm:prSet presAssocID="{40900CDB-D221-4046-B35E-A0F37268D16F}" presName="srcNode" presStyleLbl="node1" presStyleIdx="0" presStyleCnt="1"/>
      <dgm:spPr/>
    </dgm:pt>
    <dgm:pt modelId="{715EC35B-4597-4A88-99D2-A79B610BD7DB}" type="pres">
      <dgm:prSet presAssocID="{40900CDB-D221-4046-B35E-A0F37268D16F}" presName="conn" presStyleLbl="parChTrans1D2" presStyleIdx="0" presStyleCnt="1"/>
      <dgm:spPr/>
      <dgm:t>
        <a:bodyPr/>
        <a:lstStyle/>
        <a:p>
          <a:endParaRPr lang="id-ID"/>
        </a:p>
      </dgm:t>
    </dgm:pt>
    <dgm:pt modelId="{23B1AD5D-70CD-4E6D-A390-3F9E6D146C89}" type="pres">
      <dgm:prSet presAssocID="{40900CDB-D221-4046-B35E-A0F37268D16F}" presName="extraNode" presStyleLbl="node1" presStyleIdx="0" presStyleCnt="1"/>
      <dgm:spPr/>
    </dgm:pt>
    <dgm:pt modelId="{25E26F8A-9C87-4F11-87AE-9056CF2F3925}" type="pres">
      <dgm:prSet presAssocID="{40900CDB-D221-4046-B35E-A0F37268D16F}" presName="dstNode" presStyleLbl="node1" presStyleIdx="0" presStyleCnt="1"/>
      <dgm:spPr/>
    </dgm:pt>
    <dgm:pt modelId="{80D0FB0B-4D3E-4AD1-9AB6-CBA27DC5BE53}" type="pres">
      <dgm:prSet presAssocID="{2BC27275-422C-48BD-A404-69283B3A1E93}" presName="text_1" presStyleLbl="node1" presStyleIdx="0" presStyleCnt="1" custScaleX="100362" custScaleY="208147" custLinFactNeighborX="-23" custLinFactNeighborY="-2687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AF463064-F5E7-43B4-9556-E602BCDE9DE7}" type="pres">
      <dgm:prSet presAssocID="{2BC27275-422C-48BD-A404-69283B3A1E93}" presName="accent_1" presStyleCnt="0"/>
      <dgm:spPr/>
    </dgm:pt>
    <dgm:pt modelId="{CB6472CB-6940-46BB-9D7B-EC15D31CC973}" type="pres">
      <dgm:prSet presAssocID="{2BC27275-422C-48BD-A404-69283B3A1E93}" presName="accentRepeatNode" presStyleLbl="solidFgAcc1" presStyleIdx="0" presStyleCnt="1" custScaleX="127528" custScaleY="135093"/>
      <dgm:spPr/>
      <dgm:t>
        <a:bodyPr/>
        <a:lstStyle/>
        <a:p>
          <a:endParaRPr lang="id-ID"/>
        </a:p>
      </dgm:t>
    </dgm:pt>
  </dgm:ptLst>
  <dgm:cxnLst>
    <dgm:cxn modelId="{0A9B7944-18FF-43F6-9159-3F171EF1C329}" type="presOf" srcId="{1AD81E59-F4A9-4DA9-849E-96BCEBE8CD3A}" destId="{715EC35B-4597-4A88-99D2-A79B610BD7DB}" srcOrd="0" destOrd="0" presId="urn:microsoft.com/office/officeart/2008/layout/VerticalCurvedList"/>
    <dgm:cxn modelId="{C14003E1-9F20-40A6-B60A-4B04C9369C2E}" type="presOf" srcId="{40900CDB-D221-4046-B35E-A0F37268D16F}" destId="{D01A7034-95F3-4D4B-8446-812A7F3D029D}" srcOrd="0" destOrd="0" presId="urn:microsoft.com/office/officeart/2008/layout/VerticalCurvedList"/>
    <dgm:cxn modelId="{64C736F2-F57E-4D1F-BC74-4909DF079C79}" srcId="{40900CDB-D221-4046-B35E-A0F37268D16F}" destId="{2BC27275-422C-48BD-A404-69283B3A1E93}" srcOrd="0" destOrd="0" parTransId="{9955A2EB-6F3C-44B8-9A05-6B022AC9B961}" sibTransId="{1AD81E59-F4A9-4DA9-849E-96BCEBE8CD3A}"/>
    <dgm:cxn modelId="{5055C4CF-0206-4BCC-9472-A1B1D9786373}" type="presOf" srcId="{2BC27275-422C-48BD-A404-69283B3A1E93}" destId="{80D0FB0B-4D3E-4AD1-9AB6-CBA27DC5BE53}" srcOrd="0" destOrd="0" presId="urn:microsoft.com/office/officeart/2008/layout/VerticalCurvedList"/>
    <dgm:cxn modelId="{5E40E65E-C130-48B2-822E-143FE6E2DAC3}" type="presParOf" srcId="{D01A7034-95F3-4D4B-8446-812A7F3D029D}" destId="{E83881CC-C642-4CFB-A315-CF2D0B525361}" srcOrd="0" destOrd="0" presId="urn:microsoft.com/office/officeart/2008/layout/VerticalCurvedList"/>
    <dgm:cxn modelId="{0823126D-C377-47BC-ACEC-3284F3DE43F4}" type="presParOf" srcId="{E83881CC-C642-4CFB-A315-CF2D0B525361}" destId="{E5621FD8-12D4-475D-A22E-5B5076F75444}" srcOrd="0" destOrd="0" presId="urn:microsoft.com/office/officeart/2008/layout/VerticalCurvedList"/>
    <dgm:cxn modelId="{C49A4010-4E74-4BEF-9DCF-8E1330AD0011}" type="presParOf" srcId="{E5621FD8-12D4-475D-A22E-5B5076F75444}" destId="{A3BC95A2-CAF7-40D2-A959-F833AA199850}" srcOrd="0" destOrd="0" presId="urn:microsoft.com/office/officeart/2008/layout/VerticalCurvedList"/>
    <dgm:cxn modelId="{73B3FA6D-E2CD-4F4C-812E-385207283413}" type="presParOf" srcId="{E5621FD8-12D4-475D-A22E-5B5076F75444}" destId="{715EC35B-4597-4A88-99D2-A79B610BD7DB}" srcOrd="1" destOrd="0" presId="urn:microsoft.com/office/officeart/2008/layout/VerticalCurvedList"/>
    <dgm:cxn modelId="{3C056511-DC41-46A7-B199-AD09F845E4D3}" type="presParOf" srcId="{E5621FD8-12D4-475D-A22E-5B5076F75444}" destId="{23B1AD5D-70CD-4E6D-A390-3F9E6D146C89}" srcOrd="2" destOrd="0" presId="urn:microsoft.com/office/officeart/2008/layout/VerticalCurvedList"/>
    <dgm:cxn modelId="{774FA463-B781-46B4-A8C4-292C9FAF5DE7}" type="presParOf" srcId="{E5621FD8-12D4-475D-A22E-5B5076F75444}" destId="{25E26F8A-9C87-4F11-87AE-9056CF2F3925}" srcOrd="3" destOrd="0" presId="urn:microsoft.com/office/officeart/2008/layout/VerticalCurvedList"/>
    <dgm:cxn modelId="{59777981-BB5E-4E89-B661-7CB6AAE6A77B}" type="presParOf" srcId="{E83881CC-C642-4CFB-A315-CF2D0B525361}" destId="{80D0FB0B-4D3E-4AD1-9AB6-CBA27DC5BE53}" srcOrd="1" destOrd="0" presId="urn:microsoft.com/office/officeart/2008/layout/VerticalCurvedList"/>
    <dgm:cxn modelId="{623F8243-5962-413A-82E6-0323BEBB4C62}" type="presParOf" srcId="{E83881CC-C642-4CFB-A315-CF2D0B525361}" destId="{AF463064-F5E7-43B4-9556-E602BCDE9DE7}" srcOrd="2" destOrd="0" presId="urn:microsoft.com/office/officeart/2008/layout/VerticalCurvedList"/>
    <dgm:cxn modelId="{71EA975E-54E7-4D04-9C9A-A2969B172EBC}" type="presParOf" srcId="{AF463064-F5E7-43B4-9556-E602BCDE9DE7}" destId="{CB6472CB-6940-46BB-9D7B-EC15D31CC97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5EC35B-4597-4A88-99D2-A79B610BD7DB}">
      <dsp:nvSpPr>
        <dsp:cNvPr id="0" name=""/>
        <dsp:cNvSpPr/>
      </dsp:nvSpPr>
      <dsp:spPr>
        <a:xfrm>
          <a:off x="-3981380" y="-691170"/>
          <a:ext cx="5369380" cy="5369380"/>
        </a:xfrm>
        <a:prstGeom prst="blockArc">
          <a:avLst>
            <a:gd name="adj1" fmla="val 18900000"/>
            <a:gd name="adj2" fmla="val 2700000"/>
            <a:gd name="adj3" fmla="val 402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D0FB0B-4D3E-4AD1-9AB6-CBA27DC5BE53}">
      <dsp:nvSpPr>
        <dsp:cNvPr id="0" name=""/>
        <dsp:cNvSpPr/>
      </dsp:nvSpPr>
      <dsp:spPr>
        <a:xfrm>
          <a:off x="1340351" y="0"/>
          <a:ext cx="7363781" cy="3987029"/>
        </a:xfrm>
        <a:prstGeom prst="rect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2356" tIns="111760" rIns="111760" bIns="111760" numCol="1" spcCol="1270" anchor="ctr" anchorCtr="0">
          <a:noAutofit/>
        </a:bodyPr>
        <a:lstStyle/>
        <a:p>
          <a:pPr marL="536575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b="0" kern="1200" dirty="0" err="1" smtClean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rPr>
            <a:t>Terima</a:t>
          </a:r>
          <a:r>
            <a:rPr lang="en-US" sz="4400" b="0" kern="1200" dirty="0" smtClean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rPr>
            <a:t> </a:t>
          </a:r>
          <a:r>
            <a:rPr lang="en-US" sz="4400" b="0" kern="1200" dirty="0" err="1" smtClean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rPr>
            <a:t>Kasih</a:t>
          </a:r>
          <a:endParaRPr lang="id-ID" sz="4400" b="0" kern="1200" dirty="0" smtClean="0">
            <a:solidFill>
              <a:schemeClr val="bg1"/>
            </a:solidFill>
            <a:latin typeface="Segoe UI Black" panose="020B0A02040204020203" pitchFamily="34" charset="0"/>
            <a:ea typeface="Segoe UI Black" panose="020B0A02040204020203" pitchFamily="34" charset="0"/>
          </a:endParaRPr>
        </a:p>
      </dsp:txBody>
      <dsp:txXfrm>
        <a:off x="1340351" y="0"/>
        <a:ext cx="7363781" cy="3987029"/>
      </dsp:txXfrm>
    </dsp:sp>
    <dsp:sp modelId="{CB6472CB-6940-46BB-9D7B-EC15D31CC973}">
      <dsp:nvSpPr>
        <dsp:cNvPr id="0" name=""/>
        <dsp:cNvSpPr/>
      </dsp:nvSpPr>
      <dsp:spPr>
        <a:xfrm>
          <a:off x="-171419" y="376213"/>
          <a:ext cx="3053478" cy="323461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D13476-1DCA-45C8-B482-4F539570D3B1}" type="datetimeFigureOut">
              <a:rPr lang="id-ID" smtClean="0"/>
              <a:t>05/12/2020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43622D-82ED-4ABC-837A-8E80F4AA722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600033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D155B-E401-4799-A12B-11E6E4399713}" type="datetimeFigureOut">
              <a:rPr lang="id-ID" smtClean="0"/>
              <a:t>05/12/2020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25E3-E9F5-4D32-A535-5A18C4D38D0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79182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D155B-E401-4799-A12B-11E6E4399713}" type="datetimeFigureOut">
              <a:rPr lang="id-ID" smtClean="0"/>
              <a:t>05/12/2020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25E3-E9F5-4D32-A535-5A18C4D38D0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56541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D155B-E401-4799-A12B-11E6E4399713}" type="datetimeFigureOut">
              <a:rPr lang="id-ID" smtClean="0"/>
              <a:t>05/12/2020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25E3-E9F5-4D32-A535-5A18C4D38D0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44220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D155B-E401-4799-A12B-11E6E4399713}" type="datetimeFigureOut">
              <a:rPr lang="id-ID" smtClean="0"/>
              <a:t>05/12/2020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25E3-E9F5-4D32-A535-5A18C4D38D0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34148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D155B-E401-4799-A12B-11E6E4399713}" type="datetimeFigureOut">
              <a:rPr lang="id-ID" smtClean="0"/>
              <a:t>05/12/2020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25E3-E9F5-4D32-A535-5A18C4D38D0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53754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D155B-E401-4799-A12B-11E6E4399713}" type="datetimeFigureOut">
              <a:rPr lang="id-ID" smtClean="0"/>
              <a:t>05/12/2020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25E3-E9F5-4D32-A535-5A18C4D38D0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87322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D155B-E401-4799-A12B-11E6E4399713}" type="datetimeFigureOut">
              <a:rPr lang="id-ID" smtClean="0"/>
              <a:t>05/12/2020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25E3-E9F5-4D32-A535-5A18C4D38D0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9743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D155B-E401-4799-A12B-11E6E4399713}" type="datetimeFigureOut">
              <a:rPr lang="id-ID" smtClean="0"/>
              <a:t>05/12/2020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25E3-E9F5-4D32-A535-5A18C4D38D0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43833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D155B-E401-4799-A12B-11E6E4399713}" type="datetimeFigureOut">
              <a:rPr lang="id-ID" smtClean="0"/>
              <a:t>05/12/2020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25E3-E9F5-4D32-A535-5A18C4D38D0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79019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D155B-E401-4799-A12B-11E6E4399713}" type="datetimeFigureOut">
              <a:rPr lang="id-ID" smtClean="0"/>
              <a:t>05/12/2020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25E3-E9F5-4D32-A535-5A18C4D38D0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81986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D155B-E401-4799-A12B-11E6E4399713}" type="datetimeFigureOut">
              <a:rPr lang="id-ID" smtClean="0"/>
              <a:t>05/12/2020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25E3-E9F5-4D32-A535-5A18C4D38D0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978090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bottom waves">
  <p:cSld name="Blank bottom waves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" name="Google Shape;81;p11"/>
          <p:cNvGrpSpPr/>
          <p:nvPr/>
        </p:nvGrpSpPr>
        <p:grpSpPr>
          <a:xfrm>
            <a:off x="-13177" y="4777815"/>
            <a:ext cx="9157393" cy="2080183"/>
            <a:chOff x="187960" y="1453515"/>
            <a:chExt cx="3861435" cy="1568450"/>
          </a:xfrm>
        </p:grpSpPr>
        <p:sp>
          <p:nvSpPr>
            <p:cNvPr id="82" name="Google Shape;82;p11"/>
            <p:cNvSpPr/>
            <p:nvPr/>
          </p:nvSpPr>
          <p:spPr>
            <a:xfrm>
              <a:off x="187960" y="1453515"/>
              <a:ext cx="3860800" cy="1568450"/>
            </a:xfrm>
            <a:custGeom>
              <a:avLst/>
              <a:gdLst/>
              <a:ahLst/>
              <a:cxnLst/>
              <a:rect l="l" t="t" r="r" b="b"/>
              <a:pathLst>
                <a:path w="3860800" h="1568450" extrusionOk="0">
                  <a:moveTo>
                    <a:pt x="1304290" y="810260"/>
                  </a:moveTo>
                  <a:cubicBezTo>
                    <a:pt x="857250" y="810260"/>
                    <a:pt x="421005" y="740410"/>
                    <a:pt x="0" y="608330"/>
                  </a:cubicBezTo>
                  <a:lnTo>
                    <a:pt x="0" y="1570355"/>
                  </a:lnTo>
                  <a:lnTo>
                    <a:pt x="3864610" y="1570355"/>
                  </a:lnTo>
                  <a:lnTo>
                    <a:pt x="3864610" y="0"/>
                  </a:lnTo>
                  <a:cubicBezTo>
                    <a:pt x="3082290" y="520700"/>
                    <a:pt x="2216150" y="810260"/>
                    <a:pt x="1304290" y="810260"/>
                  </a:cubicBezTo>
                  <a:close/>
                </a:path>
              </a:pathLst>
            </a:custGeom>
            <a:gradFill>
              <a:gsLst>
                <a:gs pos="0">
                  <a:srgbClr val="FFC486">
                    <a:alpha val="20000"/>
                  </a:srgbClr>
                </a:gs>
                <a:gs pos="100000">
                  <a:srgbClr val="FF866B">
                    <a:alpha val="2000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atinLnBrk="0"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83" name="Google Shape;83;p11"/>
            <p:cNvSpPr/>
            <p:nvPr/>
          </p:nvSpPr>
          <p:spPr>
            <a:xfrm>
              <a:off x="187960" y="2182495"/>
              <a:ext cx="3860800" cy="838200"/>
            </a:xfrm>
            <a:custGeom>
              <a:avLst/>
              <a:gdLst/>
              <a:ahLst/>
              <a:cxnLst/>
              <a:rect l="l" t="t" r="r" b="b"/>
              <a:pathLst>
                <a:path w="3860800" h="838200" extrusionOk="0">
                  <a:moveTo>
                    <a:pt x="1932305" y="451485"/>
                  </a:moveTo>
                  <a:cubicBezTo>
                    <a:pt x="1258570" y="451485"/>
                    <a:pt x="608965" y="293370"/>
                    <a:pt x="0" y="0"/>
                  </a:cubicBezTo>
                  <a:lnTo>
                    <a:pt x="0" y="840740"/>
                  </a:lnTo>
                  <a:lnTo>
                    <a:pt x="3864610" y="840740"/>
                  </a:lnTo>
                  <a:lnTo>
                    <a:pt x="3864610" y="635"/>
                  </a:lnTo>
                  <a:cubicBezTo>
                    <a:pt x="3255645" y="293370"/>
                    <a:pt x="2606675" y="451485"/>
                    <a:pt x="1932305" y="451485"/>
                  </a:cubicBezTo>
                  <a:close/>
                </a:path>
              </a:pathLst>
            </a:custGeom>
            <a:gradFill>
              <a:gsLst>
                <a:gs pos="0">
                  <a:srgbClr val="F20122">
                    <a:alpha val="51764"/>
                    <a:alpha val="20000"/>
                  </a:srgbClr>
                </a:gs>
                <a:gs pos="100000">
                  <a:srgbClr val="FF6A00">
                    <a:alpha val="71764"/>
                    <a:alpha val="20000"/>
                  </a:srgbClr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atinLnBrk="0"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84" name="Google Shape;84;p11"/>
            <p:cNvSpPr/>
            <p:nvPr/>
          </p:nvSpPr>
          <p:spPr>
            <a:xfrm>
              <a:off x="188595" y="1819275"/>
              <a:ext cx="3860800" cy="1200150"/>
            </a:xfrm>
            <a:custGeom>
              <a:avLst/>
              <a:gdLst/>
              <a:ahLst/>
              <a:cxnLst/>
              <a:rect l="l" t="t" r="r" b="b"/>
              <a:pathLst>
                <a:path w="3860800" h="1200150" extrusionOk="0">
                  <a:moveTo>
                    <a:pt x="2672715" y="887095"/>
                  </a:moveTo>
                  <a:cubicBezTo>
                    <a:pt x="1717040" y="887095"/>
                    <a:pt x="811530" y="568960"/>
                    <a:pt x="0" y="0"/>
                  </a:cubicBezTo>
                  <a:lnTo>
                    <a:pt x="0" y="1204595"/>
                  </a:lnTo>
                  <a:lnTo>
                    <a:pt x="3864610" y="1204595"/>
                  </a:lnTo>
                  <a:lnTo>
                    <a:pt x="3864610" y="718820"/>
                  </a:lnTo>
                  <a:cubicBezTo>
                    <a:pt x="3478530" y="829310"/>
                    <a:pt x="3079750" y="887095"/>
                    <a:pt x="2672715" y="887095"/>
                  </a:cubicBezTo>
                  <a:close/>
                </a:path>
              </a:pathLst>
            </a:custGeom>
            <a:gradFill>
              <a:gsLst>
                <a:gs pos="0">
                  <a:srgbClr val="FF9F00">
                    <a:alpha val="56470"/>
                    <a:alpha val="20000"/>
                  </a:srgbClr>
                </a:gs>
                <a:gs pos="100000">
                  <a:srgbClr val="CC0000">
                    <a:alpha val="57254"/>
                    <a:alpha val="2000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atinLnBrk="0"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</p:grpSp>
      <p:sp>
        <p:nvSpPr>
          <p:cNvPr id="85" name="Google Shape;85;p11"/>
          <p:cNvSpPr txBox="1">
            <a:spLocks noGrp="1"/>
          </p:cNvSpPr>
          <p:nvPr>
            <p:ph type="sldNum" idx="12"/>
          </p:nvPr>
        </p:nvSpPr>
        <p:spPr>
          <a:xfrm>
            <a:off x="8480584" y="6333135"/>
            <a:ext cx="5487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FFFFFF"/>
                </a:solidFill>
              </a:rPr>
              <a:pPr/>
              <a:t>‹#›</a:t>
            </a:fld>
            <a:endParaRPr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7655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2D155B-E401-4799-A12B-11E6E4399713}" type="datetimeFigureOut">
              <a:rPr lang="id-ID" smtClean="0"/>
              <a:t>05/12/2020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BF25E3-E9F5-4D32-A535-5A18C4D38D0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43052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9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9416" y="3224213"/>
            <a:ext cx="7589044" cy="597694"/>
          </a:xfrm>
        </p:spPr>
        <p:txBody>
          <a:bodyPr rtlCol="0" anchor="ctr">
            <a:normAutofit fontScale="90000"/>
          </a:bodyPr>
          <a:lstStyle/>
          <a:p>
            <a:pPr>
              <a:defRPr/>
            </a:pP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PEMBERDAYAAN MASYARAKAT BIDANG PENDIDIKAN </a:t>
            </a:r>
            <a:b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LITERASI DAN NUMERASI</a:t>
            </a:r>
            <a:b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Mistral" panose="03090702030407020403" pitchFamily="66" charset="0"/>
              </a:rPr>
              <a:t>Sukamto</a:t>
            </a: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stral" panose="03090702030407020403" pitchFamily="66" charset="0"/>
              </a:rPr>
              <a:t>, </a:t>
            </a:r>
            <a:r>
              <a:rPr lang="en-US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Mistral" panose="03090702030407020403" pitchFamily="66" charset="0"/>
              </a:rPr>
              <a:t>S.Pd</a:t>
            </a: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stral" panose="03090702030407020403" pitchFamily="66" charset="0"/>
              </a:rPr>
              <a:t>., </a:t>
            </a:r>
            <a:r>
              <a:rPr lang="en-US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Mistral" panose="03090702030407020403" pitchFamily="66" charset="0"/>
              </a:rPr>
              <a:t>M.Pd</a:t>
            </a: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stral" panose="03090702030407020403" pitchFamily="66" charset="0"/>
              </a:rPr>
              <a:t>.</a:t>
            </a:r>
            <a:endParaRPr lang="en-US" b="1" dirty="0">
              <a:solidFill>
                <a:schemeClr val="tx1">
                  <a:lumMod val="85000"/>
                  <a:lumOff val="15000"/>
                </a:schemeClr>
              </a:solidFill>
              <a:latin typeface="Mistral" panose="03090702030407020403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5529" y="5067300"/>
            <a:ext cx="8212931" cy="506016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 eaLnBrk="1" hangingPunct="1">
              <a:lnSpc>
                <a:spcPct val="90000"/>
              </a:lnSpc>
              <a:defRPr/>
            </a:pPr>
            <a:r>
              <a:rPr lang="id-ID" sz="2800" b="1" dirty="0">
                <a:solidFill>
                  <a:srgbClr val="59595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PEMBEKALAN KKN UPGRIS </a:t>
            </a:r>
            <a:r>
              <a:rPr lang="id-ID" sz="2800" b="1" dirty="0" smtClean="0">
                <a:solidFill>
                  <a:srgbClr val="59595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20</a:t>
            </a:r>
            <a:r>
              <a:rPr lang="en-US" sz="2800" b="1" dirty="0" smtClean="0">
                <a:solidFill>
                  <a:srgbClr val="59595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20</a:t>
            </a:r>
            <a:r>
              <a:rPr lang="id-ID" sz="2800" b="1" dirty="0" smtClean="0">
                <a:solidFill>
                  <a:srgbClr val="59595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/20</a:t>
            </a:r>
            <a:r>
              <a:rPr lang="en-US" sz="2800" b="1" dirty="0" smtClean="0">
                <a:solidFill>
                  <a:srgbClr val="59595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21</a:t>
            </a:r>
            <a:endParaRPr lang="en-US" sz="2800" b="1" dirty="0">
              <a:solidFill>
                <a:srgbClr val="59595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21508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548680"/>
            <a:ext cx="1183481" cy="1434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4612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9912" y="548680"/>
            <a:ext cx="5364088" cy="353922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644008" y="4088011"/>
            <a:ext cx="4499992" cy="95410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dirty="0" err="1" smtClean="0">
                <a:solidFill>
                  <a:srgbClr val="FFFF00"/>
                </a:solidFill>
                <a:latin typeface="Arial Black" panose="020B0A04020102020204" pitchFamily="34" charset="0"/>
              </a:rPr>
              <a:t>Pendidikan</a:t>
            </a:r>
            <a:r>
              <a:rPr lang="en-US" sz="2800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  <a:latin typeface="Arial Black" panose="020B0A04020102020204" pitchFamily="34" charset="0"/>
              </a:rPr>
              <a:t>Literasi</a:t>
            </a:r>
            <a:r>
              <a:rPr lang="en-US" sz="2800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  <a:latin typeface="Arial Black" panose="020B0A04020102020204" pitchFamily="34" charset="0"/>
              </a:rPr>
              <a:t>Numerasi</a:t>
            </a:r>
            <a:r>
              <a:rPr lang="en-US" sz="2800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  <a:latin typeface="Arial Black" panose="020B0A04020102020204" pitchFamily="34" charset="0"/>
              </a:rPr>
              <a:t>penting</a:t>
            </a:r>
            <a:endParaRPr lang="en-US" sz="2400" dirty="0">
              <a:solidFill>
                <a:srgbClr val="FFFF00"/>
              </a:solidFill>
              <a:latin typeface="Arial Black" panose="020B0A04020102020204" pitchFamily="34" charset="0"/>
              <a:ea typeface="Segoe UI Black" panose="020B0A02040204020203" pitchFamily="34" charset="0"/>
            </a:endParaRPr>
          </a:p>
        </p:txBody>
      </p:sp>
      <p:sp>
        <p:nvSpPr>
          <p:cNvPr id="5" name="Rounded Rectangular Callout 4"/>
          <p:cNvSpPr/>
          <p:nvPr/>
        </p:nvSpPr>
        <p:spPr>
          <a:xfrm>
            <a:off x="251520" y="601498"/>
            <a:ext cx="4392488" cy="4051637"/>
          </a:xfrm>
          <a:prstGeom prst="wedgeRoundRectCallout">
            <a:avLst>
              <a:gd name="adj1" fmla="val 78802"/>
              <a:gd name="adj2" fmla="val -18150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92348" y="790518"/>
            <a:ext cx="4392487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latin typeface="Segoe UI Black" panose="020B0A02040204020203" pitchFamily="34" charset="0"/>
                <a:ea typeface="Segoe UI Black" panose="020B0A02040204020203" pitchFamily="34" charset="0"/>
              </a:rPr>
              <a:t>MASA DEPAN yang </a:t>
            </a:r>
            <a:r>
              <a:rPr lang="en-US" sz="2400" dirty="0" err="1" smtClean="0">
                <a:latin typeface="Segoe UI Black" panose="020B0A02040204020203" pitchFamily="34" charset="0"/>
                <a:ea typeface="Segoe UI Black" panose="020B0A02040204020203" pitchFamily="34" charset="0"/>
              </a:rPr>
              <a:t>kita</a:t>
            </a:r>
            <a:r>
              <a:rPr lang="en-US" sz="2400" dirty="0" smtClean="0">
                <a:latin typeface="Segoe UI Black" panose="020B0A02040204020203" pitchFamily="34" charset="0"/>
                <a:ea typeface="Segoe UI Black" panose="020B0A02040204020203" pitchFamily="34" charset="0"/>
              </a:rPr>
              <a:t>                        </a:t>
            </a:r>
            <a:r>
              <a:rPr lang="en-US" sz="2400" dirty="0" err="1" smtClean="0">
                <a:latin typeface="Segoe UI Black" panose="020B0A02040204020203" pitchFamily="34" charset="0"/>
                <a:ea typeface="Segoe UI Black" panose="020B0A02040204020203" pitchFamily="34" charset="0"/>
              </a:rPr>
              <a:t>hadapi</a:t>
            </a:r>
            <a:r>
              <a:rPr lang="en-US" sz="2400" dirty="0" smtClean="0">
                <a:latin typeface="Segoe UI Black" panose="020B0A02040204020203" pitchFamily="34" charset="0"/>
                <a:ea typeface="Segoe UI Black" panose="020B0A02040204020203" pitchFamily="34" charset="0"/>
              </a:rPr>
              <a:t>  </a:t>
            </a:r>
            <a:r>
              <a:rPr lang="en-US" sz="2400" dirty="0" err="1" smtClean="0">
                <a:latin typeface="Segoe UI Black" panose="020B0A02040204020203" pitchFamily="34" charset="0"/>
                <a:ea typeface="Segoe UI Black" panose="020B0A02040204020203" pitchFamily="34" charset="0"/>
              </a:rPr>
              <a:t>adalah</a:t>
            </a:r>
            <a:r>
              <a:rPr lang="en-US" sz="2400" dirty="0" smtClean="0"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</a:p>
          <a:p>
            <a:pPr marL="268288" indent="-268288">
              <a:buFont typeface="Arial" panose="020B0604020202020204" pitchFamily="34" charset="0"/>
              <a:buChar char="•"/>
            </a:pPr>
            <a:r>
              <a:rPr lang="en-US" sz="2000" dirty="0" err="1" smtClean="0">
                <a:solidFill>
                  <a:srgbClr val="C0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Pandemi</a:t>
            </a:r>
            <a:r>
              <a:rPr lang="en-US" sz="2000" dirty="0" smtClean="0">
                <a:solidFill>
                  <a:srgbClr val="C0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2000" dirty="0" err="1" smtClean="0">
                <a:solidFill>
                  <a:srgbClr val="C0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covid</a:t>
            </a:r>
            <a:r>
              <a:rPr lang="en-US" sz="2000" dirty="0" smtClean="0">
                <a:solidFill>
                  <a:srgbClr val="C0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19</a:t>
            </a:r>
          </a:p>
          <a:p>
            <a:pPr marL="268288" indent="-268288">
              <a:buFont typeface="Arial" panose="020B0604020202020204" pitchFamily="34" charset="0"/>
              <a:buChar char="•"/>
            </a:pPr>
            <a:r>
              <a:rPr lang="en-US" sz="2000" dirty="0" err="1" smtClean="0">
                <a:solidFill>
                  <a:srgbClr val="C0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fenomena</a:t>
            </a:r>
            <a:r>
              <a:rPr lang="en-US" sz="2000" dirty="0" smtClean="0">
                <a:solidFill>
                  <a:srgbClr val="C0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2000" dirty="0">
                <a:solidFill>
                  <a:srgbClr val="C0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global  yang </a:t>
            </a:r>
            <a:r>
              <a:rPr lang="en-US" sz="2000" dirty="0" err="1">
                <a:solidFill>
                  <a:srgbClr val="C0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sangat</a:t>
            </a:r>
            <a:r>
              <a:rPr lang="en-US" sz="2000" dirty="0">
                <a:solidFill>
                  <a:srgbClr val="C0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2000" dirty="0" err="1" smtClean="0">
                <a:solidFill>
                  <a:srgbClr val="C0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dinamis</a:t>
            </a:r>
            <a:endParaRPr lang="en-US" sz="2000" dirty="0" smtClean="0">
              <a:solidFill>
                <a:srgbClr val="C0000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marL="268288" indent="-268288">
              <a:buFont typeface="Arial" panose="020B0604020202020204" pitchFamily="34" charset="0"/>
              <a:buChar char="•"/>
            </a:pPr>
            <a:r>
              <a:rPr lang="en-US" sz="2000" dirty="0" err="1" smtClean="0">
                <a:solidFill>
                  <a:srgbClr val="C0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perubahan</a:t>
            </a:r>
            <a:r>
              <a:rPr lang="en-US" sz="2000" dirty="0" smtClean="0">
                <a:solidFill>
                  <a:srgbClr val="C0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2000" dirty="0">
                <a:solidFill>
                  <a:srgbClr val="C0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super </a:t>
            </a:r>
            <a:r>
              <a:rPr lang="en-US" sz="2000" dirty="0" err="1" smtClean="0">
                <a:solidFill>
                  <a:srgbClr val="C0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cepat</a:t>
            </a:r>
            <a:r>
              <a:rPr lang="en-US" sz="2000" dirty="0">
                <a:solidFill>
                  <a:srgbClr val="C0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, </a:t>
            </a:r>
            <a:r>
              <a:rPr lang="en-US" sz="2000" dirty="0" err="1">
                <a:solidFill>
                  <a:srgbClr val="C0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penuh</a:t>
            </a:r>
            <a:r>
              <a:rPr lang="en-US" sz="2000" dirty="0">
                <a:solidFill>
                  <a:srgbClr val="C0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2000" dirty="0" err="1">
                <a:solidFill>
                  <a:srgbClr val="C0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risiko</a:t>
            </a:r>
            <a:r>
              <a:rPr lang="en-US" sz="2000" dirty="0">
                <a:solidFill>
                  <a:srgbClr val="C0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, </a:t>
            </a:r>
            <a:r>
              <a:rPr lang="en-US" sz="2000" dirty="0" err="1">
                <a:solidFill>
                  <a:srgbClr val="C0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penuh</a:t>
            </a:r>
            <a:r>
              <a:rPr lang="en-US" sz="2000" dirty="0">
                <a:solidFill>
                  <a:srgbClr val="C0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2000" dirty="0" err="1">
                <a:solidFill>
                  <a:srgbClr val="C0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kompleksitas</a:t>
            </a:r>
            <a:r>
              <a:rPr lang="en-US" sz="2000" dirty="0">
                <a:solidFill>
                  <a:srgbClr val="C0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, </a:t>
            </a:r>
            <a:r>
              <a:rPr lang="en-US" sz="2000" dirty="0" err="1">
                <a:solidFill>
                  <a:srgbClr val="C0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dan</a:t>
            </a:r>
            <a:r>
              <a:rPr lang="en-US" sz="2000" dirty="0">
                <a:solidFill>
                  <a:srgbClr val="C0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2000" dirty="0" err="1">
                <a:solidFill>
                  <a:srgbClr val="C0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penuh</a:t>
            </a:r>
            <a:r>
              <a:rPr lang="en-US" sz="2000" dirty="0">
                <a:solidFill>
                  <a:srgbClr val="C0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2000" dirty="0" err="1">
                <a:solidFill>
                  <a:srgbClr val="C0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kejutan</a:t>
            </a:r>
            <a:r>
              <a:rPr lang="en-US" sz="2000" dirty="0">
                <a:solidFill>
                  <a:srgbClr val="C0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, yang </a:t>
            </a:r>
            <a:r>
              <a:rPr lang="en-US" sz="2000" dirty="0" err="1">
                <a:solidFill>
                  <a:srgbClr val="C0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sering</a:t>
            </a:r>
            <a:r>
              <a:rPr lang="en-US" sz="2000" dirty="0">
                <a:solidFill>
                  <a:srgbClr val="C0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2000" dirty="0" err="1">
                <a:solidFill>
                  <a:srgbClr val="C0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jauh</a:t>
            </a:r>
            <a:r>
              <a:rPr lang="en-US" sz="2000" dirty="0">
                <a:solidFill>
                  <a:srgbClr val="C0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2000" dirty="0" err="1">
                <a:solidFill>
                  <a:srgbClr val="C0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dari</a:t>
            </a:r>
            <a:r>
              <a:rPr lang="en-US" sz="2000" dirty="0">
                <a:solidFill>
                  <a:srgbClr val="C0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2000" dirty="0" err="1" smtClean="0">
                <a:solidFill>
                  <a:srgbClr val="C0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perhitungan</a:t>
            </a:r>
            <a:r>
              <a:rPr lang="en-US" sz="2000" dirty="0" smtClean="0">
                <a:solidFill>
                  <a:srgbClr val="C0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2000" dirty="0" err="1">
                <a:solidFill>
                  <a:srgbClr val="C0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dan</a:t>
            </a:r>
            <a:r>
              <a:rPr lang="en-US" sz="2000" dirty="0">
                <a:solidFill>
                  <a:srgbClr val="C0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2000" dirty="0" err="1">
                <a:solidFill>
                  <a:srgbClr val="C0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kalkulasi</a:t>
            </a:r>
            <a:r>
              <a:rPr lang="en-US" sz="2000" dirty="0">
                <a:solidFill>
                  <a:srgbClr val="C0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2000" dirty="0" err="1" smtClean="0">
                <a:solidFill>
                  <a:srgbClr val="C0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kita</a:t>
            </a:r>
            <a:endParaRPr lang="en-US" sz="2000" dirty="0">
              <a:solidFill>
                <a:srgbClr val="C0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5042118"/>
            <a:ext cx="9144000" cy="138499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n-US" sz="2800" b="1" dirty="0" smtClean="0">
                <a:solidFill>
                  <a:schemeClr val="bg1"/>
                </a:solidFill>
              </a:rPr>
              <a:t>LITERASI BACA TULIS, LITERASI NUMERASI, LITERASI SAINS, LITERASI DIGITAL, LITERASI FINANSIAL, DAN LITERASI BUDAYA DAN KEWARGAAN</a:t>
            </a:r>
            <a:endParaRPr lang="en-US" sz="2400" b="1" dirty="0">
              <a:solidFill>
                <a:schemeClr val="bg1"/>
              </a:solidFill>
              <a:latin typeface="Arial Black" panose="020B0A04020102020204" pitchFamily="34" charset="0"/>
              <a:ea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1522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1944291" y="1325166"/>
            <a:ext cx="6684169" cy="960834"/>
          </a:xfrm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1941910" y="2457450"/>
            <a:ext cx="6686550" cy="2833688"/>
          </a:xfrm>
        </p:spPr>
        <p:txBody>
          <a:bodyPr/>
          <a:lstStyle/>
          <a:p>
            <a:pPr eaLnBrk="1" hangingPunct="1"/>
            <a:r>
              <a:rPr lang="en-US" sz="1350"/>
              <a:t>. Literasi digital tidak diartikan sebagai kegiatan mengenalkan media digital namun lebih jauh lebih menitik beratkan pada kegiatan menyinergikan digital dengan kegiatan sehari –hari yang berujung pada peningkatan produktivitas (Potter, 2015). </a:t>
            </a:r>
          </a:p>
        </p:txBody>
      </p:sp>
      <p:pic>
        <p:nvPicPr>
          <p:cNvPr id="22532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8535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dirty="0" smtClean="0"/>
              <a:t>LITERASI NUMERASI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204864"/>
            <a:ext cx="4076536" cy="3960440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it-IT" dirty="0"/>
              <a:t>Hasil tes PISA (2015) dan TIMSS (2016</a:t>
            </a:r>
            <a:r>
              <a:rPr lang="it-IT" dirty="0" smtClean="0"/>
              <a:t>)</a:t>
            </a:r>
          </a:p>
          <a:p>
            <a:r>
              <a:rPr lang="en-US" dirty="0" smtClean="0"/>
              <a:t>OECD </a:t>
            </a:r>
            <a:r>
              <a:rPr lang="en-US" dirty="0"/>
              <a:t>(</a:t>
            </a:r>
            <a:r>
              <a:rPr lang="en-US" dirty="0" err="1"/>
              <a:t>Organisation</a:t>
            </a:r>
            <a:r>
              <a:rPr lang="en-US" dirty="0"/>
              <a:t> for Economic Co-operation and </a:t>
            </a:r>
            <a:r>
              <a:rPr lang="en-US" dirty="0" smtClean="0"/>
              <a:t>Development)</a:t>
            </a:r>
          </a:p>
          <a:p>
            <a:r>
              <a:rPr lang="en-US" dirty="0" smtClean="0"/>
              <a:t>Indonesia  </a:t>
            </a:r>
            <a:r>
              <a:rPr lang="en-US" dirty="0" err="1"/>
              <a:t>peringkat</a:t>
            </a:r>
            <a:r>
              <a:rPr lang="en-US" dirty="0"/>
              <a:t> </a:t>
            </a:r>
            <a:r>
              <a:rPr lang="en-US" dirty="0" err="1"/>
              <a:t>bawah</a:t>
            </a:r>
            <a:r>
              <a:rPr lang="en-US" dirty="0"/>
              <a:t>, </a:t>
            </a:r>
            <a:r>
              <a:rPr lang="en-US" dirty="0" err="1" smtClean="0"/>
              <a:t>bahkan</a:t>
            </a:r>
            <a:r>
              <a:rPr lang="en-US" dirty="0" smtClean="0"/>
              <a:t> di </a:t>
            </a:r>
            <a:r>
              <a:rPr lang="en-US" dirty="0" err="1"/>
              <a:t>bawah</a:t>
            </a:r>
            <a:r>
              <a:rPr lang="en-US" dirty="0"/>
              <a:t> Vietnam</a:t>
            </a:r>
          </a:p>
        </p:txBody>
      </p:sp>
    </p:spTree>
    <p:extLst>
      <p:ext uri="{BB962C8B-B14F-4D97-AF65-F5344CB8AC3E}">
        <p14:creationId xmlns:p14="http://schemas.microsoft.com/office/powerpoint/2010/main" val="2286608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dirty="0" smtClean="0"/>
              <a:t>LITERASI NUMERASI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err="1" smtClean="0"/>
              <a:t>menggunakan</a:t>
            </a:r>
            <a:r>
              <a:rPr lang="en-US" dirty="0" smtClean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macam</a:t>
            </a:r>
            <a:r>
              <a:rPr lang="en-US" dirty="0"/>
              <a:t> </a:t>
            </a:r>
            <a:r>
              <a:rPr lang="en-US" dirty="0" err="1"/>
              <a:t>angka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simbol-simbol</a:t>
            </a:r>
            <a:r>
              <a:rPr lang="en-US" dirty="0"/>
              <a:t> yang </a:t>
            </a:r>
            <a:r>
              <a:rPr lang="en-US" dirty="0" err="1" smtClean="0"/>
              <a:t>terkait</a:t>
            </a:r>
            <a:r>
              <a:rPr lang="en-US" dirty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/>
              <a:t>matematika</a:t>
            </a:r>
            <a:r>
              <a:rPr lang="en-US" dirty="0"/>
              <a:t> </a:t>
            </a:r>
            <a:r>
              <a:rPr lang="en-US" dirty="0" err="1"/>
              <a:t>dasar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memecahkan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 </a:t>
            </a:r>
            <a:r>
              <a:rPr lang="en-US" dirty="0" err="1"/>
              <a:t>praktis</a:t>
            </a:r>
            <a:r>
              <a:rPr lang="en-US" dirty="0"/>
              <a:t> </a:t>
            </a:r>
            <a:r>
              <a:rPr lang="en-US" dirty="0" err="1" smtClean="0"/>
              <a:t>dalam</a:t>
            </a:r>
            <a:r>
              <a:rPr lang="en-US" dirty="0"/>
              <a:t> </a:t>
            </a:r>
            <a:r>
              <a:rPr lang="en-US" dirty="0" err="1" smtClean="0"/>
              <a:t>berbagai</a:t>
            </a:r>
            <a:r>
              <a:rPr lang="en-US" dirty="0" smtClean="0"/>
              <a:t> </a:t>
            </a:r>
            <a:r>
              <a:rPr lang="en-US" dirty="0" err="1"/>
              <a:t>macam</a:t>
            </a:r>
            <a:r>
              <a:rPr lang="en-US" dirty="0"/>
              <a:t> </a:t>
            </a:r>
            <a:r>
              <a:rPr lang="en-US" dirty="0" err="1"/>
              <a:t>konteks</a:t>
            </a:r>
            <a:r>
              <a:rPr lang="en-US" dirty="0"/>
              <a:t> </a:t>
            </a:r>
            <a:r>
              <a:rPr lang="en-US" dirty="0" err="1"/>
              <a:t>kehidupan</a:t>
            </a:r>
            <a:r>
              <a:rPr lang="en-US" dirty="0"/>
              <a:t> </a:t>
            </a:r>
            <a:r>
              <a:rPr lang="en-US" dirty="0" err="1"/>
              <a:t>sehari-hari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err="1" smtClean="0"/>
              <a:t>Menganalisis</a:t>
            </a:r>
            <a:r>
              <a:rPr lang="en-US" dirty="0"/>
              <a:t> </a:t>
            </a:r>
            <a:r>
              <a:rPr lang="en-US" dirty="0" err="1" smtClean="0"/>
              <a:t>informasi</a:t>
            </a:r>
            <a:r>
              <a:rPr lang="en-US" dirty="0" smtClean="0"/>
              <a:t> </a:t>
            </a:r>
            <a:r>
              <a:rPr lang="en-US" dirty="0"/>
              <a:t>yang </a:t>
            </a:r>
            <a:r>
              <a:rPr lang="en-US" dirty="0" err="1"/>
              <a:t>ditampilkan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(</a:t>
            </a:r>
            <a:r>
              <a:rPr lang="en-US" dirty="0" err="1"/>
              <a:t>grafik</a:t>
            </a:r>
            <a:r>
              <a:rPr lang="en-US" dirty="0"/>
              <a:t>, </a:t>
            </a:r>
            <a:r>
              <a:rPr lang="en-US" dirty="0" err="1" smtClean="0"/>
              <a:t>tabel,bagan</a:t>
            </a:r>
            <a:r>
              <a:rPr lang="en-US" dirty="0"/>
              <a:t>, </a:t>
            </a:r>
            <a:r>
              <a:rPr lang="en-US" dirty="0" err="1"/>
              <a:t>dsb</a:t>
            </a:r>
            <a:r>
              <a:rPr lang="en-US" dirty="0"/>
              <a:t>.) </a:t>
            </a:r>
            <a:r>
              <a:rPr lang="en-US" dirty="0" err="1"/>
              <a:t>lalu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interpretasi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analisis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 smtClean="0"/>
              <a:t>untuk</a:t>
            </a:r>
            <a:r>
              <a:rPr lang="en-US" dirty="0"/>
              <a:t> </a:t>
            </a:r>
            <a:r>
              <a:rPr lang="en-US" dirty="0" err="1" smtClean="0"/>
              <a:t>memprediksi</a:t>
            </a:r>
            <a:r>
              <a:rPr lang="en-US" dirty="0" smtClean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mengambil</a:t>
            </a:r>
            <a:r>
              <a:rPr lang="en-US" dirty="0"/>
              <a:t> </a:t>
            </a:r>
            <a:r>
              <a:rPr lang="en-US" dirty="0" err="1"/>
              <a:t>keputusan</a:t>
            </a:r>
            <a:r>
              <a:rPr lang="en-US" dirty="0"/>
              <a:t>.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204864"/>
            <a:ext cx="3970784" cy="3750864"/>
          </a:xfrm>
        </p:spPr>
      </p:pic>
    </p:spTree>
    <p:extLst>
      <p:ext uri="{BB962C8B-B14F-4D97-AF65-F5344CB8AC3E}">
        <p14:creationId xmlns:p14="http://schemas.microsoft.com/office/powerpoint/2010/main" val="2974447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4664"/>
            <a:ext cx="8640960" cy="4948386"/>
          </a:xfrm>
        </p:spPr>
      </p:pic>
      <p:sp>
        <p:nvSpPr>
          <p:cNvPr id="3" name="Rectangle 2"/>
          <p:cNvSpPr/>
          <p:nvPr/>
        </p:nvSpPr>
        <p:spPr>
          <a:xfrm>
            <a:off x="683568" y="5229200"/>
            <a:ext cx="820891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latin typeface="Franklin Gothic Heavy" panose="020B0903020102020204" pitchFamily="34" charset="0"/>
              </a:rPr>
              <a:t>ANGIN KENCANG…</a:t>
            </a:r>
            <a:endParaRPr lang="en-US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  <a:latin typeface="Franklin Gothic Heavy" panose="020B09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9302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31840" y="2915528"/>
            <a:ext cx="5976664" cy="38258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96" y="35208"/>
            <a:ext cx="5328592" cy="310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509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512" y="116632"/>
            <a:ext cx="8496944" cy="482453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995936" y="2276872"/>
            <a:ext cx="4572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 err="1" smtClean="0">
                <a:solidFill>
                  <a:srgbClr val="C00000"/>
                </a:solidFill>
                <a:latin typeface="Franklin Gothic Heavy" panose="020B0903020102020204" pitchFamily="34" charset="0"/>
              </a:rPr>
              <a:t>Menentang</a:t>
            </a:r>
            <a:endParaRPr lang="en-US" sz="3600" dirty="0" smtClean="0">
              <a:solidFill>
                <a:srgbClr val="C00000"/>
              </a:solidFill>
              <a:latin typeface="Franklin Gothic Heavy" panose="020B09030201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 err="1" smtClean="0">
                <a:solidFill>
                  <a:srgbClr val="C00000"/>
                </a:solidFill>
                <a:latin typeface="Franklin Gothic Heavy" panose="020B0903020102020204" pitchFamily="34" charset="0"/>
              </a:rPr>
              <a:t>Menyangkal</a:t>
            </a:r>
            <a:endParaRPr lang="en-US" sz="3600" dirty="0" smtClean="0">
              <a:solidFill>
                <a:srgbClr val="C00000"/>
              </a:solidFill>
              <a:latin typeface="Franklin Gothic Heavy" panose="020B09030201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 err="1" smtClean="0">
                <a:solidFill>
                  <a:srgbClr val="C00000"/>
                </a:solidFill>
                <a:latin typeface="Franklin Gothic Heavy" panose="020B0903020102020204" pitchFamily="34" charset="0"/>
              </a:rPr>
              <a:t>Defensif-Rasionalisasi</a:t>
            </a:r>
            <a:endParaRPr lang="en-US" sz="3600" dirty="0" smtClean="0">
              <a:solidFill>
                <a:srgbClr val="C00000"/>
              </a:solidFill>
              <a:latin typeface="Franklin Gothic Heavy" panose="020B09030201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 err="1" smtClean="0">
                <a:solidFill>
                  <a:srgbClr val="C00000"/>
                </a:solidFill>
                <a:latin typeface="Franklin Gothic Heavy" panose="020B0903020102020204" pitchFamily="34" charset="0"/>
              </a:rPr>
              <a:t>Reaktif</a:t>
            </a:r>
            <a:endParaRPr lang="en-US" sz="3600" dirty="0" smtClean="0">
              <a:solidFill>
                <a:srgbClr val="C00000"/>
              </a:solidFill>
              <a:latin typeface="Franklin Gothic Heavy" panose="020B09030201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 err="1" smtClean="0">
                <a:solidFill>
                  <a:srgbClr val="C00000"/>
                </a:solidFill>
                <a:latin typeface="Franklin Gothic Heavy" panose="020B0903020102020204" pitchFamily="34" charset="0"/>
              </a:rPr>
              <a:t>Menunggu</a:t>
            </a:r>
            <a:endParaRPr lang="en-US" sz="3600" dirty="0" smtClean="0">
              <a:solidFill>
                <a:srgbClr val="C00000"/>
              </a:solidFill>
              <a:latin typeface="Franklin Gothic Heavy" panose="020B09030201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rgbClr val="0000CC"/>
                </a:solidFill>
                <a:latin typeface="Franklin Gothic Heavy" panose="020B0903020102020204" pitchFamily="34" charset="0"/>
              </a:rPr>
              <a:t>PROAKTIF….</a:t>
            </a:r>
            <a:endParaRPr lang="en-US" sz="3600" dirty="0">
              <a:solidFill>
                <a:srgbClr val="0000CC"/>
              </a:solidFill>
              <a:latin typeface="Franklin Gothic Heavy" panose="020B09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9444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MANFAAT LITERASI NUMERASI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fi-FI" dirty="0"/>
              <a:t>Ketika kita menguasai numerasi, kita akan memiliki </a:t>
            </a:r>
            <a:r>
              <a:rPr lang="fi-FI" dirty="0" smtClean="0"/>
              <a:t>kepekaan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/>
              <a:t>numerasi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sendiri</a:t>
            </a:r>
            <a:r>
              <a:rPr lang="en-US" dirty="0"/>
              <a:t> </a:t>
            </a:r>
            <a:r>
              <a:rPr lang="en-US" i="1" dirty="0"/>
              <a:t>(sense of numbers)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kaitannya</a:t>
            </a:r>
            <a:r>
              <a:rPr lang="en-US" dirty="0"/>
              <a:t> </a:t>
            </a:r>
            <a:r>
              <a:rPr lang="en-US" dirty="0" err="1" smtClean="0"/>
              <a:t>dengan</a:t>
            </a:r>
            <a:r>
              <a:rPr lang="en-US" dirty="0"/>
              <a:t> </a:t>
            </a:r>
            <a:r>
              <a:rPr lang="fi-FI" dirty="0" smtClean="0"/>
              <a:t>kehidupan </a:t>
            </a:r>
            <a:r>
              <a:rPr lang="fi-FI" dirty="0"/>
              <a:t>sehari-hari. Ketika kita mampu menerapkan </a:t>
            </a:r>
            <a:r>
              <a:rPr lang="fi-FI" dirty="0" smtClean="0"/>
              <a:t>kepekaan </a:t>
            </a:r>
            <a:r>
              <a:rPr lang="en-US" dirty="0" err="1" smtClean="0"/>
              <a:t>tersebut</a:t>
            </a:r>
            <a:r>
              <a:rPr lang="en-US" dirty="0"/>
              <a:t>, </a:t>
            </a:r>
            <a:r>
              <a:rPr lang="en-US" dirty="0" err="1"/>
              <a:t>kita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bangsa</a:t>
            </a:r>
            <a:r>
              <a:rPr lang="en-US" dirty="0"/>
              <a:t> yang </a:t>
            </a:r>
            <a:r>
              <a:rPr lang="en-US" dirty="0" err="1"/>
              <a:t>kuat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 smtClean="0"/>
              <a:t>memelihara</a:t>
            </a:r>
            <a:r>
              <a:rPr lang="en-US" dirty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/>
              <a:t>mengelola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alam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bersaing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 smtClean="0"/>
              <a:t>bangsa</a:t>
            </a:r>
            <a:r>
              <a:rPr lang="en-US" dirty="0" smtClean="0"/>
              <a:t> </a:t>
            </a:r>
            <a:r>
              <a:rPr lang="en-US" dirty="0" err="1" smtClean="0"/>
              <a:t>bangsa</a:t>
            </a:r>
            <a:r>
              <a:rPr lang="en-US" dirty="0" smtClean="0"/>
              <a:t> lain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segi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97390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PENGAMBILAN KEPUTUSAN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507580"/>
            <a:ext cx="3826768" cy="272162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2492896"/>
            <a:ext cx="4148386" cy="2664295"/>
          </a:xfrm>
        </p:spPr>
      </p:pic>
    </p:spTree>
    <p:extLst>
      <p:ext uri="{BB962C8B-B14F-4D97-AF65-F5344CB8AC3E}">
        <p14:creationId xmlns:p14="http://schemas.microsoft.com/office/powerpoint/2010/main" val="1159486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err="1" smtClean="0"/>
              <a:t>Ruang</a:t>
            </a:r>
            <a:r>
              <a:rPr lang="en-US" dirty="0" smtClean="0"/>
              <a:t> </a:t>
            </a:r>
            <a:r>
              <a:rPr lang="en-US" dirty="0" err="1" smtClean="0"/>
              <a:t>lingkup</a:t>
            </a:r>
            <a:r>
              <a:rPr lang="en-US" dirty="0" smtClean="0"/>
              <a:t> </a:t>
            </a:r>
            <a:r>
              <a:rPr lang="en-US" dirty="0" err="1" smtClean="0"/>
              <a:t>Literasi</a:t>
            </a:r>
            <a:r>
              <a:rPr lang="en-US" dirty="0" smtClean="0"/>
              <a:t> </a:t>
            </a:r>
            <a:r>
              <a:rPr lang="en-US" dirty="0" err="1" smtClean="0"/>
              <a:t>Numerasi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204864"/>
            <a:ext cx="4104456" cy="4086214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sz="2800" dirty="0" err="1"/>
              <a:t>Literasi</a:t>
            </a:r>
            <a:r>
              <a:rPr lang="en-US" sz="2800" dirty="0"/>
              <a:t> </a:t>
            </a:r>
            <a:r>
              <a:rPr lang="en-US" sz="2800" dirty="0" err="1"/>
              <a:t>Numerasi</a:t>
            </a:r>
            <a:r>
              <a:rPr lang="en-US" sz="2800" dirty="0"/>
              <a:t> </a:t>
            </a:r>
            <a:r>
              <a:rPr lang="en-US" sz="2800" dirty="0" err="1" smtClean="0"/>
              <a:t>bagian</a:t>
            </a:r>
            <a:r>
              <a:rPr lang="en-US" sz="2800" dirty="0" smtClean="0"/>
              <a:t> </a:t>
            </a:r>
            <a:r>
              <a:rPr lang="en-US" sz="2800" dirty="0" err="1"/>
              <a:t>dari</a:t>
            </a:r>
            <a:r>
              <a:rPr lang="en-US" sz="2800" dirty="0"/>
              <a:t> </a:t>
            </a:r>
            <a:r>
              <a:rPr lang="en-US" sz="2800" dirty="0" err="1"/>
              <a:t>matematika</a:t>
            </a:r>
            <a:r>
              <a:rPr lang="en-US" sz="2800" dirty="0"/>
              <a:t>. </a:t>
            </a:r>
            <a:endParaRPr lang="en-US" sz="2800" dirty="0" smtClean="0"/>
          </a:p>
          <a:p>
            <a:r>
              <a:rPr lang="en-US" sz="2800" dirty="0" err="1" smtClean="0"/>
              <a:t>Literasi</a:t>
            </a:r>
            <a:r>
              <a:rPr lang="en-US" sz="2800" dirty="0" smtClean="0"/>
              <a:t> </a:t>
            </a:r>
            <a:r>
              <a:rPr lang="en-US" sz="2800" dirty="0" err="1" smtClean="0"/>
              <a:t>numerasi</a:t>
            </a:r>
            <a:r>
              <a:rPr lang="en-US" sz="2800" dirty="0" smtClean="0"/>
              <a:t> </a:t>
            </a:r>
            <a:r>
              <a:rPr lang="en-US" sz="2800" dirty="0" err="1"/>
              <a:t>bersifat</a:t>
            </a:r>
            <a:r>
              <a:rPr lang="en-US" sz="2800" dirty="0"/>
              <a:t> </a:t>
            </a:r>
            <a:r>
              <a:rPr lang="en-US" sz="2800" dirty="0" err="1"/>
              <a:t>praktis</a:t>
            </a:r>
            <a:r>
              <a:rPr lang="en-US" sz="2800" dirty="0"/>
              <a:t> (</a:t>
            </a:r>
            <a:r>
              <a:rPr lang="en-US" sz="2800" dirty="0" err="1"/>
              <a:t>digunakan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kehidupan</a:t>
            </a:r>
            <a:r>
              <a:rPr lang="en-US" sz="2800" dirty="0"/>
              <a:t> </a:t>
            </a:r>
            <a:r>
              <a:rPr lang="en-US" sz="2800" dirty="0" err="1"/>
              <a:t>sehari-hari</a:t>
            </a:r>
            <a:r>
              <a:rPr lang="en-US" sz="2800" dirty="0" smtClean="0"/>
              <a:t>), </a:t>
            </a:r>
          </a:p>
          <a:p>
            <a:r>
              <a:rPr lang="en-US" sz="2800" dirty="0" err="1"/>
              <a:t>C</a:t>
            </a:r>
            <a:r>
              <a:rPr lang="en-US" sz="2800" dirty="0" err="1" smtClean="0"/>
              <a:t>akupan</a:t>
            </a:r>
            <a:r>
              <a:rPr lang="en-US" sz="2800" dirty="0" smtClean="0"/>
              <a:t> </a:t>
            </a:r>
            <a:r>
              <a:rPr lang="en-US" sz="2800" dirty="0" err="1" smtClean="0"/>
              <a:t>literasi</a:t>
            </a:r>
            <a:r>
              <a:rPr lang="en-US" sz="2800" dirty="0" smtClean="0"/>
              <a:t> </a:t>
            </a:r>
            <a:r>
              <a:rPr lang="en-US" sz="2800" dirty="0" err="1" smtClean="0"/>
              <a:t>numerasi</a:t>
            </a:r>
            <a:r>
              <a:rPr lang="en-US" sz="2800" dirty="0" smtClean="0"/>
              <a:t> </a:t>
            </a:r>
            <a:r>
              <a:rPr lang="en-US" sz="2800" dirty="0" err="1" smtClean="0"/>
              <a:t>sangat</a:t>
            </a:r>
            <a:r>
              <a:rPr lang="en-US" sz="2800" dirty="0" smtClean="0"/>
              <a:t> </a:t>
            </a:r>
            <a:r>
              <a:rPr lang="en-US" sz="2800" dirty="0" err="1" smtClean="0"/>
              <a:t>luas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63761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err="1" smtClean="0"/>
              <a:t>Gerakan</a:t>
            </a:r>
            <a:r>
              <a:rPr lang="en-US" dirty="0" smtClean="0"/>
              <a:t> </a:t>
            </a:r>
            <a:r>
              <a:rPr lang="en-US" dirty="0" err="1" smtClean="0"/>
              <a:t>Literasi</a:t>
            </a:r>
            <a:r>
              <a:rPr lang="en-US" dirty="0" smtClean="0"/>
              <a:t> </a:t>
            </a:r>
            <a:r>
              <a:rPr lang="en-US" dirty="0" err="1" smtClean="0"/>
              <a:t>Numerasi</a:t>
            </a:r>
            <a:r>
              <a:rPr lang="en-US" dirty="0" smtClean="0"/>
              <a:t> </a:t>
            </a:r>
            <a:r>
              <a:rPr lang="en-US" dirty="0" err="1" smtClean="0"/>
              <a:t>Keluarga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sz="2800" dirty="0" err="1" smtClean="0"/>
              <a:t>Pembiasaan</a:t>
            </a:r>
            <a:r>
              <a:rPr lang="en-US" sz="2800" dirty="0" smtClean="0"/>
              <a:t> yang </a:t>
            </a:r>
            <a:r>
              <a:rPr lang="en-US" sz="2800" dirty="0" err="1" smtClean="0"/>
              <a:t>konsisten</a:t>
            </a:r>
            <a:endParaRPr lang="en-US" sz="2800" dirty="0" smtClean="0"/>
          </a:p>
          <a:p>
            <a:r>
              <a:rPr lang="en-US" sz="2800" dirty="0" err="1" smtClean="0"/>
              <a:t>Penguatan</a:t>
            </a:r>
            <a:r>
              <a:rPr lang="en-US" sz="2800" dirty="0" smtClean="0"/>
              <a:t> </a:t>
            </a:r>
            <a:r>
              <a:rPr lang="en-US" sz="2800" dirty="0" err="1" smtClean="0"/>
              <a:t>ketrampilan</a:t>
            </a:r>
            <a:r>
              <a:rPr lang="en-US" sz="2800" dirty="0" smtClean="0"/>
              <a:t> orang </a:t>
            </a:r>
            <a:r>
              <a:rPr lang="en-US" sz="2800" dirty="0" err="1" smtClean="0"/>
              <a:t>tua</a:t>
            </a:r>
            <a:endParaRPr lang="en-US" sz="2800" dirty="0" smtClean="0"/>
          </a:p>
          <a:p>
            <a:r>
              <a:rPr lang="en-US" sz="2800" dirty="0" err="1" smtClean="0"/>
              <a:t>Tersedianya</a:t>
            </a:r>
            <a:r>
              <a:rPr lang="en-US" sz="2800" dirty="0" smtClean="0"/>
              <a:t> </a:t>
            </a:r>
            <a:r>
              <a:rPr lang="en-US" sz="2800" dirty="0" err="1" smtClean="0"/>
              <a:t>sumber</a:t>
            </a:r>
            <a:r>
              <a:rPr lang="en-US" sz="2800" dirty="0" smtClean="0"/>
              <a:t> </a:t>
            </a:r>
            <a:r>
              <a:rPr lang="en-US" sz="2800" dirty="0" err="1" smtClean="0"/>
              <a:t>pendukung</a:t>
            </a:r>
            <a:r>
              <a:rPr lang="en-US" sz="2800" dirty="0" smtClean="0"/>
              <a:t> </a:t>
            </a:r>
            <a:r>
              <a:rPr lang="en-US" sz="2800" dirty="0" err="1" smtClean="0"/>
              <a:t>pembiasaan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keterampilan</a:t>
            </a:r>
            <a:r>
              <a:rPr lang="en-US" sz="2800" dirty="0" smtClean="0"/>
              <a:t> </a:t>
            </a:r>
            <a:r>
              <a:rPr lang="en-US" sz="2800" dirty="0" err="1" smtClean="0"/>
              <a:t>numerasi</a:t>
            </a:r>
            <a:endParaRPr lang="en-US" sz="2800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204864"/>
            <a:ext cx="4040188" cy="3456384"/>
          </a:xfrm>
        </p:spPr>
      </p:pic>
    </p:spTree>
    <p:extLst>
      <p:ext uri="{BB962C8B-B14F-4D97-AF65-F5344CB8AC3E}">
        <p14:creationId xmlns:p14="http://schemas.microsoft.com/office/powerpoint/2010/main" val="2964595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dirty="0" err="1" smtClean="0"/>
              <a:t>Gerakan</a:t>
            </a:r>
            <a:r>
              <a:rPr lang="en-US" dirty="0" smtClean="0"/>
              <a:t> </a:t>
            </a:r>
            <a:r>
              <a:rPr lang="en-US" dirty="0" err="1" smtClean="0"/>
              <a:t>Literasi</a:t>
            </a:r>
            <a:r>
              <a:rPr lang="en-US" dirty="0" smtClean="0"/>
              <a:t> </a:t>
            </a:r>
            <a:r>
              <a:rPr lang="en-US" dirty="0" err="1" smtClean="0"/>
              <a:t>Numerasi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sz="2800" dirty="0" err="1" smtClean="0"/>
              <a:t>Pembiasaan</a:t>
            </a:r>
            <a:r>
              <a:rPr lang="en-US" sz="2800" dirty="0" smtClean="0"/>
              <a:t> yang </a:t>
            </a:r>
            <a:r>
              <a:rPr lang="en-US" sz="2800" dirty="0" err="1" smtClean="0"/>
              <a:t>konsisten</a:t>
            </a:r>
            <a:r>
              <a:rPr lang="en-US" sz="2800" dirty="0" smtClean="0"/>
              <a:t> </a:t>
            </a:r>
            <a:r>
              <a:rPr lang="en-US" sz="2800" dirty="0" err="1" smtClean="0"/>
              <a:t>desain</a:t>
            </a:r>
            <a:r>
              <a:rPr lang="en-US" sz="2800" dirty="0" smtClean="0"/>
              <a:t> di </a:t>
            </a:r>
            <a:r>
              <a:rPr lang="en-US" sz="2800" dirty="0" err="1" smtClean="0"/>
              <a:t>ruang</a:t>
            </a:r>
            <a:r>
              <a:rPr lang="en-US" sz="2800" dirty="0" smtClean="0"/>
              <a:t> public</a:t>
            </a:r>
          </a:p>
          <a:p>
            <a:r>
              <a:rPr lang="en-US" sz="2800" dirty="0" err="1" smtClean="0"/>
              <a:t>tersedianya</a:t>
            </a:r>
            <a:r>
              <a:rPr lang="en-US" sz="2800" dirty="0" smtClean="0"/>
              <a:t> </a:t>
            </a:r>
            <a:r>
              <a:rPr lang="en-US" sz="2800" dirty="0" err="1" smtClean="0"/>
              <a:t>sumber</a:t>
            </a:r>
            <a:r>
              <a:rPr lang="en-US" sz="2800" dirty="0" smtClean="0"/>
              <a:t> </a:t>
            </a:r>
            <a:r>
              <a:rPr lang="en-US" sz="2800" dirty="0" err="1" smtClean="0"/>
              <a:t>pendukung</a:t>
            </a:r>
            <a:r>
              <a:rPr lang="en-US" sz="2800" dirty="0" smtClean="0"/>
              <a:t> </a:t>
            </a:r>
            <a:r>
              <a:rPr lang="en-US" sz="2800" dirty="0" err="1" smtClean="0"/>
              <a:t>pembiasaan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keterampilan</a:t>
            </a:r>
            <a:r>
              <a:rPr lang="en-US" sz="2800" dirty="0" smtClean="0"/>
              <a:t> </a:t>
            </a:r>
            <a:r>
              <a:rPr lang="en-US" sz="2800" dirty="0" err="1" smtClean="0"/>
              <a:t>numerasi</a:t>
            </a:r>
            <a:endParaRPr lang="en-US" sz="28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564904"/>
            <a:ext cx="3672408" cy="1635133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4111758"/>
            <a:ext cx="3744416" cy="2280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749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/>
          <p:cNvSpPr/>
          <p:nvPr/>
        </p:nvSpPr>
        <p:spPr>
          <a:xfrm>
            <a:off x="1143000" y="857250"/>
            <a:ext cx="6858000" cy="514350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350">
              <a:solidFill>
                <a:srgbClr val="FFFFFF"/>
              </a:solidFill>
            </a:endParaRPr>
          </a:p>
        </p:txBody>
      </p:sp>
      <p:grpSp>
        <p:nvGrpSpPr>
          <p:cNvPr id="2" name="Group 47"/>
          <p:cNvGrpSpPr>
            <a:grpSpLocks/>
          </p:cNvGrpSpPr>
          <p:nvPr/>
        </p:nvGrpSpPr>
        <p:grpSpPr bwMode="auto">
          <a:xfrm>
            <a:off x="1294210" y="1915716"/>
            <a:ext cx="1262063" cy="1328738"/>
            <a:chOff x="202270" y="1411668"/>
            <a:chExt cx="1682808" cy="1771424"/>
          </a:xfrm>
        </p:grpSpPr>
        <p:sp>
          <p:nvSpPr>
            <p:cNvPr id="26" name="Oval 25"/>
            <p:cNvSpPr/>
            <p:nvPr/>
          </p:nvSpPr>
          <p:spPr>
            <a:xfrm>
              <a:off x="202270" y="1411668"/>
              <a:ext cx="1682808" cy="1771424"/>
            </a:xfrm>
            <a:prstGeom prst="ellipse">
              <a:avLst/>
            </a:prstGeom>
            <a:solidFill>
              <a:srgbClr val="558ED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275">
                <a:solidFill>
                  <a:srgbClr val="FFFFFF"/>
                </a:solidFill>
                <a:latin typeface="Arial Rounded MT Bold" pitchFamily="34" charset="0"/>
                <a:ea typeface="Arial Rounded MT Bold" pitchFamily="34" charset="0"/>
                <a:cs typeface="Arial Rounded MT Bold" pitchFamily="34" charset="0"/>
              </a:endParaRPr>
            </a:p>
          </p:txBody>
        </p:sp>
        <p:sp>
          <p:nvSpPr>
            <p:cNvPr id="39966" name="Rectangle 26"/>
            <p:cNvSpPr>
              <a:spLocks noChangeArrowheads="1"/>
            </p:cNvSpPr>
            <p:nvPr/>
          </p:nvSpPr>
          <p:spPr bwMode="auto">
            <a:xfrm>
              <a:off x="230508" y="1627015"/>
              <a:ext cx="1579375" cy="11694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3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600">
                  <a:solidFill>
                    <a:srgbClr val="404040"/>
                  </a:solidFill>
                  <a:latin typeface="Century Gothic" panose="020B0502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400">
                  <a:solidFill>
                    <a:srgbClr val="404040"/>
                  </a:solidFill>
                  <a:latin typeface="Century Gothic" panose="020B0502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5pPr>
              <a:lvl6pPr marL="25146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6pPr>
              <a:lvl7pPr marL="29718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7pPr>
              <a:lvl8pPr marL="34290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8pPr>
              <a:lvl9pPr marL="38862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75">
                  <a:solidFill>
                    <a:srgbClr val="161616"/>
                  </a:solidFill>
                  <a:latin typeface="Arial Rounded MT Bold" panose="020F0704030504030204" pitchFamily="34" charset="0"/>
                  <a:ea typeface="MS PGothic" panose="020B0600070205080204" pitchFamily="34" charset="-128"/>
                </a:rPr>
                <a:t>1.</a:t>
              </a:r>
            </a:p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75">
                  <a:solidFill>
                    <a:srgbClr val="161616"/>
                  </a:solidFill>
                  <a:latin typeface="Arial Rounded MT Bold" panose="020F0704030504030204" pitchFamily="34" charset="0"/>
                  <a:ea typeface="MS PGothic" panose="020B0600070205080204" pitchFamily="34" charset="-128"/>
                </a:rPr>
                <a:t>Bersiap-siap</a:t>
              </a:r>
            </a:p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75">
                  <a:solidFill>
                    <a:srgbClr val="161616"/>
                  </a:solidFill>
                  <a:latin typeface="Arial Rounded MT Bold" panose="020F0704030504030204" pitchFamily="34" charset="0"/>
                  <a:ea typeface="MS PGothic" panose="020B0600070205080204" pitchFamily="34" charset="-128"/>
                </a:rPr>
                <a:t>menjadi </a:t>
              </a:r>
            </a:p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75">
                  <a:solidFill>
                    <a:srgbClr val="161616"/>
                  </a:solidFill>
                  <a:latin typeface="Arial Rounded MT Bold" panose="020F0704030504030204" pitchFamily="34" charset="0"/>
                  <a:ea typeface="MS PGothic" panose="020B0600070205080204" pitchFamily="34" charset="-128"/>
                </a:rPr>
                <a:t>Orangtua</a:t>
              </a:r>
            </a:p>
          </p:txBody>
        </p:sp>
      </p:grp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3037285" y="1907381"/>
            <a:ext cx="1262063" cy="1328738"/>
            <a:chOff x="2525550" y="1109608"/>
            <a:chExt cx="1682808" cy="1771424"/>
          </a:xfrm>
        </p:grpSpPr>
        <p:sp>
          <p:nvSpPr>
            <p:cNvPr id="32" name="Oval 31"/>
            <p:cNvSpPr/>
            <p:nvPr/>
          </p:nvSpPr>
          <p:spPr>
            <a:xfrm>
              <a:off x="2525550" y="1109608"/>
              <a:ext cx="1682808" cy="1771424"/>
            </a:xfrm>
            <a:prstGeom prst="ellipse">
              <a:avLst/>
            </a:prstGeom>
            <a:solidFill>
              <a:srgbClr val="CC99C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275">
                <a:solidFill>
                  <a:srgbClr val="FFFFFF"/>
                </a:solidFill>
                <a:latin typeface="Arial Rounded MT Bold" pitchFamily="34" charset="0"/>
                <a:ea typeface="Arial Rounded MT Bold" pitchFamily="34" charset="0"/>
                <a:cs typeface="Arial Rounded MT Bold" pitchFamily="34" charset="0"/>
              </a:endParaRPr>
            </a:p>
          </p:txBody>
        </p:sp>
        <p:sp>
          <p:nvSpPr>
            <p:cNvPr id="39964" name="Rectangle 28"/>
            <p:cNvSpPr>
              <a:spLocks noChangeArrowheads="1"/>
            </p:cNvSpPr>
            <p:nvPr/>
          </p:nvSpPr>
          <p:spPr bwMode="auto">
            <a:xfrm>
              <a:off x="2688316" y="1119661"/>
              <a:ext cx="1396158" cy="14309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3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600">
                  <a:solidFill>
                    <a:srgbClr val="404040"/>
                  </a:solidFill>
                  <a:latin typeface="Century Gothic" panose="020B0502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400">
                  <a:solidFill>
                    <a:srgbClr val="404040"/>
                  </a:solidFill>
                  <a:latin typeface="Century Gothic" panose="020B0502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5pPr>
              <a:lvl6pPr marL="25146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6pPr>
              <a:lvl7pPr marL="29718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7pPr>
              <a:lvl8pPr marL="34290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8pPr>
              <a:lvl9pPr marL="38862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endParaRPr lang="en-US" altLang="en-US" sz="1275">
                <a:solidFill>
                  <a:srgbClr val="161616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endParaRPr>
            </a:p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75">
                  <a:solidFill>
                    <a:srgbClr val="161616"/>
                  </a:solidFill>
                  <a:latin typeface="Arial Rounded MT Bold" panose="020F0704030504030204" pitchFamily="34" charset="0"/>
                  <a:ea typeface="MS PGothic" panose="020B0600070205080204" pitchFamily="34" charset="-128"/>
                </a:rPr>
                <a:t>2.</a:t>
              </a:r>
            </a:p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75">
                  <a:solidFill>
                    <a:srgbClr val="161616"/>
                  </a:solidFill>
                  <a:latin typeface="Arial Rounded MT Bold" panose="020F0704030504030204" pitchFamily="34" charset="0"/>
                  <a:ea typeface="MS PGothic" panose="020B0600070205080204" pitchFamily="34" charset="-128"/>
                </a:rPr>
                <a:t>Memahami</a:t>
              </a:r>
            </a:p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75">
                  <a:solidFill>
                    <a:srgbClr val="161616"/>
                  </a:solidFill>
                  <a:latin typeface="Arial Rounded MT Bold" panose="020F0704030504030204" pitchFamily="34" charset="0"/>
                  <a:ea typeface="MS PGothic" panose="020B0600070205080204" pitchFamily="34" charset="-128"/>
                </a:rPr>
                <a:t>Peran</a:t>
              </a:r>
            </a:p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75">
                  <a:solidFill>
                    <a:srgbClr val="161616"/>
                  </a:solidFill>
                  <a:latin typeface="Arial Rounded MT Bold" panose="020F0704030504030204" pitchFamily="34" charset="0"/>
                  <a:ea typeface="MS PGothic" panose="020B0600070205080204" pitchFamily="34" charset="-128"/>
                </a:rPr>
                <a:t>Orangtua</a:t>
              </a:r>
            </a:p>
          </p:txBody>
        </p:sp>
      </p:grpSp>
      <p:grpSp>
        <p:nvGrpSpPr>
          <p:cNvPr id="4" name="Group 5"/>
          <p:cNvGrpSpPr>
            <a:grpSpLocks/>
          </p:cNvGrpSpPr>
          <p:nvPr/>
        </p:nvGrpSpPr>
        <p:grpSpPr bwMode="auto">
          <a:xfrm>
            <a:off x="4866085" y="1915716"/>
            <a:ext cx="1262063" cy="1328738"/>
            <a:chOff x="4964726" y="1121380"/>
            <a:chExt cx="1682808" cy="1771424"/>
          </a:xfrm>
        </p:grpSpPr>
        <p:sp>
          <p:nvSpPr>
            <p:cNvPr id="30" name="Oval 29"/>
            <p:cNvSpPr/>
            <p:nvPr/>
          </p:nvSpPr>
          <p:spPr>
            <a:xfrm>
              <a:off x="4964726" y="1121380"/>
              <a:ext cx="1682808" cy="1771424"/>
            </a:xfrm>
            <a:prstGeom prst="ellipse">
              <a:avLst/>
            </a:prstGeom>
            <a:solidFill>
              <a:srgbClr val="33CCC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275">
                <a:solidFill>
                  <a:srgbClr val="FFFFFF"/>
                </a:solidFill>
                <a:latin typeface="Arial Rounded MT Bold" pitchFamily="34" charset="0"/>
                <a:ea typeface="Arial Rounded MT Bold" pitchFamily="34" charset="0"/>
                <a:cs typeface="Arial Rounded MT Bold" pitchFamily="34" charset="0"/>
              </a:endParaRPr>
            </a:p>
          </p:txBody>
        </p:sp>
        <p:sp>
          <p:nvSpPr>
            <p:cNvPr id="39962" name="Rectangle 30"/>
            <p:cNvSpPr>
              <a:spLocks noChangeArrowheads="1"/>
            </p:cNvSpPr>
            <p:nvPr/>
          </p:nvSpPr>
          <p:spPr bwMode="auto">
            <a:xfrm>
              <a:off x="5075507" y="1339857"/>
              <a:ext cx="1481141" cy="11694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3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600">
                  <a:solidFill>
                    <a:srgbClr val="404040"/>
                  </a:solidFill>
                  <a:latin typeface="Century Gothic" panose="020B0502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400">
                  <a:solidFill>
                    <a:srgbClr val="404040"/>
                  </a:solidFill>
                  <a:latin typeface="Century Gothic" panose="020B0502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5pPr>
              <a:lvl6pPr marL="25146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6pPr>
              <a:lvl7pPr marL="29718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7pPr>
              <a:lvl8pPr marL="34290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8pPr>
              <a:lvl9pPr marL="38862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75">
                  <a:solidFill>
                    <a:srgbClr val="161616"/>
                  </a:solidFill>
                  <a:latin typeface="Arial Rounded MT Bold" panose="020F0704030504030204" pitchFamily="34" charset="0"/>
                  <a:ea typeface="MS PGothic" panose="020B0600070205080204" pitchFamily="34" charset="-128"/>
                </a:rPr>
                <a:t>3.</a:t>
              </a:r>
            </a:p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75">
                  <a:solidFill>
                    <a:srgbClr val="161616"/>
                  </a:solidFill>
                  <a:latin typeface="Arial Rounded MT Bold" panose="020F0704030504030204" pitchFamily="34" charset="0"/>
                  <a:ea typeface="MS PGothic" panose="020B0600070205080204" pitchFamily="34" charset="-128"/>
                </a:rPr>
                <a:t>Memahami</a:t>
              </a:r>
            </a:p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75">
                  <a:solidFill>
                    <a:srgbClr val="161616"/>
                  </a:solidFill>
                  <a:latin typeface="Arial Rounded MT Bold" panose="020F0704030504030204" pitchFamily="34" charset="0"/>
                  <a:ea typeface="MS PGothic" panose="020B0600070205080204" pitchFamily="34" charset="-128"/>
                </a:rPr>
                <a:t>Konsep Diri</a:t>
              </a:r>
            </a:p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75">
                  <a:solidFill>
                    <a:srgbClr val="161616"/>
                  </a:solidFill>
                  <a:latin typeface="Arial Rounded MT Bold" panose="020F0704030504030204" pitchFamily="34" charset="0"/>
                  <a:ea typeface="MS PGothic" panose="020B0600070205080204" pitchFamily="34" charset="-128"/>
                </a:rPr>
                <a:t>Orangtua</a:t>
              </a:r>
            </a:p>
          </p:txBody>
        </p:sp>
      </p:grpSp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6562725" y="1907381"/>
            <a:ext cx="1262063" cy="1328738"/>
            <a:chOff x="7225624" y="1109608"/>
            <a:chExt cx="1682808" cy="1771424"/>
          </a:xfrm>
        </p:grpSpPr>
        <p:sp>
          <p:nvSpPr>
            <p:cNvPr id="28" name="Oval 27"/>
            <p:cNvSpPr/>
            <p:nvPr/>
          </p:nvSpPr>
          <p:spPr>
            <a:xfrm>
              <a:off x="7225624" y="1109608"/>
              <a:ext cx="1682808" cy="1771424"/>
            </a:xfrm>
            <a:prstGeom prst="ellipse">
              <a:avLst/>
            </a:prstGeom>
            <a:solidFill>
              <a:srgbClr val="FF669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275">
                <a:solidFill>
                  <a:srgbClr val="FFFFFF"/>
                </a:solidFill>
                <a:latin typeface="Arial Rounded MT Bold" pitchFamily="34" charset="0"/>
                <a:ea typeface="Arial Rounded MT Bold" pitchFamily="34" charset="0"/>
                <a:cs typeface="Arial Rounded MT Bold" pitchFamily="34" charset="0"/>
              </a:endParaRPr>
            </a:p>
          </p:txBody>
        </p:sp>
        <p:sp>
          <p:nvSpPr>
            <p:cNvPr id="39960" name="Rectangle 32"/>
            <p:cNvSpPr>
              <a:spLocks noChangeArrowheads="1"/>
            </p:cNvSpPr>
            <p:nvPr/>
          </p:nvSpPr>
          <p:spPr bwMode="auto">
            <a:xfrm>
              <a:off x="7400969" y="1353172"/>
              <a:ext cx="1395217" cy="11694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3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600">
                  <a:solidFill>
                    <a:srgbClr val="404040"/>
                  </a:solidFill>
                  <a:latin typeface="Century Gothic" panose="020B0502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400">
                  <a:solidFill>
                    <a:srgbClr val="404040"/>
                  </a:solidFill>
                  <a:latin typeface="Century Gothic" panose="020B0502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5pPr>
              <a:lvl6pPr marL="25146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6pPr>
              <a:lvl7pPr marL="29718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7pPr>
              <a:lvl8pPr marL="34290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8pPr>
              <a:lvl9pPr marL="38862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75">
                  <a:solidFill>
                    <a:srgbClr val="161616"/>
                  </a:solidFill>
                  <a:latin typeface="Arial Rounded MT Bold" panose="020F0704030504030204" pitchFamily="34" charset="0"/>
                  <a:ea typeface="MS PGothic" panose="020B0600070205080204" pitchFamily="34" charset="-128"/>
                </a:rPr>
                <a:t>4.</a:t>
              </a:r>
            </a:p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75">
                  <a:solidFill>
                    <a:srgbClr val="161616"/>
                  </a:solidFill>
                  <a:latin typeface="Arial Rounded MT Bold" panose="020F0704030504030204" pitchFamily="34" charset="0"/>
                  <a:ea typeface="MS PGothic" panose="020B0600070205080204" pitchFamily="34" charset="-128"/>
                </a:rPr>
                <a:t>Melibatkan</a:t>
              </a:r>
            </a:p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75">
                  <a:solidFill>
                    <a:srgbClr val="161616"/>
                  </a:solidFill>
                  <a:latin typeface="Arial Rounded MT Bold" panose="020F0704030504030204" pitchFamily="34" charset="0"/>
                  <a:ea typeface="MS PGothic" panose="020B0600070205080204" pitchFamily="34" charset="-128"/>
                </a:rPr>
                <a:t>Peran </a:t>
              </a:r>
            </a:p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75">
                  <a:solidFill>
                    <a:srgbClr val="161616"/>
                  </a:solidFill>
                  <a:latin typeface="Arial Rounded MT Bold" panose="020F0704030504030204" pitchFamily="34" charset="0"/>
                  <a:ea typeface="MS PGothic" panose="020B0600070205080204" pitchFamily="34" charset="-128"/>
                </a:rPr>
                <a:t>Ayah</a:t>
              </a:r>
            </a:p>
          </p:txBody>
        </p:sp>
      </p:grp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2100262" y="3171825"/>
            <a:ext cx="1262063" cy="1328738"/>
            <a:chOff x="1275580" y="2940451"/>
            <a:chExt cx="1682808" cy="1771424"/>
          </a:xfrm>
        </p:grpSpPr>
        <p:sp>
          <p:nvSpPr>
            <p:cNvPr id="42" name="Oval 41"/>
            <p:cNvSpPr/>
            <p:nvPr/>
          </p:nvSpPr>
          <p:spPr>
            <a:xfrm>
              <a:off x="1275580" y="2940451"/>
              <a:ext cx="1682808" cy="1771424"/>
            </a:xfrm>
            <a:prstGeom prst="ellipse">
              <a:avLst/>
            </a:prstGeom>
            <a:solidFill>
              <a:srgbClr val="FF669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275">
                <a:solidFill>
                  <a:srgbClr val="FFFFFF"/>
                </a:solidFill>
                <a:latin typeface="Arial Rounded MT Bold" pitchFamily="34" charset="0"/>
                <a:ea typeface="Arial Rounded MT Bold" pitchFamily="34" charset="0"/>
                <a:cs typeface="Arial Rounded MT Bold" pitchFamily="34" charset="0"/>
              </a:endParaRPr>
            </a:p>
          </p:txBody>
        </p:sp>
        <p:sp>
          <p:nvSpPr>
            <p:cNvPr id="39958" name="Rectangle 34"/>
            <p:cNvSpPr>
              <a:spLocks noChangeArrowheads="1"/>
            </p:cNvSpPr>
            <p:nvPr/>
          </p:nvSpPr>
          <p:spPr bwMode="auto">
            <a:xfrm>
              <a:off x="1405054" y="3061432"/>
              <a:ext cx="1449848" cy="14309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3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600">
                  <a:solidFill>
                    <a:srgbClr val="404040"/>
                  </a:solidFill>
                  <a:latin typeface="Century Gothic" panose="020B0502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400">
                  <a:solidFill>
                    <a:srgbClr val="404040"/>
                  </a:solidFill>
                  <a:latin typeface="Century Gothic" panose="020B0502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5pPr>
              <a:lvl6pPr marL="25146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6pPr>
              <a:lvl7pPr marL="29718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7pPr>
              <a:lvl8pPr marL="34290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8pPr>
              <a:lvl9pPr marL="38862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75">
                  <a:solidFill>
                    <a:srgbClr val="161616"/>
                  </a:solidFill>
                  <a:latin typeface="Arial Rounded MT Bold" panose="020F0704030504030204" pitchFamily="34" charset="0"/>
                  <a:ea typeface="MS PGothic" panose="020B0600070205080204" pitchFamily="34" charset="-128"/>
                </a:rPr>
                <a:t>5.</a:t>
              </a:r>
            </a:p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75">
                  <a:solidFill>
                    <a:srgbClr val="161616"/>
                  </a:solidFill>
                  <a:latin typeface="Arial Rounded MT Bold" panose="020F0704030504030204" pitchFamily="34" charset="0"/>
                  <a:ea typeface="MS PGothic" panose="020B0600070205080204" pitchFamily="34" charset="-128"/>
                </a:rPr>
                <a:t>Mendorong</a:t>
              </a:r>
            </a:p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75">
                  <a:solidFill>
                    <a:srgbClr val="161616"/>
                  </a:solidFill>
                  <a:latin typeface="Arial Rounded MT Bold" panose="020F0704030504030204" pitchFamily="34" charset="0"/>
                  <a:ea typeface="MS PGothic" panose="020B0600070205080204" pitchFamily="34" charset="-128"/>
                </a:rPr>
                <a:t>Tumbuh</a:t>
              </a:r>
            </a:p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75">
                  <a:solidFill>
                    <a:srgbClr val="161616"/>
                  </a:solidFill>
                  <a:latin typeface="Arial Rounded MT Bold" panose="020F0704030504030204" pitchFamily="34" charset="0"/>
                  <a:ea typeface="MS PGothic" panose="020B0600070205080204" pitchFamily="34" charset="-128"/>
                </a:rPr>
                <a:t>Kembang</a:t>
              </a:r>
            </a:p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75">
                  <a:solidFill>
                    <a:srgbClr val="161616"/>
                  </a:solidFill>
                  <a:latin typeface="Arial Rounded MT Bold" panose="020F0704030504030204" pitchFamily="34" charset="0"/>
                  <a:ea typeface="MS PGothic" panose="020B0600070205080204" pitchFamily="34" charset="-128"/>
                </a:rPr>
                <a:t>Anak</a:t>
              </a:r>
            </a:p>
          </p:txBody>
        </p:sp>
      </p:grpSp>
      <p:grpSp>
        <p:nvGrpSpPr>
          <p:cNvPr id="7" name="Group 48"/>
          <p:cNvGrpSpPr>
            <a:grpSpLocks/>
          </p:cNvGrpSpPr>
          <p:nvPr/>
        </p:nvGrpSpPr>
        <p:grpSpPr bwMode="auto">
          <a:xfrm>
            <a:off x="5776912" y="3170635"/>
            <a:ext cx="1262063" cy="1328738"/>
            <a:chOff x="6178627" y="3084273"/>
            <a:chExt cx="1682808" cy="1771424"/>
          </a:xfrm>
        </p:grpSpPr>
        <p:sp>
          <p:nvSpPr>
            <p:cNvPr id="34" name="Oval 33"/>
            <p:cNvSpPr/>
            <p:nvPr/>
          </p:nvSpPr>
          <p:spPr>
            <a:xfrm>
              <a:off x="6178627" y="3084273"/>
              <a:ext cx="1682808" cy="1771424"/>
            </a:xfrm>
            <a:prstGeom prst="ellipse">
              <a:avLst/>
            </a:prstGeom>
            <a:solidFill>
              <a:srgbClr val="558ED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275">
                <a:solidFill>
                  <a:srgbClr val="FFFFFF"/>
                </a:solidFill>
                <a:latin typeface="Arial Rounded MT Bold" pitchFamily="34" charset="0"/>
                <a:ea typeface="Arial Rounded MT Bold" pitchFamily="34" charset="0"/>
                <a:cs typeface="Arial Rounded MT Bold" pitchFamily="34" charset="0"/>
              </a:endParaRPr>
            </a:p>
          </p:txBody>
        </p:sp>
        <p:sp>
          <p:nvSpPr>
            <p:cNvPr id="39956" name="Rectangle 36"/>
            <p:cNvSpPr>
              <a:spLocks noChangeArrowheads="1"/>
            </p:cNvSpPr>
            <p:nvPr/>
          </p:nvSpPr>
          <p:spPr bwMode="auto">
            <a:xfrm>
              <a:off x="6413076" y="3211274"/>
              <a:ext cx="1267911" cy="14309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3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600">
                  <a:solidFill>
                    <a:srgbClr val="404040"/>
                  </a:solidFill>
                  <a:latin typeface="Century Gothic" panose="020B0502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400">
                  <a:solidFill>
                    <a:srgbClr val="404040"/>
                  </a:solidFill>
                  <a:latin typeface="Century Gothic" panose="020B0502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5pPr>
              <a:lvl6pPr marL="25146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6pPr>
              <a:lvl7pPr marL="29718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7pPr>
              <a:lvl8pPr marL="34290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8pPr>
              <a:lvl9pPr marL="38862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75">
                  <a:solidFill>
                    <a:srgbClr val="161616"/>
                  </a:solidFill>
                  <a:latin typeface="Arial Rounded MT Bold" panose="020F0704030504030204" pitchFamily="34" charset="0"/>
                  <a:ea typeface="MS PGothic" panose="020B0600070205080204" pitchFamily="34" charset="-128"/>
                </a:rPr>
                <a:t>7.</a:t>
              </a:r>
            </a:p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75">
                  <a:solidFill>
                    <a:srgbClr val="161616"/>
                  </a:solidFill>
                  <a:latin typeface="Arial Rounded MT Bold" panose="020F0704030504030204" pitchFamily="34" charset="0"/>
                  <a:ea typeface="MS PGothic" panose="020B0600070205080204" pitchFamily="34" charset="-128"/>
                </a:rPr>
                <a:t>Menjaga</a:t>
              </a:r>
            </a:p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75">
                  <a:solidFill>
                    <a:srgbClr val="161616"/>
                  </a:solidFill>
                  <a:latin typeface="Arial Rounded MT Bold" panose="020F0704030504030204" pitchFamily="34" charset="0"/>
                  <a:ea typeface="MS PGothic" panose="020B0600070205080204" pitchFamily="34" charset="-128"/>
                </a:rPr>
                <a:t>Anak dari</a:t>
              </a:r>
            </a:p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75">
                  <a:solidFill>
                    <a:srgbClr val="161616"/>
                  </a:solidFill>
                  <a:latin typeface="Arial Rounded MT Bold" panose="020F0704030504030204" pitchFamily="34" charset="0"/>
                  <a:ea typeface="MS PGothic" panose="020B0600070205080204" pitchFamily="34" charset="-128"/>
                </a:rPr>
                <a:t>Pengaruh</a:t>
              </a:r>
            </a:p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75">
                  <a:solidFill>
                    <a:srgbClr val="161616"/>
                  </a:solidFill>
                  <a:latin typeface="Arial Rounded MT Bold" panose="020F0704030504030204" pitchFamily="34" charset="0"/>
                  <a:ea typeface="MS PGothic" panose="020B0600070205080204" pitchFamily="34" charset="-128"/>
                </a:rPr>
                <a:t>Media</a:t>
              </a:r>
            </a:p>
          </p:txBody>
        </p:sp>
      </p:grpSp>
      <p:grpSp>
        <p:nvGrpSpPr>
          <p:cNvPr id="8" name="Group 44"/>
          <p:cNvGrpSpPr>
            <a:grpSpLocks/>
          </p:cNvGrpSpPr>
          <p:nvPr/>
        </p:nvGrpSpPr>
        <p:grpSpPr bwMode="auto">
          <a:xfrm>
            <a:off x="3134916" y="4376737"/>
            <a:ext cx="1262063" cy="1328738"/>
            <a:chOff x="2655761" y="4856109"/>
            <a:chExt cx="1682808" cy="1771424"/>
          </a:xfrm>
        </p:grpSpPr>
        <p:sp>
          <p:nvSpPr>
            <p:cNvPr id="38" name="Oval 37"/>
            <p:cNvSpPr/>
            <p:nvPr/>
          </p:nvSpPr>
          <p:spPr>
            <a:xfrm>
              <a:off x="2655761" y="4856109"/>
              <a:ext cx="1682808" cy="1771424"/>
            </a:xfrm>
            <a:prstGeom prst="ellipse">
              <a:avLst/>
            </a:prstGeom>
            <a:solidFill>
              <a:srgbClr val="33CCC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275">
                <a:solidFill>
                  <a:srgbClr val="FFFFFF"/>
                </a:solidFill>
                <a:latin typeface="Arial Rounded MT Bold" pitchFamily="34" charset="0"/>
                <a:ea typeface="Arial Rounded MT Bold" pitchFamily="34" charset="0"/>
                <a:cs typeface="Arial Rounded MT Bold" pitchFamily="34" charset="0"/>
              </a:endParaRPr>
            </a:p>
          </p:txBody>
        </p:sp>
        <p:sp>
          <p:nvSpPr>
            <p:cNvPr id="39954" name="Rectangle 38"/>
            <p:cNvSpPr>
              <a:spLocks noChangeArrowheads="1"/>
            </p:cNvSpPr>
            <p:nvPr/>
          </p:nvSpPr>
          <p:spPr bwMode="auto">
            <a:xfrm>
              <a:off x="2783352" y="4975451"/>
              <a:ext cx="1446685" cy="14309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3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600">
                  <a:solidFill>
                    <a:srgbClr val="404040"/>
                  </a:solidFill>
                  <a:latin typeface="Century Gothic" panose="020B0502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400">
                  <a:solidFill>
                    <a:srgbClr val="404040"/>
                  </a:solidFill>
                  <a:latin typeface="Century Gothic" panose="020B0502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5pPr>
              <a:lvl6pPr marL="25146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6pPr>
              <a:lvl7pPr marL="29718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7pPr>
              <a:lvl8pPr marL="34290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8pPr>
              <a:lvl9pPr marL="38862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75">
                  <a:solidFill>
                    <a:srgbClr val="161616"/>
                  </a:solidFill>
                  <a:latin typeface="Arial Rounded MT Bold" panose="020F0704030504030204" pitchFamily="34" charset="0"/>
                  <a:ea typeface="MS PGothic" panose="020B0600070205080204" pitchFamily="34" charset="-128"/>
                </a:rPr>
                <a:t>8.</a:t>
              </a:r>
            </a:p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75">
                  <a:solidFill>
                    <a:srgbClr val="161616"/>
                  </a:solidFill>
                  <a:latin typeface="Arial Rounded MT Bold" panose="020F0704030504030204" pitchFamily="34" charset="0"/>
                  <a:ea typeface="MS PGothic" panose="020B0600070205080204" pitchFamily="34" charset="-128"/>
                </a:rPr>
                <a:t>Menjaga</a:t>
              </a:r>
            </a:p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75">
                  <a:solidFill>
                    <a:srgbClr val="161616"/>
                  </a:solidFill>
                  <a:latin typeface="Arial Rounded MT Bold" panose="020F0704030504030204" pitchFamily="34" charset="0"/>
                  <a:ea typeface="MS PGothic" panose="020B0600070205080204" pitchFamily="34" charset="-128"/>
                </a:rPr>
                <a:t>Kesehatan</a:t>
              </a:r>
            </a:p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75">
                  <a:solidFill>
                    <a:srgbClr val="161616"/>
                  </a:solidFill>
                  <a:latin typeface="Arial Rounded MT Bold" panose="020F0704030504030204" pitchFamily="34" charset="0"/>
                  <a:ea typeface="MS PGothic" panose="020B0600070205080204" pitchFamily="34" charset="-128"/>
                </a:rPr>
                <a:t>Reproduksi</a:t>
              </a:r>
            </a:p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75">
                  <a:solidFill>
                    <a:srgbClr val="161616"/>
                  </a:solidFill>
                  <a:latin typeface="Arial Rounded MT Bold" panose="020F0704030504030204" pitchFamily="34" charset="0"/>
                  <a:ea typeface="MS PGothic" panose="020B0600070205080204" pitchFamily="34" charset="-128"/>
                </a:rPr>
                <a:t>Balita</a:t>
              </a:r>
            </a:p>
          </p:txBody>
        </p:sp>
      </p:grpSp>
      <p:grpSp>
        <p:nvGrpSpPr>
          <p:cNvPr id="9" name="Group 45"/>
          <p:cNvGrpSpPr>
            <a:grpSpLocks/>
          </p:cNvGrpSpPr>
          <p:nvPr/>
        </p:nvGrpSpPr>
        <p:grpSpPr bwMode="auto">
          <a:xfrm>
            <a:off x="4888706" y="4376737"/>
            <a:ext cx="1262063" cy="1328738"/>
            <a:chOff x="4994243" y="4856109"/>
            <a:chExt cx="1682808" cy="1771424"/>
          </a:xfrm>
        </p:grpSpPr>
        <p:sp>
          <p:nvSpPr>
            <p:cNvPr id="40" name="Oval 39"/>
            <p:cNvSpPr/>
            <p:nvPr/>
          </p:nvSpPr>
          <p:spPr>
            <a:xfrm>
              <a:off x="4994243" y="4856109"/>
              <a:ext cx="1682808" cy="1771424"/>
            </a:xfrm>
            <a:prstGeom prst="ellipse">
              <a:avLst/>
            </a:prstGeom>
            <a:solidFill>
              <a:srgbClr val="CC99C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275">
                <a:solidFill>
                  <a:srgbClr val="FFFFFF"/>
                </a:solidFill>
                <a:latin typeface="Arial Rounded MT Bold" pitchFamily="34" charset="0"/>
                <a:ea typeface="Arial Rounded MT Bold" pitchFamily="34" charset="0"/>
                <a:cs typeface="Arial Rounded MT Bold" pitchFamily="34" charset="0"/>
              </a:endParaRPr>
            </a:p>
          </p:txBody>
        </p:sp>
        <p:sp>
          <p:nvSpPr>
            <p:cNvPr id="39952" name="Rectangle 40"/>
            <p:cNvSpPr>
              <a:spLocks noChangeArrowheads="1"/>
            </p:cNvSpPr>
            <p:nvPr/>
          </p:nvSpPr>
          <p:spPr bwMode="auto">
            <a:xfrm>
              <a:off x="5103283" y="4993594"/>
              <a:ext cx="1483791" cy="14309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3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600">
                  <a:solidFill>
                    <a:srgbClr val="404040"/>
                  </a:solidFill>
                  <a:latin typeface="Century Gothic" panose="020B0502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400">
                  <a:solidFill>
                    <a:srgbClr val="404040"/>
                  </a:solidFill>
                  <a:latin typeface="Century Gothic" panose="020B0502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5pPr>
              <a:lvl6pPr marL="25146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6pPr>
              <a:lvl7pPr marL="29718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7pPr>
              <a:lvl8pPr marL="34290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8pPr>
              <a:lvl9pPr marL="38862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75">
                  <a:solidFill>
                    <a:srgbClr val="161616"/>
                  </a:solidFill>
                  <a:latin typeface="Arial Rounded MT Bold" panose="020F0704030504030204" pitchFamily="34" charset="0"/>
                  <a:ea typeface="MS PGothic" panose="020B0600070205080204" pitchFamily="34" charset="-128"/>
                </a:rPr>
                <a:t>9.</a:t>
              </a:r>
            </a:p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75">
                  <a:solidFill>
                    <a:srgbClr val="161616"/>
                  </a:solidFill>
                  <a:latin typeface="Arial Rounded MT Bold" panose="020F0704030504030204" pitchFamily="34" charset="0"/>
                  <a:ea typeface="MS PGothic" panose="020B0600070205080204" pitchFamily="34" charset="-128"/>
                </a:rPr>
                <a:t>Membentuk</a:t>
              </a:r>
            </a:p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75">
                  <a:solidFill>
                    <a:srgbClr val="161616"/>
                  </a:solidFill>
                  <a:latin typeface="Arial Rounded MT Bold" panose="020F0704030504030204" pitchFamily="34" charset="0"/>
                  <a:ea typeface="MS PGothic" panose="020B0600070205080204" pitchFamily="34" charset="-128"/>
                </a:rPr>
                <a:t>Karakter</a:t>
              </a:r>
            </a:p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75">
                  <a:solidFill>
                    <a:srgbClr val="161616"/>
                  </a:solidFill>
                  <a:latin typeface="Arial Rounded MT Bold" panose="020F0704030504030204" pitchFamily="34" charset="0"/>
                  <a:ea typeface="MS PGothic" panose="020B0600070205080204" pitchFamily="34" charset="-128"/>
                </a:rPr>
                <a:t>Anak Sejak</a:t>
              </a:r>
            </a:p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75">
                  <a:solidFill>
                    <a:srgbClr val="161616"/>
                  </a:solidFill>
                  <a:latin typeface="Arial Rounded MT Bold" panose="020F0704030504030204" pitchFamily="34" charset="0"/>
                  <a:ea typeface="MS PGothic" panose="020B0600070205080204" pitchFamily="34" charset="-128"/>
                </a:rPr>
                <a:t>Dini</a:t>
              </a:r>
            </a:p>
          </p:txBody>
        </p:sp>
      </p:grpSp>
      <p:grpSp>
        <p:nvGrpSpPr>
          <p:cNvPr id="10" name="Group 8"/>
          <p:cNvGrpSpPr>
            <a:grpSpLocks/>
          </p:cNvGrpSpPr>
          <p:nvPr/>
        </p:nvGrpSpPr>
        <p:grpSpPr bwMode="auto">
          <a:xfrm>
            <a:off x="4018360" y="3170635"/>
            <a:ext cx="1262063" cy="1328738"/>
            <a:chOff x="3834401" y="2939129"/>
            <a:chExt cx="1682808" cy="1771424"/>
          </a:xfrm>
        </p:grpSpPr>
        <p:sp>
          <p:nvSpPr>
            <p:cNvPr id="36" name="Oval 35"/>
            <p:cNvSpPr/>
            <p:nvPr/>
          </p:nvSpPr>
          <p:spPr>
            <a:xfrm>
              <a:off x="3834401" y="2939129"/>
              <a:ext cx="1682808" cy="1771424"/>
            </a:xfrm>
            <a:prstGeom prst="ellipse">
              <a:avLst/>
            </a:prstGeom>
            <a:solidFill>
              <a:srgbClr val="FF99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275">
                <a:solidFill>
                  <a:srgbClr val="FFFFFF"/>
                </a:solidFill>
                <a:latin typeface="Arial Rounded MT Bold" pitchFamily="34" charset="0"/>
                <a:ea typeface="Arial Rounded MT Bold" pitchFamily="34" charset="0"/>
                <a:cs typeface="Arial Rounded MT Bold" pitchFamily="34" charset="0"/>
              </a:endParaRPr>
            </a:p>
          </p:txBody>
        </p:sp>
        <p:sp>
          <p:nvSpPr>
            <p:cNvPr id="39950" name="Rectangle 42"/>
            <p:cNvSpPr>
              <a:spLocks noChangeArrowheads="1"/>
            </p:cNvSpPr>
            <p:nvPr/>
          </p:nvSpPr>
          <p:spPr bwMode="auto">
            <a:xfrm>
              <a:off x="4012680" y="3064474"/>
              <a:ext cx="1359821" cy="14309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3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600">
                  <a:solidFill>
                    <a:srgbClr val="404040"/>
                  </a:solidFill>
                  <a:latin typeface="Century Gothic" panose="020B0502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400">
                  <a:solidFill>
                    <a:srgbClr val="404040"/>
                  </a:solidFill>
                  <a:latin typeface="Century Gothic" panose="020B0502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5pPr>
              <a:lvl6pPr marL="25146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6pPr>
              <a:lvl7pPr marL="29718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7pPr>
              <a:lvl8pPr marL="34290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8pPr>
              <a:lvl9pPr marL="3886200" indent="-228600" defTabSz="457200" eaLnBrk="0" fontAlgn="base" hangingPunct="0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Font typeface="Wingdings 3" panose="05040102010807070707" pitchFamily="18" charset="2"/>
                <a:buChar char=""/>
                <a:defRPr sz="1200">
                  <a:solidFill>
                    <a:srgbClr val="404040"/>
                  </a:solidFill>
                  <a:latin typeface="Century Gothic" panose="020B0502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75">
                  <a:solidFill>
                    <a:srgbClr val="161616"/>
                  </a:solidFill>
                  <a:latin typeface="Arial Rounded MT Bold" panose="020F0704030504030204" pitchFamily="34" charset="0"/>
                  <a:ea typeface="MS PGothic" panose="020B0600070205080204" pitchFamily="34" charset="-128"/>
                </a:rPr>
                <a:t>6.</a:t>
              </a:r>
            </a:p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75">
                  <a:solidFill>
                    <a:srgbClr val="161616"/>
                  </a:solidFill>
                  <a:latin typeface="Arial Rounded MT Bold" panose="020F0704030504030204" pitchFamily="34" charset="0"/>
                  <a:ea typeface="MS PGothic" panose="020B0600070205080204" pitchFamily="34" charset="-128"/>
                </a:rPr>
                <a:t>Membantu</a:t>
              </a:r>
            </a:p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75">
                  <a:solidFill>
                    <a:srgbClr val="161616"/>
                  </a:solidFill>
                  <a:latin typeface="Arial Rounded MT Bold" panose="020F0704030504030204" pitchFamily="34" charset="0"/>
                  <a:ea typeface="MS PGothic" panose="020B0600070205080204" pitchFamily="34" charset="-128"/>
                </a:rPr>
                <a:t>Tumbuh</a:t>
              </a:r>
            </a:p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75">
                  <a:solidFill>
                    <a:srgbClr val="161616"/>
                  </a:solidFill>
                  <a:latin typeface="Arial Rounded MT Bold" panose="020F0704030504030204" pitchFamily="34" charset="0"/>
                  <a:ea typeface="MS PGothic" panose="020B0600070205080204" pitchFamily="34" charset="-128"/>
                </a:rPr>
                <a:t>Kembang</a:t>
              </a:r>
            </a:p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75">
                  <a:solidFill>
                    <a:srgbClr val="161616"/>
                  </a:solidFill>
                  <a:latin typeface="Arial Rounded MT Bold" panose="020F0704030504030204" pitchFamily="34" charset="0"/>
                  <a:ea typeface="MS PGothic" panose="020B0600070205080204" pitchFamily="34" charset="-128"/>
                </a:rPr>
                <a:t>Balita</a:t>
              </a:r>
            </a:p>
          </p:txBody>
        </p:sp>
      </p:grpSp>
      <p:sp>
        <p:nvSpPr>
          <p:cNvPr id="39948" name="Rectangle 46"/>
          <p:cNvSpPr>
            <a:spLocks noChangeArrowheads="1"/>
          </p:cNvSpPr>
          <p:nvPr/>
        </p:nvSpPr>
        <p:spPr bwMode="auto">
          <a:xfrm>
            <a:off x="3219428" y="917973"/>
            <a:ext cx="276229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3200"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merican Typewriter"/>
                <a:ea typeface="MS PGothic" panose="020B0600070205080204" pitchFamily="34" charset="-128"/>
              </a:rPr>
              <a:t>Menjadi Orangtua Hebat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merican Typewriter"/>
                <a:ea typeface="MS PGothic" panose="020B0600070205080204" pitchFamily="34" charset="-128"/>
              </a:rPr>
              <a:t>dalam Mendidik Anak</a:t>
            </a:r>
          </a:p>
        </p:txBody>
      </p:sp>
    </p:spTree>
    <p:extLst>
      <p:ext uri="{BB962C8B-B14F-4D97-AF65-F5344CB8AC3E}">
        <p14:creationId xmlns:p14="http://schemas.microsoft.com/office/powerpoint/2010/main" val="1596744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dirty="0" smtClean="0"/>
              <a:t>PROKER PENDIDIKAN KKN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2488654"/>
            <a:ext cx="3744416" cy="3744416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564904"/>
            <a:ext cx="4032448" cy="3672408"/>
          </a:xfrm>
        </p:spPr>
      </p:pic>
    </p:spTree>
    <p:extLst>
      <p:ext uri="{BB962C8B-B14F-4D97-AF65-F5344CB8AC3E}">
        <p14:creationId xmlns:p14="http://schemas.microsoft.com/office/powerpoint/2010/main" val="3046142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dirty="0" smtClean="0"/>
              <a:t>PENTING DILAKUKAN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75" y="2708920"/>
            <a:ext cx="3947496" cy="2808312"/>
          </a:xfrm>
        </p:spPr>
      </p:pic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dirty="0">
                <a:solidFill>
                  <a:srgbClr val="FF0000"/>
                </a:solidFill>
              </a:rPr>
              <a:t>Follow IG : </a:t>
            </a:r>
            <a:r>
              <a:rPr lang="en-US" sz="3200" dirty="0" err="1">
                <a:solidFill>
                  <a:srgbClr val="FF0000"/>
                </a:solidFill>
              </a:rPr>
              <a:t>satgasperubahanperilaku</a:t>
            </a:r>
            <a:endParaRPr lang="en-US" sz="32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3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3200" dirty="0" err="1">
                <a:solidFill>
                  <a:srgbClr val="FF0000"/>
                </a:solidFill>
              </a:rPr>
              <a:t>Pantau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terus</a:t>
            </a:r>
            <a:r>
              <a:rPr lang="en-US" sz="3200" dirty="0">
                <a:solidFill>
                  <a:srgbClr val="FF0000"/>
                </a:solidFill>
              </a:rPr>
              <a:t> : kkn.upgris.ac.id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079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/>
          </p:nvPr>
        </p:nvGraphicFramePr>
        <p:xfrm>
          <a:off x="381000" y="1396601"/>
          <a:ext cx="8534400" cy="39870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Rectangle 13"/>
          <p:cNvSpPr/>
          <p:nvPr/>
        </p:nvSpPr>
        <p:spPr>
          <a:xfrm>
            <a:off x="971600" y="4365104"/>
            <a:ext cx="1584176" cy="400110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dirty="0" smtClean="0">
                <a:ln w="0"/>
                <a:solidFill>
                  <a:srgbClr val="0000CC"/>
                </a:solidFill>
                <a:effectLst>
                  <a:reflection blurRad="6350" stA="53000" endA="300" endPos="35500" dir="5400000" sy="-90000" algn="bl" rotWithShape="0"/>
                </a:effectLst>
                <a:latin typeface="Arial Black" panose="020B0A04020102020204" pitchFamily="34" charset="0"/>
              </a:rPr>
              <a:t>UPGRIS</a:t>
            </a:r>
            <a:endParaRPr lang="en-US" sz="2000" dirty="0">
              <a:ln w="0"/>
              <a:solidFill>
                <a:srgbClr val="0000CC"/>
              </a:solidFill>
              <a:effectLst>
                <a:reflection blurRad="6350" stA="53000" endA="300" endPos="35500" dir="5400000" sy="-90000" algn="bl" rotWithShape="0"/>
              </a:effectLst>
              <a:latin typeface="Arial Black" panose="020B0A040201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538235" y="3503066"/>
            <a:ext cx="34259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err="1" smtClean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Mistral" panose="03090702030407020403" pitchFamily="66" charset="0"/>
              </a:rPr>
              <a:t>Sukamtoupgris</a:t>
            </a:r>
            <a:endParaRPr lang="en-US" sz="5400" b="0" cap="none" spc="0" dirty="0">
              <a:ln w="0"/>
              <a:solidFill>
                <a:schemeClr val="bg1"/>
              </a:solidFill>
              <a:effectLst>
                <a:reflection blurRad="6350" stA="53000" endA="300" endPos="35500" dir="5400000" sy="-90000" algn="bl" rotWithShape="0"/>
              </a:effectLst>
              <a:latin typeface="Mistral" panose="03090702030407020403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04288" y="764704"/>
            <a:ext cx="7330496" cy="707886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0" cap="none" spc="0" dirty="0" smtClean="0">
                <a:ln w="0"/>
                <a:effectLst>
                  <a:reflection blurRad="6350" stA="53000" endA="300" endPos="35500" dir="5400000" sy="-90000" algn="bl" rotWithShape="0"/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SELAMAT BERKKN</a:t>
            </a:r>
            <a:endParaRPr lang="en-US" sz="4000" b="0" cap="none" spc="0" dirty="0">
              <a:ln w="0"/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34772" y="5085184"/>
            <a:ext cx="7330496" cy="1323439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dirty="0" smtClean="0">
                <a:ln w="0"/>
                <a:solidFill>
                  <a:srgbClr val="0000CC"/>
                </a:solidFill>
                <a:effectLst>
                  <a:reflection blurRad="6350" stA="53000" endA="300" endPos="35500" dir="5400000" sy="-90000" algn="bl" rotWithShape="0"/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MAHASISWA </a:t>
            </a:r>
            <a:r>
              <a:rPr lang="en-US" sz="4000" b="0" cap="none" spc="0" dirty="0" smtClean="0">
                <a:ln w="0"/>
                <a:solidFill>
                  <a:srgbClr val="0000CC"/>
                </a:solidFill>
                <a:effectLst>
                  <a:reflection blurRad="6350" stA="53000" endA="300" endPos="35500" dir="5400000" sy="-90000" algn="bl" rotWithShape="0"/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UPGRIS TERCEPAT </a:t>
            </a:r>
            <a:r>
              <a:rPr lang="en-US" sz="4000" dirty="0" err="1" smtClean="0">
                <a:ln w="0"/>
                <a:solidFill>
                  <a:srgbClr val="0000CC"/>
                </a:solidFill>
                <a:effectLst>
                  <a:reflection blurRad="6350" stA="53000" endA="300" endPos="35500" dir="5400000" sy="-90000" algn="bl" rotWithShape="0"/>
                </a:effectLst>
                <a:latin typeface="Mistral" panose="03090702030407020403" pitchFamily="66" charset="0"/>
                <a:ea typeface="Segoe UI Black" panose="020B0A02040204020203" pitchFamily="34" charset="0"/>
              </a:rPr>
              <a:t>dalam</a:t>
            </a:r>
            <a:r>
              <a:rPr lang="en-US" sz="4000" dirty="0" smtClean="0">
                <a:ln w="0"/>
                <a:solidFill>
                  <a:srgbClr val="0000CC"/>
                </a:solidFill>
                <a:effectLst>
                  <a:reflection blurRad="6350" stA="53000" endA="300" endPos="35500" dir="5400000" sy="-90000" algn="bl" rotWithShape="0"/>
                </a:effectLst>
                <a:latin typeface="Mistral" panose="03090702030407020403" pitchFamily="66" charset="0"/>
                <a:ea typeface="Segoe UI Black" panose="020B0A02040204020203" pitchFamily="34" charset="0"/>
              </a:rPr>
              <a:t> </a:t>
            </a:r>
            <a:r>
              <a:rPr lang="en-US" sz="4000" b="0" cap="none" spc="0" dirty="0" smtClean="0">
                <a:ln w="0"/>
                <a:solidFill>
                  <a:srgbClr val="008000"/>
                </a:solidFill>
                <a:effectLst>
                  <a:reflection blurRad="6350" stA="53000" endA="300" endPos="35500" dir="5400000" sy="-90000" algn="bl" rotWithShape="0"/>
                </a:effectLst>
                <a:latin typeface="Mistral" panose="03090702030407020403" pitchFamily="66" charset="0"/>
                <a:ea typeface="Segoe UI Black" panose="020B0A02040204020203" pitchFamily="34" charset="0"/>
              </a:rPr>
              <a:t>MERESPONS</a:t>
            </a:r>
            <a:endParaRPr lang="en-US" sz="4000" b="0" cap="none" spc="0" dirty="0">
              <a:ln w="0"/>
              <a:solidFill>
                <a:srgbClr val="008000"/>
              </a:solidFill>
              <a:effectLst>
                <a:reflection blurRad="6350" stA="53000" endA="300" endPos="35500" dir="5400000" sy="-90000" algn="bl" rotWithShape="0"/>
              </a:effectLst>
              <a:latin typeface="Mistral" panose="03090702030407020403" pitchFamily="6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060848"/>
            <a:ext cx="1728191" cy="2443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331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4" grpId="0" animBg="1"/>
      <p:bldP spid="8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4760</TotalTime>
  <Words>404</Words>
  <Application>Microsoft Office PowerPoint</Application>
  <PresentationFormat>On-screen Show (4:3)</PresentationFormat>
  <Paragraphs>91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8" baseType="lpstr">
      <vt:lpstr>MS PGothic</vt:lpstr>
      <vt:lpstr>American Typewriter</vt:lpstr>
      <vt:lpstr>Arial</vt:lpstr>
      <vt:lpstr>Arial Black</vt:lpstr>
      <vt:lpstr>Arial Rounded MT Bold</vt:lpstr>
      <vt:lpstr>Calibri</vt:lpstr>
      <vt:lpstr>Franklin Gothic Heavy</vt:lpstr>
      <vt:lpstr>Lato Light</vt:lpstr>
      <vt:lpstr>Mistral</vt:lpstr>
      <vt:lpstr>Segoe UI Black</vt:lpstr>
      <vt:lpstr>Office Theme</vt:lpstr>
      <vt:lpstr>PEMBERDAYAAN MASYARAKAT BIDANG PENDIDIKAN  LITERASI DAN NUMERASI  Sukamto, S.Pd., M.Pd.</vt:lpstr>
      <vt:lpstr>PowerPoint Presentation</vt:lpstr>
      <vt:lpstr>PowerPoint Presentation</vt:lpstr>
      <vt:lpstr>LITERASI NUMERASI </vt:lpstr>
      <vt:lpstr>LITERASI NUMERASI </vt:lpstr>
      <vt:lpstr>PowerPoint Presentation</vt:lpstr>
      <vt:lpstr>PowerPoint Presentation</vt:lpstr>
      <vt:lpstr>PowerPoint Presentation</vt:lpstr>
      <vt:lpstr>MANFAAT LITERASI NUMERASI</vt:lpstr>
      <vt:lpstr>PENGAMBILAN KEPUTUSAN</vt:lpstr>
      <vt:lpstr>Ruang lingkup Literasi Numerasi</vt:lpstr>
      <vt:lpstr>Gerakan Literasi Numerasi Keluarga</vt:lpstr>
      <vt:lpstr>Gerakan Literasi Numerasi Masyarakat</vt:lpstr>
      <vt:lpstr>PowerPoint Presentation</vt:lpstr>
      <vt:lpstr>PROKER PENDIDIKAN KKN</vt:lpstr>
      <vt:lpstr>PENTING DILAKUKAN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bhagas</dc:creator>
  <cp:lastModifiedBy>Windows User</cp:lastModifiedBy>
  <cp:revision>424</cp:revision>
  <dcterms:created xsi:type="dcterms:W3CDTF">2013-01-23T06:57:32Z</dcterms:created>
  <dcterms:modified xsi:type="dcterms:W3CDTF">2020-12-05T01:58:10Z</dcterms:modified>
</cp:coreProperties>
</file>