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6" r:id="rId3"/>
    <p:sldId id="267" r:id="rId4"/>
    <p:sldId id="270" r:id="rId5"/>
    <p:sldId id="271" r:id="rId6"/>
    <p:sldId id="268" r:id="rId7"/>
    <p:sldId id="269" r:id="rId8"/>
    <p:sldId id="257" r:id="rId9"/>
    <p:sldId id="258" r:id="rId10"/>
    <p:sldId id="259" r:id="rId11"/>
    <p:sldId id="260" r:id="rId12"/>
    <p:sldId id="261" r:id="rId13"/>
    <p:sldId id="262" r:id="rId14"/>
    <p:sldId id="263" r:id="rId15"/>
    <p:sldId id="26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39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1886103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830480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12528404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A1299C-C2A2-438C-A58F-9971F3ABE1D5}" type="datetimeFigureOut">
              <a:rPr lang="id-ID" smtClean="0"/>
              <a:t>06/09/2022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2726348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A1299C-C2A2-438C-A58F-9971F3ABE1D5}" type="datetimeFigureOut">
              <a:rPr lang="id-ID" smtClean="0"/>
              <a:t>06/09/2022</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691971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3"/>
          <p:cNvSpPr>
            <a:spLocks noGrp="1"/>
          </p:cNvSpPr>
          <p:nvPr>
            <p:ph type="ftr" sz="quarter" idx="11"/>
          </p:nvPr>
        </p:nvSpPr>
        <p:spPr/>
        <p:txBody>
          <a:bodyPr/>
          <a:lstStyle/>
          <a:p>
            <a:endParaRPr lang="id-ID"/>
          </a:p>
        </p:txBody>
      </p:sp>
      <p:sp>
        <p:nvSpPr>
          <p:cNvPr id="6" name="Slide Number Placeholder 4"/>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2987013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2"/>
          <p:cNvSpPr>
            <a:spLocks noGrp="1"/>
          </p:cNvSpPr>
          <p:nvPr>
            <p:ph type="ftr" sz="quarter" idx="11"/>
          </p:nvPr>
        </p:nvSpPr>
        <p:spPr/>
        <p:txBody>
          <a:bodyPr/>
          <a:lstStyle/>
          <a:p>
            <a:endParaRPr lang="id-ID"/>
          </a:p>
        </p:txBody>
      </p:sp>
      <p:sp>
        <p:nvSpPr>
          <p:cNvPr id="6" name="Slide Number Placeholder 3"/>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3623249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5"/>
          <p:cNvSpPr>
            <a:spLocks noGrp="1"/>
          </p:cNvSpPr>
          <p:nvPr>
            <p:ph type="ftr" sz="quarter" idx="11"/>
          </p:nvPr>
        </p:nvSpPr>
        <p:spPr/>
        <p:txBody>
          <a:bodyPr/>
          <a:lstStyle/>
          <a:p>
            <a:endParaRPr lang="id-ID"/>
          </a:p>
        </p:txBody>
      </p:sp>
      <p:sp>
        <p:nvSpPr>
          <p:cNvPr id="6" name="Slide Number Placeholder 6"/>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4193147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A1299C-C2A2-438C-A58F-9971F3ABE1D5}" type="datetimeFigureOut">
              <a:rPr lang="id-ID" smtClean="0"/>
              <a:t>06/09/2022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2672886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1A1299C-C2A2-438C-A58F-9971F3ABE1D5}" type="datetimeFigureOut">
              <a:rPr lang="id-ID" smtClean="0"/>
              <a:t>06/09/2022</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1960012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5105456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5537878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33742569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27289623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4"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3294598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19574412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A1299C-C2A2-438C-A58F-9971F3ABE1D5}" type="datetimeFigureOut">
              <a:rPr lang="id-ID" smtClean="0"/>
              <a:t>06/09/2022</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A7030-AC5F-4D30-8D6D-380F031EAE46}" type="slidenum">
              <a:rPr lang="id-ID" smtClean="0"/>
              <a:t>‹#›</a:t>
            </a:fld>
            <a:endParaRPr lang="id-ID"/>
          </a:p>
        </p:txBody>
      </p:sp>
    </p:spTree>
    <p:extLst>
      <p:ext uri="{BB962C8B-B14F-4D97-AF65-F5344CB8AC3E}">
        <p14:creationId xmlns:p14="http://schemas.microsoft.com/office/powerpoint/2010/main" val="3276979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1A1299C-C2A2-438C-A58F-9971F3ABE1D5}" type="datetimeFigureOut">
              <a:rPr lang="id-ID" smtClean="0"/>
              <a:t>06/09/2022</a:t>
            </a:fld>
            <a:endParaRPr lang="id-ID"/>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id-ID"/>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fld id="{584A7030-AC5F-4D30-8D6D-380F031EAE46}" type="slidenum">
              <a:rPr lang="id-ID" smtClean="0"/>
              <a:t>‹#›</a:t>
            </a:fld>
            <a:endParaRPr lang="id-ID"/>
          </a:p>
        </p:txBody>
      </p:sp>
    </p:spTree>
    <p:extLst>
      <p:ext uri="{BB962C8B-B14F-4D97-AF65-F5344CB8AC3E}">
        <p14:creationId xmlns:p14="http://schemas.microsoft.com/office/powerpoint/2010/main" val="151180176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a:t>Model Pengambilan Keputusan</a:t>
            </a:r>
          </a:p>
        </p:txBody>
      </p:sp>
      <p:sp>
        <p:nvSpPr>
          <p:cNvPr id="4" name="Subtitle 2">
            <a:extLst>
              <a:ext uri="{FF2B5EF4-FFF2-40B4-BE49-F238E27FC236}">
                <a16:creationId xmlns:a16="http://schemas.microsoft.com/office/drawing/2014/main" xmlns="" id="{7B817F2A-DD46-4D66-9621-AAA3643110CA}"/>
              </a:ext>
            </a:extLst>
          </p:cNvPr>
          <p:cNvSpPr txBox="1">
            <a:spLocks/>
          </p:cNvSpPr>
          <p:nvPr/>
        </p:nvSpPr>
        <p:spPr>
          <a:xfrm>
            <a:off x="866442" y="4941168"/>
            <a:ext cx="6400800" cy="1473200"/>
          </a:xfrm>
          <a:prstGeom prst="rect">
            <a:avLst/>
          </a:prstGeom>
        </p:spPr>
        <p:txBody>
          <a:bodyPr vert="horz" lIns="91440" tIns="45720" rIns="91440" bIns="45720" rtlCol="0" anchor="t">
            <a:normAutofit/>
          </a:bodyPr>
          <a:lstStyle>
            <a:lvl1pPr marL="0" indent="0" algn="l" defTabSz="457207" rtl="0" eaLnBrk="1" latinLnBrk="0" hangingPunct="1">
              <a:spcBef>
                <a:spcPts val="1000"/>
              </a:spcBef>
              <a:spcAft>
                <a:spcPts val="0"/>
              </a:spcAft>
              <a:buClr>
                <a:schemeClr val="bg2">
                  <a:lumMod val="40000"/>
                  <a:lumOff val="60000"/>
                </a:schemeClr>
              </a:buClr>
              <a:buSzPct val="80000"/>
              <a:buFont typeface="Wingdings 3" charset="2"/>
              <a:buNone/>
              <a:defRPr sz="2000" b="0" i="0" kern="1200" cap="all">
                <a:solidFill>
                  <a:schemeClr val="bg2">
                    <a:lumMod val="40000"/>
                    <a:lumOff val="60000"/>
                  </a:schemeClr>
                </a:solidFill>
                <a:latin typeface="+mj-lt"/>
                <a:ea typeface="+mj-ea"/>
                <a:cs typeface="+mj-cs"/>
              </a:defRPr>
            </a:lvl1pPr>
            <a:lvl2pPr marL="4572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tint val="75000"/>
                  </a:schemeClr>
                </a:solidFill>
                <a:latin typeface="+mj-lt"/>
                <a:ea typeface="+mj-ea"/>
                <a:cs typeface="+mj-cs"/>
              </a:defRPr>
            </a:lvl2pPr>
            <a:lvl3pPr marL="9144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600" b="0" i="0" kern="1200">
                <a:solidFill>
                  <a:schemeClr val="tx1">
                    <a:tint val="75000"/>
                  </a:schemeClr>
                </a:solidFill>
                <a:latin typeface="+mj-lt"/>
                <a:ea typeface="+mj-ea"/>
                <a:cs typeface="+mj-cs"/>
              </a:defRPr>
            </a:lvl3pPr>
            <a:lvl4pPr marL="13716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4pPr>
            <a:lvl5pPr marL="18288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5pPr>
            <a:lvl6pPr marL="22860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6pPr>
            <a:lvl7pPr marL="27432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7pPr>
            <a:lvl8pPr marL="32004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8pPr>
            <a:lvl9pPr marL="3657600" indent="0" algn="ctr" defTabSz="457207" rtl="0" eaLnBrk="1" latinLnBrk="0" hangingPunct="1">
              <a:spcBef>
                <a:spcPts val="1000"/>
              </a:spcBef>
              <a:spcAft>
                <a:spcPts val="0"/>
              </a:spcAft>
              <a:buClr>
                <a:schemeClr val="bg2">
                  <a:lumMod val="40000"/>
                  <a:lumOff val="60000"/>
                </a:schemeClr>
              </a:buClr>
              <a:buSzPct val="80000"/>
              <a:buFont typeface="Wingdings 3" charset="2"/>
              <a:buNone/>
              <a:defRPr sz="1400" b="0" i="0" kern="1200">
                <a:solidFill>
                  <a:schemeClr val="tx1">
                    <a:tint val="75000"/>
                  </a:schemeClr>
                </a:solidFill>
                <a:latin typeface="+mj-lt"/>
                <a:ea typeface="+mj-ea"/>
                <a:cs typeface="+mj-cs"/>
              </a:defRPr>
            </a:lvl9pPr>
          </a:lstStyle>
          <a:p>
            <a:pPr>
              <a:defRPr/>
            </a:pPr>
            <a:r>
              <a:rPr lang="en-US" cap="none" dirty="0" err="1" smtClean="0">
                <a:latin typeface="Arial" panose="020B0604020202020204" pitchFamily="34" charset="0"/>
                <a:cs typeface="Arial" panose="020B0604020202020204" pitchFamily="34" charset="0"/>
              </a:rPr>
              <a:t>Rahmat</a:t>
            </a:r>
            <a:r>
              <a:rPr lang="en-US" cap="none" dirty="0" smtClean="0">
                <a:latin typeface="Arial" panose="020B0604020202020204" pitchFamily="34" charset="0"/>
                <a:cs typeface="Arial" panose="020B0604020202020204" pitchFamily="34" charset="0"/>
              </a:rPr>
              <a:t> Robi </a:t>
            </a:r>
            <a:r>
              <a:rPr lang="en-US" cap="none" dirty="0" err="1" smtClean="0">
                <a:latin typeface="Arial" panose="020B0604020202020204" pitchFamily="34" charset="0"/>
                <a:cs typeface="Arial" panose="020B0604020202020204" pitchFamily="34" charset="0"/>
              </a:rPr>
              <a:t>Waliyansyah</a:t>
            </a:r>
            <a:r>
              <a:rPr lang="en-US" cap="none" dirty="0" smtClean="0">
                <a:latin typeface="Arial" panose="020B0604020202020204" pitchFamily="34" charset="0"/>
                <a:cs typeface="Arial" panose="020B0604020202020204" pitchFamily="34" charset="0"/>
              </a:rPr>
              <a:t>, </a:t>
            </a:r>
            <a:r>
              <a:rPr lang="en-US" cap="none" dirty="0" err="1" smtClean="0">
                <a:latin typeface="Arial" panose="020B0604020202020204" pitchFamily="34" charset="0"/>
                <a:cs typeface="Arial" panose="020B0604020202020204" pitchFamily="34" charset="0"/>
              </a:rPr>
              <a:t>M.Kom</a:t>
            </a:r>
            <a:r>
              <a:rPr lang="en-US" cap="none" dirty="0" smtClean="0">
                <a:latin typeface="Arial" panose="020B0604020202020204" pitchFamily="34" charset="0"/>
                <a:cs typeface="Arial" panose="020B0604020202020204" pitchFamily="34" charset="0"/>
              </a:rPr>
              <a:t>.</a:t>
            </a:r>
            <a:endParaRPr lang="id-ID" cap="none" dirty="0">
              <a:latin typeface="Arial" panose="020B0604020202020204" pitchFamily="34" charset="0"/>
              <a:cs typeface="Arial" panose="020B0604020202020204" pitchFamily="34" charset="0"/>
            </a:endParaRPr>
          </a:p>
          <a:p>
            <a:pPr>
              <a:defRPr/>
            </a:pPr>
            <a:r>
              <a:rPr lang="en-ID" cap="none" dirty="0">
                <a:latin typeface="Arial" panose="020B0604020202020204" pitchFamily="34" charset="0"/>
                <a:cs typeface="Arial" panose="020B0604020202020204" pitchFamily="34" charset="0"/>
              </a:rPr>
              <a:t>E</a:t>
            </a:r>
            <a:r>
              <a:rPr lang="id-ID" cap="none" dirty="0">
                <a:latin typeface="Arial" panose="020B0604020202020204" pitchFamily="34" charset="0"/>
                <a:cs typeface="Arial" panose="020B0604020202020204" pitchFamily="34" charset="0"/>
              </a:rPr>
              <a:t>mail: </a:t>
            </a:r>
            <a:r>
              <a:rPr lang="en-US" cap="none" dirty="0" err="1" smtClean="0">
                <a:latin typeface="Arial" panose="020B0604020202020204" pitchFamily="34" charset="0"/>
                <a:cs typeface="Arial" panose="020B0604020202020204" pitchFamily="34" charset="0"/>
              </a:rPr>
              <a:t>rahmat.robi.waliyansyah@upgris</a:t>
            </a:r>
            <a:r>
              <a:rPr lang="id-ID" cap="none" dirty="0" smtClean="0">
                <a:latin typeface="Arial" panose="020B0604020202020204" pitchFamily="34" charset="0"/>
                <a:cs typeface="Arial" panose="020B0604020202020204" pitchFamily="34" charset="0"/>
              </a:rPr>
              <a:t>.ac.id</a:t>
            </a:r>
            <a:endParaRPr lang="id-ID" cap="none" dirty="0">
              <a:latin typeface="Arial" panose="020B0604020202020204" pitchFamily="34" charset="0"/>
              <a:cs typeface="Arial" panose="020B0604020202020204" pitchFamily="34" charset="0"/>
            </a:endParaRPr>
          </a:p>
        </p:txBody>
      </p:sp>
      <p:pic>
        <p:nvPicPr>
          <p:cNvPr id="3074" name="Picture 2" descr="Hasil gambar untuk decision making model">
            <a:extLst>
              <a:ext uri="{FF2B5EF4-FFF2-40B4-BE49-F238E27FC236}">
                <a16:creationId xmlns:a16="http://schemas.microsoft.com/office/drawing/2014/main" xmlns="" id="{97810FCD-8142-4207-95D5-D2AFE77CC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4653136"/>
            <a:ext cx="2657475" cy="1714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E9CDA-F6E2-4808-A93E-CC24D7914B1B}"/>
              </a:ext>
            </a:extLst>
          </p:cNvPr>
          <p:cNvSpPr>
            <a:spLocks noGrp="1"/>
          </p:cNvSpPr>
          <p:nvPr>
            <p:ph type="title"/>
          </p:nvPr>
        </p:nvSpPr>
        <p:spPr>
          <a:xfrm>
            <a:off x="484710" y="476672"/>
            <a:ext cx="7055380" cy="1400530"/>
          </a:xfrm>
        </p:spPr>
        <p:txBody>
          <a:bodyPr/>
          <a:lstStyle/>
          <a:p>
            <a:r>
              <a:rPr lang="id-ID" sz="3200" dirty="0">
                <a:solidFill>
                  <a:srgbClr val="FFFF00"/>
                </a:solidFill>
              </a:rPr>
              <a:t>Model Pengambilan Keputusan</a:t>
            </a:r>
            <a:endParaRPr lang="en-ID" sz="3200" dirty="0">
              <a:solidFill>
                <a:srgbClr val="FFFF00"/>
              </a:solidFill>
            </a:endParaRPr>
          </a:p>
        </p:txBody>
      </p:sp>
      <p:sp>
        <p:nvSpPr>
          <p:cNvPr id="3" name="Content Placeholder 2">
            <a:extLst>
              <a:ext uri="{FF2B5EF4-FFF2-40B4-BE49-F238E27FC236}">
                <a16:creationId xmlns:a16="http://schemas.microsoft.com/office/drawing/2014/main" xmlns="" id="{E4A52406-96D1-4822-810D-29B516C55DBC}"/>
              </a:ext>
            </a:extLst>
          </p:cNvPr>
          <p:cNvSpPr>
            <a:spLocks noGrp="1"/>
          </p:cNvSpPr>
          <p:nvPr>
            <p:ph idx="1"/>
          </p:nvPr>
        </p:nvSpPr>
        <p:spPr>
          <a:xfrm>
            <a:off x="484710" y="1331259"/>
            <a:ext cx="8263754" cy="5194085"/>
          </a:xfrm>
        </p:spPr>
        <p:txBody>
          <a:bodyPr>
            <a:normAutofit fontScale="92500" lnSpcReduction="10000"/>
          </a:bodyPr>
          <a:lstStyle/>
          <a:p>
            <a:r>
              <a:rPr lang="en-ID" dirty="0"/>
              <a:t>Model </a:t>
            </a:r>
            <a:r>
              <a:rPr lang="en-ID" dirty="0" err="1"/>
              <a:t>adalah</a:t>
            </a:r>
            <a:r>
              <a:rPr lang="en-ID" dirty="0"/>
              <a:t> </a:t>
            </a:r>
            <a:r>
              <a:rPr lang="en-ID" dirty="0" err="1"/>
              <a:t>percontohan</a:t>
            </a:r>
            <a:r>
              <a:rPr lang="en-ID" dirty="0"/>
              <a:t> yang </a:t>
            </a:r>
            <a:r>
              <a:rPr lang="en-ID" dirty="0" err="1"/>
              <a:t>mengandung</a:t>
            </a:r>
            <a:r>
              <a:rPr lang="en-ID" dirty="0"/>
              <a:t> </a:t>
            </a:r>
            <a:r>
              <a:rPr lang="en-ID" dirty="0" err="1"/>
              <a:t>unsur</a:t>
            </a:r>
            <a:r>
              <a:rPr lang="en-ID" dirty="0"/>
              <a:t> yang </a:t>
            </a:r>
            <a:r>
              <a:rPr lang="en-ID" dirty="0" err="1"/>
              <a:t>bersifat</a:t>
            </a:r>
            <a:r>
              <a:rPr lang="en-ID" dirty="0"/>
              <a:t> </a:t>
            </a:r>
            <a:r>
              <a:rPr lang="en-ID" dirty="0" err="1"/>
              <a:t>penyederhanaan</a:t>
            </a:r>
            <a:r>
              <a:rPr lang="en-ID" dirty="0"/>
              <a:t> </a:t>
            </a:r>
            <a:r>
              <a:rPr lang="en-ID" dirty="0" err="1"/>
              <a:t>untuk</a:t>
            </a:r>
            <a:r>
              <a:rPr lang="en-ID" dirty="0"/>
              <a:t> </a:t>
            </a:r>
            <a:r>
              <a:rPr lang="en-ID" dirty="0" err="1"/>
              <a:t>dapat</a:t>
            </a:r>
            <a:r>
              <a:rPr lang="en-ID" dirty="0"/>
              <a:t> </a:t>
            </a:r>
            <a:r>
              <a:rPr lang="en-ID" dirty="0" err="1"/>
              <a:t>ditiru</a:t>
            </a:r>
            <a:r>
              <a:rPr lang="en-ID" dirty="0"/>
              <a:t> (</a:t>
            </a:r>
            <a:r>
              <a:rPr lang="en-ID" dirty="0" err="1"/>
              <a:t>jika</a:t>
            </a:r>
            <a:r>
              <a:rPr lang="en-ID" dirty="0"/>
              <a:t> </a:t>
            </a:r>
            <a:r>
              <a:rPr lang="en-ID" dirty="0" err="1"/>
              <a:t>perlu</a:t>
            </a:r>
            <a:r>
              <a:rPr lang="en-ID" dirty="0"/>
              <a:t>). </a:t>
            </a:r>
          </a:p>
          <a:p>
            <a:r>
              <a:rPr lang="en-ID" dirty="0"/>
              <a:t>Model </a:t>
            </a:r>
            <a:r>
              <a:rPr lang="en-ID" dirty="0" err="1"/>
              <a:t>merupakan</a:t>
            </a:r>
            <a:r>
              <a:rPr lang="en-ID" dirty="0"/>
              <a:t> </a:t>
            </a:r>
            <a:r>
              <a:rPr lang="en-ID" dirty="0" err="1"/>
              <a:t>alat</a:t>
            </a:r>
            <a:r>
              <a:rPr lang="en-ID" dirty="0"/>
              <a:t> </a:t>
            </a:r>
            <a:r>
              <a:rPr lang="en-ID" dirty="0" err="1"/>
              <a:t>penyederhanaan</a:t>
            </a:r>
            <a:r>
              <a:rPr lang="en-ID" dirty="0"/>
              <a:t> dan </a:t>
            </a:r>
            <a:r>
              <a:rPr lang="en-ID" dirty="0" err="1"/>
              <a:t>penganalisisan</a:t>
            </a:r>
            <a:r>
              <a:rPr lang="en-ID" dirty="0"/>
              <a:t> </a:t>
            </a:r>
            <a:r>
              <a:rPr lang="en-ID" dirty="0" err="1"/>
              <a:t>situasi</a:t>
            </a:r>
            <a:r>
              <a:rPr lang="en-ID" dirty="0"/>
              <a:t> </a:t>
            </a:r>
            <a:r>
              <a:rPr lang="en-ID" dirty="0" err="1"/>
              <a:t>atau</a:t>
            </a:r>
            <a:r>
              <a:rPr lang="en-ID" dirty="0"/>
              <a:t> system yang </a:t>
            </a:r>
            <a:r>
              <a:rPr lang="en-ID" dirty="0" err="1"/>
              <a:t>kompleks</a:t>
            </a:r>
            <a:r>
              <a:rPr lang="en-ID" dirty="0"/>
              <a:t>. </a:t>
            </a:r>
          </a:p>
          <a:p>
            <a:r>
              <a:rPr lang="en-ID" dirty="0" err="1"/>
              <a:t>Pengambilan</a:t>
            </a:r>
            <a:r>
              <a:rPr lang="en-ID" dirty="0"/>
              <a:t> </a:t>
            </a:r>
            <a:r>
              <a:rPr lang="en-ID" dirty="0" err="1"/>
              <a:t>keputusan</a:t>
            </a:r>
            <a:r>
              <a:rPr lang="en-ID" dirty="0"/>
              <a:t> </a:t>
            </a:r>
            <a:r>
              <a:rPr lang="en-ID" dirty="0" err="1"/>
              <a:t>itu</a:t>
            </a:r>
            <a:r>
              <a:rPr lang="en-ID" dirty="0"/>
              <a:t> </a:t>
            </a:r>
            <a:r>
              <a:rPr lang="en-ID" dirty="0" err="1"/>
              <a:t>sendiri</a:t>
            </a:r>
            <a:r>
              <a:rPr lang="en-ID" dirty="0"/>
              <a:t> </a:t>
            </a:r>
            <a:r>
              <a:rPr lang="en-ID" dirty="0" err="1"/>
              <a:t>merupakan</a:t>
            </a:r>
            <a:r>
              <a:rPr lang="en-ID" dirty="0"/>
              <a:t> </a:t>
            </a:r>
            <a:r>
              <a:rPr lang="en-ID" dirty="0" err="1"/>
              <a:t>suatu</a:t>
            </a:r>
            <a:r>
              <a:rPr lang="en-ID" dirty="0"/>
              <a:t> proses </a:t>
            </a:r>
            <a:r>
              <a:rPr lang="en-ID" dirty="0" err="1"/>
              <a:t>berurutan</a:t>
            </a:r>
            <a:r>
              <a:rPr lang="en-ID" dirty="0"/>
              <a:t> yang </a:t>
            </a:r>
            <a:r>
              <a:rPr lang="en-ID" dirty="0" err="1"/>
              <a:t>memerlukan</a:t>
            </a:r>
            <a:r>
              <a:rPr lang="en-ID" dirty="0"/>
              <a:t> </a:t>
            </a:r>
            <a:r>
              <a:rPr lang="en-ID" dirty="0" err="1"/>
              <a:t>penggunaan</a:t>
            </a:r>
            <a:r>
              <a:rPr lang="en-ID" dirty="0"/>
              <a:t> model </a:t>
            </a:r>
            <a:r>
              <a:rPr lang="en-ID" dirty="0" err="1"/>
              <a:t>secara</a:t>
            </a:r>
            <a:r>
              <a:rPr lang="en-ID" dirty="0"/>
              <a:t> </a:t>
            </a:r>
            <a:r>
              <a:rPr lang="en-ID" dirty="0" err="1"/>
              <a:t>cepat</a:t>
            </a:r>
            <a:r>
              <a:rPr lang="en-ID" dirty="0"/>
              <a:t> dan </a:t>
            </a:r>
            <a:r>
              <a:rPr lang="en-ID" dirty="0" err="1"/>
              <a:t>benar</a:t>
            </a:r>
            <a:r>
              <a:rPr lang="en-ID" dirty="0"/>
              <a:t>.</a:t>
            </a:r>
          </a:p>
          <a:p>
            <a:r>
              <a:rPr lang="en-ID" dirty="0" err="1"/>
              <a:t>Pentingnya</a:t>
            </a:r>
            <a:r>
              <a:rPr lang="en-ID" dirty="0"/>
              <a:t> model </a:t>
            </a:r>
            <a:r>
              <a:rPr lang="en-ID" dirty="0" err="1"/>
              <a:t>dalam</a:t>
            </a:r>
            <a:r>
              <a:rPr lang="en-ID" dirty="0"/>
              <a:t> </a:t>
            </a:r>
            <a:r>
              <a:rPr lang="en-ID" dirty="0" err="1"/>
              <a:t>suatu</a:t>
            </a:r>
            <a:r>
              <a:rPr lang="en-ID" dirty="0"/>
              <a:t> </a:t>
            </a:r>
            <a:r>
              <a:rPr lang="en-ID" dirty="0" err="1"/>
              <a:t>pengambilan</a:t>
            </a:r>
            <a:r>
              <a:rPr lang="en-ID" dirty="0"/>
              <a:t> </a:t>
            </a:r>
            <a:r>
              <a:rPr lang="en-ID" dirty="0" err="1"/>
              <a:t>keputusan</a:t>
            </a:r>
            <a:r>
              <a:rPr lang="en-ID" dirty="0"/>
              <a:t> :</a:t>
            </a:r>
          </a:p>
          <a:p>
            <a:pPr marL="800107" lvl="1" indent="-342900">
              <a:buFont typeface="+mj-lt"/>
              <a:buAutoNum type="arabicPeriod"/>
            </a:pPr>
            <a:r>
              <a:rPr lang="en-ID" dirty="0" err="1"/>
              <a:t>Untuk</a:t>
            </a:r>
            <a:r>
              <a:rPr lang="en-ID" dirty="0"/>
              <a:t> </a:t>
            </a:r>
            <a:r>
              <a:rPr lang="en-ID" dirty="0" err="1"/>
              <a:t>mengetahui</a:t>
            </a:r>
            <a:r>
              <a:rPr lang="en-ID" dirty="0"/>
              <a:t> </a:t>
            </a:r>
            <a:r>
              <a:rPr lang="en-ID" dirty="0" err="1"/>
              <a:t>apakah</a:t>
            </a:r>
            <a:r>
              <a:rPr lang="en-ID" dirty="0"/>
              <a:t> </a:t>
            </a:r>
            <a:r>
              <a:rPr lang="en-ID" dirty="0" err="1"/>
              <a:t>hubungan</a:t>
            </a:r>
            <a:r>
              <a:rPr lang="en-ID" dirty="0"/>
              <a:t> yang </a:t>
            </a:r>
            <a:r>
              <a:rPr lang="en-ID" dirty="0" err="1"/>
              <a:t>bersifat</a:t>
            </a:r>
            <a:r>
              <a:rPr lang="en-ID" dirty="0"/>
              <a:t> </a:t>
            </a:r>
            <a:r>
              <a:rPr lang="en-ID" dirty="0" err="1"/>
              <a:t>tunggal</a:t>
            </a:r>
            <a:r>
              <a:rPr lang="en-ID" dirty="0"/>
              <a:t> </a:t>
            </a:r>
            <a:r>
              <a:rPr lang="en-ID" dirty="0" err="1"/>
              <a:t>dari</a:t>
            </a:r>
            <a:r>
              <a:rPr lang="en-ID" dirty="0"/>
              <a:t> </a:t>
            </a:r>
            <a:r>
              <a:rPr lang="en-ID" dirty="0" err="1"/>
              <a:t>unsur-unsur</a:t>
            </a:r>
            <a:r>
              <a:rPr lang="en-ID" dirty="0"/>
              <a:t> </a:t>
            </a:r>
            <a:r>
              <a:rPr lang="en-ID" dirty="0" err="1"/>
              <a:t>itu</a:t>
            </a:r>
            <a:r>
              <a:rPr lang="en-ID" dirty="0"/>
              <a:t> </a:t>
            </a:r>
            <a:r>
              <a:rPr lang="en-ID" dirty="0" err="1"/>
              <a:t>ada</a:t>
            </a:r>
            <a:r>
              <a:rPr lang="en-ID" dirty="0"/>
              <a:t> </a:t>
            </a:r>
            <a:r>
              <a:rPr lang="en-ID" dirty="0" err="1"/>
              <a:t>relevansinya</a:t>
            </a:r>
            <a:r>
              <a:rPr lang="en-ID" dirty="0"/>
              <a:t> </a:t>
            </a:r>
            <a:r>
              <a:rPr lang="en-ID" dirty="0" err="1"/>
              <a:t>terhadap</a:t>
            </a:r>
            <a:r>
              <a:rPr lang="en-ID" dirty="0"/>
              <a:t> </a:t>
            </a:r>
            <a:r>
              <a:rPr lang="en-ID" dirty="0" err="1"/>
              <a:t>masalah</a:t>
            </a:r>
            <a:r>
              <a:rPr lang="en-ID" dirty="0"/>
              <a:t> yang </a:t>
            </a:r>
            <a:r>
              <a:rPr lang="en-ID" dirty="0" err="1"/>
              <a:t>akan</a:t>
            </a:r>
            <a:r>
              <a:rPr lang="en-ID" dirty="0"/>
              <a:t> </a:t>
            </a:r>
            <a:r>
              <a:rPr lang="en-ID" dirty="0" err="1"/>
              <a:t>dipecahkan</a:t>
            </a:r>
            <a:r>
              <a:rPr lang="en-ID" dirty="0"/>
              <a:t> </a:t>
            </a:r>
            <a:r>
              <a:rPr lang="en-ID" dirty="0" err="1"/>
              <a:t>diselesaikan</a:t>
            </a:r>
            <a:r>
              <a:rPr lang="en-ID" dirty="0"/>
              <a:t> </a:t>
            </a:r>
            <a:r>
              <a:rPr lang="en-ID" dirty="0" err="1"/>
              <a:t>itu</a:t>
            </a:r>
            <a:r>
              <a:rPr lang="en-ID" dirty="0"/>
              <a:t>.</a:t>
            </a:r>
          </a:p>
          <a:p>
            <a:pPr marL="800107" lvl="1" indent="-342900">
              <a:buFont typeface="+mj-lt"/>
              <a:buAutoNum type="arabicPeriod"/>
            </a:pPr>
            <a:r>
              <a:rPr lang="en-ID" dirty="0" err="1"/>
              <a:t>Untuk</a:t>
            </a:r>
            <a:r>
              <a:rPr lang="en-ID" dirty="0"/>
              <a:t> </a:t>
            </a:r>
            <a:r>
              <a:rPr lang="en-ID" dirty="0" err="1"/>
              <a:t>memperjelas</a:t>
            </a:r>
            <a:r>
              <a:rPr lang="en-ID" dirty="0"/>
              <a:t> (</a:t>
            </a:r>
            <a:r>
              <a:rPr lang="en-ID" dirty="0" err="1"/>
              <a:t>secara</a:t>
            </a:r>
            <a:r>
              <a:rPr lang="en-ID" dirty="0"/>
              <a:t> </a:t>
            </a:r>
            <a:r>
              <a:rPr lang="en-ID" dirty="0" err="1"/>
              <a:t>eksplisit</a:t>
            </a:r>
            <a:r>
              <a:rPr lang="en-ID" dirty="0"/>
              <a:t>) </a:t>
            </a:r>
            <a:r>
              <a:rPr lang="en-ID" dirty="0" err="1"/>
              <a:t>mengenai</a:t>
            </a:r>
            <a:r>
              <a:rPr lang="en-ID" dirty="0"/>
              <a:t> </a:t>
            </a:r>
            <a:r>
              <a:rPr lang="en-ID" dirty="0" err="1"/>
              <a:t>hubungan</a:t>
            </a:r>
            <a:r>
              <a:rPr lang="en-ID" dirty="0"/>
              <a:t> </a:t>
            </a:r>
            <a:r>
              <a:rPr lang="en-ID" dirty="0" err="1"/>
              <a:t>signifikan</a:t>
            </a:r>
            <a:r>
              <a:rPr lang="en-ID" dirty="0"/>
              <a:t> </a:t>
            </a:r>
            <a:r>
              <a:rPr lang="en-ID" dirty="0" err="1"/>
              <a:t>diantara</a:t>
            </a:r>
            <a:r>
              <a:rPr lang="en-ID" dirty="0"/>
              <a:t> </a:t>
            </a:r>
            <a:r>
              <a:rPr lang="en-ID" dirty="0" err="1"/>
              <a:t>unsurunsur</a:t>
            </a:r>
            <a:r>
              <a:rPr lang="en-ID" dirty="0"/>
              <a:t> </a:t>
            </a:r>
            <a:r>
              <a:rPr lang="en-ID" dirty="0" err="1"/>
              <a:t>itu</a:t>
            </a:r>
            <a:r>
              <a:rPr lang="en-ID" dirty="0"/>
              <a:t>.</a:t>
            </a:r>
          </a:p>
          <a:p>
            <a:pPr marL="800107" lvl="1" indent="-342900">
              <a:buFont typeface="+mj-lt"/>
              <a:buAutoNum type="arabicPeriod"/>
            </a:pPr>
            <a:r>
              <a:rPr lang="en-ID" dirty="0" err="1"/>
              <a:t>Untuk</a:t>
            </a:r>
            <a:r>
              <a:rPr lang="en-ID" dirty="0"/>
              <a:t> </a:t>
            </a:r>
            <a:r>
              <a:rPr lang="en-ID" dirty="0" err="1"/>
              <a:t>merumuskan</a:t>
            </a:r>
            <a:r>
              <a:rPr lang="en-ID" dirty="0"/>
              <a:t> </a:t>
            </a:r>
            <a:r>
              <a:rPr lang="en-ID" dirty="0" err="1"/>
              <a:t>hipotesis</a:t>
            </a:r>
            <a:r>
              <a:rPr lang="en-ID" dirty="0"/>
              <a:t> </a:t>
            </a:r>
            <a:r>
              <a:rPr lang="en-ID" dirty="0" err="1"/>
              <a:t>mengenai</a:t>
            </a:r>
            <a:r>
              <a:rPr lang="en-ID" dirty="0"/>
              <a:t> </a:t>
            </a:r>
            <a:r>
              <a:rPr lang="en-ID" dirty="0" err="1"/>
              <a:t>hakikat</a:t>
            </a:r>
            <a:r>
              <a:rPr lang="en-ID" dirty="0"/>
              <a:t> </a:t>
            </a:r>
            <a:r>
              <a:rPr lang="en-ID" dirty="0" err="1"/>
              <a:t>hubungan-hubungan</a:t>
            </a:r>
            <a:r>
              <a:rPr lang="en-ID" dirty="0"/>
              <a:t> </a:t>
            </a:r>
            <a:r>
              <a:rPr lang="en-ID" dirty="0" err="1"/>
              <a:t>antar</a:t>
            </a:r>
            <a:r>
              <a:rPr lang="en-ID" dirty="0"/>
              <a:t> </a:t>
            </a:r>
            <a:r>
              <a:rPr lang="en-ID" dirty="0" err="1"/>
              <a:t>variabel</a:t>
            </a:r>
            <a:r>
              <a:rPr lang="en-ID" dirty="0"/>
              <a:t>. </a:t>
            </a:r>
            <a:r>
              <a:rPr lang="en-ID" dirty="0" err="1"/>
              <a:t>Hubungan</a:t>
            </a:r>
            <a:r>
              <a:rPr lang="en-ID" dirty="0"/>
              <a:t> </a:t>
            </a:r>
            <a:r>
              <a:rPr lang="en-ID" dirty="0" err="1"/>
              <a:t>ini</a:t>
            </a:r>
            <a:r>
              <a:rPr lang="en-ID" dirty="0"/>
              <a:t> </a:t>
            </a:r>
            <a:r>
              <a:rPr lang="en-ID" dirty="0" err="1"/>
              <a:t>biasanya</a:t>
            </a:r>
            <a:r>
              <a:rPr lang="en-ID" dirty="0"/>
              <a:t> </a:t>
            </a:r>
            <a:r>
              <a:rPr lang="en-ID" dirty="0" err="1"/>
              <a:t>dinyatakan</a:t>
            </a:r>
            <a:r>
              <a:rPr lang="en-ID" dirty="0"/>
              <a:t> </a:t>
            </a:r>
            <a:r>
              <a:rPr lang="en-ID" dirty="0" err="1"/>
              <a:t>dalam</a:t>
            </a:r>
            <a:r>
              <a:rPr lang="en-ID" dirty="0"/>
              <a:t> </a:t>
            </a:r>
            <a:r>
              <a:rPr lang="en-ID" dirty="0" err="1"/>
              <a:t>bentuk</a:t>
            </a:r>
            <a:r>
              <a:rPr lang="en-ID" dirty="0"/>
              <a:t> </a:t>
            </a:r>
            <a:r>
              <a:rPr lang="en-ID" dirty="0" err="1"/>
              <a:t>matematika</a:t>
            </a:r>
            <a:r>
              <a:rPr lang="en-ID" dirty="0"/>
              <a:t>.</a:t>
            </a:r>
          </a:p>
          <a:p>
            <a:pPr marL="800107" lvl="1" indent="-342900">
              <a:buFont typeface="+mj-lt"/>
              <a:buAutoNum type="arabicPeriod"/>
            </a:pPr>
            <a:r>
              <a:rPr lang="en-ID" dirty="0" err="1"/>
              <a:t>Untuk</a:t>
            </a:r>
            <a:r>
              <a:rPr lang="en-ID" dirty="0"/>
              <a:t> </a:t>
            </a:r>
            <a:r>
              <a:rPr lang="en-ID" dirty="0" err="1"/>
              <a:t>memberikan</a:t>
            </a:r>
            <a:r>
              <a:rPr lang="en-ID" dirty="0"/>
              <a:t> </a:t>
            </a:r>
            <a:r>
              <a:rPr lang="en-ID" dirty="0" err="1"/>
              <a:t>pengelolaan</a:t>
            </a:r>
            <a:r>
              <a:rPr lang="en-ID" dirty="0"/>
              <a:t> </a:t>
            </a:r>
            <a:r>
              <a:rPr lang="en-ID" dirty="0" err="1"/>
              <a:t>terhadap</a:t>
            </a:r>
            <a:r>
              <a:rPr lang="en-ID" dirty="0"/>
              <a:t> </a:t>
            </a:r>
            <a:r>
              <a:rPr lang="en-ID" dirty="0" err="1"/>
              <a:t>pengambilan</a:t>
            </a:r>
            <a:r>
              <a:rPr lang="en-ID" dirty="0"/>
              <a:t> </a:t>
            </a:r>
            <a:r>
              <a:rPr lang="en-ID" dirty="0" err="1"/>
              <a:t>keputusan</a:t>
            </a:r>
            <a:r>
              <a:rPr lang="en-ID" dirty="0"/>
              <a:t>.</a:t>
            </a:r>
          </a:p>
        </p:txBody>
      </p:sp>
    </p:spTree>
    <p:extLst>
      <p:ext uri="{BB962C8B-B14F-4D97-AF65-F5344CB8AC3E}">
        <p14:creationId xmlns:p14="http://schemas.microsoft.com/office/powerpoint/2010/main" val="1354652841"/>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889E43A-3FFB-4DC0-8128-C5E6C5A3D308}"/>
              </a:ext>
            </a:extLst>
          </p:cNvPr>
          <p:cNvSpPr>
            <a:spLocks noGrp="1"/>
          </p:cNvSpPr>
          <p:nvPr>
            <p:ph type="title"/>
          </p:nvPr>
        </p:nvSpPr>
        <p:spPr>
          <a:xfrm>
            <a:off x="251520" y="404664"/>
            <a:ext cx="7471666" cy="1400530"/>
          </a:xfrm>
        </p:spPr>
        <p:txBody>
          <a:bodyPr/>
          <a:lstStyle/>
          <a:p>
            <a:r>
              <a:rPr lang="en-ID" sz="2800" b="1" dirty="0" err="1"/>
              <a:t>Klasifikasi</a:t>
            </a:r>
            <a:r>
              <a:rPr lang="en-ID" sz="2800" b="1" dirty="0"/>
              <a:t> Model </a:t>
            </a:r>
            <a:r>
              <a:rPr lang="en-ID" sz="2800" b="1" dirty="0" err="1"/>
              <a:t>Pengambilan</a:t>
            </a:r>
            <a:r>
              <a:rPr lang="en-ID" sz="2800" b="1" dirty="0"/>
              <a:t> Keputusan</a:t>
            </a:r>
            <a:r>
              <a:rPr lang="en-ID" sz="2800" dirty="0"/>
              <a:t> </a:t>
            </a:r>
            <a:br>
              <a:rPr lang="en-ID" sz="2800" dirty="0"/>
            </a:br>
            <a:endParaRPr lang="en-ID" sz="2800" dirty="0"/>
          </a:p>
        </p:txBody>
      </p:sp>
      <p:graphicFrame>
        <p:nvGraphicFramePr>
          <p:cNvPr id="4" name="Content Placeholder 3">
            <a:extLst>
              <a:ext uri="{FF2B5EF4-FFF2-40B4-BE49-F238E27FC236}">
                <a16:creationId xmlns:a16="http://schemas.microsoft.com/office/drawing/2014/main" xmlns="" id="{7954472B-B2FF-4B4A-BB92-E6CBE6A98885}"/>
              </a:ext>
            </a:extLst>
          </p:cNvPr>
          <p:cNvGraphicFramePr>
            <a:graphicFrameLocks noGrp="1"/>
          </p:cNvGraphicFramePr>
          <p:nvPr>
            <p:ph idx="1"/>
            <p:extLst>
              <p:ext uri="{D42A27DB-BD31-4B8C-83A1-F6EECF244321}">
                <p14:modId xmlns:p14="http://schemas.microsoft.com/office/powerpoint/2010/main" val="1015841830"/>
              </p:ext>
            </p:extLst>
          </p:nvPr>
        </p:nvGraphicFramePr>
        <p:xfrm>
          <a:off x="395536" y="1126760"/>
          <a:ext cx="8352928" cy="5228887"/>
        </p:xfrm>
        <a:graphic>
          <a:graphicData uri="http://schemas.openxmlformats.org/drawingml/2006/table">
            <a:tbl>
              <a:tblPr firstRow="1" firstCol="1" bandRow="1">
                <a:tableStyleId>{0505E3EF-67EA-436B-97B2-0124C06EBD24}</a:tableStyleId>
              </a:tblPr>
              <a:tblGrid>
                <a:gridCol w="2491241">
                  <a:extLst>
                    <a:ext uri="{9D8B030D-6E8A-4147-A177-3AD203B41FA5}">
                      <a16:colId xmlns:a16="http://schemas.microsoft.com/office/drawing/2014/main" xmlns="" val="3827692086"/>
                    </a:ext>
                  </a:extLst>
                </a:gridCol>
                <a:gridCol w="5861687">
                  <a:extLst>
                    <a:ext uri="{9D8B030D-6E8A-4147-A177-3AD203B41FA5}">
                      <a16:colId xmlns:a16="http://schemas.microsoft.com/office/drawing/2014/main" xmlns="" val="2743170491"/>
                    </a:ext>
                  </a:extLst>
                </a:gridCol>
              </a:tblGrid>
              <a:tr h="518920">
                <a:tc>
                  <a:txBody>
                    <a:bodyPr/>
                    <a:lstStyle/>
                    <a:p>
                      <a:pPr>
                        <a:lnSpc>
                          <a:spcPct val="107000"/>
                        </a:lnSpc>
                        <a:spcAft>
                          <a:spcPts val="0"/>
                        </a:spcAft>
                      </a:pPr>
                      <a:r>
                        <a:rPr lang="en-ID" sz="1600" dirty="0">
                          <a:effectLst/>
                        </a:rPr>
                        <a:t>1. </a:t>
                      </a:r>
                      <a:r>
                        <a:rPr lang="en-ID" sz="1600" dirty="0" err="1">
                          <a:effectLst/>
                        </a:rPr>
                        <a:t>Tujuannya</a:t>
                      </a:r>
                      <a:r>
                        <a:rPr lang="en-ID" sz="1600" dirty="0">
                          <a:effectLst/>
                        </a:rPr>
                        <a:t>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b="0" dirty="0">
                          <a:effectLst/>
                        </a:rPr>
                        <a:t>model </a:t>
                      </a:r>
                      <a:r>
                        <a:rPr lang="en-ID" sz="1600" b="0" dirty="0" err="1">
                          <a:effectLst/>
                        </a:rPr>
                        <a:t>latihan</a:t>
                      </a:r>
                      <a:r>
                        <a:rPr lang="en-ID" sz="1600" b="0" dirty="0">
                          <a:effectLst/>
                        </a:rPr>
                        <a:t>, model </a:t>
                      </a:r>
                      <a:r>
                        <a:rPr lang="en-ID" sz="1600" b="0" dirty="0" err="1">
                          <a:effectLst/>
                        </a:rPr>
                        <a:t>penelitian</a:t>
                      </a:r>
                      <a:r>
                        <a:rPr lang="en-ID" sz="1600" b="0" dirty="0">
                          <a:effectLst/>
                        </a:rPr>
                        <a:t>, model </a:t>
                      </a:r>
                      <a:r>
                        <a:rPr lang="en-ID" sz="1600" b="0" dirty="0" err="1">
                          <a:effectLst/>
                        </a:rPr>
                        <a:t>keputusan</a:t>
                      </a:r>
                      <a:r>
                        <a:rPr lang="en-ID" sz="1600" b="0" dirty="0">
                          <a:effectLst/>
                        </a:rPr>
                        <a:t>, model </a:t>
                      </a:r>
                      <a:r>
                        <a:rPr lang="en-ID" sz="1600" b="0" dirty="0" err="1">
                          <a:effectLst/>
                        </a:rPr>
                        <a:t>perencanaan</a:t>
                      </a:r>
                      <a:r>
                        <a:rPr lang="en-ID" sz="1600" b="0" dirty="0">
                          <a:effectLst/>
                        </a:rPr>
                        <a:t>, </a:t>
                      </a:r>
                      <a:r>
                        <a:rPr lang="en-ID" sz="1600" b="0" dirty="0" err="1">
                          <a:effectLst/>
                        </a:rPr>
                        <a:t>dll</a:t>
                      </a:r>
                      <a:endParaRPr lang="en-ID" sz="1600" b="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046873248"/>
                  </a:ext>
                </a:extLst>
              </a:tr>
              <a:tr h="785422">
                <a:tc>
                  <a:txBody>
                    <a:bodyPr/>
                    <a:lstStyle/>
                    <a:p>
                      <a:pPr>
                        <a:lnSpc>
                          <a:spcPct val="107000"/>
                        </a:lnSpc>
                        <a:spcAft>
                          <a:spcPts val="0"/>
                        </a:spcAft>
                      </a:pPr>
                      <a:r>
                        <a:rPr lang="en-ID" sz="1600" dirty="0">
                          <a:effectLst/>
                        </a:rPr>
                        <a:t>2. </a:t>
                      </a:r>
                      <a:r>
                        <a:rPr lang="en-ID" sz="1600" dirty="0" err="1">
                          <a:effectLst/>
                        </a:rPr>
                        <a:t>Bidang</a:t>
                      </a:r>
                      <a:r>
                        <a:rPr lang="en-ID" sz="1600" dirty="0">
                          <a:effectLst/>
                        </a:rPr>
                        <a:t> </a:t>
                      </a:r>
                      <a:r>
                        <a:rPr lang="en-ID" sz="1600" dirty="0" err="1">
                          <a:effectLst/>
                        </a:rPr>
                        <a:t>penerapannya</a:t>
                      </a:r>
                      <a:r>
                        <a:rPr lang="en-ID" sz="1600" dirty="0">
                          <a:effectLst/>
                        </a:rPr>
                        <a:t> (field of application)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a:effectLst/>
                        </a:rPr>
                        <a:t>model tentang transportasi, model tentang persediaan barang, model tentang pendidikan, model tentang kesehatan, dll</a:t>
                      </a:r>
                      <a:endParaRPr lang="en-ID"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82308265"/>
                  </a:ext>
                </a:extLst>
              </a:tr>
              <a:tr h="519092">
                <a:tc>
                  <a:txBody>
                    <a:bodyPr/>
                    <a:lstStyle/>
                    <a:p>
                      <a:pPr>
                        <a:lnSpc>
                          <a:spcPct val="107000"/>
                        </a:lnSpc>
                        <a:spcAft>
                          <a:spcPts val="0"/>
                        </a:spcAft>
                      </a:pPr>
                      <a:r>
                        <a:rPr lang="en-ID" sz="1600" dirty="0">
                          <a:effectLst/>
                        </a:rPr>
                        <a:t>3. </a:t>
                      </a:r>
                      <a:r>
                        <a:rPr lang="en-ID" sz="1600" dirty="0" err="1">
                          <a:effectLst/>
                        </a:rPr>
                        <a:t>Tingkatannya</a:t>
                      </a:r>
                      <a:r>
                        <a:rPr lang="en-ID" sz="1600" dirty="0">
                          <a:effectLst/>
                        </a:rPr>
                        <a:t> (level)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dirty="0">
                          <a:effectLst/>
                        </a:rPr>
                        <a:t>model </a:t>
                      </a:r>
                      <a:r>
                        <a:rPr lang="en-ID" sz="1600" dirty="0" err="1">
                          <a:effectLst/>
                        </a:rPr>
                        <a:t>tingkat</a:t>
                      </a:r>
                      <a:r>
                        <a:rPr lang="en-ID" sz="1600" dirty="0">
                          <a:effectLst/>
                        </a:rPr>
                        <a:t> </a:t>
                      </a:r>
                      <a:r>
                        <a:rPr lang="en-ID" sz="1600" dirty="0" err="1">
                          <a:effectLst/>
                        </a:rPr>
                        <a:t>manajemen</a:t>
                      </a:r>
                      <a:r>
                        <a:rPr lang="en-ID" sz="1600" dirty="0">
                          <a:effectLst/>
                        </a:rPr>
                        <a:t> </a:t>
                      </a:r>
                      <a:r>
                        <a:rPr lang="en-ID" sz="1600" dirty="0" err="1">
                          <a:effectLst/>
                        </a:rPr>
                        <a:t>kantor</a:t>
                      </a:r>
                      <a:r>
                        <a:rPr lang="en-ID" sz="1600" dirty="0">
                          <a:effectLst/>
                        </a:rPr>
                        <a:t>, </a:t>
                      </a:r>
                      <a:r>
                        <a:rPr lang="en-ID" sz="1600" dirty="0" err="1">
                          <a:effectLst/>
                        </a:rPr>
                        <a:t>tingkat</a:t>
                      </a:r>
                      <a:r>
                        <a:rPr lang="en-ID" sz="1600" dirty="0">
                          <a:effectLst/>
                        </a:rPr>
                        <a:t> </a:t>
                      </a:r>
                      <a:r>
                        <a:rPr lang="en-ID" sz="1600" dirty="0" err="1">
                          <a:effectLst/>
                        </a:rPr>
                        <a:t>kebijakan</a:t>
                      </a:r>
                      <a:r>
                        <a:rPr lang="en-ID" sz="1600" dirty="0">
                          <a:effectLst/>
                        </a:rPr>
                        <a:t> </a:t>
                      </a:r>
                      <a:r>
                        <a:rPr lang="en-ID" sz="1600" dirty="0" err="1">
                          <a:effectLst/>
                        </a:rPr>
                        <a:t>nasional</a:t>
                      </a:r>
                      <a:r>
                        <a:rPr lang="en-ID" sz="1600" dirty="0">
                          <a:effectLst/>
                        </a:rPr>
                        <a:t>, </a:t>
                      </a:r>
                      <a:r>
                        <a:rPr lang="en-ID" sz="1600" dirty="0" err="1">
                          <a:effectLst/>
                        </a:rPr>
                        <a:t>kebijakan</a:t>
                      </a:r>
                      <a:r>
                        <a:rPr lang="en-ID" sz="1600" dirty="0">
                          <a:effectLst/>
                        </a:rPr>
                        <a:t> regional, </a:t>
                      </a:r>
                      <a:r>
                        <a:rPr lang="en-ID" sz="1600" dirty="0" err="1">
                          <a:effectLst/>
                        </a:rPr>
                        <a:t>kebijakan</a:t>
                      </a:r>
                      <a:r>
                        <a:rPr lang="en-ID" sz="1600" dirty="0">
                          <a:effectLst/>
                        </a:rPr>
                        <a:t> local, </a:t>
                      </a:r>
                      <a:r>
                        <a:rPr lang="en-ID" sz="1600" dirty="0" err="1">
                          <a:effectLst/>
                        </a:rPr>
                        <a:t>dll</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658888026"/>
                  </a:ext>
                </a:extLst>
              </a:tr>
              <a:tr h="518920">
                <a:tc>
                  <a:txBody>
                    <a:bodyPr/>
                    <a:lstStyle/>
                    <a:p>
                      <a:pPr>
                        <a:lnSpc>
                          <a:spcPct val="107000"/>
                        </a:lnSpc>
                        <a:spcAft>
                          <a:spcPts val="0"/>
                        </a:spcAft>
                      </a:pPr>
                      <a:r>
                        <a:rPr lang="en-ID" sz="1600" dirty="0">
                          <a:effectLst/>
                        </a:rPr>
                        <a:t>4. </a:t>
                      </a:r>
                      <a:r>
                        <a:rPr lang="en-ID" sz="1600" dirty="0" err="1">
                          <a:effectLst/>
                        </a:rPr>
                        <a:t>Ciri</a:t>
                      </a:r>
                      <a:r>
                        <a:rPr lang="en-ID" sz="1600" dirty="0">
                          <a:effectLst/>
                        </a:rPr>
                        <a:t> </a:t>
                      </a:r>
                      <a:r>
                        <a:rPr lang="en-ID" sz="1600" dirty="0" err="1">
                          <a:effectLst/>
                        </a:rPr>
                        <a:t>waktunya</a:t>
                      </a:r>
                      <a:r>
                        <a:rPr lang="en-ID" sz="1600" dirty="0">
                          <a:effectLst/>
                        </a:rPr>
                        <a:t> (time character)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a:effectLst/>
                        </a:rPr>
                        <a:t>model statis dan model dinamis.</a:t>
                      </a:r>
                      <a:endParaRPr lang="en-ID"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01571901"/>
                  </a:ext>
                </a:extLst>
              </a:tr>
              <a:tr h="519092">
                <a:tc>
                  <a:txBody>
                    <a:bodyPr/>
                    <a:lstStyle/>
                    <a:p>
                      <a:pPr>
                        <a:lnSpc>
                          <a:spcPct val="107000"/>
                        </a:lnSpc>
                        <a:spcAft>
                          <a:spcPts val="0"/>
                        </a:spcAft>
                      </a:pPr>
                      <a:r>
                        <a:rPr lang="en-ID" sz="1600" dirty="0">
                          <a:effectLst/>
                        </a:rPr>
                        <a:t>5. </a:t>
                      </a:r>
                      <a:r>
                        <a:rPr lang="en-ID" sz="1600" dirty="0" err="1">
                          <a:effectLst/>
                        </a:rPr>
                        <a:t>Bentuknya</a:t>
                      </a:r>
                      <a:r>
                        <a:rPr lang="en-ID" sz="1600" dirty="0">
                          <a:effectLst/>
                        </a:rPr>
                        <a:t> (form)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a:effectLst/>
                        </a:rPr>
                        <a:t>model dua sisi, satu sisi, tiga dimensi, model konflik, model non konflik, dll</a:t>
                      </a:r>
                      <a:endParaRPr lang="en-ID"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192976469"/>
                  </a:ext>
                </a:extLst>
              </a:tr>
              <a:tr h="785249">
                <a:tc>
                  <a:txBody>
                    <a:bodyPr/>
                    <a:lstStyle/>
                    <a:p>
                      <a:pPr>
                        <a:lnSpc>
                          <a:spcPct val="107000"/>
                        </a:lnSpc>
                        <a:spcAft>
                          <a:spcPts val="0"/>
                        </a:spcAft>
                      </a:pPr>
                      <a:r>
                        <a:rPr lang="en-ID" sz="1600" dirty="0">
                          <a:effectLst/>
                        </a:rPr>
                        <a:t>6. </a:t>
                      </a:r>
                      <a:r>
                        <a:rPr lang="en-ID" sz="1600" dirty="0" err="1">
                          <a:effectLst/>
                        </a:rPr>
                        <a:t>Pengembangan</a:t>
                      </a:r>
                      <a:r>
                        <a:rPr lang="en-ID" sz="1600" dirty="0">
                          <a:effectLst/>
                        </a:rPr>
                        <a:t> </a:t>
                      </a:r>
                      <a:r>
                        <a:rPr lang="en-ID" sz="1600" dirty="0" err="1">
                          <a:effectLst/>
                        </a:rPr>
                        <a:t>analitik</a:t>
                      </a:r>
                      <a:r>
                        <a:rPr lang="en-ID" sz="1600" dirty="0">
                          <a:effectLst/>
                        </a:rPr>
                        <a:t> (analytic development)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a:effectLst/>
                        </a:rPr>
                        <a:t>tingkat dimana matematika perlu digunakan; dll</a:t>
                      </a:r>
                      <a:endParaRPr lang="en-ID" sz="160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344892827"/>
                  </a:ext>
                </a:extLst>
              </a:tr>
              <a:tr h="785422">
                <a:tc>
                  <a:txBody>
                    <a:bodyPr/>
                    <a:lstStyle/>
                    <a:p>
                      <a:pPr>
                        <a:lnSpc>
                          <a:spcPct val="107000"/>
                        </a:lnSpc>
                        <a:spcAft>
                          <a:spcPts val="0"/>
                        </a:spcAft>
                      </a:pPr>
                      <a:r>
                        <a:rPr lang="en-ID" sz="1600" dirty="0">
                          <a:effectLst/>
                        </a:rPr>
                        <a:t>7. </a:t>
                      </a:r>
                      <a:r>
                        <a:rPr lang="en-ID" sz="1600" dirty="0" err="1">
                          <a:effectLst/>
                        </a:rPr>
                        <a:t>Kompleksitas</a:t>
                      </a:r>
                      <a:r>
                        <a:rPr lang="en-ID" sz="1600" dirty="0">
                          <a:effectLst/>
                        </a:rPr>
                        <a:t> (complexity)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dirty="0">
                          <a:effectLst/>
                        </a:rPr>
                        <a:t>model </a:t>
                      </a:r>
                      <a:r>
                        <a:rPr lang="en-ID" sz="1600" dirty="0" err="1">
                          <a:effectLst/>
                        </a:rPr>
                        <a:t>sangat</a:t>
                      </a:r>
                      <a:r>
                        <a:rPr lang="en-ID" sz="1600" dirty="0">
                          <a:effectLst/>
                        </a:rPr>
                        <a:t> </a:t>
                      </a:r>
                      <a:r>
                        <a:rPr lang="en-ID" sz="1600" dirty="0" err="1">
                          <a:effectLst/>
                        </a:rPr>
                        <a:t>terinci</a:t>
                      </a:r>
                      <a:r>
                        <a:rPr lang="en-ID" sz="1600" dirty="0">
                          <a:effectLst/>
                        </a:rPr>
                        <a:t>, model </a:t>
                      </a:r>
                      <a:r>
                        <a:rPr lang="en-ID" sz="1600" dirty="0" err="1">
                          <a:effectLst/>
                        </a:rPr>
                        <a:t>sederhana</a:t>
                      </a:r>
                      <a:r>
                        <a:rPr lang="en-ID" sz="1600" dirty="0">
                          <a:effectLst/>
                        </a:rPr>
                        <a:t>, model global, model </a:t>
                      </a:r>
                      <a:r>
                        <a:rPr lang="en-ID" sz="1600" dirty="0" err="1">
                          <a:effectLst/>
                        </a:rPr>
                        <a:t>keseluruhan</a:t>
                      </a:r>
                      <a:r>
                        <a:rPr lang="en-ID" sz="1600" dirty="0">
                          <a:effectLst/>
                        </a:rPr>
                        <a:t>, </a:t>
                      </a:r>
                      <a:r>
                        <a:rPr lang="en-ID" sz="1600" dirty="0" err="1">
                          <a:effectLst/>
                        </a:rPr>
                        <a:t>dll</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867997503"/>
                  </a:ext>
                </a:extLst>
              </a:tr>
              <a:tr h="785422">
                <a:tc>
                  <a:txBody>
                    <a:bodyPr/>
                    <a:lstStyle/>
                    <a:p>
                      <a:pPr>
                        <a:lnSpc>
                          <a:spcPct val="107000"/>
                        </a:lnSpc>
                        <a:spcAft>
                          <a:spcPts val="0"/>
                        </a:spcAft>
                      </a:pPr>
                      <a:r>
                        <a:rPr lang="en-ID" sz="1600" b="1" i="0" kern="1200" dirty="0">
                          <a:solidFill>
                            <a:schemeClr val="dk1"/>
                          </a:solidFill>
                          <a:effectLst/>
                          <a:latin typeface="+mn-lt"/>
                          <a:ea typeface="+mn-ea"/>
                          <a:cs typeface="+mn-cs"/>
                        </a:rPr>
                        <a:t>8. </a:t>
                      </a:r>
                      <a:r>
                        <a:rPr lang="en-ID" sz="1600" b="1" i="1" kern="1200" dirty="0" err="1">
                          <a:solidFill>
                            <a:schemeClr val="dk1"/>
                          </a:solidFill>
                          <a:effectLst/>
                          <a:latin typeface="+mn-lt"/>
                          <a:ea typeface="+mn-ea"/>
                          <a:cs typeface="+mn-cs"/>
                        </a:rPr>
                        <a:t>Formalisasi</a:t>
                      </a:r>
                      <a:r>
                        <a:rPr lang="en-ID" sz="1600" b="1" i="1" kern="1200" dirty="0">
                          <a:solidFill>
                            <a:schemeClr val="dk1"/>
                          </a:solidFill>
                          <a:effectLst/>
                          <a:latin typeface="+mn-lt"/>
                          <a:ea typeface="+mn-ea"/>
                          <a:cs typeface="+mn-cs"/>
                        </a:rPr>
                        <a:t> (formalization) </a:t>
                      </a:r>
                      <a:endParaRPr lang="en-ID" sz="1600" b="1"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ID" sz="1600" b="0" i="0" kern="1200" dirty="0">
                          <a:solidFill>
                            <a:schemeClr val="dk1"/>
                          </a:solidFill>
                          <a:effectLst/>
                          <a:latin typeface="+mn-lt"/>
                          <a:ea typeface="+mn-ea"/>
                          <a:cs typeface="+mn-cs"/>
                        </a:rPr>
                        <a:t>model </a:t>
                      </a:r>
                      <a:r>
                        <a:rPr lang="en-ID" sz="1600" b="0" i="0" kern="1200" dirty="0" err="1">
                          <a:solidFill>
                            <a:schemeClr val="dk1"/>
                          </a:solidFill>
                          <a:effectLst/>
                          <a:latin typeface="+mn-lt"/>
                          <a:ea typeface="+mn-ea"/>
                          <a:cs typeface="+mn-cs"/>
                        </a:rPr>
                        <a:t>mengenai</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tingkat</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dimana</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interaksi</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itu</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telah</a:t>
                      </a:r>
                      <a:r>
                        <a:rPr lang="en-ID" sz="1600" b="0" i="0" kern="1200" dirty="0">
                          <a:solidFill>
                            <a:schemeClr val="dk1"/>
                          </a:solidFill>
                          <a:effectLst/>
                          <a:latin typeface="+mn-lt"/>
                          <a:ea typeface="+mn-ea"/>
                          <a:cs typeface="+mn-cs"/>
                        </a:rPr>
                        <a:t/>
                      </a:r>
                      <a:br>
                        <a:rPr lang="en-ID" sz="1600" b="0" i="0" kern="1200" dirty="0">
                          <a:solidFill>
                            <a:schemeClr val="dk1"/>
                          </a:solidFill>
                          <a:effectLst/>
                          <a:latin typeface="+mn-lt"/>
                          <a:ea typeface="+mn-ea"/>
                          <a:cs typeface="+mn-cs"/>
                        </a:rPr>
                      </a:br>
                      <a:r>
                        <a:rPr lang="en-ID" sz="1600" b="0" i="0" kern="1200" dirty="0" err="1">
                          <a:solidFill>
                            <a:schemeClr val="dk1"/>
                          </a:solidFill>
                          <a:effectLst/>
                          <a:latin typeface="+mn-lt"/>
                          <a:ea typeface="+mn-ea"/>
                          <a:cs typeface="+mn-cs"/>
                        </a:rPr>
                        <a:t>direncanakan</a:t>
                      </a:r>
                      <a:r>
                        <a:rPr lang="en-ID" sz="1600" b="0" i="0" kern="1200" dirty="0">
                          <a:solidFill>
                            <a:schemeClr val="dk1"/>
                          </a:solidFill>
                          <a:effectLst/>
                          <a:latin typeface="+mn-lt"/>
                          <a:ea typeface="+mn-ea"/>
                          <a:cs typeface="+mn-cs"/>
                        </a:rPr>
                        <a:t> dan </a:t>
                      </a:r>
                      <a:r>
                        <a:rPr lang="en-ID" sz="1600" b="0" i="0" kern="1200" dirty="0" err="1">
                          <a:solidFill>
                            <a:schemeClr val="dk1"/>
                          </a:solidFill>
                          <a:effectLst/>
                          <a:latin typeface="+mn-lt"/>
                          <a:ea typeface="+mn-ea"/>
                          <a:cs typeface="+mn-cs"/>
                        </a:rPr>
                        <a:t>hasilnya</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sudah</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dapat</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diramalkan</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namun</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secara</a:t>
                      </a:r>
                      <a:r>
                        <a:rPr lang="en-ID" sz="1600" b="0" i="0" kern="1200" dirty="0">
                          <a:solidFill>
                            <a:schemeClr val="dk1"/>
                          </a:solidFill>
                          <a:effectLst/>
                          <a:latin typeface="+mn-lt"/>
                          <a:ea typeface="+mn-ea"/>
                          <a:cs typeface="+mn-cs"/>
                        </a:rPr>
                        <a:t> formal </a:t>
                      </a:r>
                      <a:r>
                        <a:rPr lang="en-ID" sz="1600" b="0" i="0" kern="1200" dirty="0" err="1">
                          <a:solidFill>
                            <a:schemeClr val="dk1"/>
                          </a:solidFill>
                          <a:effectLst/>
                          <a:latin typeface="+mn-lt"/>
                          <a:ea typeface="+mn-ea"/>
                          <a:cs typeface="+mn-cs"/>
                        </a:rPr>
                        <a:t>perlu</a:t>
                      </a:r>
                      <a:r>
                        <a:rPr lang="en-ID" sz="1600" b="0" i="0" kern="1200" dirty="0">
                          <a:solidFill>
                            <a:schemeClr val="dk1"/>
                          </a:solidFill>
                          <a:effectLst/>
                          <a:latin typeface="+mn-lt"/>
                          <a:ea typeface="+mn-ea"/>
                          <a:cs typeface="+mn-cs"/>
                        </a:rPr>
                        <a:t> </a:t>
                      </a:r>
                      <a:r>
                        <a:rPr lang="en-ID" sz="1600" b="0" i="0" kern="1200" dirty="0" err="1">
                          <a:solidFill>
                            <a:schemeClr val="dk1"/>
                          </a:solidFill>
                          <a:effectLst/>
                          <a:latin typeface="+mn-lt"/>
                          <a:ea typeface="+mn-ea"/>
                          <a:cs typeface="+mn-cs"/>
                        </a:rPr>
                        <a:t>dibicarakan</a:t>
                      </a:r>
                      <a:r>
                        <a:rPr lang="en-ID" sz="1600" b="0" i="0" kern="1200" dirty="0">
                          <a:solidFill>
                            <a:schemeClr val="dk1"/>
                          </a:solidFill>
                          <a:effectLst/>
                          <a:latin typeface="+mn-lt"/>
                          <a:ea typeface="+mn-ea"/>
                          <a:cs typeface="+mn-cs"/>
                        </a:rPr>
                        <a:t> juga</a:t>
                      </a:r>
                      <a:r>
                        <a:rPr lang="en-ID" sz="1600" dirty="0"/>
                        <a:t> </a:t>
                      </a:r>
                      <a:endParaRPr lang="en-ID" sz="16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877117483"/>
                  </a:ext>
                </a:extLst>
              </a:tr>
            </a:tbl>
          </a:graphicData>
        </a:graphic>
      </p:graphicFrame>
      <p:sp>
        <p:nvSpPr>
          <p:cNvPr id="5" name="Rectangle 1">
            <a:extLst>
              <a:ext uri="{FF2B5EF4-FFF2-40B4-BE49-F238E27FC236}">
                <a16:creationId xmlns:a16="http://schemas.microsoft.com/office/drawing/2014/main" xmlns="" id="{934F3152-7872-4DBA-960C-497A0F40AFB5}"/>
              </a:ext>
            </a:extLst>
          </p:cNvPr>
          <p:cNvSpPr>
            <a:spLocks noChangeArrowheads="1"/>
          </p:cNvSpPr>
          <p:nvPr/>
        </p:nvSpPr>
        <p:spPr bwMode="auto">
          <a:xfrm>
            <a:off x="-41481" y="2699352"/>
            <a:ext cx="1299594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sz="2000"/>
          </a:p>
        </p:txBody>
      </p:sp>
    </p:spTree>
    <p:extLst>
      <p:ext uri="{BB962C8B-B14F-4D97-AF65-F5344CB8AC3E}">
        <p14:creationId xmlns:p14="http://schemas.microsoft.com/office/powerpoint/2010/main" val="46219746"/>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BB82E3B-1950-4732-A041-DF13D222D7DD}"/>
              </a:ext>
            </a:extLst>
          </p:cNvPr>
          <p:cNvSpPr>
            <a:spLocks noGrp="1"/>
          </p:cNvSpPr>
          <p:nvPr>
            <p:ph type="title"/>
          </p:nvPr>
        </p:nvSpPr>
        <p:spPr>
          <a:xfrm>
            <a:off x="484710" y="452718"/>
            <a:ext cx="8335762" cy="1400530"/>
          </a:xfrm>
        </p:spPr>
        <p:txBody>
          <a:bodyPr/>
          <a:lstStyle/>
          <a:p>
            <a:r>
              <a:rPr lang="en-ID" sz="2800" b="1" dirty="0"/>
              <a:t>Model </a:t>
            </a:r>
            <a:r>
              <a:rPr lang="en-ID" sz="2800" b="1" dirty="0" err="1"/>
              <a:t>Perilaku</a:t>
            </a:r>
            <a:r>
              <a:rPr lang="en-ID" sz="2800" b="1" dirty="0"/>
              <a:t> </a:t>
            </a:r>
            <a:r>
              <a:rPr lang="en-ID" sz="2800" b="1" dirty="0" err="1"/>
              <a:t>Pengambilan</a:t>
            </a:r>
            <a:r>
              <a:rPr lang="en-ID" sz="2800" b="1" dirty="0"/>
              <a:t> </a:t>
            </a:r>
            <a:r>
              <a:rPr lang="en-ID" sz="2800" b="1" dirty="0" err="1"/>
              <a:t>keputusan</a:t>
            </a:r>
            <a:endParaRPr lang="en-ID" sz="2800" dirty="0"/>
          </a:p>
        </p:txBody>
      </p:sp>
      <p:sp>
        <p:nvSpPr>
          <p:cNvPr id="3" name="Content Placeholder 2">
            <a:extLst>
              <a:ext uri="{FF2B5EF4-FFF2-40B4-BE49-F238E27FC236}">
                <a16:creationId xmlns:a16="http://schemas.microsoft.com/office/drawing/2014/main" xmlns="" id="{DFBA1D19-CEF5-485B-9B95-8931D42D3855}"/>
              </a:ext>
            </a:extLst>
          </p:cNvPr>
          <p:cNvSpPr>
            <a:spLocks noGrp="1"/>
          </p:cNvSpPr>
          <p:nvPr>
            <p:ph idx="1"/>
          </p:nvPr>
        </p:nvSpPr>
        <p:spPr>
          <a:xfrm>
            <a:off x="404119" y="1484784"/>
            <a:ext cx="8335762" cy="5616623"/>
          </a:xfrm>
        </p:spPr>
        <p:txBody>
          <a:bodyPr>
            <a:normAutofit fontScale="85000" lnSpcReduction="10000"/>
          </a:bodyPr>
          <a:lstStyle/>
          <a:p>
            <a:pPr marL="457200" indent="-457200">
              <a:lnSpc>
                <a:spcPct val="120000"/>
              </a:lnSpc>
              <a:buFont typeface="+mj-lt"/>
              <a:buAutoNum type="arabicPeriod"/>
            </a:pPr>
            <a:r>
              <a:rPr lang="en-ID" b="1" dirty="0">
                <a:solidFill>
                  <a:srgbClr val="FFFF00"/>
                </a:solidFill>
                <a:latin typeface="Arial" panose="020B0604020202020204" pitchFamily="34" charset="0"/>
                <a:cs typeface="Arial" panose="020B0604020202020204" pitchFamily="34" charset="0"/>
              </a:rPr>
              <a:t>Model </a:t>
            </a:r>
            <a:r>
              <a:rPr lang="en-ID" b="1" dirty="0" err="1">
                <a:solidFill>
                  <a:srgbClr val="FFFF00"/>
                </a:solidFill>
                <a:latin typeface="Arial" panose="020B0604020202020204" pitchFamily="34" charset="0"/>
                <a:cs typeface="Arial" panose="020B0604020202020204" pitchFamily="34" charset="0"/>
              </a:rPr>
              <a:t>Ekonomi</a:t>
            </a:r>
            <a:r>
              <a:rPr lang="en-ID" dirty="0">
                <a:solidFill>
                  <a:srgbClr val="FFFF00"/>
                </a:solidFill>
                <a:latin typeface="Arial" panose="020B0604020202020204" pitchFamily="34" charset="0"/>
                <a:cs typeface="Arial" panose="020B0604020202020204" pitchFamily="34" charset="0"/>
              </a:rPr>
              <a:t> </a:t>
            </a:r>
            <a:r>
              <a:rPr lang="en-ID" dirty="0">
                <a:latin typeface="Arial" panose="020B0604020202020204" pitchFamily="34" charset="0"/>
                <a:cs typeface="Arial" panose="020B0604020202020204" pitchFamily="34" charset="0"/>
              </a:rPr>
              <a:t>(</a:t>
            </a:r>
            <a:r>
              <a:rPr lang="en-ID" dirty="0" err="1">
                <a:latin typeface="Arial" panose="020B0604020202020204" pitchFamily="34" charset="0"/>
                <a:cs typeface="Arial" panose="020B0604020202020204" pitchFamily="34" charset="0"/>
              </a:rPr>
              <a:t>ahli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ekonomi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klasik</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dimana</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keputusan</a:t>
            </a:r>
            <a:r>
              <a:rPr lang="en-ID" dirty="0">
                <a:latin typeface="Arial" panose="020B0604020202020204" pitchFamily="34" charset="0"/>
                <a:cs typeface="Arial" panose="020B0604020202020204" pitchFamily="34" charset="0"/>
              </a:rPr>
              <a:t/>
            </a:r>
            <a:br>
              <a:rPr lang="en-ID" dirty="0">
                <a:latin typeface="Arial" panose="020B0604020202020204" pitchFamily="34" charset="0"/>
                <a:cs typeface="Arial" panose="020B0604020202020204" pitchFamily="34" charset="0"/>
              </a:rPr>
            </a:br>
            <a:r>
              <a:rPr lang="en-ID" dirty="0">
                <a:latin typeface="Arial" panose="020B0604020202020204" pitchFamily="34" charset="0"/>
                <a:cs typeface="Arial" panose="020B0604020202020204" pitchFamily="34" charset="0"/>
              </a:rPr>
              <a:t>orang </a:t>
            </a:r>
            <a:r>
              <a:rPr lang="en-ID" dirty="0" err="1">
                <a:latin typeface="Arial" panose="020B0604020202020204" pitchFamily="34" charset="0"/>
                <a:cs typeface="Arial" panose="020B0604020202020204" pitchFamily="34" charset="0"/>
              </a:rPr>
              <a:t>itu</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rasional</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yaitu</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berusaha</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mendapatkan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keuntungan</a:t>
            </a:r>
            <a:r>
              <a:rPr lang="en-ID" dirty="0">
                <a:latin typeface="Arial" panose="020B0604020202020204" pitchFamily="34" charset="0"/>
                <a:cs typeface="Arial" panose="020B0604020202020204" pitchFamily="34" charset="0"/>
              </a:rPr>
              <a:t> marginal </a:t>
            </a:r>
            <a:r>
              <a:rPr lang="en-ID" dirty="0" err="1">
                <a:latin typeface="Arial" panose="020B0604020202020204" pitchFamily="34" charset="0"/>
                <a:cs typeface="Arial" panose="020B0604020202020204" pitchFamily="34" charset="0"/>
              </a:rPr>
              <a:t>sama</a:t>
            </a:r>
            <a:r>
              <a:rPr lang="en-ID" dirty="0">
                <a:latin typeface="Arial" panose="020B0604020202020204" pitchFamily="34" charset="0"/>
                <a:cs typeface="Arial" panose="020B0604020202020204" pitchFamily="34" charset="0"/>
              </a:rPr>
              <a:t/>
            </a:r>
            <a:br>
              <a:rPr lang="en-ID" dirty="0">
                <a:latin typeface="Arial" panose="020B0604020202020204" pitchFamily="34" charset="0"/>
                <a:cs typeface="Arial" panose="020B0604020202020204" pitchFamily="34" charset="0"/>
              </a:rPr>
            </a:br>
            <a:r>
              <a:rPr lang="en-ID" dirty="0" err="1">
                <a:latin typeface="Arial" panose="020B0604020202020204" pitchFamily="34" charset="0"/>
                <a:cs typeface="Arial" panose="020B0604020202020204" pitchFamily="34" charset="0"/>
              </a:rPr>
              <a:t>dengan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biaya</a:t>
            </a:r>
            <a:r>
              <a:rPr lang="en-ID" dirty="0">
                <a:latin typeface="Arial" panose="020B0604020202020204" pitchFamily="34" charset="0"/>
                <a:cs typeface="Arial" panose="020B0604020202020204" pitchFamily="34" charset="0"/>
              </a:rPr>
              <a:t> marginal </a:t>
            </a:r>
            <a:r>
              <a:rPr lang="en-ID" dirty="0" err="1">
                <a:latin typeface="Arial" panose="020B0604020202020204" pitchFamily="34" charset="0"/>
                <a:cs typeface="Arial" panose="020B0604020202020204" pitchFamily="34" charset="0"/>
              </a:rPr>
              <a:t>atau</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untuk</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memperoleh</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keuntungan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maksimum</a:t>
            </a:r>
            <a:endParaRPr lang="en-ID" dirty="0">
              <a:latin typeface="Arial" panose="020B0604020202020204" pitchFamily="34" charset="0"/>
              <a:cs typeface="Arial" panose="020B0604020202020204" pitchFamily="34" charset="0"/>
            </a:endParaRPr>
          </a:p>
          <a:p>
            <a:pPr marL="457200" indent="-457200">
              <a:lnSpc>
                <a:spcPct val="120000"/>
              </a:lnSpc>
              <a:buFont typeface="+mj-lt"/>
              <a:buAutoNum type="arabicPeriod"/>
            </a:pPr>
            <a:r>
              <a:rPr lang="en-ID" b="1" dirty="0">
                <a:solidFill>
                  <a:srgbClr val="FFFF00"/>
                </a:solidFill>
                <a:latin typeface="Arial" panose="020B0604020202020204" pitchFamily="34" charset="0"/>
                <a:cs typeface="Arial" panose="020B0604020202020204" pitchFamily="34" charset="0"/>
              </a:rPr>
              <a:t>Model </a:t>
            </a:r>
            <a:r>
              <a:rPr lang="en-ID" b="1" dirty="0" err="1">
                <a:solidFill>
                  <a:srgbClr val="FFFF00"/>
                </a:solidFill>
                <a:latin typeface="Arial" panose="020B0604020202020204" pitchFamily="34" charset="0"/>
                <a:cs typeface="Arial" panose="020B0604020202020204" pitchFamily="34" charset="0"/>
              </a:rPr>
              <a:t>Manusia</a:t>
            </a:r>
            <a:r>
              <a:rPr lang="en-ID" b="1" dirty="0">
                <a:solidFill>
                  <a:srgbClr val="FFFF00"/>
                </a:solidFill>
                <a:latin typeface="Arial" panose="020B0604020202020204" pitchFamily="34" charset="0"/>
                <a:cs typeface="Arial" panose="020B0604020202020204" pitchFamily="34" charset="0"/>
              </a:rPr>
              <a:t> </a:t>
            </a:r>
            <a:r>
              <a:rPr lang="en-ID" b="1" dirty="0" err="1">
                <a:solidFill>
                  <a:srgbClr val="FFFF00"/>
                </a:solidFill>
                <a:latin typeface="Arial" panose="020B0604020202020204" pitchFamily="34" charset="0"/>
                <a:cs typeface="Arial" panose="020B0604020202020204" pitchFamily="34" charset="0"/>
              </a:rPr>
              <a:t>Administrasi</a:t>
            </a:r>
            <a:r>
              <a:rPr lang="en-ID" dirty="0">
                <a:latin typeface="Arial" panose="020B0604020202020204" pitchFamily="34" charset="0"/>
                <a:cs typeface="Arial" panose="020B0604020202020204" pitchFamily="34" charset="0"/>
              </a:rPr>
              <a:t>, (Herbert A. Simon) </a:t>
            </a:r>
            <a:r>
              <a:rPr lang="en-ID" dirty="0" err="1">
                <a:latin typeface="Arial" panose="020B0604020202020204" pitchFamily="34" charset="0"/>
                <a:cs typeface="Arial" panose="020B0604020202020204" pitchFamily="34" charset="0"/>
              </a:rPr>
              <a:t>dimana</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lebih</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berprinsip</a:t>
            </a:r>
            <a:r>
              <a:rPr lang="en-ID" dirty="0">
                <a:latin typeface="Arial" panose="020B0604020202020204" pitchFamily="34" charset="0"/>
                <a:cs typeface="Arial" panose="020B0604020202020204" pitchFamily="34" charset="0"/>
              </a:rPr>
              <a:t> orang </a:t>
            </a:r>
            <a:r>
              <a:rPr lang="en-ID" dirty="0" err="1">
                <a:latin typeface="Arial" panose="020B0604020202020204" pitchFamily="34" charset="0"/>
                <a:cs typeface="Arial" panose="020B0604020202020204" pitchFamily="34" charset="0"/>
              </a:rPr>
              <a:t>tidak</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menginginkan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maksimalisasi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tetapi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cukup</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keuntungan</a:t>
            </a:r>
            <a:r>
              <a:rPr lang="en-ID" dirty="0">
                <a:latin typeface="Arial" panose="020B0604020202020204" pitchFamily="34" charset="0"/>
                <a:cs typeface="Arial" panose="020B0604020202020204" pitchFamily="34" charset="0"/>
              </a:rPr>
              <a:t> yang </a:t>
            </a:r>
            <a:r>
              <a:rPr lang="en-ID" dirty="0" err="1">
                <a:latin typeface="Arial" panose="020B0604020202020204" pitchFamily="34" charset="0"/>
                <a:cs typeface="Arial" panose="020B0604020202020204" pitchFamily="34" charset="0"/>
              </a:rPr>
              <a:t>memuaskan</a:t>
            </a:r>
            <a:endParaRPr lang="en-ID" dirty="0">
              <a:latin typeface="Arial" panose="020B0604020202020204" pitchFamily="34" charset="0"/>
              <a:cs typeface="Arial" panose="020B0604020202020204" pitchFamily="34" charset="0"/>
            </a:endParaRPr>
          </a:p>
          <a:p>
            <a:pPr marL="457200" indent="-457200">
              <a:lnSpc>
                <a:spcPct val="120000"/>
              </a:lnSpc>
              <a:buFont typeface="+mj-lt"/>
              <a:buAutoNum type="arabicPeriod"/>
            </a:pPr>
            <a:r>
              <a:rPr lang="en-ID" b="1" dirty="0">
                <a:solidFill>
                  <a:srgbClr val="FFFF00"/>
                </a:solidFill>
                <a:latin typeface="Arial" panose="020B0604020202020204" pitchFamily="34" charset="0"/>
                <a:cs typeface="Arial" panose="020B0604020202020204" pitchFamily="34" charset="0"/>
              </a:rPr>
              <a:t>Model </a:t>
            </a:r>
            <a:r>
              <a:rPr lang="en-ID" b="1" dirty="0" err="1">
                <a:solidFill>
                  <a:srgbClr val="FFFF00"/>
                </a:solidFill>
                <a:latin typeface="Arial" panose="020B0604020202020204" pitchFamily="34" charset="0"/>
                <a:cs typeface="Arial" panose="020B0604020202020204" pitchFamily="34" charset="0"/>
              </a:rPr>
              <a:t>Manusia</a:t>
            </a:r>
            <a:r>
              <a:rPr lang="en-ID" b="1" dirty="0">
                <a:solidFill>
                  <a:srgbClr val="FFFF00"/>
                </a:solidFill>
                <a:latin typeface="Arial" panose="020B0604020202020204" pitchFamily="34" charset="0"/>
                <a:cs typeface="Arial" panose="020B0604020202020204" pitchFamily="34" charset="0"/>
              </a:rPr>
              <a:t> </a:t>
            </a:r>
            <a:r>
              <a:rPr lang="en-ID" b="1" dirty="0" err="1">
                <a:solidFill>
                  <a:srgbClr val="FFFF00"/>
                </a:solidFill>
                <a:latin typeface="Arial" panose="020B0604020202020204" pitchFamily="34" charset="0"/>
                <a:cs typeface="Arial" panose="020B0604020202020204" pitchFamily="34" charset="0"/>
              </a:rPr>
              <a:t>Mobicentrik</a:t>
            </a:r>
            <a:r>
              <a:rPr lang="en-ID" dirty="0">
                <a:latin typeface="Arial" panose="020B0604020202020204" pitchFamily="34" charset="0"/>
                <a:cs typeface="Arial" panose="020B0604020202020204" pitchFamily="34" charset="0"/>
              </a:rPr>
              <a:t>, (Jennings), </a:t>
            </a:r>
            <a:r>
              <a:rPr lang="en-ID" dirty="0" err="1">
                <a:latin typeface="Arial" panose="020B0604020202020204" pitchFamily="34" charset="0"/>
                <a:cs typeface="Arial" panose="020B0604020202020204" pitchFamily="34" charset="0"/>
              </a:rPr>
              <a:t>dimana</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perubahan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merupakan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nilai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utama</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sehingga</a:t>
            </a:r>
            <a:r>
              <a:rPr lang="en-ID" dirty="0">
                <a:latin typeface="Arial" panose="020B0604020202020204" pitchFamily="34" charset="0"/>
                <a:cs typeface="Arial" panose="020B0604020202020204" pitchFamily="34" charset="0"/>
              </a:rPr>
              <a:t> orang </a:t>
            </a:r>
            <a:r>
              <a:rPr lang="en-ID" dirty="0" err="1">
                <a:latin typeface="Arial" panose="020B0604020202020204" pitchFamily="34" charset="0"/>
                <a:cs typeface="Arial" panose="020B0604020202020204" pitchFamily="34" charset="0"/>
              </a:rPr>
              <a:t>harus</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selalu</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bergerak</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bebas</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mengambil</a:t>
            </a:r>
            <a:r>
              <a:rPr lang="en-ID" dirty="0">
                <a:latin typeface="Arial" panose="020B0604020202020204" pitchFamily="34" charset="0"/>
                <a:cs typeface="Arial" panose="020B0604020202020204" pitchFamily="34" charset="0"/>
              </a:rPr>
              <a:t/>
            </a:r>
            <a:br>
              <a:rPr lang="en-ID" dirty="0">
                <a:latin typeface="Arial" panose="020B0604020202020204" pitchFamily="34" charset="0"/>
                <a:cs typeface="Arial" panose="020B0604020202020204" pitchFamily="34" charset="0"/>
              </a:rPr>
            </a:br>
            <a:r>
              <a:rPr lang="en-ID" dirty="0" err="1">
                <a:latin typeface="Arial" panose="020B0604020202020204" pitchFamily="34" charset="0"/>
                <a:cs typeface="Arial" panose="020B0604020202020204" pitchFamily="34" charset="0"/>
              </a:rPr>
              <a:t>keputusan</a:t>
            </a:r>
            <a:endParaRPr lang="en-ID" dirty="0">
              <a:latin typeface="Arial" panose="020B0604020202020204" pitchFamily="34" charset="0"/>
              <a:cs typeface="Arial" panose="020B0604020202020204" pitchFamily="34" charset="0"/>
            </a:endParaRPr>
          </a:p>
          <a:p>
            <a:pPr marL="457200" indent="-457200">
              <a:lnSpc>
                <a:spcPct val="120000"/>
              </a:lnSpc>
              <a:buFont typeface="+mj-lt"/>
              <a:buAutoNum type="arabicPeriod"/>
            </a:pPr>
            <a:r>
              <a:rPr lang="en-ID" b="1" dirty="0">
                <a:solidFill>
                  <a:srgbClr val="FFFF00"/>
                </a:solidFill>
                <a:latin typeface="Arial" panose="020B0604020202020204" pitchFamily="34" charset="0"/>
                <a:cs typeface="Arial" panose="020B0604020202020204" pitchFamily="34" charset="0"/>
              </a:rPr>
              <a:t>Model </a:t>
            </a:r>
            <a:r>
              <a:rPr lang="en-ID" b="1" dirty="0" err="1">
                <a:solidFill>
                  <a:srgbClr val="FFFF00"/>
                </a:solidFill>
                <a:latin typeface="Arial" panose="020B0604020202020204" pitchFamily="34" charset="0"/>
                <a:cs typeface="Arial" panose="020B0604020202020204" pitchFamily="34" charset="0"/>
              </a:rPr>
              <a:t>Manusia</a:t>
            </a:r>
            <a:r>
              <a:rPr lang="en-ID" b="1" dirty="0">
                <a:solidFill>
                  <a:srgbClr val="FFFF00"/>
                </a:solidFill>
                <a:latin typeface="Arial" panose="020B0604020202020204" pitchFamily="34" charset="0"/>
                <a:cs typeface="Arial" panose="020B0604020202020204" pitchFamily="34" charset="0"/>
              </a:rPr>
              <a:t> </a:t>
            </a:r>
            <a:r>
              <a:rPr lang="en-ID" b="1" dirty="0" err="1">
                <a:solidFill>
                  <a:srgbClr val="FFFF00"/>
                </a:solidFill>
                <a:latin typeface="Arial" panose="020B0604020202020204" pitchFamily="34" charset="0"/>
                <a:cs typeface="Arial" panose="020B0604020202020204" pitchFamily="34" charset="0"/>
              </a:rPr>
              <a:t>Organisasi</a:t>
            </a:r>
            <a:r>
              <a:rPr lang="en-ID" dirty="0">
                <a:latin typeface="Arial" panose="020B0604020202020204" pitchFamily="34" charset="0"/>
                <a:cs typeface="Arial" panose="020B0604020202020204" pitchFamily="34" charset="0"/>
              </a:rPr>
              <a:t>, (W.F. Whyte), model </a:t>
            </a:r>
            <a:r>
              <a:rPr lang="en-ID" dirty="0" err="1">
                <a:latin typeface="Arial" panose="020B0604020202020204" pitchFamily="34" charset="0"/>
                <a:cs typeface="Arial" panose="020B0604020202020204" pitchFamily="34" charset="0"/>
              </a:rPr>
              <a:t>ini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lebih</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mengedepankan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sifat</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setia</a:t>
            </a:r>
            <a:r>
              <a:rPr lang="en-ID" dirty="0">
                <a:latin typeface="Arial" panose="020B0604020202020204" pitchFamily="34" charset="0"/>
                <a:cs typeface="Arial" panose="020B0604020202020204" pitchFamily="34" charset="0"/>
              </a:rPr>
              <a:t> dan </a:t>
            </a:r>
            <a:r>
              <a:rPr lang="en-ID" dirty="0" err="1">
                <a:latin typeface="Arial" panose="020B0604020202020204" pitchFamily="34" charset="0"/>
                <a:cs typeface="Arial" panose="020B0604020202020204" pitchFamily="34" charset="0"/>
              </a:rPr>
              <a:t>penuh</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kerjasama</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dalam</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pengambilan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keputusan</a:t>
            </a:r>
            <a:endParaRPr lang="en-ID" dirty="0">
              <a:latin typeface="Arial" panose="020B0604020202020204" pitchFamily="34" charset="0"/>
              <a:cs typeface="Arial" panose="020B0604020202020204" pitchFamily="34" charset="0"/>
            </a:endParaRPr>
          </a:p>
          <a:p>
            <a:pPr marL="457200" indent="-457200">
              <a:lnSpc>
                <a:spcPct val="120000"/>
              </a:lnSpc>
              <a:buFont typeface="+mj-lt"/>
              <a:buAutoNum type="arabicPeriod"/>
            </a:pPr>
            <a:r>
              <a:rPr lang="en-ID" b="1" dirty="0">
                <a:solidFill>
                  <a:srgbClr val="FFFF00"/>
                </a:solidFill>
                <a:latin typeface="Arial" panose="020B0604020202020204" pitchFamily="34" charset="0"/>
                <a:cs typeface="Arial" panose="020B0604020202020204" pitchFamily="34" charset="0"/>
              </a:rPr>
              <a:t>Model </a:t>
            </a:r>
            <a:r>
              <a:rPr lang="en-ID" b="1" dirty="0" err="1">
                <a:solidFill>
                  <a:srgbClr val="FFFF00"/>
                </a:solidFill>
                <a:latin typeface="Arial" panose="020B0604020202020204" pitchFamily="34" charset="0"/>
                <a:cs typeface="Arial" panose="020B0604020202020204" pitchFamily="34" charset="0"/>
              </a:rPr>
              <a:t>Pengusaha</a:t>
            </a:r>
            <a:r>
              <a:rPr lang="en-ID" b="1" dirty="0">
                <a:solidFill>
                  <a:srgbClr val="FFFF00"/>
                </a:solidFill>
                <a:latin typeface="Arial" panose="020B0604020202020204" pitchFamily="34" charset="0"/>
                <a:cs typeface="Arial" panose="020B0604020202020204" pitchFamily="34" charset="0"/>
              </a:rPr>
              <a:t> </a:t>
            </a:r>
            <a:r>
              <a:rPr lang="en-ID" b="1" dirty="0" err="1">
                <a:solidFill>
                  <a:srgbClr val="FFFF00"/>
                </a:solidFill>
                <a:latin typeface="Arial" panose="020B0604020202020204" pitchFamily="34" charset="0"/>
                <a:cs typeface="Arial" panose="020B0604020202020204" pitchFamily="34" charset="0"/>
              </a:rPr>
              <a:t>Baru</a:t>
            </a:r>
            <a:r>
              <a:rPr lang="en-ID" dirty="0">
                <a:latin typeface="Arial" panose="020B0604020202020204" pitchFamily="34" charset="0"/>
                <a:cs typeface="Arial" panose="020B0604020202020204" pitchFamily="34" charset="0"/>
              </a:rPr>
              <a:t>, (Wright Mills) </a:t>
            </a:r>
            <a:r>
              <a:rPr lang="en-ID" dirty="0" err="1">
                <a:latin typeface="Arial" panose="020B0604020202020204" pitchFamily="34" charset="0"/>
                <a:cs typeface="Arial" panose="020B0604020202020204" pitchFamily="34" charset="0"/>
              </a:rPr>
              <a:t>menekankan</a:t>
            </a:r>
            <a:r>
              <a:rPr lang="en-ID" dirty="0">
                <a:latin typeface="Arial" panose="020B0604020202020204" pitchFamily="34" charset="0"/>
                <a:cs typeface="Arial" panose="020B0604020202020204" pitchFamily="34" charset="0"/>
              </a:rPr>
              <a:t> pada </a:t>
            </a:r>
            <a:r>
              <a:rPr lang="en-ID" dirty="0" err="1">
                <a:latin typeface="Arial" panose="020B0604020202020204" pitchFamily="34" charset="0"/>
                <a:cs typeface="Arial" panose="020B0604020202020204" pitchFamily="34" charset="0"/>
              </a:rPr>
              <a:t>sifat</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kompetitif</a:t>
            </a:r>
            <a:endParaRPr lang="en-ID" dirty="0">
              <a:latin typeface="Arial" panose="020B0604020202020204" pitchFamily="34" charset="0"/>
              <a:cs typeface="Arial" panose="020B0604020202020204" pitchFamily="34" charset="0"/>
            </a:endParaRPr>
          </a:p>
          <a:p>
            <a:pPr marL="457200" indent="-457200">
              <a:lnSpc>
                <a:spcPct val="120000"/>
              </a:lnSpc>
              <a:buFont typeface="+mj-lt"/>
              <a:buAutoNum type="arabicPeriod"/>
            </a:pPr>
            <a:r>
              <a:rPr lang="en-ID" b="1" dirty="0">
                <a:solidFill>
                  <a:srgbClr val="FFFF00"/>
                </a:solidFill>
                <a:latin typeface="Arial" panose="020B0604020202020204" pitchFamily="34" charset="0"/>
                <a:cs typeface="Arial" panose="020B0604020202020204" pitchFamily="34" charset="0"/>
              </a:rPr>
              <a:t>Model </a:t>
            </a:r>
            <a:r>
              <a:rPr lang="en-ID" b="1" dirty="0" err="1">
                <a:solidFill>
                  <a:srgbClr val="FFFF00"/>
                </a:solidFill>
                <a:latin typeface="Arial" panose="020B0604020202020204" pitchFamily="34" charset="0"/>
                <a:cs typeface="Arial" panose="020B0604020202020204" pitchFamily="34" charset="0"/>
              </a:rPr>
              <a:t>Sosial</a:t>
            </a:r>
            <a:r>
              <a:rPr lang="en-ID" b="1" dirty="0">
                <a:latin typeface="Arial" panose="020B0604020202020204" pitchFamily="34" charset="0"/>
                <a:cs typeface="Arial" panose="020B0604020202020204" pitchFamily="34" charset="0"/>
              </a:rPr>
              <a:t>, (</a:t>
            </a:r>
            <a:r>
              <a:rPr lang="en-ID" dirty="0">
                <a:latin typeface="Arial" panose="020B0604020202020204" pitchFamily="34" charset="0"/>
                <a:cs typeface="Arial" panose="020B0604020202020204" pitchFamily="34" charset="0"/>
              </a:rPr>
              <a:t>Freud Veblen) </a:t>
            </a:r>
            <a:r>
              <a:rPr lang="en-ID" dirty="0" err="1">
                <a:latin typeface="Arial" panose="020B0604020202020204" pitchFamily="34" charset="0"/>
                <a:cs typeface="Arial" panose="020B0604020202020204" pitchFamily="34" charset="0"/>
              </a:rPr>
              <a:t>dimana</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menurutnya</a:t>
            </a:r>
            <a:r>
              <a:rPr lang="en-ID" dirty="0">
                <a:latin typeface="Arial" panose="020B0604020202020204" pitchFamily="34" charset="0"/>
                <a:cs typeface="Arial" panose="020B0604020202020204" pitchFamily="34" charset="0"/>
              </a:rPr>
              <a:t> orang </a:t>
            </a:r>
            <a:r>
              <a:rPr lang="en-ID" dirty="0" err="1">
                <a:latin typeface="Arial" panose="020B0604020202020204" pitchFamily="34" charset="0"/>
                <a:cs typeface="Arial" panose="020B0604020202020204" pitchFamily="34" charset="0"/>
              </a:rPr>
              <a:t>seringb</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tidak</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rasional</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dalam</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mengambil</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keputusan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diliputi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perasaan</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emosi</a:t>
            </a:r>
            <a:r>
              <a:rPr lang="en-ID" dirty="0">
                <a:latin typeface="Arial" panose="020B0604020202020204" pitchFamily="34" charset="0"/>
                <a:cs typeface="Arial" panose="020B0604020202020204" pitchFamily="34" charset="0"/>
              </a:rPr>
              <a:t> dan </a:t>
            </a:r>
            <a:r>
              <a:rPr lang="en-ID" dirty="0" err="1">
                <a:latin typeface="Arial" panose="020B0604020202020204" pitchFamily="34" charset="0"/>
                <a:cs typeface="Arial" panose="020B0604020202020204" pitchFamily="34" charset="0"/>
              </a:rPr>
              <a:t>situasi</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dibawah</a:t>
            </a:r>
            <a:r>
              <a:rPr lang="en-ID" dirty="0">
                <a:latin typeface="Arial" panose="020B0604020202020204" pitchFamily="34" charset="0"/>
                <a:cs typeface="Arial" panose="020B0604020202020204" pitchFamily="34" charset="0"/>
              </a:rPr>
              <a:t> </a:t>
            </a:r>
            <a:r>
              <a:rPr lang="en-ID" dirty="0" err="1">
                <a:latin typeface="Arial" panose="020B0604020202020204" pitchFamily="34" charset="0"/>
                <a:cs typeface="Arial" panose="020B0604020202020204" pitchFamily="34" charset="0"/>
              </a:rPr>
              <a:t>sadar</a:t>
            </a:r>
            <a:r>
              <a:rPr lang="en-ID" dirty="0">
                <a:latin typeface="Arial" panose="020B0604020202020204" pitchFamily="34" charset="0"/>
                <a:cs typeface="Arial" panose="020B0604020202020204" pitchFamily="34" charset="0"/>
              </a:rPr>
              <a:t>. </a:t>
            </a:r>
            <a:endParaRPr lang="en-ID" dirty="0"/>
          </a:p>
        </p:txBody>
      </p:sp>
    </p:spTree>
    <p:extLst>
      <p:ext uri="{BB962C8B-B14F-4D97-AF65-F5344CB8AC3E}">
        <p14:creationId xmlns:p14="http://schemas.microsoft.com/office/powerpoint/2010/main" val="304092358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222B1C8-AE7F-49C5-A166-3BB7AC7807AB}"/>
              </a:ext>
            </a:extLst>
          </p:cNvPr>
          <p:cNvSpPr>
            <a:spLocks noGrp="1"/>
          </p:cNvSpPr>
          <p:nvPr>
            <p:ph type="title"/>
          </p:nvPr>
        </p:nvSpPr>
        <p:spPr/>
        <p:txBody>
          <a:bodyPr/>
          <a:lstStyle/>
          <a:p>
            <a:r>
              <a:rPr lang="en-ID" sz="3600" b="1" dirty="0"/>
              <a:t>Model </a:t>
            </a:r>
            <a:r>
              <a:rPr lang="en-ID" sz="3600" b="1" dirty="0" err="1"/>
              <a:t>Preskriptif</a:t>
            </a:r>
            <a:r>
              <a:rPr lang="en-ID" sz="3600" b="1" dirty="0"/>
              <a:t> dan </a:t>
            </a:r>
            <a:r>
              <a:rPr lang="en-ID" sz="3600" b="1" dirty="0" err="1"/>
              <a:t>Deskriptif</a:t>
            </a:r>
            <a:endParaRPr lang="en-ID" sz="3600" dirty="0"/>
          </a:p>
        </p:txBody>
      </p:sp>
      <p:sp>
        <p:nvSpPr>
          <p:cNvPr id="3" name="Content Placeholder 2">
            <a:extLst>
              <a:ext uri="{FF2B5EF4-FFF2-40B4-BE49-F238E27FC236}">
                <a16:creationId xmlns:a16="http://schemas.microsoft.com/office/drawing/2014/main" xmlns="" id="{374C93B1-9F47-4CD7-923A-91E465E9BBFB}"/>
              </a:ext>
            </a:extLst>
          </p:cNvPr>
          <p:cNvSpPr>
            <a:spLocks noGrp="1"/>
          </p:cNvSpPr>
          <p:nvPr>
            <p:ph idx="1"/>
          </p:nvPr>
        </p:nvSpPr>
        <p:spPr>
          <a:xfrm>
            <a:off x="395536" y="1556792"/>
            <a:ext cx="8424936" cy="5184575"/>
          </a:xfrm>
        </p:spPr>
        <p:txBody>
          <a:bodyPr>
            <a:normAutofit/>
          </a:bodyPr>
          <a:lstStyle/>
          <a:p>
            <a:r>
              <a:rPr lang="en-ID" b="1" dirty="0"/>
              <a:t>Fisher </a:t>
            </a:r>
            <a:r>
              <a:rPr lang="en-ID" dirty="0" err="1"/>
              <a:t>mengemukakan</a:t>
            </a:r>
            <a:r>
              <a:rPr lang="en-ID" dirty="0"/>
              <a:t> </a:t>
            </a:r>
            <a:r>
              <a:rPr lang="en-ID" dirty="0" err="1"/>
              <a:t>bahwa</a:t>
            </a:r>
            <a:r>
              <a:rPr lang="en-ID" dirty="0"/>
              <a:t> pada </a:t>
            </a:r>
            <a:r>
              <a:rPr lang="en-ID" dirty="0" err="1"/>
              <a:t>hakekatnya</a:t>
            </a:r>
            <a:r>
              <a:rPr lang="en-ID" dirty="0"/>
              <a:t> </a:t>
            </a:r>
            <a:r>
              <a:rPr lang="en-ID" dirty="0" err="1"/>
              <a:t>ada</a:t>
            </a:r>
            <a:r>
              <a:rPr lang="en-ID" dirty="0"/>
              <a:t> 2 model </a:t>
            </a:r>
            <a:r>
              <a:rPr lang="en-ID" dirty="0" err="1"/>
              <a:t>pengambilan</a:t>
            </a:r>
            <a:r>
              <a:rPr lang="en-ID" dirty="0"/>
              <a:t> </a:t>
            </a:r>
            <a:r>
              <a:rPr lang="en-ID" dirty="0" err="1"/>
              <a:t>keputusan</a:t>
            </a:r>
            <a:r>
              <a:rPr lang="en-ID" dirty="0"/>
              <a:t>, </a:t>
            </a:r>
            <a:r>
              <a:rPr lang="en-ID" dirty="0" err="1"/>
              <a:t>yaitu</a:t>
            </a:r>
            <a:r>
              <a:rPr lang="en-ID" dirty="0"/>
              <a:t>:</a:t>
            </a:r>
          </a:p>
          <a:p>
            <a:r>
              <a:rPr lang="en-ID" b="1" dirty="0">
                <a:solidFill>
                  <a:srgbClr val="FFFF00"/>
                </a:solidFill>
              </a:rPr>
              <a:t>Model </a:t>
            </a:r>
            <a:r>
              <a:rPr lang="en-ID" b="1" dirty="0" err="1">
                <a:solidFill>
                  <a:srgbClr val="FFFF00"/>
                </a:solidFill>
              </a:rPr>
              <a:t>Preskriptif</a:t>
            </a:r>
            <a:r>
              <a:rPr lang="en-ID" b="1" dirty="0"/>
              <a:t/>
            </a:r>
            <a:br>
              <a:rPr lang="en-ID" b="1" dirty="0"/>
            </a:br>
            <a:r>
              <a:rPr lang="en-ID" dirty="0" err="1"/>
              <a:t>Pemberian</a:t>
            </a:r>
            <a:r>
              <a:rPr lang="en-ID" dirty="0"/>
              <a:t> </a:t>
            </a:r>
            <a:r>
              <a:rPr lang="en-ID" dirty="0" err="1"/>
              <a:t>resep</a:t>
            </a:r>
            <a:r>
              <a:rPr lang="en-ID" dirty="0"/>
              <a:t> </a:t>
            </a:r>
            <a:r>
              <a:rPr lang="en-ID" dirty="0" err="1"/>
              <a:t>perbaikan</a:t>
            </a:r>
            <a:r>
              <a:rPr lang="en-ID" dirty="0"/>
              <a:t>, model </a:t>
            </a:r>
            <a:r>
              <a:rPr lang="en-ID" dirty="0" err="1"/>
              <a:t>ini</a:t>
            </a:r>
            <a:r>
              <a:rPr lang="en-ID" dirty="0"/>
              <a:t> </a:t>
            </a:r>
            <a:r>
              <a:rPr lang="en-ID" dirty="0" err="1"/>
              <a:t>menerangkan</a:t>
            </a:r>
            <a:r>
              <a:rPr lang="en-ID" dirty="0"/>
              <a:t> </a:t>
            </a:r>
            <a:r>
              <a:rPr lang="en-ID" dirty="0" err="1"/>
              <a:t>bagaimana</a:t>
            </a:r>
            <a:r>
              <a:rPr lang="en-ID" dirty="0"/>
              <a:t> </a:t>
            </a:r>
            <a:r>
              <a:rPr lang="en-ID" dirty="0" err="1"/>
              <a:t>kelompok</a:t>
            </a:r>
            <a:r>
              <a:rPr lang="en-ID" dirty="0"/>
              <a:t> </a:t>
            </a:r>
            <a:r>
              <a:rPr lang="en-ID" dirty="0" err="1"/>
              <a:t>seharusnya</a:t>
            </a:r>
            <a:r>
              <a:rPr lang="en-ID" dirty="0"/>
              <a:t> </a:t>
            </a:r>
            <a:r>
              <a:rPr lang="en-ID" dirty="0" err="1"/>
              <a:t>mengambil</a:t>
            </a:r>
            <a:r>
              <a:rPr lang="en-ID" dirty="0"/>
              <a:t> </a:t>
            </a:r>
            <a:r>
              <a:rPr lang="en-ID" dirty="0" err="1"/>
              <a:t>keputusan</a:t>
            </a:r>
            <a:endParaRPr lang="en-ID" dirty="0"/>
          </a:p>
          <a:p>
            <a:r>
              <a:rPr lang="en-ID" b="1" dirty="0">
                <a:solidFill>
                  <a:srgbClr val="FFFF00"/>
                </a:solidFill>
              </a:rPr>
              <a:t>Model </a:t>
            </a:r>
            <a:r>
              <a:rPr lang="en-ID" b="1" dirty="0" err="1">
                <a:solidFill>
                  <a:srgbClr val="FFFF00"/>
                </a:solidFill>
              </a:rPr>
              <a:t>Deskriptif</a:t>
            </a:r>
            <a:r>
              <a:rPr lang="en-ID" b="1" dirty="0"/>
              <a:t/>
            </a:r>
            <a:br>
              <a:rPr lang="en-ID" b="1" dirty="0"/>
            </a:br>
            <a:r>
              <a:rPr lang="en-ID" dirty="0"/>
              <a:t>Model </a:t>
            </a:r>
            <a:r>
              <a:rPr lang="en-ID" dirty="0" err="1"/>
              <a:t>ini</a:t>
            </a:r>
            <a:r>
              <a:rPr lang="en-ID" dirty="0"/>
              <a:t> </a:t>
            </a:r>
            <a:r>
              <a:rPr lang="en-ID" dirty="0" err="1"/>
              <a:t>menerangkan</a:t>
            </a:r>
            <a:r>
              <a:rPr lang="en-ID" dirty="0"/>
              <a:t> </a:t>
            </a:r>
            <a:r>
              <a:rPr lang="en-ID" dirty="0" err="1"/>
              <a:t>bagaimana</a:t>
            </a:r>
            <a:r>
              <a:rPr lang="en-ID" dirty="0"/>
              <a:t> </a:t>
            </a:r>
            <a:r>
              <a:rPr lang="en-ID" dirty="0" err="1"/>
              <a:t>kelompok</a:t>
            </a:r>
            <a:r>
              <a:rPr lang="en-ID" dirty="0"/>
              <a:t> </a:t>
            </a:r>
            <a:r>
              <a:rPr lang="en-ID" dirty="0" err="1"/>
              <a:t>mengambil</a:t>
            </a:r>
            <a:r>
              <a:rPr lang="en-ID" dirty="0"/>
              <a:t> </a:t>
            </a:r>
            <a:r>
              <a:rPr lang="en-ID" dirty="0" err="1"/>
              <a:t>keputusan</a:t>
            </a:r>
            <a:r>
              <a:rPr lang="en-ID" dirty="0"/>
              <a:t> </a:t>
            </a:r>
            <a:r>
              <a:rPr lang="en-ID" dirty="0" err="1"/>
              <a:t>tertentu</a:t>
            </a:r>
            <a:r>
              <a:rPr lang="en-ID" dirty="0"/>
              <a:t/>
            </a:r>
            <a:br>
              <a:rPr lang="en-ID" dirty="0"/>
            </a:br>
            <a:endParaRPr lang="en-ID" dirty="0"/>
          </a:p>
          <a:p>
            <a:r>
              <a:rPr lang="en-ID" dirty="0"/>
              <a:t>Model </a:t>
            </a:r>
            <a:r>
              <a:rPr lang="en-ID" dirty="0" err="1"/>
              <a:t>preskriptif</a:t>
            </a:r>
            <a:r>
              <a:rPr lang="en-ID" dirty="0"/>
              <a:t> </a:t>
            </a:r>
            <a:r>
              <a:rPr lang="en-ID" dirty="0" err="1"/>
              <a:t>berdasarkan</a:t>
            </a:r>
            <a:r>
              <a:rPr lang="en-ID" dirty="0"/>
              <a:t> pada proses yang ideal </a:t>
            </a:r>
            <a:r>
              <a:rPr lang="en-ID" dirty="0" err="1"/>
              <a:t>sedangkan</a:t>
            </a:r>
            <a:r>
              <a:rPr lang="en-ID" dirty="0"/>
              <a:t> model </a:t>
            </a:r>
            <a:r>
              <a:rPr lang="en-ID" dirty="0" err="1"/>
              <a:t>deskriptif</a:t>
            </a:r>
            <a:r>
              <a:rPr lang="en-ID" dirty="0"/>
              <a:t> </a:t>
            </a:r>
            <a:r>
              <a:rPr lang="en-ID" dirty="0" err="1"/>
              <a:t>berdasarkan</a:t>
            </a:r>
            <a:r>
              <a:rPr lang="en-ID" dirty="0"/>
              <a:t> pada </a:t>
            </a:r>
            <a:r>
              <a:rPr lang="en-ID" dirty="0" err="1"/>
              <a:t>realitas</a:t>
            </a:r>
            <a:r>
              <a:rPr lang="en-ID" dirty="0"/>
              <a:t> </a:t>
            </a:r>
            <a:r>
              <a:rPr lang="en-ID" dirty="0" err="1"/>
              <a:t>observasi</a:t>
            </a:r>
            <a:r>
              <a:rPr lang="en-ID" dirty="0"/>
              <a:t> </a:t>
            </a:r>
            <a:br>
              <a:rPr lang="en-ID" dirty="0"/>
            </a:br>
            <a:endParaRPr lang="en-ID" dirty="0"/>
          </a:p>
        </p:txBody>
      </p:sp>
    </p:spTree>
    <p:extLst>
      <p:ext uri="{BB962C8B-B14F-4D97-AF65-F5344CB8AC3E}">
        <p14:creationId xmlns:p14="http://schemas.microsoft.com/office/powerpoint/2010/main" val="3599134045"/>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0769A3-325B-46F2-B4DE-E5E096F873EC}"/>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xmlns="" id="{E5F101DE-62B8-48B6-939B-4BEF93C7AA01}"/>
              </a:ext>
            </a:extLst>
          </p:cNvPr>
          <p:cNvSpPr>
            <a:spLocks noGrp="1"/>
          </p:cNvSpPr>
          <p:nvPr>
            <p:ph idx="1"/>
          </p:nvPr>
        </p:nvSpPr>
        <p:spPr>
          <a:xfrm>
            <a:off x="484710" y="1412776"/>
            <a:ext cx="8335762" cy="4992506"/>
          </a:xfrm>
        </p:spPr>
        <p:txBody>
          <a:bodyPr>
            <a:normAutofit/>
          </a:bodyPr>
          <a:lstStyle/>
          <a:p>
            <a:r>
              <a:rPr lang="sv-SE" sz="2400" b="1" dirty="0">
                <a:solidFill>
                  <a:srgbClr val="FFFF00"/>
                </a:solidFill>
              </a:rPr>
              <a:t>Quade</a:t>
            </a:r>
            <a:r>
              <a:rPr lang="sv-SE" sz="2400" dirty="0"/>
              <a:t> membedakan model ke dalam dua tipe, yakni </a:t>
            </a:r>
            <a:r>
              <a:rPr lang="sv-SE" sz="2400" dirty="0">
                <a:solidFill>
                  <a:srgbClr val="FFFF00"/>
                </a:solidFill>
              </a:rPr>
              <a:t>model kuantitatif dan model kualitatif. </a:t>
            </a:r>
          </a:p>
          <a:p>
            <a:r>
              <a:rPr lang="en-ID" sz="2400" b="1" dirty="0">
                <a:solidFill>
                  <a:srgbClr val="FFFF00"/>
                </a:solidFill>
              </a:rPr>
              <a:t>Gullet dan Hicks </a:t>
            </a:r>
            <a:r>
              <a:rPr lang="sv-SE" sz="2400" dirty="0"/>
              <a:t>membedakan model pengambilan keputusan menjadi :</a:t>
            </a:r>
          </a:p>
          <a:p>
            <a:pPr marL="857256" lvl="1" indent="-457200">
              <a:buFont typeface="+mj-lt"/>
              <a:buAutoNum type="arabicPeriod"/>
            </a:pPr>
            <a:r>
              <a:rPr lang="en-US" altLang="en-US" sz="2000" dirty="0"/>
              <a:t>Model </a:t>
            </a:r>
            <a:r>
              <a:rPr lang="en-US" altLang="en-US" sz="2000" dirty="0" err="1"/>
              <a:t>probabilitas</a:t>
            </a:r>
            <a:endParaRPr lang="en-US" altLang="en-US" sz="2000" dirty="0"/>
          </a:p>
          <a:p>
            <a:pPr marL="857256" lvl="1" indent="-457200">
              <a:buFont typeface="+mj-lt"/>
              <a:buAutoNum type="arabicPeriod"/>
            </a:pPr>
            <a:r>
              <a:rPr lang="en-US" altLang="en-US" sz="2000" dirty="0" err="1"/>
              <a:t>Konsep</a:t>
            </a:r>
            <a:r>
              <a:rPr lang="en-US" altLang="en-US" sz="2000" dirty="0"/>
              <a:t> </a:t>
            </a:r>
            <a:r>
              <a:rPr lang="en-US" altLang="en-US" sz="2000" dirty="0" err="1"/>
              <a:t>tentang</a:t>
            </a:r>
            <a:r>
              <a:rPr lang="en-US" altLang="en-US" sz="2000" dirty="0"/>
              <a:t> </a:t>
            </a:r>
            <a:r>
              <a:rPr lang="en-US" altLang="en-US" sz="2000" dirty="0" err="1"/>
              <a:t>nilai-nilai</a:t>
            </a:r>
            <a:r>
              <a:rPr lang="en-US" altLang="en-US" sz="2000" dirty="0"/>
              <a:t> </a:t>
            </a:r>
            <a:r>
              <a:rPr lang="en-US" altLang="en-US" sz="2000" dirty="0" err="1"/>
              <a:t>harapan</a:t>
            </a:r>
            <a:r>
              <a:rPr lang="en-US" altLang="en-US" sz="2000" dirty="0"/>
              <a:t> (the concept of </a:t>
            </a:r>
            <a:r>
              <a:rPr lang="en-US" altLang="en-US" sz="2000" dirty="0" err="1"/>
              <a:t>expectedvalue</a:t>
            </a:r>
            <a:r>
              <a:rPr lang="en-US" altLang="en-US" sz="2000" dirty="0"/>
              <a:t>)</a:t>
            </a:r>
          </a:p>
          <a:p>
            <a:pPr marL="857256" lvl="1" indent="-457200">
              <a:buFont typeface="+mj-lt"/>
              <a:buAutoNum type="arabicPeriod"/>
            </a:pPr>
            <a:r>
              <a:rPr lang="en-US" altLang="en-US" sz="2000" dirty="0"/>
              <a:t>Model </a:t>
            </a:r>
            <a:r>
              <a:rPr lang="en-US" altLang="en-US" sz="2000" dirty="0" err="1"/>
              <a:t>matriks</a:t>
            </a:r>
            <a:endParaRPr lang="en-US" altLang="en-US" sz="2000" dirty="0"/>
          </a:p>
          <a:p>
            <a:pPr marL="857256" lvl="1" indent="-457200">
              <a:buFont typeface="+mj-lt"/>
              <a:buAutoNum type="arabicPeriod"/>
            </a:pPr>
            <a:r>
              <a:rPr lang="en-US" altLang="en-US" sz="2000" dirty="0"/>
              <a:t>Model </a:t>
            </a:r>
            <a:r>
              <a:rPr lang="en-US" altLang="en-US" sz="2000" dirty="0" err="1"/>
              <a:t>pohon</a:t>
            </a:r>
            <a:r>
              <a:rPr lang="en-US" altLang="en-US" sz="2000" dirty="0"/>
              <a:t> </a:t>
            </a:r>
            <a:r>
              <a:rPr lang="en-US" altLang="en-US" sz="2000" dirty="0" err="1"/>
              <a:t>keputusan</a:t>
            </a:r>
            <a:endParaRPr lang="en-US" altLang="en-US" sz="2000" dirty="0"/>
          </a:p>
          <a:p>
            <a:pPr marL="857256" lvl="1" indent="-457200">
              <a:buFont typeface="+mj-lt"/>
              <a:buAutoNum type="arabicPeriod"/>
            </a:pPr>
            <a:r>
              <a:rPr lang="en-US" altLang="en-US" sz="2000" dirty="0"/>
              <a:t>Model </a:t>
            </a:r>
            <a:r>
              <a:rPr lang="en-US" altLang="en-US" sz="2000" dirty="0" err="1"/>
              <a:t>kurva</a:t>
            </a:r>
            <a:r>
              <a:rPr lang="en-US" altLang="en-US" sz="2000" dirty="0"/>
              <a:t> </a:t>
            </a:r>
            <a:r>
              <a:rPr lang="en-US" altLang="en-US" sz="2000" dirty="0" err="1"/>
              <a:t>indiferen</a:t>
            </a:r>
            <a:endParaRPr lang="en-US" altLang="en-US" sz="2000" dirty="0"/>
          </a:p>
          <a:p>
            <a:pPr marL="857256" lvl="1" indent="-457200">
              <a:buFont typeface="+mj-lt"/>
              <a:buAutoNum type="arabicPeriod"/>
            </a:pPr>
            <a:r>
              <a:rPr lang="en-US" altLang="en-US" sz="2000" dirty="0"/>
              <a:t>Model </a:t>
            </a:r>
            <a:r>
              <a:rPr lang="en-US" altLang="en-US" sz="2000" dirty="0" err="1"/>
              <a:t>simulasi</a:t>
            </a:r>
            <a:r>
              <a:rPr lang="en-US" altLang="en-US" sz="2000" dirty="0"/>
              <a:t> </a:t>
            </a:r>
            <a:r>
              <a:rPr lang="en-US" altLang="en-US" sz="2000" dirty="0" err="1"/>
              <a:t>komputer</a:t>
            </a:r>
            <a:endParaRPr lang="en-US" altLang="en-US" sz="2000" dirty="0"/>
          </a:p>
        </p:txBody>
      </p:sp>
      <p:sp>
        <p:nvSpPr>
          <p:cNvPr id="4" name="Title 1">
            <a:extLst>
              <a:ext uri="{FF2B5EF4-FFF2-40B4-BE49-F238E27FC236}">
                <a16:creationId xmlns:a16="http://schemas.microsoft.com/office/drawing/2014/main" xmlns="" id="{1B6D9BB9-4F3C-400E-9D9C-7DEE7AF76138}"/>
              </a:ext>
            </a:extLst>
          </p:cNvPr>
          <p:cNvSpPr txBox="1">
            <a:spLocks/>
          </p:cNvSpPr>
          <p:nvPr/>
        </p:nvSpPr>
        <p:spPr>
          <a:xfrm>
            <a:off x="251520" y="404664"/>
            <a:ext cx="7471666"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D" sz="2800" b="1" dirty="0"/>
              <a:t>Model </a:t>
            </a:r>
            <a:r>
              <a:rPr lang="en-ID" sz="2800" b="1" dirty="0" err="1"/>
              <a:t>Pengambilan</a:t>
            </a:r>
            <a:r>
              <a:rPr lang="en-ID" sz="2800" b="1" dirty="0"/>
              <a:t> Keputusan</a:t>
            </a:r>
            <a:r>
              <a:rPr lang="en-ID" sz="2800" dirty="0"/>
              <a:t> </a:t>
            </a:r>
            <a:br>
              <a:rPr lang="en-ID" sz="2800" dirty="0"/>
            </a:br>
            <a:endParaRPr lang="en-ID" sz="2800" dirty="0"/>
          </a:p>
        </p:txBody>
      </p:sp>
    </p:spTree>
    <p:extLst>
      <p:ext uri="{BB962C8B-B14F-4D97-AF65-F5344CB8AC3E}">
        <p14:creationId xmlns:p14="http://schemas.microsoft.com/office/powerpoint/2010/main" val="3396086197"/>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A0769A3-325B-46F2-B4DE-E5E096F873EC}"/>
              </a:ext>
            </a:extLst>
          </p:cNvPr>
          <p:cNvSpPr>
            <a:spLocks noGrp="1"/>
          </p:cNvSpPr>
          <p:nvPr>
            <p:ph type="title"/>
          </p:nvPr>
        </p:nvSpPr>
        <p:spPr/>
        <p:txBody>
          <a:bodyPr/>
          <a:lstStyle/>
          <a:p>
            <a:endParaRPr lang="en-ID"/>
          </a:p>
        </p:txBody>
      </p:sp>
      <p:sp>
        <p:nvSpPr>
          <p:cNvPr id="3" name="Content Placeholder 2">
            <a:extLst>
              <a:ext uri="{FF2B5EF4-FFF2-40B4-BE49-F238E27FC236}">
                <a16:creationId xmlns:a16="http://schemas.microsoft.com/office/drawing/2014/main" xmlns="" id="{E5F101DE-62B8-48B6-939B-4BEF93C7AA01}"/>
              </a:ext>
            </a:extLst>
          </p:cNvPr>
          <p:cNvSpPr>
            <a:spLocks noGrp="1"/>
          </p:cNvSpPr>
          <p:nvPr>
            <p:ph idx="1"/>
          </p:nvPr>
        </p:nvSpPr>
        <p:spPr>
          <a:xfrm>
            <a:off x="827700" y="2052925"/>
            <a:ext cx="7632732" cy="4195481"/>
          </a:xfrm>
        </p:spPr>
        <p:txBody>
          <a:bodyPr>
            <a:normAutofit/>
          </a:bodyPr>
          <a:lstStyle/>
          <a:p>
            <a:r>
              <a:rPr lang="en-US" sz="2800" b="1" dirty="0">
                <a:solidFill>
                  <a:srgbClr val="FFFF00"/>
                </a:solidFill>
              </a:rPr>
              <a:t>Robert d. </a:t>
            </a:r>
            <a:r>
              <a:rPr lang="en-US" sz="2800" b="1" dirty="0" err="1">
                <a:solidFill>
                  <a:srgbClr val="FFFF00"/>
                </a:solidFill>
              </a:rPr>
              <a:t>spech</a:t>
            </a:r>
            <a:r>
              <a:rPr lang="en-ID" sz="2800" b="1" dirty="0">
                <a:solidFill>
                  <a:srgbClr val="FFFF00"/>
                </a:solidFill>
              </a:rPr>
              <a:t> </a:t>
            </a:r>
            <a:r>
              <a:rPr lang="sv-SE" sz="2800" dirty="0"/>
              <a:t>membedakan model pengambilan keputusan menjadi :</a:t>
            </a:r>
          </a:p>
          <a:p>
            <a:pPr marL="857256" lvl="1" indent="-457200">
              <a:buFont typeface="+mj-lt"/>
              <a:buAutoNum type="arabicPeriod"/>
            </a:pPr>
            <a:r>
              <a:rPr lang="en-US" altLang="en-US" sz="2400" dirty="0"/>
              <a:t>Model </a:t>
            </a:r>
            <a:r>
              <a:rPr lang="en-US" altLang="en-US" sz="2400" dirty="0" err="1"/>
              <a:t>matematika</a:t>
            </a:r>
            <a:endParaRPr lang="en-US" altLang="en-US" sz="2400" dirty="0"/>
          </a:p>
          <a:p>
            <a:pPr marL="857256" lvl="1" indent="-457200">
              <a:buFont typeface="+mj-lt"/>
              <a:buAutoNum type="arabicPeriod"/>
            </a:pPr>
            <a:r>
              <a:rPr lang="en-US" altLang="en-US" sz="2400" dirty="0"/>
              <a:t>Model </a:t>
            </a:r>
            <a:r>
              <a:rPr lang="en-US" altLang="en-US" sz="2400" dirty="0" err="1"/>
              <a:t>simulasi</a:t>
            </a:r>
            <a:r>
              <a:rPr lang="en-US" altLang="en-US" sz="2400" dirty="0"/>
              <a:t> </a:t>
            </a:r>
            <a:r>
              <a:rPr lang="en-US" altLang="en-US" sz="2400" dirty="0" err="1"/>
              <a:t>komputer</a:t>
            </a:r>
            <a:endParaRPr lang="en-US" altLang="en-US" sz="2400" dirty="0"/>
          </a:p>
          <a:p>
            <a:pPr marL="857256" lvl="1" indent="-457200">
              <a:buFont typeface="+mj-lt"/>
              <a:buAutoNum type="arabicPeriod"/>
            </a:pPr>
            <a:r>
              <a:rPr lang="en-US" altLang="en-US" sz="2400" dirty="0"/>
              <a:t>Model </a:t>
            </a:r>
            <a:r>
              <a:rPr lang="en-US" altLang="en-US" sz="2400" dirty="0" err="1"/>
              <a:t>permainan</a:t>
            </a:r>
            <a:r>
              <a:rPr lang="en-US" altLang="en-US" sz="2400" dirty="0"/>
              <a:t> </a:t>
            </a:r>
            <a:r>
              <a:rPr lang="en-US" altLang="en-US" sz="2400" dirty="0" err="1"/>
              <a:t>operasional</a:t>
            </a:r>
            <a:endParaRPr lang="en-US" altLang="en-US" sz="2400" dirty="0"/>
          </a:p>
          <a:p>
            <a:pPr marL="857256" lvl="1" indent="-457200">
              <a:buFont typeface="+mj-lt"/>
              <a:buAutoNum type="arabicPeriod"/>
            </a:pPr>
            <a:r>
              <a:rPr lang="en-US" altLang="en-US" sz="2400" dirty="0"/>
              <a:t>Model verbal</a:t>
            </a:r>
          </a:p>
          <a:p>
            <a:pPr marL="857256" lvl="1" indent="-457200">
              <a:buFont typeface="+mj-lt"/>
              <a:buAutoNum type="arabicPeriod"/>
            </a:pPr>
            <a:r>
              <a:rPr lang="en-US" altLang="en-US" sz="2400" dirty="0"/>
              <a:t>Model </a:t>
            </a:r>
            <a:r>
              <a:rPr lang="en-US" altLang="en-US" sz="2400" dirty="0" err="1"/>
              <a:t>fisik</a:t>
            </a:r>
            <a:endParaRPr lang="en-US" altLang="en-US" sz="2400" dirty="0"/>
          </a:p>
        </p:txBody>
      </p:sp>
      <p:sp>
        <p:nvSpPr>
          <p:cNvPr id="4" name="Title 1">
            <a:extLst>
              <a:ext uri="{FF2B5EF4-FFF2-40B4-BE49-F238E27FC236}">
                <a16:creationId xmlns:a16="http://schemas.microsoft.com/office/drawing/2014/main" xmlns="" id="{7AEDFFC9-54BE-46E3-96AD-55E0B1921B16}"/>
              </a:ext>
            </a:extLst>
          </p:cNvPr>
          <p:cNvSpPr txBox="1">
            <a:spLocks/>
          </p:cNvSpPr>
          <p:nvPr/>
        </p:nvSpPr>
        <p:spPr>
          <a:xfrm>
            <a:off x="251520" y="444294"/>
            <a:ext cx="7471666"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ID" sz="2800" b="1" dirty="0"/>
              <a:t>Model </a:t>
            </a:r>
            <a:r>
              <a:rPr lang="en-ID" sz="2800" b="1" dirty="0" err="1"/>
              <a:t>Pengambilan</a:t>
            </a:r>
            <a:r>
              <a:rPr lang="en-ID" sz="2800" b="1" dirty="0"/>
              <a:t> Keputusan</a:t>
            </a:r>
            <a:r>
              <a:rPr lang="en-ID" sz="2800" dirty="0"/>
              <a:t> </a:t>
            </a:r>
            <a:br>
              <a:rPr lang="en-ID" sz="2800" dirty="0"/>
            </a:br>
            <a:endParaRPr lang="en-ID" sz="2800" dirty="0"/>
          </a:p>
        </p:txBody>
      </p:sp>
    </p:spTree>
    <p:extLst>
      <p:ext uri="{BB962C8B-B14F-4D97-AF65-F5344CB8AC3E}">
        <p14:creationId xmlns:p14="http://schemas.microsoft.com/office/powerpoint/2010/main" val="2736586703"/>
      </p:ext>
    </p:ext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id-ID" dirty="0"/>
              <a:t>Ada 5 macam model pengambilan keputusan</a:t>
            </a:r>
            <a:r>
              <a:rPr lang="en-ID" dirty="0"/>
              <a:t/>
            </a:r>
            <a:br>
              <a:rPr lang="en-ID" dirty="0"/>
            </a:br>
            <a:r>
              <a:rPr lang="en-ID" sz="3600" dirty="0">
                <a:solidFill>
                  <a:srgbClr val="FFFF00"/>
                </a:solidFill>
              </a:rPr>
              <a:t>(</a:t>
            </a:r>
            <a:r>
              <a:rPr lang="en-US" sz="3600" dirty="0">
                <a:solidFill>
                  <a:srgbClr val="FFFF00"/>
                </a:solidFill>
              </a:rPr>
              <a:t>Turpin &amp; Marais)</a:t>
            </a:r>
            <a:endParaRPr lang="id-ID" dirty="0">
              <a:solidFill>
                <a:srgbClr val="FFFF00"/>
              </a:solidFill>
            </a:endParaRPr>
          </a:p>
        </p:txBody>
      </p:sp>
      <p:sp>
        <p:nvSpPr>
          <p:cNvPr id="3" name="Content Placeholder 2"/>
          <p:cNvSpPr>
            <a:spLocks noGrp="1"/>
          </p:cNvSpPr>
          <p:nvPr>
            <p:ph idx="1"/>
          </p:nvPr>
        </p:nvSpPr>
        <p:spPr>
          <a:xfrm>
            <a:off x="395536" y="2996952"/>
            <a:ext cx="8595948" cy="4195481"/>
          </a:xfrm>
        </p:spPr>
        <p:txBody>
          <a:bodyPr>
            <a:normAutofit/>
          </a:bodyPr>
          <a:lstStyle/>
          <a:p>
            <a:r>
              <a:rPr lang="id-ID" sz="2800" dirty="0"/>
              <a:t>Model Rasional</a:t>
            </a:r>
          </a:p>
          <a:p>
            <a:r>
              <a:rPr lang="id-ID" sz="2800" dirty="0"/>
              <a:t>Model Rasionalitas Terbatas</a:t>
            </a:r>
          </a:p>
          <a:p>
            <a:r>
              <a:rPr lang="id-ID" sz="2800" dirty="0"/>
              <a:t>Model Kaleng Sampah (</a:t>
            </a:r>
            <a:r>
              <a:rPr lang="id-ID" sz="2800" i="1" dirty="0"/>
              <a:t>garbage can model</a:t>
            </a:r>
            <a:r>
              <a:rPr lang="id-ID" sz="2800" dirty="0"/>
              <a:t>)</a:t>
            </a:r>
          </a:p>
          <a:p>
            <a:r>
              <a:rPr lang="id-ID" sz="2800" dirty="0"/>
              <a:t>Model Transenden</a:t>
            </a:r>
          </a:p>
          <a:p>
            <a:r>
              <a:rPr lang="id-ID" sz="2800" dirty="0"/>
              <a:t>Model Intuitif</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Model Rasional</a:t>
            </a:r>
          </a:p>
        </p:txBody>
      </p:sp>
      <p:sp>
        <p:nvSpPr>
          <p:cNvPr id="3" name="Content Placeholder 2"/>
          <p:cNvSpPr>
            <a:spLocks noGrp="1"/>
          </p:cNvSpPr>
          <p:nvPr>
            <p:ph idx="1"/>
          </p:nvPr>
        </p:nvSpPr>
        <p:spPr>
          <a:xfrm>
            <a:off x="484710" y="1700808"/>
            <a:ext cx="7920764" cy="4195481"/>
          </a:xfrm>
        </p:spPr>
        <p:txBody>
          <a:bodyPr/>
          <a:lstStyle/>
          <a:p>
            <a:pPr algn="just"/>
            <a:r>
              <a:rPr lang="id-ID" dirty="0"/>
              <a:t>Model ini mengasumsikan 4 hal, yaitu:</a:t>
            </a:r>
          </a:p>
          <a:p>
            <a:pPr marL="514350" indent="-514350" algn="just">
              <a:buFont typeface="+mj-lt"/>
              <a:buAutoNum type="arabicPeriod"/>
            </a:pPr>
            <a:r>
              <a:rPr lang="id-ID" dirty="0"/>
              <a:t>Pengambil keputusan bersikap rasional</a:t>
            </a:r>
          </a:p>
          <a:p>
            <a:pPr marL="514350" indent="-514350" algn="just">
              <a:buFont typeface="+mj-lt"/>
              <a:buAutoNum type="arabicPeriod"/>
            </a:pPr>
            <a:r>
              <a:rPr lang="id-ID" dirty="0"/>
              <a:t>Memiliki pengetahuan yang tak terbatas dan informasi yang luas dalam konteks pemecahan masalah</a:t>
            </a:r>
          </a:p>
          <a:p>
            <a:pPr marL="514350" indent="-514350" algn="just">
              <a:buFont typeface="+mj-lt"/>
              <a:buAutoNum type="arabicPeriod"/>
            </a:pPr>
            <a:r>
              <a:rPr lang="id-ID" dirty="0"/>
              <a:t>Mampu menghitung probabilitas kesuksesan masing-masing alternatif</a:t>
            </a:r>
          </a:p>
          <a:p>
            <a:pPr marL="514350" indent="-514350" algn="just">
              <a:buFont typeface="+mj-lt"/>
              <a:buAutoNum type="arabicPeriod"/>
            </a:pPr>
            <a:r>
              <a:rPr lang="id-ID" dirty="0"/>
              <a:t>Memiliki preferensi yang konsisten dalam memilih alternatif terbaik</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a:xfrm>
            <a:off x="519952" y="1767293"/>
            <a:ext cx="8084495" cy="4475590"/>
          </a:xfrm>
        </p:spPr>
        <p:txBody>
          <a:bodyPr>
            <a:normAutofit/>
          </a:bodyPr>
          <a:lstStyle/>
          <a:p>
            <a:r>
              <a:rPr lang="id-ID" dirty="0"/>
              <a:t>Dalam model ini menjalani 8 tahapan mental</a:t>
            </a:r>
          </a:p>
          <a:p>
            <a:pPr marL="514350" indent="-514350" algn="just">
              <a:buFont typeface="+mj-lt"/>
              <a:buAutoNum type="arabicPeriod"/>
            </a:pPr>
            <a:r>
              <a:rPr lang="id-ID" dirty="0"/>
              <a:t>Mengenali masalah dan kebutuhan adanya keputusan</a:t>
            </a:r>
          </a:p>
          <a:p>
            <a:pPr marL="514350" indent="-514350" algn="just">
              <a:buFont typeface="+mj-lt"/>
              <a:buAutoNum type="arabicPeriod"/>
            </a:pPr>
            <a:r>
              <a:rPr lang="id-ID" dirty="0"/>
              <a:t>Identifikasi tujuan pengambilan keputusan</a:t>
            </a:r>
          </a:p>
          <a:p>
            <a:pPr marL="514350" indent="-514350" algn="just">
              <a:buFont typeface="+mj-lt"/>
              <a:buAutoNum type="arabicPeriod"/>
            </a:pPr>
            <a:r>
              <a:rPr lang="id-ID" dirty="0"/>
              <a:t>Mengidentifikasi data yang relevan dan menganalisis situasi keputusan</a:t>
            </a:r>
          </a:p>
          <a:p>
            <a:pPr marL="514350" indent="-514350" algn="just">
              <a:buFont typeface="+mj-lt"/>
              <a:buAutoNum type="arabicPeriod"/>
            </a:pPr>
            <a:r>
              <a:rPr lang="id-ID" dirty="0"/>
              <a:t>Mengembangkan alternatif</a:t>
            </a:r>
          </a:p>
          <a:p>
            <a:pPr marL="514350" indent="-514350" algn="just">
              <a:buFont typeface="+mj-lt"/>
              <a:buAutoNum type="arabicPeriod"/>
            </a:pPr>
            <a:r>
              <a:rPr lang="id-ID" dirty="0"/>
              <a:t>Memilih alternatif terbaik</a:t>
            </a:r>
          </a:p>
          <a:p>
            <a:pPr marL="514350" indent="-514350" algn="just">
              <a:buFont typeface="+mj-lt"/>
              <a:buAutoNum type="arabicPeriod"/>
            </a:pPr>
            <a:r>
              <a:rPr lang="id-ID" dirty="0"/>
              <a:t>Melakukan implementasi keputusan</a:t>
            </a:r>
          </a:p>
          <a:p>
            <a:pPr marL="514350" indent="-514350" algn="just">
              <a:buFont typeface="+mj-lt"/>
              <a:buAutoNum type="arabicPeriod"/>
            </a:pPr>
            <a:r>
              <a:rPr lang="id-ID" dirty="0"/>
              <a:t>Mengumpulkan umpan balik atas hasil keputusan yang diambil</a:t>
            </a:r>
          </a:p>
          <a:p>
            <a:pPr marL="514350" indent="-514350" algn="just">
              <a:buFont typeface="+mj-lt"/>
              <a:buAutoNum type="arabicPeriod"/>
            </a:pPr>
            <a:r>
              <a:rPr lang="id-ID" dirty="0"/>
              <a:t>Merevisi keputusan apabila diperlukan</a:t>
            </a:r>
          </a:p>
        </p:txBody>
      </p:sp>
      <p:sp>
        <p:nvSpPr>
          <p:cNvPr id="4" name="Title 1">
            <a:extLst>
              <a:ext uri="{FF2B5EF4-FFF2-40B4-BE49-F238E27FC236}">
                <a16:creationId xmlns:a16="http://schemas.microsoft.com/office/drawing/2014/main" xmlns="" id="{F715F39B-2477-4713-9DAC-5A461DD4FFE2}"/>
              </a:ext>
            </a:extLst>
          </p:cNvPr>
          <p:cNvSpPr txBox="1">
            <a:spLocks/>
          </p:cNvSpPr>
          <p:nvPr/>
        </p:nvSpPr>
        <p:spPr>
          <a:xfrm>
            <a:off x="637110" y="605118"/>
            <a:ext cx="7055380"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a:t>Model Rasional</a:t>
            </a:r>
            <a:endParaRPr lang="id-ID"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54241" y="1777292"/>
            <a:ext cx="7992772" cy="4475590"/>
          </a:xfrm>
        </p:spPr>
        <p:txBody>
          <a:bodyPr>
            <a:normAutofit/>
          </a:bodyPr>
          <a:lstStyle/>
          <a:p>
            <a:r>
              <a:rPr lang="id-ID" dirty="0"/>
              <a:t>Menurut Herbert A. Simon</a:t>
            </a:r>
          </a:p>
          <a:p>
            <a:pPr marL="0" indent="0" algn="just">
              <a:buNone/>
            </a:pPr>
            <a:r>
              <a:rPr lang="id-ID" dirty="0"/>
              <a:t>Manusia memiliki sistem preferensi yang tidak selalu konsisten. Pengetahuan dan informasi yang dimiliki pada umumnya juga terbatas, kecuali apabila dimensi waktu dibiarkan tidak terhingga sehingga sesungguhnya pengambil keputusan hanya mampu mengambil keputusan yang bersifat “cukup memuaskan (</a:t>
            </a:r>
            <a:r>
              <a:rPr lang="id-ID" i="1" dirty="0"/>
              <a:t>satisfying</a:t>
            </a:r>
            <a:r>
              <a:rPr lang="id-ID" dirty="0"/>
              <a:t>)”.</a:t>
            </a:r>
          </a:p>
          <a:p>
            <a:pPr marL="0" indent="0" algn="just">
              <a:buNone/>
            </a:pPr>
            <a:endParaRPr lang="id-ID" dirty="0"/>
          </a:p>
          <a:p>
            <a:pPr marL="0" indent="0" algn="just">
              <a:buNone/>
            </a:pPr>
            <a:r>
              <a:rPr lang="id-ID" dirty="0"/>
              <a:t>Keterbatasan rasionalitas ini dalam teori pengambilan keputusan dinamakan </a:t>
            </a:r>
            <a:r>
              <a:rPr lang="id-ID" i="1" dirty="0"/>
              <a:t>bounded rasionality</a:t>
            </a:r>
            <a:r>
              <a:rPr lang="id-ID" dirty="0"/>
              <a:t> dan menyebabkan pengambil keputusan mengambil alternatif paling memuaskan yang pertama kali terlintas dalam pikirannya.</a:t>
            </a:r>
          </a:p>
        </p:txBody>
      </p:sp>
      <p:sp>
        <p:nvSpPr>
          <p:cNvPr id="4" name="Title 1">
            <a:extLst>
              <a:ext uri="{FF2B5EF4-FFF2-40B4-BE49-F238E27FC236}">
                <a16:creationId xmlns:a16="http://schemas.microsoft.com/office/drawing/2014/main" xmlns="" id="{30B32DE2-A993-4486-8DC1-80A323FB2934}"/>
              </a:ext>
            </a:extLst>
          </p:cNvPr>
          <p:cNvSpPr txBox="1">
            <a:spLocks/>
          </p:cNvSpPr>
          <p:nvPr/>
        </p:nvSpPr>
        <p:spPr>
          <a:xfrm>
            <a:off x="637110" y="605118"/>
            <a:ext cx="7055380"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dirty="0"/>
              <a:t>Model Rasional</a:t>
            </a:r>
            <a:r>
              <a:rPr lang="en-ID" dirty="0"/>
              <a:t> </a:t>
            </a:r>
            <a:r>
              <a:rPr lang="en-ID" dirty="0" err="1"/>
              <a:t>Terbatas</a:t>
            </a:r>
            <a:endParaRPr lang="id-ID"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Model Kaleng Sampah</a:t>
            </a:r>
          </a:p>
        </p:txBody>
      </p:sp>
      <p:sp>
        <p:nvSpPr>
          <p:cNvPr id="3" name="Content Placeholder 2"/>
          <p:cNvSpPr>
            <a:spLocks noGrp="1"/>
          </p:cNvSpPr>
          <p:nvPr>
            <p:ph idx="1"/>
          </p:nvPr>
        </p:nvSpPr>
        <p:spPr>
          <a:xfrm>
            <a:off x="483974" y="1853249"/>
            <a:ext cx="8120474" cy="4395158"/>
          </a:xfrm>
        </p:spPr>
        <p:txBody>
          <a:bodyPr>
            <a:normAutofit/>
          </a:bodyPr>
          <a:lstStyle/>
          <a:p>
            <a:pPr algn="just"/>
            <a:r>
              <a:rPr lang="id-ID" sz="2400" dirty="0"/>
              <a:t>Model ini tidak memedulikan hubungan keteraturan diantara masalah yang terjadi-solusi yang ada-pelaku-alternatif, namun menjelaskan bahwa pengambilan keputusan dalam sebuah perusahaan bersifat acak (</a:t>
            </a:r>
            <a:r>
              <a:rPr lang="id-ID" sz="2400" i="1" dirty="0"/>
              <a:t>random</a:t>
            </a:r>
            <a:r>
              <a:rPr lang="id-ID" sz="2400" dirty="0"/>
              <a:t>) dan tidak sistematik.</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Model Transenden</a:t>
            </a:r>
          </a:p>
        </p:txBody>
      </p:sp>
      <p:sp>
        <p:nvSpPr>
          <p:cNvPr id="3" name="Content Placeholder 2"/>
          <p:cNvSpPr>
            <a:spLocks noGrp="1"/>
          </p:cNvSpPr>
          <p:nvPr>
            <p:ph idx="1"/>
          </p:nvPr>
        </p:nvSpPr>
        <p:spPr>
          <a:xfrm>
            <a:off x="487540" y="1556792"/>
            <a:ext cx="8044899" cy="4680520"/>
          </a:xfrm>
        </p:spPr>
        <p:txBody>
          <a:bodyPr>
            <a:normAutofit fontScale="97500"/>
          </a:bodyPr>
          <a:lstStyle/>
          <a:p>
            <a:pPr algn="just"/>
            <a:r>
              <a:rPr lang="id-ID" dirty="0"/>
              <a:t>Model Transenden tidak pernah ditemukan dalam referensi pengambilan keputusan yang pernah ada.</a:t>
            </a:r>
          </a:p>
          <a:p>
            <a:pPr algn="just"/>
            <a:r>
              <a:rPr lang="id-ID" dirty="0"/>
              <a:t>Transenden mengandung arti di luar sistem yang dibicarakan. </a:t>
            </a:r>
          </a:p>
          <a:p>
            <a:pPr algn="just"/>
            <a:r>
              <a:rPr lang="id-ID" dirty="0"/>
              <a:t>Model ini berbeda dengan model kaleng sampah pada hakikatnya.</a:t>
            </a:r>
          </a:p>
          <a:p>
            <a:pPr algn="just"/>
            <a:r>
              <a:rPr lang="id-ID" dirty="0"/>
              <a:t>Pada Model kaleng sampah, seorang pengambil keputusan mempercayai apa yang dikatakan penasihat spiritualnya dan melakukan apa yang dikatakan. Sementara pada transenden ada pengembangan alternatif dalam keterbatasan dirinya dan menyerahkan keputusan atas alternatif yang ada kepada kekuatan supranatural yang lebih tinggi yaitu Allah SWT.</a:t>
            </a:r>
          </a:p>
          <a:p>
            <a:pPr marL="0" indent="0" algn="just">
              <a:buNone/>
            </a:pPr>
            <a:endParaRPr lang="id-ID"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altLang="en-US" dirty="0"/>
              <a:t>Model Intuitif</a:t>
            </a:r>
          </a:p>
        </p:txBody>
      </p:sp>
      <p:sp>
        <p:nvSpPr>
          <p:cNvPr id="3" name="Content Placeholder 2"/>
          <p:cNvSpPr>
            <a:spLocks noGrp="1"/>
          </p:cNvSpPr>
          <p:nvPr>
            <p:ph idx="1"/>
          </p:nvPr>
        </p:nvSpPr>
        <p:spPr>
          <a:xfrm>
            <a:off x="395536" y="1556792"/>
            <a:ext cx="8136904" cy="4195481"/>
          </a:xfrm>
        </p:spPr>
        <p:txBody>
          <a:bodyPr>
            <a:normAutofit/>
          </a:bodyPr>
          <a:lstStyle/>
          <a:p>
            <a:pPr algn="just"/>
            <a:r>
              <a:rPr lang="id-ID" altLang="en-US" sz="2400" dirty="0"/>
              <a:t>Model ini kebalikan dari model rasional. apabila dalam model rasional berlaku hukum rasional terbatas maka dalam model intuitif berlaku hukum ketidakterbatasan di luar rasionalitas.</a:t>
            </a:r>
          </a:p>
          <a:p>
            <a:pPr algn="just"/>
            <a:r>
              <a:rPr lang="id-ID" altLang="en-US" sz="2400" dirty="0"/>
              <a:t>Model ini menekankan pada </a:t>
            </a:r>
            <a:r>
              <a:rPr lang="id-ID" altLang="en-US" sz="2400" i="1" dirty="0"/>
              <a:t>pengetahuan subsconcius (subsconsious knowledge</a:t>
            </a:r>
            <a:r>
              <a:rPr lang="id-ID" altLang="en-US" sz="2400" dirty="0"/>
              <a:t>) yang dimiliki manusia.</a:t>
            </a:r>
          </a:p>
          <a:p>
            <a:pPr algn="just"/>
            <a:r>
              <a:rPr lang="id-ID" altLang="en-US" sz="2400" dirty="0"/>
              <a:t>Pengetahuan ini di luar kesadaran manusia terakumulasi sebagai pola-pola dan disimpan di dalam relung hatinya.</a:t>
            </a: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84710" y="2057401"/>
            <a:ext cx="8335762" cy="4195481"/>
          </a:xfrm>
        </p:spPr>
        <p:txBody>
          <a:bodyPr>
            <a:normAutofit/>
          </a:bodyPr>
          <a:lstStyle/>
          <a:p>
            <a:pPr algn="just"/>
            <a:r>
              <a:rPr lang="id-ID" altLang="en-US" sz="2400" i="1" dirty="0"/>
              <a:t>Tiba-tiba muncul suatu lompatan dalam kesadaran, yang disebut intuisi, yang merupakan jawaban yang Anda kehendaki, atau solusi yang akan datang kepada Anda, namun Anda tidak tahu bagaimana caranya atau mengapa... (Albert Einstein)</a:t>
            </a:r>
          </a:p>
          <a:p>
            <a:pPr algn="just"/>
            <a:r>
              <a:rPr lang="id-ID" altLang="en-US" sz="2400" dirty="0"/>
              <a:t>Pengetahuan “subsconcious” merupakan berbagai pola sosial, alam (natural), psikologis, dan moral.</a:t>
            </a:r>
          </a:p>
          <a:p>
            <a:pPr marL="0" indent="0" algn="just">
              <a:buNone/>
            </a:pPr>
            <a:endParaRPr lang="id-ID" altLang="en-US" sz="2400" dirty="0"/>
          </a:p>
        </p:txBody>
      </p:sp>
      <p:sp>
        <p:nvSpPr>
          <p:cNvPr id="4" name="Title 1">
            <a:extLst>
              <a:ext uri="{FF2B5EF4-FFF2-40B4-BE49-F238E27FC236}">
                <a16:creationId xmlns:a16="http://schemas.microsoft.com/office/drawing/2014/main" xmlns="" id="{4D647054-AD95-4F63-B063-AA7BC5C0DBF7}"/>
              </a:ext>
            </a:extLst>
          </p:cNvPr>
          <p:cNvSpPr txBox="1">
            <a:spLocks/>
          </p:cNvSpPr>
          <p:nvPr/>
        </p:nvSpPr>
        <p:spPr>
          <a:xfrm>
            <a:off x="637110" y="605118"/>
            <a:ext cx="7055380" cy="1400530"/>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d-ID" altLang="en-US"/>
              <a:t>Model Intuitif</a:t>
            </a:r>
            <a:endParaRPr lang="id-ID" altLang="en-US" dirty="0"/>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90</TotalTime>
  <Words>804</Words>
  <Application>Microsoft Office PowerPoint</Application>
  <PresentationFormat>On-screen Show (4:3)</PresentationFormat>
  <Paragraphs>98</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Narrow</vt:lpstr>
      <vt:lpstr>Calibri</vt:lpstr>
      <vt:lpstr>Century Gothic</vt:lpstr>
      <vt:lpstr>Times New Roman</vt:lpstr>
      <vt:lpstr>Wingdings 3</vt:lpstr>
      <vt:lpstr>Ion</vt:lpstr>
      <vt:lpstr>Model Pengambilan Keputusan</vt:lpstr>
      <vt:lpstr>Model Pengambilan Keputusan</vt:lpstr>
      <vt:lpstr>Klasifikasi Model Pengambilan Keputusan  </vt:lpstr>
      <vt:lpstr>Model Perilaku Pengambilan keputusan</vt:lpstr>
      <vt:lpstr>Model Preskriptif dan Deskriptif</vt:lpstr>
      <vt:lpstr>PowerPoint Presentation</vt:lpstr>
      <vt:lpstr>PowerPoint Presentation</vt:lpstr>
      <vt:lpstr>Ada 5 macam model pengambilan keputusan (Turpin &amp; Marais)</vt:lpstr>
      <vt:lpstr>Model Rasional</vt:lpstr>
      <vt:lpstr>PowerPoint Presentation</vt:lpstr>
      <vt:lpstr>PowerPoint Presentation</vt:lpstr>
      <vt:lpstr>Model Kaleng Sampah</vt:lpstr>
      <vt:lpstr>Model Transenden</vt:lpstr>
      <vt:lpstr>Model Intuitif</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Maulana</dc:creator>
  <cp:lastModifiedBy>HP</cp:lastModifiedBy>
  <cp:revision>38</cp:revision>
  <dcterms:created xsi:type="dcterms:W3CDTF">2016-10-17T22:27:00Z</dcterms:created>
  <dcterms:modified xsi:type="dcterms:W3CDTF">2022-09-06T03:09:42Z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1033-10.1.0.5785</vt:lpwstr>
  </property>
</Properties>
</file>