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4" r:id="rId9"/>
    <p:sldId id="265" r:id="rId10"/>
    <p:sldId id="263" r:id="rId11"/>
    <p:sldId id="266" r:id="rId12"/>
    <p:sldId id="268" r:id="rId13"/>
    <p:sldId id="270" r:id="rId14"/>
    <p:sldId id="267" r:id="rId15"/>
    <p:sldId id="274" r:id="rId16"/>
    <p:sldId id="273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72" r:id="rId26"/>
    <p:sldId id="283" r:id="rId27"/>
    <p:sldId id="284" r:id="rId28"/>
    <p:sldId id="285" r:id="rId29"/>
    <p:sldId id="286" r:id="rId30"/>
    <p:sldId id="287" r:id="rId31"/>
    <p:sldId id="288" r:id="rId32"/>
    <p:sldId id="289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67E11-732B-4F43-9D4E-0C2E782B8EF1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A715-26D1-4BA8-894A-4DDBAC152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141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67E11-732B-4F43-9D4E-0C2E782B8EF1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A715-26D1-4BA8-894A-4DDBAC152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16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67E11-732B-4F43-9D4E-0C2E782B8EF1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A715-26D1-4BA8-894A-4DDBAC152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061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67E11-732B-4F43-9D4E-0C2E782B8EF1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A715-26D1-4BA8-894A-4DDBAC152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286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67E11-732B-4F43-9D4E-0C2E782B8EF1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A715-26D1-4BA8-894A-4DDBAC152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577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67E11-732B-4F43-9D4E-0C2E782B8EF1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A715-26D1-4BA8-894A-4DDBAC152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167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67E11-732B-4F43-9D4E-0C2E782B8EF1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A715-26D1-4BA8-894A-4DDBAC152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168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67E11-732B-4F43-9D4E-0C2E782B8EF1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A715-26D1-4BA8-894A-4DDBAC152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14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67E11-732B-4F43-9D4E-0C2E782B8EF1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A715-26D1-4BA8-894A-4DDBAC152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298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67E11-732B-4F43-9D4E-0C2E782B8EF1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A715-26D1-4BA8-894A-4DDBAC152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970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67E11-732B-4F43-9D4E-0C2E782B8EF1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2A715-26D1-4BA8-894A-4DDBAC152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485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67E11-732B-4F43-9D4E-0C2E782B8EF1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2A715-26D1-4BA8-894A-4DDBAC1528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60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Molekuler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err="1" smtClean="0"/>
              <a:t>Kontraksi</a:t>
            </a:r>
            <a:r>
              <a:rPr lang="en-US" dirty="0" smtClean="0"/>
              <a:t> </a:t>
            </a:r>
            <a:r>
              <a:rPr lang="en-US" dirty="0" err="1" smtClean="0"/>
              <a:t>Otot</a:t>
            </a:r>
            <a:r>
              <a:rPr lang="en-US" dirty="0" smtClean="0"/>
              <a:t> </a:t>
            </a:r>
            <a:r>
              <a:rPr lang="en-US" dirty="0" err="1" smtClean="0"/>
              <a:t>Rangka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6800" y="4724400"/>
            <a:ext cx="3276600" cy="457200"/>
          </a:xfrm>
        </p:spPr>
        <p:txBody>
          <a:bodyPr>
            <a:normAutofit/>
          </a:bodyPr>
          <a:lstStyle/>
          <a:p>
            <a:r>
              <a:rPr lang="en-US" sz="1800" dirty="0" err="1" smtClean="0"/>
              <a:t>Fibria</a:t>
            </a:r>
            <a:r>
              <a:rPr lang="en-US" sz="1800" dirty="0" smtClean="0"/>
              <a:t> </a:t>
            </a:r>
            <a:r>
              <a:rPr lang="en-US" sz="1800" dirty="0" err="1" smtClean="0"/>
              <a:t>Kaswinarni</a:t>
            </a:r>
            <a:endParaRPr lang="en-US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6982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Struktur dan Susunan Molekul Miosin Dalam Filamen Tebal</a:t>
            </a:r>
            <a:endParaRPr lang="en-US" dirty="0"/>
          </a:p>
        </p:txBody>
      </p:sp>
      <p:pic>
        <p:nvPicPr>
          <p:cNvPr id="4" name="Picture 7" descr="08f0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086" y="1600200"/>
            <a:ext cx="6655828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3534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Peran Kalsium dalam Pembentukan Jembatan </a:t>
            </a:r>
            <a:r>
              <a:rPr lang="en-US" dirty="0" err="1" smtClean="0"/>
              <a:t>Silang</a:t>
            </a:r>
            <a:endParaRPr lang="en-US" dirty="0"/>
          </a:p>
        </p:txBody>
      </p:sp>
      <p:pic>
        <p:nvPicPr>
          <p:cNvPr id="6" name="Picture 2" descr="D:\my documents\musculoskeletal system\lectures\chapter8\08f06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527300"/>
            <a:ext cx="8713787" cy="311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</a:t>
            </a:r>
            <a:r>
              <a:rPr lang="en-US" sz="2400" dirty="0" err="1" smtClean="0"/>
              <a:t>Relaksasi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6067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Peran Kalsium dalam Pembentukan Jembatan </a:t>
            </a:r>
            <a:r>
              <a:rPr lang="en-US" dirty="0" err="1" smtClean="0"/>
              <a:t>Silang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/>
              <a:t>Kontraksi</a:t>
            </a:r>
            <a:endParaRPr lang="en-US" sz="2400" dirty="0"/>
          </a:p>
        </p:txBody>
      </p:sp>
      <p:pic>
        <p:nvPicPr>
          <p:cNvPr id="5" name="Picture 2" descr="D:\my documents\musculoskeletal system\lectures\chapter8\08f06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2133600"/>
            <a:ext cx="8964613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760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14744"/>
            <a:ext cx="7315200" cy="6317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9397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Mekanisme</a:t>
            </a:r>
            <a:r>
              <a:rPr lang="en-US" dirty="0" smtClean="0"/>
              <a:t> </a:t>
            </a:r>
            <a:r>
              <a:rPr lang="en-US" dirty="0" err="1" smtClean="0"/>
              <a:t>Pergeseran</a:t>
            </a:r>
            <a:r>
              <a:rPr lang="en-US" dirty="0" smtClean="0"/>
              <a:t> </a:t>
            </a:r>
            <a:r>
              <a:rPr lang="en-US" dirty="0" err="1" smtClean="0"/>
              <a:t>Filamen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I</a:t>
            </a:r>
            <a:r>
              <a:rPr lang="id-ID" dirty="0" smtClean="0"/>
              <a:t>nteraksi </a:t>
            </a:r>
            <a:r>
              <a:rPr lang="id-ID" dirty="0"/>
              <a:t>jembatan silang antara aktin dan miosin menyebabkan kontraksi otot melalui </a:t>
            </a:r>
            <a:r>
              <a:rPr lang="id-ID" b="1" dirty="0"/>
              <a:t>mekanisme </a:t>
            </a:r>
            <a:r>
              <a:rPr lang="en-US" b="1" dirty="0" err="1" smtClean="0"/>
              <a:t>pergeseran</a:t>
            </a:r>
            <a:r>
              <a:rPr lang="en-US" b="1" dirty="0" smtClean="0"/>
              <a:t> </a:t>
            </a:r>
            <a:r>
              <a:rPr lang="id-ID" b="1" dirty="0" smtClean="0"/>
              <a:t>filamen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03703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Mekanisme</a:t>
            </a:r>
            <a:r>
              <a:rPr lang="en-US" dirty="0"/>
              <a:t> </a:t>
            </a:r>
            <a:r>
              <a:rPr lang="en-US" dirty="0" err="1"/>
              <a:t>Pergeseran</a:t>
            </a:r>
            <a:r>
              <a:rPr lang="en-US" dirty="0"/>
              <a:t> </a:t>
            </a:r>
            <a:r>
              <a:rPr lang="en-US" dirty="0" err="1"/>
              <a:t>Filamen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Filamen</a:t>
            </a:r>
            <a:r>
              <a:rPr lang="en-US" dirty="0" smtClean="0"/>
              <a:t> tipis di </a:t>
            </a:r>
            <a:r>
              <a:rPr lang="en-US" dirty="0" err="1" smtClean="0"/>
              <a:t>kedua</a:t>
            </a:r>
            <a:r>
              <a:rPr lang="en-US" dirty="0" smtClean="0"/>
              <a:t> </a:t>
            </a:r>
            <a:r>
              <a:rPr lang="en-US" dirty="0" err="1" smtClean="0"/>
              <a:t>sisisarkomer</a:t>
            </a:r>
            <a:r>
              <a:rPr lang="en-US" dirty="0" smtClean="0"/>
              <a:t> </a:t>
            </a:r>
            <a:r>
              <a:rPr lang="en-US" dirty="0" err="1" smtClean="0"/>
              <a:t>bergeser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arah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thd</a:t>
            </a:r>
            <a:r>
              <a:rPr lang="en-US" dirty="0" smtClean="0"/>
              <a:t> </a:t>
            </a:r>
            <a:r>
              <a:rPr lang="en-US" dirty="0" err="1" smtClean="0"/>
              <a:t>filamen</a:t>
            </a:r>
            <a:r>
              <a:rPr lang="en-US" dirty="0" smtClean="0"/>
              <a:t> </a:t>
            </a:r>
            <a:r>
              <a:rPr lang="en-US" dirty="0" err="1" smtClean="0"/>
              <a:t>tebal</a:t>
            </a:r>
            <a:r>
              <a:rPr lang="en-US" dirty="0" smtClean="0"/>
              <a:t> (</a:t>
            </a:r>
            <a:r>
              <a:rPr lang="en-US" dirty="0" err="1" smtClean="0"/>
              <a:t>posisi</a:t>
            </a:r>
            <a:r>
              <a:rPr lang="en-US" dirty="0" smtClean="0"/>
              <a:t> </a:t>
            </a:r>
            <a:r>
              <a:rPr lang="en-US" dirty="0" err="1" smtClean="0"/>
              <a:t>diam</a:t>
            </a:r>
            <a:r>
              <a:rPr lang="en-US" dirty="0" smtClean="0"/>
              <a:t>) </a:t>
            </a:r>
            <a:r>
              <a:rPr lang="en-US" dirty="0" err="1" smtClean="0"/>
              <a:t>menuju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pusat</a:t>
            </a:r>
            <a:r>
              <a:rPr lang="en-US" dirty="0" smtClean="0"/>
              <a:t> pita A</a:t>
            </a:r>
          </a:p>
          <a:p>
            <a:r>
              <a:rPr lang="en-US" dirty="0" err="1" smtClean="0"/>
              <a:t>Sewaktu</a:t>
            </a:r>
            <a:r>
              <a:rPr lang="en-US" dirty="0" smtClean="0"/>
              <a:t> </a:t>
            </a:r>
            <a:r>
              <a:rPr lang="en-US" dirty="0" err="1" smtClean="0"/>
              <a:t>bergeser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, </a:t>
            </a:r>
            <a:r>
              <a:rPr lang="en-US" dirty="0" err="1" smtClean="0"/>
              <a:t>filamen</a:t>
            </a:r>
            <a:r>
              <a:rPr lang="en-US" dirty="0" smtClean="0"/>
              <a:t> tipis </a:t>
            </a:r>
            <a:r>
              <a:rPr lang="en-US" dirty="0" err="1" smtClean="0"/>
              <a:t>menarik</a:t>
            </a:r>
            <a:r>
              <a:rPr lang="en-US" dirty="0" smtClean="0"/>
              <a:t> </a:t>
            </a:r>
            <a:r>
              <a:rPr lang="en-US" dirty="0" err="1" smtClean="0"/>
              <a:t>garis</a:t>
            </a:r>
            <a:r>
              <a:rPr lang="en-US" dirty="0" smtClean="0"/>
              <a:t> Z 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filamen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melekat</a:t>
            </a:r>
            <a:r>
              <a:rPr lang="en-US" dirty="0" smtClean="0"/>
              <a:t> </a:t>
            </a:r>
            <a:r>
              <a:rPr lang="en-US" dirty="0" err="1" smtClean="0"/>
              <a:t>utk</a:t>
            </a:r>
            <a:r>
              <a:rPr lang="en-US" dirty="0" smtClean="0"/>
              <a:t> </a:t>
            </a:r>
            <a:r>
              <a:rPr lang="en-US" dirty="0" err="1" smtClean="0"/>
              <a:t>saling</a:t>
            </a:r>
            <a:r>
              <a:rPr lang="en-US" dirty="0" smtClean="0"/>
              <a:t> </a:t>
            </a:r>
            <a:r>
              <a:rPr lang="en-US" dirty="0" err="1" smtClean="0"/>
              <a:t>mendekat</a:t>
            </a:r>
            <a:r>
              <a:rPr lang="en-US" dirty="0" smtClean="0"/>
              <a:t>, </a:t>
            </a:r>
            <a:r>
              <a:rPr lang="en-US" dirty="0" err="1" smtClean="0"/>
              <a:t>shg</a:t>
            </a:r>
            <a:r>
              <a:rPr lang="en-US" dirty="0" smtClean="0"/>
              <a:t> </a:t>
            </a:r>
            <a:r>
              <a:rPr lang="en-US" dirty="0" err="1" smtClean="0"/>
              <a:t>sarkomer</a:t>
            </a:r>
            <a:r>
              <a:rPr lang="en-US" dirty="0" smtClean="0"/>
              <a:t> </a:t>
            </a:r>
            <a:r>
              <a:rPr lang="en-US" dirty="0" err="1" smtClean="0"/>
              <a:t>memendek</a:t>
            </a:r>
            <a:endParaRPr lang="en-US" dirty="0" smtClean="0"/>
          </a:p>
          <a:p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seluruh</a:t>
            </a:r>
            <a:r>
              <a:rPr lang="en-US" dirty="0" smtClean="0"/>
              <a:t> </a:t>
            </a:r>
            <a:r>
              <a:rPr lang="en-US" dirty="0" err="1" smtClean="0"/>
              <a:t>serat</a:t>
            </a:r>
            <a:r>
              <a:rPr lang="en-US" dirty="0" smtClean="0"/>
              <a:t> </a:t>
            </a:r>
            <a:r>
              <a:rPr lang="en-US" dirty="0" err="1" smtClean="0"/>
              <a:t>otot</a:t>
            </a:r>
            <a:r>
              <a:rPr lang="en-US" dirty="0" smtClean="0"/>
              <a:t> </a:t>
            </a:r>
            <a:r>
              <a:rPr lang="en-US" dirty="0" err="1" smtClean="0"/>
              <a:t>memendek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473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Mekanisme</a:t>
            </a:r>
            <a:r>
              <a:rPr lang="en-US" dirty="0"/>
              <a:t> </a:t>
            </a:r>
            <a:r>
              <a:rPr lang="en-US" dirty="0" err="1"/>
              <a:t>Pergeseran</a:t>
            </a:r>
            <a:r>
              <a:rPr lang="en-US" dirty="0"/>
              <a:t> </a:t>
            </a:r>
            <a:r>
              <a:rPr lang="en-US" dirty="0" err="1"/>
              <a:t>Filamen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err="1" smtClean="0"/>
              <a:t>Zona</a:t>
            </a:r>
            <a:r>
              <a:rPr lang="en-US" sz="2400" dirty="0" smtClean="0"/>
              <a:t> H </a:t>
            </a:r>
            <a:r>
              <a:rPr lang="en-US" sz="2400" dirty="0" err="1" smtClean="0"/>
              <a:t>dibagian</a:t>
            </a:r>
            <a:r>
              <a:rPr lang="en-US" sz="2400" dirty="0" smtClean="0"/>
              <a:t> </a:t>
            </a:r>
            <a:r>
              <a:rPr lang="en-US" sz="2400" dirty="0" err="1" smtClean="0"/>
              <a:t>tengah</a:t>
            </a:r>
            <a:r>
              <a:rPr lang="en-US" sz="2400" dirty="0" smtClean="0"/>
              <a:t> pita A yang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dicapai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</a:t>
            </a:r>
            <a:r>
              <a:rPr lang="en-US" sz="2400" dirty="0" err="1" smtClean="0"/>
              <a:t>filamen</a:t>
            </a:r>
            <a:r>
              <a:rPr lang="en-US" sz="2400" dirty="0" smtClean="0"/>
              <a:t> tipis </a:t>
            </a:r>
            <a:r>
              <a:rPr lang="en-US" sz="2400" dirty="0" err="1" smtClean="0"/>
              <a:t>menjadi</a:t>
            </a:r>
            <a:r>
              <a:rPr lang="en-US" sz="2400" dirty="0" smtClean="0"/>
              <a:t> </a:t>
            </a:r>
            <a:r>
              <a:rPr lang="en-US" sz="2400" dirty="0" err="1" smtClean="0"/>
              <a:t>lebih</a:t>
            </a:r>
            <a:r>
              <a:rPr lang="en-US" sz="2400" dirty="0" smtClean="0"/>
              <a:t> </a:t>
            </a:r>
            <a:r>
              <a:rPr lang="en-US" sz="2400" dirty="0" err="1" smtClean="0"/>
              <a:t>kecil</a:t>
            </a:r>
            <a:r>
              <a:rPr lang="en-US" sz="2400" dirty="0" smtClean="0"/>
              <a:t> </a:t>
            </a:r>
            <a:r>
              <a:rPr lang="en-US" sz="2400" dirty="0" err="1" smtClean="0"/>
              <a:t>karena</a:t>
            </a:r>
            <a:r>
              <a:rPr lang="en-US" sz="2400" dirty="0" smtClean="0"/>
              <a:t> </a:t>
            </a:r>
            <a:r>
              <a:rPr lang="en-US" sz="2400" dirty="0" err="1" smtClean="0"/>
              <a:t>filamen-filamen</a:t>
            </a:r>
            <a:r>
              <a:rPr lang="en-US" sz="2400" dirty="0" smtClean="0"/>
              <a:t> tipis </a:t>
            </a:r>
            <a:r>
              <a:rPr lang="en-US" sz="2400" dirty="0" err="1" smtClean="0"/>
              <a:t>saling</a:t>
            </a:r>
            <a:r>
              <a:rPr lang="en-US" sz="2400" dirty="0" smtClean="0"/>
              <a:t> </a:t>
            </a:r>
            <a:r>
              <a:rPr lang="en-US" sz="2400" dirty="0" err="1" smtClean="0"/>
              <a:t>mendekati</a:t>
            </a:r>
            <a:r>
              <a:rPr lang="en-US" sz="2400" dirty="0" smtClean="0"/>
              <a:t> </a:t>
            </a:r>
            <a:r>
              <a:rPr lang="en-US" sz="2400" dirty="0" err="1" smtClean="0"/>
              <a:t>ketika</a:t>
            </a:r>
            <a:r>
              <a:rPr lang="en-US" sz="2400" dirty="0" smtClean="0"/>
              <a:t> </a:t>
            </a:r>
            <a:r>
              <a:rPr lang="en-US" sz="2400" dirty="0" err="1" smtClean="0"/>
              <a:t>bergeser</a:t>
            </a:r>
            <a:r>
              <a:rPr lang="en-US" sz="2400" dirty="0" smtClean="0"/>
              <a:t> </a:t>
            </a:r>
            <a:r>
              <a:rPr lang="en-US" sz="2400" dirty="0" err="1" smtClean="0"/>
              <a:t>semakin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arah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endParaRPr lang="en-US" sz="2400" dirty="0" smtClean="0"/>
          </a:p>
          <a:p>
            <a:r>
              <a:rPr lang="en-US" sz="2400" dirty="0" smtClean="0"/>
              <a:t>Pita I </a:t>
            </a:r>
            <a:r>
              <a:rPr lang="en-US" sz="2400" dirty="0" err="1" smtClean="0"/>
              <a:t>tdr</a:t>
            </a:r>
            <a:r>
              <a:rPr lang="en-US" sz="2400" dirty="0" smtClean="0"/>
              <a:t> </a:t>
            </a:r>
            <a:r>
              <a:rPr lang="en-US" sz="2400" dirty="0" err="1" smtClean="0"/>
              <a:t>dr</a:t>
            </a:r>
            <a:r>
              <a:rPr lang="en-US" sz="2400" dirty="0" smtClean="0"/>
              <a:t> </a:t>
            </a:r>
            <a:r>
              <a:rPr lang="en-US" sz="2400" dirty="0" err="1" smtClean="0"/>
              <a:t>bagian</a:t>
            </a:r>
            <a:r>
              <a:rPr lang="en-US" sz="2400" dirty="0" smtClean="0"/>
              <a:t> </a:t>
            </a:r>
            <a:r>
              <a:rPr lang="en-US" sz="2400" dirty="0" err="1" smtClean="0"/>
              <a:t>filamen</a:t>
            </a:r>
            <a:r>
              <a:rPr lang="en-US" sz="2400" dirty="0" smtClean="0"/>
              <a:t> tipis yang </a:t>
            </a:r>
            <a:r>
              <a:rPr lang="en-US" sz="2400" dirty="0" err="1" smtClean="0"/>
              <a:t>tdk</a:t>
            </a:r>
            <a:r>
              <a:rPr lang="en-US" sz="2400" dirty="0" smtClean="0"/>
              <a:t> </a:t>
            </a:r>
            <a:r>
              <a:rPr lang="en-US" sz="2400" dirty="0" err="1" smtClean="0"/>
              <a:t>bertumpang</a:t>
            </a:r>
            <a:r>
              <a:rPr lang="en-US" sz="2400" dirty="0" smtClean="0"/>
              <a:t> </a:t>
            </a:r>
            <a:r>
              <a:rPr lang="en-US" sz="2400" dirty="0" err="1" smtClean="0"/>
              <a:t>tindih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filamen</a:t>
            </a:r>
            <a:r>
              <a:rPr lang="en-US" sz="2400" dirty="0" smtClean="0"/>
              <a:t> </a:t>
            </a:r>
            <a:r>
              <a:rPr lang="en-US" sz="2400" dirty="0" err="1" smtClean="0"/>
              <a:t>tebal</a:t>
            </a:r>
            <a:r>
              <a:rPr lang="en-US" sz="2400" dirty="0" smtClean="0"/>
              <a:t>, </a:t>
            </a:r>
            <a:r>
              <a:rPr lang="en-US" sz="2400" dirty="0" err="1" smtClean="0"/>
              <a:t>menyempit</a:t>
            </a:r>
            <a:r>
              <a:rPr lang="en-US" sz="2400" dirty="0" smtClean="0"/>
              <a:t> </a:t>
            </a:r>
            <a:r>
              <a:rPr lang="en-US" sz="2400" dirty="0" err="1" smtClean="0"/>
              <a:t>ketika</a:t>
            </a:r>
            <a:r>
              <a:rPr lang="en-US" sz="2400" dirty="0" smtClean="0"/>
              <a:t> </a:t>
            </a:r>
            <a:r>
              <a:rPr lang="en-US" sz="2400" dirty="0" err="1" smtClean="0"/>
              <a:t>filamen-filamen</a:t>
            </a:r>
            <a:r>
              <a:rPr lang="en-US" sz="2400" dirty="0" smtClean="0"/>
              <a:t> tipis </a:t>
            </a:r>
            <a:r>
              <a:rPr lang="en-US" sz="2400" dirty="0" err="1" smtClean="0"/>
              <a:t>semakin</a:t>
            </a:r>
            <a:r>
              <a:rPr lang="en-US" sz="2400" dirty="0" smtClean="0"/>
              <a:t> </a:t>
            </a:r>
            <a:r>
              <a:rPr lang="en-US" sz="2400" dirty="0" err="1" smtClean="0"/>
              <a:t>bertumpangtindih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filamen</a:t>
            </a:r>
            <a:r>
              <a:rPr lang="en-US" sz="2400" dirty="0" smtClean="0"/>
              <a:t> </a:t>
            </a:r>
            <a:r>
              <a:rPr lang="en-US" sz="2400" dirty="0" err="1" smtClean="0"/>
              <a:t>tebal</a:t>
            </a:r>
            <a:r>
              <a:rPr lang="en-US" sz="2400" dirty="0" smtClean="0"/>
              <a:t> </a:t>
            </a:r>
            <a:r>
              <a:rPr lang="en-US" sz="2400" dirty="0" err="1" smtClean="0"/>
              <a:t>sewaktu</a:t>
            </a:r>
            <a:r>
              <a:rPr lang="en-US" sz="2400" dirty="0" smtClean="0"/>
              <a:t> </a:t>
            </a:r>
            <a:r>
              <a:rPr lang="en-US" sz="2400" dirty="0" err="1" smtClean="0"/>
              <a:t>pergeseran</a:t>
            </a:r>
            <a:endParaRPr lang="en-US" sz="2400" dirty="0" smtClean="0"/>
          </a:p>
          <a:p>
            <a:r>
              <a:rPr lang="en-US" sz="2400" dirty="0" err="1" smtClean="0"/>
              <a:t>Filamen</a:t>
            </a:r>
            <a:r>
              <a:rPr lang="en-US" sz="2400" dirty="0" smtClean="0"/>
              <a:t> tipis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mengalami</a:t>
            </a:r>
            <a:r>
              <a:rPr lang="en-US" sz="2400" dirty="0" smtClean="0"/>
              <a:t> </a:t>
            </a:r>
            <a:r>
              <a:rPr lang="en-US" sz="2400" dirty="0" err="1" smtClean="0"/>
              <a:t>perubahan</a:t>
            </a:r>
            <a:r>
              <a:rPr lang="en-US" sz="2400" dirty="0" smtClean="0"/>
              <a:t> </a:t>
            </a:r>
            <a:r>
              <a:rPr lang="en-US" sz="2400" dirty="0" err="1" smtClean="0"/>
              <a:t>panjang</a:t>
            </a:r>
            <a:r>
              <a:rPr lang="en-US" sz="2400" dirty="0" smtClean="0"/>
              <a:t> </a:t>
            </a:r>
            <a:r>
              <a:rPr lang="en-US" sz="2400" dirty="0" err="1" smtClean="0"/>
              <a:t>sewaktu</a:t>
            </a:r>
            <a:r>
              <a:rPr lang="en-US" sz="2400" dirty="0" smtClean="0"/>
              <a:t> </a:t>
            </a:r>
            <a:r>
              <a:rPr lang="en-US" sz="2400" dirty="0" err="1" smtClean="0"/>
              <a:t>serat</a:t>
            </a:r>
            <a:r>
              <a:rPr lang="en-US" sz="2400" dirty="0" smtClean="0"/>
              <a:t> </a:t>
            </a:r>
            <a:r>
              <a:rPr lang="en-US" sz="2400" dirty="0" err="1" smtClean="0"/>
              <a:t>otot</a:t>
            </a:r>
            <a:r>
              <a:rPr lang="en-US" sz="2400" dirty="0" smtClean="0"/>
              <a:t> </a:t>
            </a:r>
            <a:r>
              <a:rPr lang="en-US" sz="2400" dirty="0" err="1" smtClean="0"/>
              <a:t>memendek</a:t>
            </a:r>
            <a:r>
              <a:rPr lang="en-US" sz="2400" dirty="0" smtClean="0"/>
              <a:t>. </a:t>
            </a:r>
            <a:r>
              <a:rPr lang="en-US" sz="2400" dirty="0" err="1" smtClean="0"/>
              <a:t>Lebar</a:t>
            </a:r>
            <a:r>
              <a:rPr lang="en-US" sz="2400" dirty="0" smtClean="0"/>
              <a:t> pita A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berubah</a:t>
            </a:r>
            <a:r>
              <a:rPr lang="en-US" sz="2400" dirty="0" smtClean="0"/>
              <a:t> </a:t>
            </a:r>
            <a:r>
              <a:rPr lang="en-US" sz="2400" dirty="0" err="1" smtClean="0"/>
              <a:t>selama</a:t>
            </a:r>
            <a:r>
              <a:rPr lang="en-US" sz="2400" dirty="0" smtClean="0"/>
              <a:t> </a:t>
            </a:r>
            <a:r>
              <a:rPr lang="en-US" sz="2400" dirty="0" err="1" smtClean="0"/>
              <a:t>kontraksi</a:t>
            </a:r>
            <a:r>
              <a:rPr lang="en-US" sz="2400" dirty="0" smtClean="0"/>
              <a:t>, </a:t>
            </a:r>
            <a:r>
              <a:rPr lang="en-US" sz="2400" dirty="0" err="1" smtClean="0"/>
              <a:t>karena</a:t>
            </a:r>
            <a:r>
              <a:rPr lang="en-US" sz="2400" dirty="0" smtClean="0"/>
              <a:t> </a:t>
            </a:r>
            <a:r>
              <a:rPr lang="en-US" sz="2400" dirty="0" err="1" smtClean="0"/>
              <a:t>lebarnya</a:t>
            </a:r>
            <a:r>
              <a:rPr lang="en-US" sz="2400" dirty="0" smtClean="0"/>
              <a:t> </a:t>
            </a:r>
            <a:r>
              <a:rPr lang="en-US" sz="2400" dirty="0" err="1" smtClean="0"/>
              <a:t>ditentukan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</a:t>
            </a:r>
            <a:r>
              <a:rPr lang="en-US" sz="2400" dirty="0" err="1" smtClean="0"/>
              <a:t>panjang</a:t>
            </a:r>
            <a:r>
              <a:rPr lang="en-US" sz="2400" dirty="0" smtClean="0"/>
              <a:t> </a:t>
            </a:r>
            <a:r>
              <a:rPr lang="en-US" sz="2400" dirty="0" err="1" smtClean="0"/>
              <a:t>filamen</a:t>
            </a:r>
            <a:r>
              <a:rPr lang="en-US" sz="2400" dirty="0" smtClean="0"/>
              <a:t> </a:t>
            </a:r>
            <a:r>
              <a:rPr lang="en-US" sz="2400" dirty="0" err="1" smtClean="0"/>
              <a:t>tebal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filamen</a:t>
            </a:r>
            <a:r>
              <a:rPr lang="en-US" sz="2400" dirty="0" smtClean="0"/>
              <a:t> </a:t>
            </a:r>
            <a:r>
              <a:rPr lang="en-US" sz="2400" dirty="0" err="1" smtClean="0"/>
              <a:t>tebal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mengalami</a:t>
            </a:r>
            <a:r>
              <a:rPr lang="en-US" sz="2400" dirty="0" smtClean="0"/>
              <a:t> </a:t>
            </a:r>
            <a:r>
              <a:rPr lang="en-US" sz="2400" dirty="0" err="1" smtClean="0"/>
              <a:t>perubahan</a:t>
            </a:r>
            <a:r>
              <a:rPr lang="en-US" sz="2400" dirty="0" smtClean="0"/>
              <a:t> </a:t>
            </a:r>
            <a:r>
              <a:rPr lang="en-US" sz="2400" dirty="0" err="1" smtClean="0"/>
              <a:t>panjang</a:t>
            </a:r>
            <a:r>
              <a:rPr lang="en-US" sz="2400" dirty="0" smtClean="0"/>
              <a:t> </a:t>
            </a:r>
            <a:r>
              <a:rPr lang="en-US" sz="2400" dirty="0" err="1" smtClean="0"/>
              <a:t>selama</a:t>
            </a:r>
            <a:r>
              <a:rPr lang="en-US" sz="2400" dirty="0" smtClean="0"/>
              <a:t> proses </a:t>
            </a:r>
            <a:r>
              <a:rPr lang="en-US" sz="2400" dirty="0" err="1" smtClean="0"/>
              <a:t>pemendekan</a:t>
            </a:r>
            <a:r>
              <a:rPr lang="en-US" sz="2400" dirty="0" smtClean="0"/>
              <a:t> </a:t>
            </a:r>
            <a:r>
              <a:rPr lang="en-US" sz="2400" dirty="0" err="1" smtClean="0"/>
              <a:t>tsb</a:t>
            </a:r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861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Mekanisme</a:t>
            </a:r>
            <a:r>
              <a:rPr lang="en-US" dirty="0"/>
              <a:t> </a:t>
            </a:r>
            <a:r>
              <a:rPr lang="en-US" dirty="0" err="1"/>
              <a:t>Pergeseran</a:t>
            </a:r>
            <a:r>
              <a:rPr lang="en-US" dirty="0"/>
              <a:t> </a:t>
            </a:r>
            <a:r>
              <a:rPr lang="en-US" dirty="0" err="1"/>
              <a:t>Filamen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Panjang</a:t>
            </a:r>
            <a:r>
              <a:rPr lang="en-US" dirty="0" smtClean="0"/>
              <a:t> </a:t>
            </a:r>
            <a:r>
              <a:rPr lang="en-US" dirty="0" err="1" smtClean="0"/>
              <a:t>filamen</a:t>
            </a:r>
            <a:r>
              <a:rPr lang="en-US" dirty="0" smtClean="0"/>
              <a:t> </a:t>
            </a:r>
            <a:r>
              <a:rPr lang="en-US" dirty="0" err="1" smtClean="0"/>
              <a:t>tebal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tipis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berkurang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memperpendek</a:t>
            </a:r>
            <a:r>
              <a:rPr lang="en-US" dirty="0" smtClean="0"/>
              <a:t> </a:t>
            </a:r>
            <a:r>
              <a:rPr lang="en-US" dirty="0" err="1" smtClean="0"/>
              <a:t>sarkomer</a:t>
            </a:r>
            <a:endParaRPr lang="en-US" dirty="0" smtClean="0"/>
          </a:p>
          <a:p>
            <a:r>
              <a:rPr lang="en-US" dirty="0" err="1" smtClean="0"/>
              <a:t>Kontraksi</a:t>
            </a:r>
            <a:r>
              <a:rPr lang="en-US" dirty="0" smtClean="0"/>
              <a:t> </a:t>
            </a:r>
            <a:r>
              <a:rPr lang="en-US" dirty="0" err="1" smtClean="0"/>
              <a:t>dicapai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pergeseran</a:t>
            </a:r>
            <a:r>
              <a:rPr lang="en-US" dirty="0" smtClean="0"/>
              <a:t> </a:t>
            </a:r>
            <a:r>
              <a:rPr lang="en-US" dirty="0" err="1" smtClean="0"/>
              <a:t>saling</a:t>
            </a:r>
            <a:r>
              <a:rPr lang="en-US" dirty="0" smtClean="0"/>
              <a:t> </a:t>
            </a:r>
            <a:r>
              <a:rPr lang="en-US" dirty="0" err="1" smtClean="0"/>
              <a:t>mendekat</a:t>
            </a:r>
            <a:r>
              <a:rPr lang="en-US" dirty="0" smtClean="0"/>
              <a:t> </a:t>
            </a:r>
            <a:r>
              <a:rPr lang="en-US" dirty="0" err="1" smtClean="0"/>
              <a:t>filamen-filamen</a:t>
            </a:r>
            <a:r>
              <a:rPr lang="en-US" dirty="0" smtClean="0"/>
              <a:t> tipis di </a:t>
            </a:r>
            <a:r>
              <a:rPr lang="en-US" dirty="0" err="1" smtClean="0"/>
              <a:t>sisi</a:t>
            </a:r>
            <a:r>
              <a:rPr lang="en-US" dirty="0" smtClean="0"/>
              <a:t> </a:t>
            </a:r>
            <a:r>
              <a:rPr lang="en-US" dirty="0" err="1" smtClean="0"/>
              <a:t>sarkomer</a:t>
            </a:r>
            <a:r>
              <a:rPr lang="en-US" dirty="0" smtClean="0"/>
              <a:t> yang </a:t>
            </a:r>
            <a:r>
              <a:rPr lang="en-US" dirty="0" err="1" smtClean="0"/>
              <a:t>berlawanan</a:t>
            </a:r>
            <a:r>
              <a:rPr lang="en-US" dirty="0" smtClean="0"/>
              <a:t> </a:t>
            </a:r>
            <a:r>
              <a:rPr lang="en-US" dirty="0" err="1" smtClean="0"/>
              <a:t>diantara</a:t>
            </a:r>
            <a:r>
              <a:rPr lang="en-US" dirty="0" smtClean="0"/>
              <a:t> </a:t>
            </a:r>
            <a:r>
              <a:rPr lang="en-US" dirty="0" err="1" smtClean="0"/>
              <a:t>filamen-filamen</a:t>
            </a:r>
            <a:r>
              <a:rPr lang="en-US" dirty="0" smtClean="0"/>
              <a:t> </a:t>
            </a:r>
            <a:r>
              <a:rPr lang="en-US" dirty="0" err="1" smtClean="0"/>
              <a:t>tebal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99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/>
              <a:t>Perubahan Pola </a:t>
            </a:r>
            <a:r>
              <a:rPr lang="id-ID" dirty="0" smtClean="0"/>
              <a:t>Selama </a:t>
            </a:r>
            <a:r>
              <a:rPr lang="en-US" dirty="0" err="1" smtClean="0"/>
              <a:t>Pemendekan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60764"/>
            <a:ext cx="8305800" cy="5316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3892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Akhir</a:t>
            </a:r>
            <a:r>
              <a:rPr lang="en-US" dirty="0" smtClean="0"/>
              <a:t> </a:t>
            </a:r>
            <a:r>
              <a:rPr lang="en-US" dirty="0" err="1" smtClean="0"/>
              <a:t>Siklus</a:t>
            </a:r>
            <a:r>
              <a:rPr lang="en-US" dirty="0" smtClean="0"/>
              <a:t> </a:t>
            </a:r>
            <a:r>
              <a:rPr lang="en-US" dirty="0" err="1" smtClean="0"/>
              <a:t>Jembatan</a:t>
            </a:r>
            <a:r>
              <a:rPr lang="en-US" dirty="0" smtClean="0"/>
              <a:t> </a:t>
            </a:r>
            <a:r>
              <a:rPr lang="en-US" dirty="0" err="1" smtClean="0"/>
              <a:t>Silang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Ikatan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jembatan</a:t>
            </a:r>
            <a:r>
              <a:rPr lang="en-US" dirty="0" smtClean="0"/>
              <a:t> </a:t>
            </a:r>
            <a:r>
              <a:rPr lang="en-US" dirty="0" err="1" smtClean="0"/>
              <a:t>silang</a:t>
            </a:r>
            <a:r>
              <a:rPr lang="en-US" dirty="0" smtClean="0"/>
              <a:t> </a:t>
            </a:r>
            <a:r>
              <a:rPr lang="en-US" dirty="0" err="1" smtClean="0"/>
              <a:t>miosin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aktin</a:t>
            </a:r>
            <a:r>
              <a:rPr lang="en-US" dirty="0" smtClean="0"/>
              <a:t> </a:t>
            </a:r>
            <a:r>
              <a:rPr lang="en-US" dirty="0" err="1" smtClean="0"/>
              <a:t>terputus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: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Jembatan</a:t>
            </a:r>
            <a:r>
              <a:rPr lang="en-US" dirty="0" smtClean="0"/>
              <a:t> </a:t>
            </a:r>
            <a:r>
              <a:rPr lang="en-US" dirty="0" err="1" smtClean="0"/>
              <a:t>silang</a:t>
            </a:r>
            <a:r>
              <a:rPr lang="en-US" dirty="0" smtClean="0"/>
              <a:t> </a:t>
            </a:r>
            <a:r>
              <a:rPr lang="en-US" dirty="0" err="1" smtClean="0"/>
              <a:t>kembali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semula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berikatan</a:t>
            </a:r>
            <a:r>
              <a:rPr lang="en-US" dirty="0" smtClean="0"/>
              <a:t> </a:t>
            </a:r>
            <a:r>
              <a:rPr lang="en-US" dirty="0" err="1" smtClean="0"/>
              <a:t>dgn</a:t>
            </a:r>
            <a:r>
              <a:rPr lang="en-US" dirty="0" smtClean="0"/>
              <a:t> </a:t>
            </a:r>
            <a:r>
              <a:rPr lang="en-US" dirty="0" err="1" smtClean="0"/>
              <a:t>aktin</a:t>
            </a:r>
            <a:r>
              <a:rPr lang="en-US" dirty="0" smtClean="0"/>
              <a:t> </a:t>
            </a:r>
            <a:r>
              <a:rPr lang="en-US" dirty="0" err="1" smtClean="0"/>
              <a:t>berikutnya</a:t>
            </a:r>
            <a:r>
              <a:rPr lang="en-US" dirty="0" smtClean="0"/>
              <a:t> di </a:t>
            </a:r>
            <a:r>
              <a:rPr lang="en-US" dirty="0" err="1" smtClean="0"/>
              <a:t>belakang</a:t>
            </a:r>
            <a:r>
              <a:rPr lang="en-US" dirty="0" smtClean="0"/>
              <a:t> </a:t>
            </a:r>
            <a:r>
              <a:rPr lang="en-US" dirty="0" err="1" smtClean="0"/>
              <a:t>aktin</a:t>
            </a:r>
            <a:r>
              <a:rPr lang="en-US" dirty="0" smtClean="0"/>
              <a:t> </a:t>
            </a:r>
            <a:r>
              <a:rPr lang="en-US" dirty="0" err="1" smtClean="0"/>
              <a:t>pertama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Jembatan</a:t>
            </a:r>
            <a:r>
              <a:rPr lang="en-US" dirty="0" smtClean="0"/>
              <a:t> </a:t>
            </a:r>
            <a:r>
              <a:rPr lang="en-US" dirty="0" err="1" smtClean="0"/>
              <a:t>silang</a:t>
            </a:r>
            <a:r>
              <a:rPr lang="en-US" dirty="0" smtClean="0"/>
              <a:t> </a:t>
            </a:r>
            <a:r>
              <a:rPr lang="en-US" dirty="0" err="1" smtClean="0"/>
              <a:t>kembali</a:t>
            </a:r>
            <a:r>
              <a:rPr lang="en-US" dirty="0" smtClean="0"/>
              <a:t> </a:t>
            </a:r>
            <a:r>
              <a:rPr lang="en-US" dirty="0" err="1" smtClean="0"/>
              <a:t>menekuk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menarik</a:t>
            </a:r>
            <a:r>
              <a:rPr lang="en-US" dirty="0" smtClean="0"/>
              <a:t> </a:t>
            </a:r>
            <a:r>
              <a:rPr lang="en-US" dirty="0" err="1" smtClean="0"/>
              <a:t>filamen</a:t>
            </a:r>
            <a:r>
              <a:rPr lang="en-US" dirty="0" smtClean="0"/>
              <a:t> tipis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jauh</a:t>
            </a:r>
            <a:r>
              <a:rPr lang="en-US" dirty="0" smtClean="0"/>
              <a:t> </a:t>
            </a:r>
            <a:r>
              <a:rPr lang="en-US" dirty="0" err="1" smtClean="0"/>
              <a:t>kemudian</a:t>
            </a:r>
            <a:r>
              <a:rPr lang="en-US" dirty="0" smtClean="0"/>
              <a:t> </a:t>
            </a:r>
            <a:r>
              <a:rPr lang="en-US" dirty="0" err="1" smtClean="0"/>
              <a:t>terlepas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mengulangi</a:t>
            </a:r>
            <a:r>
              <a:rPr lang="en-US" dirty="0" smtClean="0"/>
              <a:t> </a:t>
            </a:r>
            <a:r>
              <a:rPr lang="en-US" dirty="0" err="1" smtClean="0"/>
              <a:t>siklus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070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Siklus</a:t>
            </a:r>
            <a:r>
              <a:rPr lang="en-US" dirty="0"/>
              <a:t> </a:t>
            </a:r>
            <a:r>
              <a:rPr lang="en-US" dirty="0" err="1"/>
              <a:t>Jembatan</a:t>
            </a:r>
            <a:r>
              <a:rPr lang="en-US" dirty="0"/>
              <a:t> </a:t>
            </a:r>
            <a:r>
              <a:rPr lang="en-US" dirty="0" err="1"/>
              <a:t>Silang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jembatan</a:t>
            </a:r>
            <a:r>
              <a:rPr lang="en-US" dirty="0" smtClean="0"/>
              <a:t> </a:t>
            </a:r>
            <a:r>
              <a:rPr lang="en-US" dirty="0" err="1" smtClean="0"/>
              <a:t>mendayung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arah</a:t>
            </a:r>
            <a:r>
              <a:rPr lang="en-US" dirty="0" smtClean="0"/>
              <a:t> </a:t>
            </a:r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tengah</a:t>
            </a:r>
            <a:r>
              <a:rPr lang="en-US" dirty="0" smtClean="0"/>
              <a:t> </a:t>
            </a:r>
            <a:r>
              <a:rPr lang="en-US" dirty="0" err="1" smtClean="0"/>
              <a:t>sarkomer</a:t>
            </a:r>
            <a:r>
              <a:rPr lang="en-US" dirty="0" smtClean="0"/>
              <a:t>,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6 </a:t>
            </a:r>
            <a:r>
              <a:rPr lang="en-US" dirty="0" err="1" smtClean="0"/>
              <a:t>filamen</a:t>
            </a:r>
            <a:r>
              <a:rPr lang="en-US" dirty="0" smtClean="0"/>
              <a:t> tipis di </a:t>
            </a:r>
            <a:r>
              <a:rPr lang="en-US" dirty="0" err="1" smtClean="0"/>
              <a:t>sekitar</a:t>
            </a:r>
            <a:r>
              <a:rPr lang="en-US" dirty="0" smtClean="0"/>
              <a:t> </a:t>
            </a:r>
            <a:r>
              <a:rPr lang="en-US" dirty="0" err="1" smtClean="0"/>
              <a:t>ujung</a:t>
            </a:r>
            <a:r>
              <a:rPr lang="en-US" dirty="0" smtClean="0"/>
              <a:t> </a:t>
            </a:r>
            <a:r>
              <a:rPr lang="en-US" dirty="0" err="1" smtClean="0"/>
              <a:t>sarkomer</a:t>
            </a:r>
            <a:r>
              <a:rPr lang="en-US" dirty="0" smtClean="0"/>
              <a:t> </a:t>
            </a:r>
            <a:r>
              <a:rPr lang="en-US" dirty="0" err="1" smtClean="0"/>
              <a:t>tertarik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arah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bersamaan</a:t>
            </a:r>
            <a:endParaRPr lang="en-US" dirty="0" smtClean="0"/>
          </a:p>
          <a:p>
            <a:r>
              <a:rPr lang="en-US" dirty="0" err="1" smtClean="0"/>
              <a:t>Jembatan</a:t>
            </a:r>
            <a:r>
              <a:rPr lang="en-US" dirty="0" smtClean="0"/>
              <a:t> </a:t>
            </a:r>
            <a:r>
              <a:rPr lang="en-US" dirty="0" err="1" smtClean="0"/>
              <a:t>silang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mendayung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keseluruhan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kontraksi</a:t>
            </a:r>
            <a:r>
              <a:rPr lang="en-US" dirty="0" smtClean="0"/>
              <a:t>, </a:t>
            </a:r>
            <a:r>
              <a:rPr lang="en-US" dirty="0" err="1" smtClean="0"/>
              <a:t>tetapi</a:t>
            </a:r>
            <a:r>
              <a:rPr lang="en-US" dirty="0" smtClean="0"/>
              <a:t>  :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Sebagian</a:t>
            </a:r>
            <a:r>
              <a:rPr lang="en-US" dirty="0" smtClean="0"/>
              <a:t> </a:t>
            </a:r>
            <a:r>
              <a:rPr lang="en-US" dirty="0" err="1" smtClean="0"/>
              <a:t>jembatan</a:t>
            </a:r>
            <a:r>
              <a:rPr lang="en-US" dirty="0" smtClean="0"/>
              <a:t> </a:t>
            </a:r>
            <a:r>
              <a:rPr lang="en-US" dirty="0" err="1" smtClean="0"/>
              <a:t>silang</a:t>
            </a:r>
            <a:r>
              <a:rPr lang="en-US" dirty="0" smtClean="0"/>
              <a:t> </a:t>
            </a:r>
            <a:r>
              <a:rPr lang="en-US" dirty="0" err="1" smtClean="0"/>
              <a:t>melekat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filamen</a:t>
            </a:r>
            <a:r>
              <a:rPr lang="en-US" dirty="0" smtClean="0"/>
              <a:t> tipis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mengayuh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err="1" smtClean="0"/>
              <a:t>Jembatan</a:t>
            </a:r>
            <a:r>
              <a:rPr lang="en-US" dirty="0" smtClean="0"/>
              <a:t> </a:t>
            </a:r>
            <a:r>
              <a:rPr lang="en-US" dirty="0" err="1" smtClean="0"/>
              <a:t>silang</a:t>
            </a:r>
            <a:r>
              <a:rPr lang="en-US" dirty="0" smtClean="0"/>
              <a:t> yang lain </a:t>
            </a:r>
            <a:r>
              <a:rPr lang="en-US" dirty="0" err="1" smtClean="0"/>
              <a:t>kembali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semula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persiapan</a:t>
            </a:r>
            <a:r>
              <a:rPr lang="en-US" dirty="0" smtClean="0"/>
              <a:t> </a:t>
            </a:r>
            <a:r>
              <a:rPr lang="en-US" dirty="0" err="1" smtClean="0"/>
              <a:t>utk</a:t>
            </a:r>
            <a:r>
              <a:rPr lang="en-US" dirty="0" smtClean="0"/>
              <a:t> </a:t>
            </a:r>
            <a:r>
              <a:rPr lang="en-US" dirty="0" err="1" smtClean="0"/>
              <a:t>mengikat</a:t>
            </a:r>
            <a:r>
              <a:rPr lang="en-US" dirty="0" smtClean="0"/>
              <a:t> </a:t>
            </a:r>
            <a:r>
              <a:rPr lang="en-US" dirty="0" err="1" smtClean="0"/>
              <a:t>molekul</a:t>
            </a:r>
            <a:r>
              <a:rPr lang="en-US" dirty="0" smtClean="0"/>
              <a:t> </a:t>
            </a:r>
            <a:r>
              <a:rPr lang="en-US" dirty="0" err="1" smtClean="0"/>
              <a:t>aktin</a:t>
            </a:r>
            <a:r>
              <a:rPr lang="en-US" dirty="0" smtClean="0"/>
              <a:t> yang lain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643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7709"/>
            <a:ext cx="5562192" cy="6754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810491"/>
            <a:ext cx="3657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1162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1230313"/>
            <a:ext cx="9126537" cy="439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7351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Pelepasan</a:t>
            </a:r>
            <a:r>
              <a:rPr lang="en-US" dirty="0" smtClean="0"/>
              <a:t> </a:t>
            </a:r>
            <a:r>
              <a:rPr lang="en-US" dirty="0" err="1" smtClean="0"/>
              <a:t>Kalsium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err="1" smtClean="0"/>
              <a:t>Potensial</a:t>
            </a:r>
            <a:r>
              <a:rPr lang="en-US" dirty="0" smtClean="0"/>
              <a:t> </a:t>
            </a:r>
            <a:r>
              <a:rPr lang="en-US" dirty="0" err="1" smtClean="0"/>
              <a:t>aksi</a:t>
            </a:r>
            <a:r>
              <a:rPr lang="en-US" dirty="0" smtClean="0"/>
              <a:t> di </a:t>
            </a:r>
            <a:r>
              <a:rPr lang="en-US" dirty="0" err="1" smtClean="0"/>
              <a:t>serat</a:t>
            </a:r>
            <a:r>
              <a:rPr lang="en-US" dirty="0" smtClean="0"/>
              <a:t> </a:t>
            </a:r>
            <a:r>
              <a:rPr lang="en-US" dirty="0" err="1" smtClean="0"/>
              <a:t>otot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mengaktifkan</a:t>
            </a:r>
            <a:r>
              <a:rPr lang="en-US" dirty="0" smtClean="0">
                <a:sym typeface="Wingdings" pitchFamily="2" charset="2"/>
              </a:rPr>
              <a:t> proses </a:t>
            </a:r>
            <a:r>
              <a:rPr lang="en-US" dirty="0" err="1" smtClean="0">
                <a:sym typeface="Wingdings" pitchFamily="2" charset="2"/>
              </a:rPr>
              <a:t>kontraksi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dengan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memicu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pelepasan</a:t>
            </a:r>
            <a:r>
              <a:rPr lang="en-US" dirty="0" smtClean="0">
                <a:sym typeface="Wingdings" pitchFamily="2" charset="2"/>
              </a:rPr>
              <a:t> Ca2+ (</a:t>
            </a:r>
            <a:r>
              <a:rPr lang="en-US" dirty="0" err="1" smtClean="0">
                <a:sym typeface="Wingdings" pitchFamily="2" charset="2"/>
              </a:rPr>
              <a:t>kalsium</a:t>
            </a:r>
            <a:r>
              <a:rPr lang="en-US" dirty="0" smtClean="0">
                <a:sym typeface="Wingdings" pitchFamily="2" charset="2"/>
              </a:rPr>
              <a:t>) </a:t>
            </a:r>
            <a:r>
              <a:rPr lang="en-US" dirty="0" err="1" smtClean="0">
                <a:sym typeface="Wingdings" pitchFamily="2" charset="2"/>
              </a:rPr>
              <a:t>dari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kantung</a:t>
            </a:r>
            <a:r>
              <a:rPr lang="en-US" dirty="0" smtClean="0">
                <a:sym typeface="Wingdings" pitchFamily="2" charset="2"/>
              </a:rPr>
              <a:t> lateral </a:t>
            </a:r>
            <a:r>
              <a:rPr lang="en-US" dirty="0" err="1" smtClean="0">
                <a:sym typeface="Wingdings" pitchFamily="2" charset="2"/>
              </a:rPr>
              <a:t>ke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dalam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sitosol</a:t>
            </a:r>
            <a:endParaRPr lang="en-US" dirty="0" smtClean="0">
              <a:sym typeface="Wingdings" pitchFamily="2" charset="2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01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"/>
            <a:ext cx="6793057" cy="636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84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Otot</a:t>
            </a:r>
            <a:r>
              <a:rPr lang="en-US" dirty="0" smtClean="0"/>
              <a:t> </a:t>
            </a:r>
            <a:r>
              <a:rPr lang="en-US" dirty="0" err="1" smtClean="0"/>
              <a:t>rangka</a:t>
            </a:r>
            <a:r>
              <a:rPr lang="en-US" dirty="0" smtClean="0"/>
              <a:t> </a:t>
            </a:r>
            <a:r>
              <a:rPr lang="en-US" dirty="0" err="1" smtClean="0"/>
              <a:t>dirangsang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berkontraksi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pelepasan</a:t>
            </a:r>
            <a:r>
              <a:rPr lang="en-US" dirty="0" smtClean="0"/>
              <a:t> </a:t>
            </a:r>
            <a:r>
              <a:rPr lang="en-US" dirty="0" err="1" smtClean="0"/>
              <a:t>asetilkolin</a:t>
            </a:r>
            <a:r>
              <a:rPr lang="en-US" dirty="0" smtClean="0"/>
              <a:t> (</a:t>
            </a:r>
            <a:r>
              <a:rPr lang="en-US" dirty="0" err="1" smtClean="0"/>
              <a:t>ACh</a:t>
            </a:r>
            <a:r>
              <a:rPr lang="en-US" dirty="0" smtClean="0"/>
              <a:t>) di taut </a:t>
            </a:r>
            <a:r>
              <a:rPr lang="en-US" dirty="0" err="1" smtClean="0"/>
              <a:t>neuromuskular</a:t>
            </a:r>
            <a:r>
              <a:rPr lang="en-US" dirty="0" smtClean="0"/>
              <a:t> (neuromuscular junction) yang </a:t>
            </a:r>
            <a:r>
              <a:rPr lang="en-US" dirty="0" err="1" smtClean="0"/>
              <a:t>terletak</a:t>
            </a:r>
            <a:r>
              <a:rPr lang="en-US" dirty="0" smtClean="0"/>
              <a:t> </a:t>
            </a:r>
            <a:r>
              <a:rPr lang="en-US" dirty="0" err="1" smtClean="0"/>
              <a:t>diantara</a:t>
            </a:r>
            <a:r>
              <a:rPr lang="en-US" dirty="0" smtClean="0"/>
              <a:t> terminal neuron </a:t>
            </a:r>
            <a:r>
              <a:rPr lang="en-US" dirty="0" err="1" smtClean="0"/>
              <a:t>motorik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serat</a:t>
            </a:r>
            <a:r>
              <a:rPr lang="en-US" dirty="0" smtClean="0"/>
              <a:t> </a:t>
            </a:r>
            <a:r>
              <a:rPr lang="en-US" dirty="0" err="1" smtClean="0"/>
              <a:t>otot</a:t>
            </a:r>
            <a:endParaRPr lang="en-US" dirty="0" smtClean="0"/>
          </a:p>
          <a:p>
            <a:r>
              <a:rPr lang="en-US" dirty="0" err="1" smtClean="0"/>
              <a:t>Pengikatan</a:t>
            </a:r>
            <a:r>
              <a:rPr lang="en-US" dirty="0" smtClean="0"/>
              <a:t> </a:t>
            </a:r>
            <a:r>
              <a:rPr lang="en-US" dirty="0" err="1" smtClean="0"/>
              <a:t>ACh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i="1" dirty="0" smtClean="0"/>
              <a:t>motor-end-plate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serat</a:t>
            </a:r>
            <a:r>
              <a:rPr lang="en-US" dirty="0" smtClean="0"/>
              <a:t> </a:t>
            </a:r>
            <a:r>
              <a:rPr lang="en-US" dirty="0" err="1" smtClean="0"/>
              <a:t>otot</a:t>
            </a:r>
            <a:r>
              <a:rPr lang="en-US" dirty="0" smtClean="0"/>
              <a:t> </a:t>
            </a:r>
            <a:r>
              <a:rPr lang="en-US" i="1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menyebabkan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perubahan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permeabilitas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membran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serat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otot</a:t>
            </a:r>
            <a:r>
              <a:rPr lang="en-US" dirty="0" smtClean="0">
                <a:sym typeface="Wingdings" pitchFamily="2" charset="2"/>
              </a:rPr>
              <a:t>  </a:t>
            </a:r>
            <a:r>
              <a:rPr lang="en-US" dirty="0" err="1" smtClean="0">
                <a:sym typeface="Wingdings" pitchFamily="2" charset="2"/>
              </a:rPr>
              <a:t>sehingga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menghasilkan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potensial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aksi</a:t>
            </a:r>
            <a:r>
              <a:rPr lang="en-US" dirty="0" smtClean="0">
                <a:sym typeface="Wingdings" pitchFamily="2" charset="2"/>
              </a:rPr>
              <a:t> yang </a:t>
            </a:r>
            <a:r>
              <a:rPr lang="en-US" dirty="0" err="1" smtClean="0">
                <a:sym typeface="Wingdings" pitchFamily="2" charset="2"/>
              </a:rPr>
              <a:t>dihantarkan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seluruh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membran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serat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otot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05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Membran</a:t>
            </a:r>
            <a:r>
              <a:rPr lang="en-US" dirty="0" smtClean="0"/>
              <a:t> di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Serat</a:t>
            </a:r>
            <a:r>
              <a:rPr lang="en-US" dirty="0" smtClean="0"/>
              <a:t> </a:t>
            </a:r>
            <a:r>
              <a:rPr lang="en-US" dirty="0" err="1" smtClean="0"/>
              <a:t>Otot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 algn="ctr">
              <a:buAutoNum type="arabicPeriod"/>
            </a:pPr>
            <a:r>
              <a:rPr lang="en-US" sz="3600" dirty="0" err="1" smtClean="0"/>
              <a:t>Tubulus</a:t>
            </a:r>
            <a:r>
              <a:rPr lang="en-US" sz="3600" dirty="0" smtClean="0"/>
              <a:t> </a:t>
            </a:r>
            <a:r>
              <a:rPr lang="en-US" sz="3600" dirty="0" err="1" smtClean="0"/>
              <a:t>Transversus</a:t>
            </a:r>
            <a:r>
              <a:rPr lang="en-US" sz="3600" dirty="0" smtClean="0"/>
              <a:t> (</a:t>
            </a:r>
            <a:r>
              <a:rPr lang="en-US" sz="3600" dirty="0" err="1" smtClean="0"/>
              <a:t>Tubulus</a:t>
            </a:r>
            <a:r>
              <a:rPr lang="en-US" sz="3600" dirty="0" smtClean="0"/>
              <a:t> T)</a:t>
            </a:r>
          </a:p>
          <a:p>
            <a:pPr marL="514350" indent="-514350" algn="ctr">
              <a:buAutoNum type="arabicPeriod"/>
            </a:pPr>
            <a:r>
              <a:rPr lang="en-US" sz="3600" dirty="0" err="1" smtClean="0"/>
              <a:t>Retikulum</a:t>
            </a:r>
            <a:r>
              <a:rPr lang="en-US" sz="3600" dirty="0" smtClean="0"/>
              <a:t> </a:t>
            </a:r>
            <a:r>
              <a:rPr lang="en-US" sz="3600" dirty="0" err="1" smtClean="0"/>
              <a:t>Sarkoplasma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9080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</a:t>
            </a:r>
            <a:r>
              <a:rPr lang="en-US" dirty="0" err="1" smtClean="0"/>
              <a:t>Tubulus</a:t>
            </a:r>
            <a:r>
              <a:rPr lang="en-US" dirty="0" smtClean="0"/>
              <a:t> </a:t>
            </a:r>
            <a:r>
              <a:rPr lang="en-US" dirty="0" err="1" smtClean="0"/>
              <a:t>Transversus</a:t>
            </a:r>
            <a:r>
              <a:rPr lang="en-US" dirty="0" smtClean="0"/>
              <a:t> (</a:t>
            </a:r>
            <a:r>
              <a:rPr lang="en-US" dirty="0" err="1" smtClean="0"/>
              <a:t>Tubulus</a:t>
            </a:r>
            <a:r>
              <a:rPr lang="en-US" dirty="0" smtClean="0"/>
              <a:t> T)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11" y="1600200"/>
            <a:ext cx="759157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980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Tubulus</a:t>
            </a:r>
            <a:r>
              <a:rPr lang="en-US" dirty="0"/>
              <a:t> </a:t>
            </a:r>
            <a:r>
              <a:rPr lang="en-US" dirty="0" err="1" smtClean="0"/>
              <a:t>Transversus</a:t>
            </a:r>
            <a:r>
              <a:rPr lang="en-US" dirty="0" smtClean="0"/>
              <a:t> (</a:t>
            </a:r>
            <a:r>
              <a:rPr lang="en-US" dirty="0" err="1" smtClean="0"/>
              <a:t>Tubulus</a:t>
            </a:r>
            <a:r>
              <a:rPr lang="en-US" dirty="0" smtClean="0"/>
              <a:t> 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Berfungsi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proses </a:t>
            </a:r>
            <a:r>
              <a:rPr lang="en-US" dirty="0" err="1" smtClean="0"/>
              <a:t>penyebaran</a:t>
            </a:r>
            <a:r>
              <a:rPr lang="en-US" dirty="0" smtClean="0"/>
              <a:t> </a:t>
            </a:r>
            <a:r>
              <a:rPr lang="en-US" dirty="0" err="1" smtClean="0"/>
              <a:t>potensial</a:t>
            </a:r>
            <a:r>
              <a:rPr lang="en-US" dirty="0" smtClean="0"/>
              <a:t> </a:t>
            </a:r>
            <a:r>
              <a:rPr lang="en-US" dirty="0" err="1" smtClean="0"/>
              <a:t>aksi</a:t>
            </a:r>
            <a:r>
              <a:rPr lang="en-US" dirty="0" smtClean="0"/>
              <a:t> </a:t>
            </a:r>
            <a:r>
              <a:rPr lang="en-US" dirty="0" err="1" smtClean="0"/>
              <a:t>menuruni</a:t>
            </a:r>
            <a:r>
              <a:rPr lang="en-US" dirty="0" smtClean="0"/>
              <a:t> </a:t>
            </a:r>
            <a:r>
              <a:rPr lang="en-US" dirty="0" err="1" smtClean="0"/>
              <a:t>Tubulus</a:t>
            </a:r>
            <a:r>
              <a:rPr lang="en-US" dirty="0" smtClean="0"/>
              <a:t>-T</a:t>
            </a:r>
          </a:p>
          <a:p>
            <a:r>
              <a:rPr lang="en-US" dirty="0" err="1" smtClean="0"/>
              <a:t>Tiap</a:t>
            </a:r>
            <a:r>
              <a:rPr lang="en-US" dirty="0" smtClean="0"/>
              <a:t> </a:t>
            </a:r>
            <a:r>
              <a:rPr lang="en-US" dirty="0" err="1" smtClean="0"/>
              <a:t>pertemuan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pita A </a:t>
            </a:r>
            <a:r>
              <a:rPr lang="en-US" dirty="0" err="1" smtClean="0"/>
              <a:t>dan</a:t>
            </a:r>
            <a:r>
              <a:rPr lang="en-US" dirty="0" smtClean="0"/>
              <a:t> I, </a:t>
            </a:r>
            <a:r>
              <a:rPr lang="en-US" dirty="0" err="1" smtClean="0"/>
              <a:t>terdapat</a:t>
            </a:r>
            <a:r>
              <a:rPr lang="en-US" dirty="0" smtClean="0"/>
              <a:t> </a:t>
            </a:r>
            <a:r>
              <a:rPr lang="en-US" dirty="0" err="1" smtClean="0"/>
              <a:t>membran</a:t>
            </a:r>
            <a:r>
              <a:rPr lang="en-US" dirty="0" smtClean="0"/>
              <a:t> </a:t>
            </a:r>
            <a:r>
              <a:rPr lang="en-US" dirty="0" err="1" smtClean="0"/>
              <a:t>permukaan</a:t>
            </a:r>
            <a:r>
              <a:rPr lang="en-US" dirty="0" smtClean="0"/>
              <a:t> yang </a:t>
            </a:r>
            <a:r>
              <a:rPr lang="en-US" dirty="0" err="1" smtClean="0"/>
              <a:t>masuk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serat</a:t>
            </a:r>
            <a:r>
              <a:rPr lang="en-US" dirty="0" smtClean="0"/>
              <a:t> </a:t>
            </a:r>
            <a:r>
              <a:rPr lang="en-US" dirty="0" err="1" smtClean="0"/>
              <a:t>otot</a:t>
            </a:r>
            <a:r>
              <a:rPr lang="en-US" dirty="0" smtClean="0"/>
              <a:t> </a:t>
            </a:r>
            <a:r>
              <a:rPr lang="en-US" dirty="0" err="1" smtClean="0"/>
              <a:t>membentuk</a:t>
            </a:r>
            <a:r>
              <a:rPr lang="en-US" dirty="0" smtClean="0"/>
              <a:t> </a:t>
            </a:r>
            <a:r>
              <a:rPr lang="en-US" b="1" dirty="0" err="1" smtClean="0"/>
              <a:t>Tubulus</a:t>
            </a:r>
            <a:r>
              <a:rPr lang="en-US" b="1" dirty="0" smtClean="0"/>
              <a:t> </a:t>
            </a:r>
            <a:r>
              <a:rPr lang="en-US" b="1" dirty="0" err="1" smtClean="0"/>
              <a:t>Transversus</a:t>
            </a:r>
            <a:r>
              <a:rPr lang="en-US" b="1" dirty="0" smtClean="0"/>
              <a:t> (</a:t>
            </a:r>
            <a:r>
              <a:rPr lang="en-US" b="1" dirty="0" err="1" smtClean="0"/>
              <a:t>Tubulus</a:t>
            </a:r>
            <a:r>
              <a:rPr lang="en-US" b="1" dirty="0" smtClean="0"/>
              <a:t> T) </a:t>
            </a:r>
            <a:r>
              <a:rPr lang="en-US" dirty="0" smtClean="0"/>
              <a:t>yang </a:t>
            </a:r>
            <a:r>
              <a:rPr lang="en-US" dirty="0" err="1" smtClean="0"/>
              <a:t>posisinya</a:t>
            </a:r>
            <a:r>
              <a:rPr lang="en-US" dirty="0" smtClean="0"/>
              <a:t> </a:t>
            </a:r>
            <a:r>
              <a:rPr lang="en-US" dirty="0" err="1" smtClean="0"/>
              <a:t>berjalan</a:t>
            </a:r>
            <a:r>
              <a:rPr lang="en-US" dirty="0" smtClean="0"/>
              <a:t> </a:t>
            </a:r>
            <a:r>
              <a:rPr lang="en-US" dirty="0" err="1" smtClean="0"/>
              <a:t>tegak</a:t>
            </a:r>
            <a:r>
              <a:rPr lang="en-US" dirty="0" smtClean="0"/>
              <a:t> </a:t>
            </a:r>
            <a:r>
              <a:rPr lang="en-US" dirty="0" err="1" smtClean="0"/>
              <a:t>lurus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permukaan</a:t>
            </a:r>
            <a:r>
              <a:rPr lang="en-US" dirty="0" smtClean="0"/>
              <a:t> </a:t>
            </a:r>
            <a:r>
              <a:rPr lang="en-US" dirty="0" err="1" smtClean="0"/>
              <a:t>membran</a:t>
            </a:r>
            <a:r>
              <a:rPr lang="en-US" dirty="0" smtClean="0"/>
              <a:t> </a:t>
            </a:r>
            <a:r>
              <a:rPr lang="en-US" dirty="0" err="1" smtClean="0"/>
              <a:t>sel</a:t>
            </a:r>
            <a:r>
              <a:rPr lang="en-US" dirty="0" smtClean="0"/>
              <a:t> </a:t>
            </a:r>
            <a:r>
              <a:rPr lang="en-US" dirty="0" err="1" smtClean="0"/>
              <a:t>otot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tengah</a:t>
            </a:r>
            <a:r>
              <a:rPr lang="en-US" dirty="0" smtClean="0"/>
              <a:t> </a:t>
            </a:r>
            <a:r>
              <a:rPr lang="en-US" dirty="0" err="1" smtClean="0"/>
              <a:t>serat</a:t>
            </a:r>
            <a:r>
              <a:rPr lang="en-US" dirty="0" smtClean="0"/>
              <a:t> </a:t>
            </a:r>
            <a:r>
              <a:rPr lang="en-US" dirty="0" err="1" smtClean="0"/>
              <a:t>otot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2581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Tubulus</a:t>
            </a:r>
            <a:r>
              <a:rPr lang="en-US" dirty="0"/>
              <a:t> </a:t>
            </a:r>
            <a:r>
              <a:rPr lang="en-US" dirty="0" err="1"/>
              <a:t>Transversus</a:t>
            </a:r>
            <a:r>
              <a:rPr lang="en-US" dirty="0"/>
              <a:t> (</a:t>
            </a:r>
            <a:r>
              <a:rPr lang="en-US" dirty="0" err="1"/>
              <a:t>Tubulus</a:t>
            </a:r>
            <a:r>
              <a:rPr lang="en-US" dirty="0"/>
              <a:t> 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Membran</a:t>
            </a:r>
            <a:r>
              <a:rPr lang="en-US" dirty="0" smtClean="0"/>
              <a:t> </a:t>
            </a:r>
            <a:r>
              <a:rPr lang="en-US" dirty="0" err="1" smtClean="0"/>
              <a:t>tubulus</a:t>
            </a:r>
            <a:r>
              <a:rPr lang="en-US" dirty="0" smtClean="0"/>
              <a:t> T </a:t>
            </a:r>
            <a:r>
              <a:rPr lang="en-US" dirty="0" err="1" smtClean="0"/>
              <a:t>bersambungan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membran</a:t>
            </a:r>
            <a:r>
              <a:rPr lang="en-US" dirty="0" smtClean="0"/>
              <a:t> </a:t>
            </a:r>
            <a:r>
              <a:rPr lang="en-US" dirty="0" err="1" smtClean="0"/>
              <a:t>permukaan</a:t>
            </a:r>
            <a:r>
              <a:rPr lang="en-US" dirty="0" smtClean="0"/>
              <a:t> plasma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menyebabkan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potensial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aksi</a:t>
            </a:r>
            <a:r>
              <a:rPr lang="en-US" dirty="0" smtClean="0">
                <a:sym typeface="Wingdings" pitchFamily="2" charset="2"/>
              </a:rPr>
              <a:t> di </a:t>
            </a:r>
            <a:r>
              <a:rPr lang="en-US" dirty="0" err="1" smtClean="0">
                <a:sym typeface="Wingdings" pitchFamily="2" charset="2"/>
              </a:rPr>
              <a:t>membran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permukaan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menyebar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turun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menelusuri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tubulus</a:t>
            </a:r>
            <a:r>
              <a:rPr lang="en-US" dirty="0" smtClean="0">
                <a:sym typeface="Wingdings" pitchFamily="2" charset="2"/>
              </a:rPr>
              <a:t> T  </a:t>
            </a:r>
            <a:r>
              <a:rPr lang="en-US" dirty="0" err="1" smtClean="0">
                <a:sym typeface="Wingdings" pitchFamily="2" charset="2"/>
              </a:rPr>
              <a:t>shg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dengan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cepat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menyebarkan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potensial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aksi</a:t>
            </a:r>
            <a:r>
              <a:rPr lang="en-US" dirty="0" smtClean="0">
                <a:sym typeface="Wingdings" pitchFamily="2" charset="2"/>
              </a:rPr>
              <a:t> di </a:t>
            </a:r>
            <a:r>
              <a:rPr lang="en-US" dirty="0" err="1" smtClean="0">
                <a:sym typeface="Wingdings" pitchFamily="2" charset="2"/>
              </a:rPr>
              <a:t>bagian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tengah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serat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otot</a:t>
            </a:r>
            <a:r>
              <a:rPr lang="en-US" dirty="0" smtClean="0">
                <a:sym typeface="Wingdings" pitchFamily="2" charset="2"/>
              </a:rPr>
              <a:t>  </a:t>
            </a:r>
            <a:r>
              <a:rPr lang="en-US" dirty="0" err="1" smtClean="0">
                <a:sym typeface="Wingdings" pitchFamily="2" charset="2"/>
              </a:rPr>
              <a:t>dgn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demikian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memicu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perubahan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permeabilitas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membran</a:t>
            </a:r>
            <a:r>
              <a:rPr lang="en-US" dirty="0" smtClean="0">
                <a:sym typeface="Wingdings" pitchFamily="2" charset="2"/>
              </a:rPr>
              <a:t> di </a:t>
            </a:r>
            <a:r>
              <a:rPr lang="en-US" dirty="0" err="1" smtClean="0">
                <a:sym typeface="Wingdings" pitchFamily="2" charset="2"/>
              </a:rPr>
              <a:t>dalam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serat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otot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63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</a:t>
            </a:r>
            <a:r>
              <a:rPr lang="en-US" dirty="0" err="1" smtClean="0"/>
              <a:t>Retikulum</a:t>
            </a:r>
            <a:r>
              <a:rPr lang="en-US" dirty="0" smtClean="0"/>
              <a:t> </a:t>
            </a:r>
            <a:r>
              <a:rPr lang="en-US" dirty="0" err="1" smtClean="0"/>
              <a:t>Sarkoplasma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Berfungsi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proses </a:t>
            </a:r>
            <a:r>
              <a:rPr lang="en-US" dirty="0" err="1" smtClean="0"/>
              <a:t>pelepasan</a:t>
            </a:r>
            <a:r>
              <a:rPr lang="en-US" dirty="0" smtClean="0"/>
              <a:t> </a:t>
            </a:r>
            <a:r>
              <a:rPr lang="en-US" dirty="0" err="1" smtClean="0"/>
              <a:t>kalsium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retikulum</a:t>
            </a:r>
            <a:r>
              <a:rPr lang="en-US" dirty="0" smtClean="0"/>
              <a:t> </a:t>
            </a:r>
            <a:r>
              <a:rPr lang="en-US" dirty="0" err="1" smtClean="0"/>
              <a:t>sarkoplasma</a:t>
            </a:r>
            <a:endParaRPr lang="en-US" dirty="0" smtClean="0"/>
          </a:p>
          <a:p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retikulum</a:t>
            </a:r>
            <a:r>
              <a:rPr lang="en-US" dirty="0" smtClean="0"/>
              <a:t> </a:t>
            </a:r>
            <a:r>
              <a:rPr lang="en-US" dirty="0" err="1" smtClean="0"/>
              <a:t>endoplasma</a:t>
            </a:r>
            <a:r>
              <a:rPr lang="en-US" dirty="0" smtClean="0"/>
              <a:t> yang </a:t>
            </a:r>
            <a:r>
              <a:rPr lang="en-US" dirty="0" err="1" smtClean="0"/>
              <a:t>dimodifikasi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Terdiri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anyaman-anyaman</a:t>
            </a:r>
            <a:r>
              <a:rPr lang="en-US" dirty="0" smtClean="0"/>
              <a:t> </a:t>
            </a:r>
            <a:r>
              <a:rPr lang="en-US" dirty="0" err="1" smtClean="0"/>
              <a:t>halus</a:t>
            </a:r>
            <a:r>
              <a:rPr lang="en-US" dirty="0" smtClean="0"/>
              <a:t> (</a:t>
            </a:r>
            <a:r>
              <a:rPr lang="en-US" dirty="0" err="1" smtClean="0"/>
              <a:t>anyaman</a:t>
            </a:r>
            <a:r>
              <a:rPr lang="en-US" dirty="0" smtClean="0"/>
              <a:t> </a:t>
            </a:r>
            <a:r>
              <a:rPr lang="en-US" dirty="0" err="1" smtClean="0"/>
              <a:t>membranosa</a:t>
            </a:r>
            <a:r>
              <a:rPr lang="en-US" dirty="0" smtClean="0"/>
              <a:t>) yang </a:t>
            </a:r>
            <a:r>
              <a:rPr lang="en-US" dirty="0" err="1" smtClean="0"/>
              <a:t>saling</a:t>
            </a:r>
            <a:r>
              <a:rPr lang="en-US" dirty="0" smtClean="0"/>
              <a:t> </a:t>
            </a:r>
            <a:r>
              <a:rPr lang="en-US" dirty="0" err="1" smtClean="0"/>
              <a:t>berhubungan</a:t>
            </a:r>
            <a:r>
              <a:rPr lang="en-US" dirty="0" smtClean="0"/>
              <a:t> </a:t>
            </a:r>
            <a:r>
              <a:rPr lang="en-US" dirty="0" smtClean="0"/>
              <a:t>,</a:t>
            </a:r>
            <a:r>
              <a:rPr lang="en-US" dirty="0" err="1" smtClean="0"/>
              <a:t>mengelilingi</a:t>
            </a:r>
            <a:r>
              <a:rPr lang="en-US" dirty="0" smtClean="0"/>
              <a:t> </a:t>
            </a:r>
            <a:r>
              <a:rPr lang="en-US" dirty="0" err="1" smtClean="0"/>
              <a:t>tiap</a:t>
            </a:r>
            <a:r>
              <a:rPr lang="en-US" dirty="0" smtClean="0"/>
              <a:t> </a:t>
            </a:r>
            <a:r>
              <a:rPr lang="en-US" dirty="0" err="1" smtClean="0"/>
              <a:t>miofibril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sarung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selubung</a:t>
            </a:r>
            <a:r>
              <a:rPr lang="en-US" dirty="0" smtClean="0"/>
              <a:t> </a:t>
            </a:r>
            <a:r>
              <a:rPr lang="en-US" dirty="0" err="1" smtClean="0"/>
              <a:t>saringan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1159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</a:t>
            </a:r>
            <a:r>
              <a:rPr lang="en-US" dirty="0" err="1"/>
              <a:t>Retikulum</a:t>
            </a:r>
            <a:r>
              <a:rPr lang="en-US" dirty="0"/>
              <a:t> </a:t>
            </a:r>
            <a:r>
              <a:rPr lang="en-US" dirty="0" err="1"/>
              <a:t>Sarkoplasma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Anyaman</a:t>
            </a:r>
            <a:r>
              <a:rPr lang="en-US" dirty="0" smtClean="0"/>
              <a:t> </a:t>
            </a:r>
            <a:r>
              <a:rPr lang="en-US" dirty="0" err="1" smtClean="0"/>
              <a:t>membranosa</a:t>
            </a:r>
            <a:r>
              <a:rPr lang="en-US" dirty="0" smtClean="0"/>
              <a:t> </a:t>
            </a:r>
            <a:r>
              <a:rPr lang="en-US" dirty="0" err="1" smtClean="0"/>
              <a:t>mengelilingi</a:t>
            </a:r>
            <a:r>
              <a:rPr lang="en-US" dirty="0" smtClean="0"/>
              <a:t> </a:t>
            </a:r>
            <a:r>
              <a:rPr lang="en-US" dirty="0" err="1" smtClean="0"/>
              <a:t>miofibril</a:t>
            </a:r>
            <a:r>
              <a:rPr lang="en-US" dirty="0" smtClean="0"/>
              <a:t> di </a:t>
            </a:r>
            <a:r>
              <a:rPr lang="en-US" dirty="0" err="1" smtClean="0"/>
              <a:t>seluruh</a:t>
            </a:r>
            <a:r>
              <a:rPr lang="en-US" dirty="0" smtClean="0"/>
              <a:t> </a:t>
            </a:r>
            <a:r>
              <a:rPr lang="en-US" dirty="0" err="1" smtClean="0"/>
              <a:t>panjangnya</a:t>
            </a:r>
            <a:r>
              <a:rPr lang="en-US" dirty="0" smtClean="0"/>
              <a:t>. </a:t>
            </a:r>
            <a:r>
              <a:rPr lang="en-US" dirty="0" err="1" smtClean="0"/>
              <a:t>Tiap</a:t>
            </a:r>
            <a:r>
              <a:rPr lang="en-US" dirty="0" smtClean="0"/>
              <a:t> pita A </a:t>
            </a:r>
            <a:r>
              <a:rPr lang="en-US" dirty="0" err="1" smtClean="0"/>
              <a:t>dan</a:t>
            </a:r>
            <a:r>
              <a:rPr lang="en-US" dirty="0" smtClean="0"/>
              <a:t> I </a:t>
            </a:r>
            <a:r>
              <a:rPr lang="en-US" dirty="0" err="1" smtClean="0"/>
              <a:t>dibungkus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segmen-segmen</a:t>
            </a:r>
            <a:r>
              <a:rPr lang="en-US" dirty="0" smtClean="0"/>
              <a:t> </a:t>
            </a:r>
            <a:r>
              <a:rPr lang="en-US" dirty="0" err="1" smtClean="0"/>
              <a:t>terpisah</a:t>
            </a:r>
            <a:r>
              <a:rPr lang="en-US" dirty="0" smtClean="0"/>
              <a:t> </a:t>
            </a:r>
            <a:r>
              <a:rPr lang="en-US" dirty="0" err="1" smtClean="0"/>
              <a:t>retikulum</a:t>
            </a:r>
            <a:r>
              <a:rPr lang="en-US" dirty="0" smtClean="0"/>
              <a:t> </a:t>
            </a:r>
            <a:r>
              <a:rPr lang="en-US" dirty="0" err="1" smtClean="0"/>
              <a:t>sarkoplasma</a:t>
            </a:r>
            <a:endParaRPr lang="en-US" dirty="0" smtClean="0"/>
          </a:p>
          <a:p>
            <a:r>
              <a:rPr lang="en-US" dirty="0" smtClean="0"/>
              <a:t>Ujung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masing-masing</a:t>
            </a:r>
            <a:r>
              <a:rPr lang="en-US" dirty="0" smtClean="0"/>
              <a:t> </a:t>
            </a:r>
            <a:r>
              <a:rPr lang="en-US" dirty="0" err="1" smtClean="0"/>
              <a:t>segmen</a:t>
            </a:r>
            <a:r>
              <a:rPr lang="en-US" dirty="0" smtClean="0"/>
              <a:t> </a:t>
            </a:r>
            <a:r>
              <a:rPr lang="en-US" dirty="0" err="1" smtClean="0"/>
              <a:t>membesar</a:t>
            </a:r>
            <a:r>
              <a:rPr lang="en-US" dirty="0" smtClean="0"/>
              <a:t> </a:t>
            </a:r>
            <a:r>
              <a:rPr lang="en-US" dirty="0" err="1" smtClean="0"/>
              <a:t>utk</a:t>
            </a:r>
            <a:r>
              <a:rPr lang="en-US" dirty="0" smtClean="0"/>
              <a:t> </a:t>
            </a:r>
            <a:r>
              <a:rPr lang="en-US" dirty="0" err="1" smtClean="0"/>
              <a:t>membentuk</a:t>
            </a:r>
            <a:r>
              <a:rPr lang="en-US" dirty="0" smtClean="0"/>
              <a:t> </a:t>
            </a:r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kantung</a:t>
            </a:r>
            <a:r>
              <a:rPr lang="en-US" dirty="0" smtClean="0"/>
              <a:t>,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b="1" dirty="0" err="1" smtClean="0"/>
              <a:t>Sakus</a:t>
            </a:r>
            <a:r>
              <a:rPr lang="en-US" b="1" dirty="0" smtClean="0"/>
              <a:t> </a:t>
            </a:r>
            <a:r>
              <a:rPr lang="en-US" b="1" dirty="0" err="1" smtClean="0"/>
              <a:t>Lateralis</a:t>
            </a:r>
            <a:r>
              <a:rPr lang="en-US" b="1" dirty="0" smtClean="0"/>
              <a:t> (</a:t>
            </a:r>
            <a:r>
              <a:rPr lang="en-US" b="1" dirty="0" err="1" smtClean="0"/>
              <a:t>Sisterna</a:t>
            </a:r>
            <a:r>
              <a:rPr lang="en-US" b="1" dirty="0" smtClean="0"/>
              <a:t> Terminal) </a:t>
            </a:r>
            <a:r>
              <a:rPr lang="en-US" dirty="0" smtClean="0"/>
              <a:t>yang </a:t>
            </a:r>
            <a:r>
              <a:rPr lang="en-US" dirty="0" err="1" smtClean="0"/>
              <a:t>dipisahkan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Tubulus</a:t>
            </a:r>
            <a:r>
              <a:rPr lang="en-US" dirty="0" smtClean="0"/>
              <a:t> T di </a:t>
            </a:r>
            <a:r>
              <a:rPr lang="en-US" dirty="0" err="1" smtClean="0"/>
              <a:t>dekatnya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celah</a:t>
            </a:r>
            <a:r>
              <a:rPr lang="en-US" dirty="0" smtClean="0"/>
              <a:t> </a:t>
            </a:r>
            <a:r>
              <a:rPr lang="en-US" dirty="0" err="1" smtClean="0"/>
              <a:t>sempit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1293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</a:t>
            </a:r>
            <a:r>
              <a:rPr lang="en-US" dirty="0" err="1"/>
              <a:t>Retikulum</a:t>
            </a:r>
            <a:r>
              <a:rPr lang="en-US" dirty="0"/>
              <a:t> </a:t>
            </a:r>
            <a:r>
              <a:rPr lang="en-US" dirty="0" err="1"/>
              <a:t>Sarkoplasma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Kantung</a:t>
            </a:r>
            <a:r>
              <a:rPr lang="en-US" dirty="0" smtClean="0"/>
              <a:t> lateral </a:t>
            </a:r>
            <a:r>
              <a:rPr lang="en-US" dirty="0" err="1" smtClean="0"/>
              <a:t>retikulum</a:t>
            </a:r>
            <a:r>
              <a:rPr lang="en-US" dirty="0" smtClean="0"/>
              <a:t> </a:t>
            </a:r>
            <a:r>
              <a:rPr lang="en-US" dirty="0" err="1" smtClean="0"/>
              <a:t>sarkoplasma</a:t>
            </a:r>
            <a:r>
              <a:rPr lang="en-US" dirty="0" smtClean="0"/>
              <a:t> </a:t>
            </a:r>
            <a:r>
              <a:rPr lang="en-US" dirty="0" err="1" smtClean="0"/>
              <a:t>mengandung</a:t>
            </a:r>
            <a:r>
              <a:rPr lang="en-US" dirty="0" smtClean="0"/>
              <a:t> Ca2+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jika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ada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penyebaran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potensial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aksi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menuruni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tubulus</a:t>
            </a:r>
            <a:r>
              <a:rPr lang="en-US" dirty="0" smtClean="0">
                <a:sym typeface="Wingdings" pitchFamily="2" charset="2"/>
              </a:rPr>
              <a:t> T </a:t>
            </a:r>
            <a:r>
              <a:rPr lang="en-US" dirty="0" err="1" smtClean="0">
                <a:sym typeface="Wingdings" pitchFamily="2" charset="2"/>
              </a:rPr>
              <a:t>maka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akan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memicu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pelepasan</a:t>
            </a:r>
            <a:r>
              <a:rPr lang="en-US" dirty="0" smtClean="0">
                <a:sym typeface="Wingdings" pitchFamily="2" charset="2"/>
              </a:rPr>
              <a:t> Ca2+ </a:t>
            </a:r>
            <a:r>
              <a:rPr lang="en-US" dirty="0" err="1" smtClean="0">
                <a:sym typeface="Wingdings" pitchFamily="2" charset="2"/>
              </a:rPr>
              <a:t>dari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retikulum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sarkoplasma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dalam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sitosol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25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73" y="1447800"/>
            <a:ext cx="8229600" cy="5226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623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Protein Kaki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Tersusun</a:t>
            </a:r>
            <a:r>
              <a:rPr lang="en-US" dirty="0" smtClean="0"/>
              <a:t> </a:t>
            </a:r>
            <a:r>
              <a:rPr lang="en-US" dirty="0" err="1" smtClean="0"/>
              <a:t>teratur</a:t>
            </a:r>
            <a:r>
              <a:rPr lang="en-US" dirty="0" smtClean="0"/>
              <a:t> </a:t>
            </a:r>
            <a:r>
              <a:rPr lang="en-US" dirty="0" err="1" smtClean="0"/>
              <a:t>menonjol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retikulum</a:t>
            </a:r>
            <a:r>
              <a:rPr lang="en-US" dirty="0" smtClean="0"/>
              <a:t> </a:t>
            </a:r>
            <a:r>
              <a:rPr lang="en-US" dirty="0" err="1" smtClean="0"/>
              <a:t>sarkoplasma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terbentang</a:t>
            </a:r>
            <a:r>
              <a:rPr lang="en-US" dirty="0" smtClean="0"/>
              <a:t> di </a:t>
            </a:r>
            <a:r>
              <a:rPr lang="en-US" dirty="0" err="1" smtClean="0"/>
              <a:t>celah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kantung</a:t>
            </a:r>
            <a:r>
              <a:rPr lang="en-US" dirty="0" smtClean="0"/>
              <a:t> lateral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tubulus</a:t>
            </a:r>
            <a:r>
              <a:rPr lang="en-US" dirty="0" smtClean="0"/>
              <a:t> T</a:t>
            </a:r>
          </a:p>
          <a:p>
            <a:r>
              <a:rPr lang="en-US" dirty="0" err="1" smtClean="0"/>
              <a:t>Tiap</a:t>
            </a:r>
            <a:r>
              <a:rPr lang="en-US" dirty="0" smtClean="0"/>
              <a:t> protein kaki </a:t>
            </a:r>
            <a:r>
              <a:rPr lang="en-US" dirty="0" err="1" smtClean="0"/>
              <a:t>mengandung</a:t>
            </a:r>
            <a:r>
              <a:rPr lang="en-US" dirty="0" smtClean="0"/>
              <a:t> 4 sub unit yang </a:t>
            </a:r>
            <a:r>
              <a:rPr lang="en-US" dirty="0" err="1" smtClean="0"/>
              <a:t>tersusun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pola</a:t>
            </a:r>
            <a:r>
              <a:rPr lang="en-US" dirty="0" smtClean="0"/>
              <a:t> yang </a:t>
            </a:r>
            <a:r>
              <a:rPr lang="en-US" dirty="0" err="1" smtClean="0"/>
              <a:t>spesifik</a:t>
            </a:r>
            <a:endParaRPr lang="en-US" dirty="0" smtClean="0"/>
          </a:p>
          <a:p>
            <a:r>
              <a:rPr lang="en-US" dirty="0" err="1" smtClean="0"/>
              <a:t>Fungsi</a:t>
            </a:r>
            <a:r>
              <a:rPr lang="en-US" dirty="0" smtClean="0"/>
              <a:t> : </a:t>
            </a:r>
            <a:r>
              <a:rPr lang="en-US" dirty="0" err="1" smtClean="0"/>
              <a:t>menjembatani</a:t>
            </a:r>
            <a:r>
              <a:rPr lang="en-US" dirty="0" smtClean="0"/>
              <a:t> </a:t>
            </a:r>
            <a:r>
              <a:rPr lang="en-US" dirty="0" err="1" smtClean="0"/>
              <a:t>celah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pemgeluaran</a:t>
            </a:r>
            <a:r>
              <a:rPr lang="en-US" dirty="0" smtClean="0"/>
              <a:t> Ca2+ (</a:t>
            </a:r>
            <a:r>
              <a:rPr lang="en-US" dirty="0" err="1" smtClean="0"/>
              <a:t>saluran</a:t>
            </a:r>
            <a:r>
              <a:rPr lang="en-US" dirty="0" smtClean="0"/>
              <a:t> Ca2+) yang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b="1" dirty="0" err="1" smtClean="0"/>
              <a:t>Reseptor</a:t>
            </a:r>
            <a:r>
              <a:rPr lang="en-US" b="1" dirty="0" smtClean="0"/>
              <a:t> </a:t>
            </a:r>
            <a:r>
              <a:rPr lang="en-US" b="1" dirty="0" err="1" smtClean="0"/>
              <a:t>Rianodin</a:t>
            </a:r>
            <a:endParaRPr lang="en-US" b="1" dirty="0" smtClean="0"/>
          </a:p>
          <a:p>
            <a:r>
              <a:rPr lang="en-US" b="1" dirty="0" smtClean="0"/>
              <a:t>Protein kaki </a:t>
            </a:r>
            <a:r>
              <a:rPr lang="en-US" b="1" dirty="0" err="1" smtClean="0"/>
              <a:t>berperan</a:t>
            </a:r>
            <a:r>
              <a:rPr lang="en-US" b="1" dirty="0" smtClean="0"/>
              <a:t> </a:t>
            </a:r>
            <a:r>
              <a:rPr lang="en-US" b="1" dirty="0" err="1" smtClean="0"/>
              <a:t>dalam</a:t>
            </a:r>
            <a:r>
              <a:rPr lang="en-US" b="1" dirty="0" smtClean="0"/>
              <a:t> proses </a:t>
            </a:r>
            <a:r>
              <a:rPr lang="en-US" b="1" dirty="0" err="1" smtClean="0"/>
              <a:t>perubahan</a:t>
            </a:r>
            <a:r>
              <a:rPr lang="en-US" b="1" dirty="0" smtClean="0"/>
              <a:t> </a:t>
            </a:r>
            <a:r>
              <a:rPr lang="en-US" b="1" dirty="0" err="1" smtClean="0"/>
              <a:t>potensial</a:t>
            </a:r>
            <a:r>
              <a:rPr lang="en-US" b="1" dirty="0" smtClean="0"/>
              <a:t> di </a:t>
            </a:r>
            <a:r>
              <a:rPr lang="en-US" b="1" dirty="0" err="1" smtClean="0"/>
              <a:t>tubulus</a:t>
            </a:r>
            <a:r>
              <a:rPr lang="en-US" b="1" dirty="0" smtClean="0"/>
              <a:t> T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juga</a:t>
            </a:r>
            <a:r>
              <a:rPr lang="en-US" b="1" dirty="0" smtClean="0"/>
              <a:t> </a:t>
            </a:r>
            <a:r>
              <a:rPr lang="en-US" b="1" dirty="0" err="1" smtClean="0"/>
              <a:t>terkait</a:t>
            </a:r>
            <a:r>
              <a:rPr lang="en-US" b="1" dirty="0" smtClean="0"/>
              <a:t> </a:t>
            </a:r>
            <a:r>
              <a:rPr lang="en-US" b="1" dirty="0" err="1" smtClean="0"/>
              <a:t>dengan</a:t>
            </a:r>
            <a:r>
              <a:rPr lang="en-US" b="1" dirty="0" smtClean="0"/>
              <a:t> </a:t>
            </a:r>
            <a:r>
              <a:rPr lang="en-US" b="1" dirty="0" err="1" smtClean="0"/>
              <a:t>pelepasan</a:t>
            </a:r>
            <a:r>
              <a:rPr lang="en-US" b="1" dirty="0" smtClean="0"/>
              <a:t> Ca2+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0544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Reseptor</a:t>
            </a:r>
            <a:r>
              <a:rPr lang="en-US" dirty="0" smtClean="0"/>
              <a:t> </a:t>
            </a:r>
            <a:r>
              <a:rPr lang="en-US" dirty="0" err="1" smtClean="0"/>
              <a:t>Dihidropiridin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reseptor-reseptor</a:t>
            </a:r>
            <a:r>
              <a:rPr lang="en-US" dirty="0" smtClean="0"/>
              <a:t> di </a:t>
            </a:r>
            <a:r>
              <a:rPr lang="en-US" dirty="0" err="1" smtClean="0"/>
              <a:t>tubulus</a:t>
            </a:r>
            <a:r>
              <a:rPr lang="en-US" dirty="0" smtClean="0"/>
              <a:t> T</a:t>
            </a:r>
          </a:p>
          <a:p>
            <a:r>
              <a:rPr lang="en-US" dirty="0" err="1" smtClean="0"/>
              <a:t>Berperan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proses </a:t>
            </a:r>
            <a:r>
              <a:rPr lang="en-US" dirty="0" err="1" smtClean="0"/>
              <a:t>sbb</a:t>
            </a:r>
            <a:r>
              <a:rPr lang="en-US" dirty="0" smtClean="0"/>
              <a:t> :</a:t>
            </a:r>
          </a:p>
          <a:p>
            <a:pPr marL="0" indent="0">
              <a:buNone/>
            </a:pPr>
            <a:r>
              <a:rPr lang="en-US" dirty="0" err="1" smtClean="0"/>
              <a:t>Potensial</a:t>
            </a:r>
            <a:r>
              <a:rPr lang="en-US" dirty="0" smtClean="0"/>
              <a:t> </a:t>
            </a:r>
            <a:r>
              <a:rPr lang="en-US" dirty="0" err="1" smtClean="0"/>
              <a:t>aksi</a:t>
            </a:r>
            <a:r>
              <a:rPr lang="en-US" dirty="0" smtClean="0"/>
              <a:t> </a:t>
            </a:r>
            <a:r>
              <a:rPr lang="en-US" dirty="0" err="1" smtClean="0"/>
              <a:t>merambat</a:t>
            </a:r>
            <a:r>
              <a:rPr lang="en-US" dirty="0" smtClean="0"/>
              <a:t> </a:t>
            </a:r>
            <a:r>
              <a:rPr lang="en-US" dirty="0" err="1" smtClean="0"/>
              <a:t>turun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tubulus</a:t>
            </a:r>
            <a:r>
              <a:rPr lang="en-US" dirty="0" smtClean="0"/>
              <a:t> T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terjadi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depolarisasi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membran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serat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otot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akan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mengaktifkan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dihidropiridin</a:t>
            </a:r>
            <a:r>
              <a:rPr lang="en-US" dirty="0" smtClean="0">
                <a:sym typeface="Wingdings" pitchFamily="2" charset="2"/>
              </a:rPr>
              <a:t>  </a:t>
            </a:r>
            <a:r>
              <a:rPr lang="en-US" dirty="0" err="1" smtClean="0">
                <a:sym typeface="Wingdings" pitchFamily="2" charset="2"/>
              </a:rPr>
              <a:t>sehingga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memicu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pembukaan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saluran</a:t>
            </a:r>
            <a:r>
              <a:rPr lang="en-US" dirty="0" smtClean="0">
                <a:sym typeface="Wingdings" pitchFamily="2" charset="2"/>
              </a:rPr>
              <a:t> Ca2+ (protein kaki/</a:t>
            </a:r>
            <a:r>
              <a:rPr lang="en-US" dirty="0" err="1" smtClean="0">
                <a:sym typeface="Wingdings" pitchFamily="2" charset="2"/>
              </a:rPr>
              <a:t>reseptor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rianodin</a:t>
            </a:r>
            <a:r>
              <a:rPr lang="en-US" dirty="0" smtClean="0">
                <a:sym typeface="Wingdings" pitchFamily="2" charset="2"/>
              </a:rPr>
              <a:t>) di </a:t>
            </a:r>
            <a:r>
              <a:rPr lang="en-US" dirty="0" err="1" smtClean="0">
                <a:sym typeface="Wingdings" pitchFamily="2" charset="2"/>
              </a:rPr>
              <a:t>kantung</a:t>
            </a:r>
            <a:r>
              <a:rPr lang="en-US" dirty="0" smtClean="0">
                <a:sym typeface="Wingdings" pitchFamily="2" charset="2"/>
              </a:rPr>
              <a:t> lateral </a:t>
            </a:r>
            <a:r>
              <a:rPr lang="en-US" dirty="0" err="1" smtClean="0">
                <a:sym typeface="Wingdings" pitchFamily="2" charset="2"/>
              </a:rPr>
              <a:t>retikulum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sarkoplasma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08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Reseptor</a:t>
            </a:r>
            <a:r>
              <a:rPr lang="en-US" dirty="0"/>
              <a:t> </a:t>
            </a:r>
            <a:r>
              <a:rPr lang="en-US" dirty="0" err="1"/>
              <a:t>Dihidropiridin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err="1" smtClean="0"/>
              <a:t>Saluran</a:t>
            </a:r>
            <a:r>
              <a:rPr lang="en-US" dirty="0" smtClean="0"/>
              <a:t> Ca2+ </a:t>
            </a:r>
            <a:r>
              <a:rPr lang="en-US" dirty="0" err="1" smtClean="0"/>
              <a:t>terbuka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berkontak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reseptor</a:t>
            </a:r>
            <a:r>
              <a:rPr lang="en-US" dirty="0" smtClean="0"/>
              <a:t> </a:t>
            </a:r>
            <a:r>
              <a:rPr lang="en-US" dirty="0" err="1" smtClean="0"/>
              <a:t>dihidropiridin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memicu</a:t>
            </a:r>
            <a:r>
              <a:rPr lang="en-US" dirty="0" smtClean="0"/>
              <a:t> </a:t>
            </a:r>
            <a:r>
              <a:rPr lang="en-US" dirty="0" err="1" smtClean="0"/>
              <a:t>pembukaan</a:t>
            </a:r>
            <a:r>
              <a:rPr lang="en-US" dirty="0" smtClean="0"/>
              <a:t> </a:t>
            </a:r>
            <a:r>
              <a:rPr lang="en-US" dirty="0" err="1" smtClean="0"/>
              <a:t>salura</a:t>
            </a:r>
            <a:r>
              <a:rPr lang="en-US" dirty="0" smtClean="0"/>
              <a:t> Ca2+ </a:t>
            </a:r>
            <a:r>
              <a:rPr lang="en-US" dirty="0" err="1" smtClean="0"/>
              <a:t>lainnya</a:t>
            </a:r>
            <a:r>
              <a:rPr lang="en-US" dirty="0" smtClean="0"/>
              <a:t> 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kemudian</a:t>
            </a:r>
            <a:r>
              <a:rPr lang="en-US" dirty="0" smtClean="0">
                <a:sym typeface="Wingdings" pitchFamily="2" charset="2"/>
              </a:rPr>
              <a:t> Ca2+ </a:t>
            </a:r>
            <a:r>
              <a:rPr lang="en-US" dirty="0" err="1" smtClean="0">
                <a:sym typeface="Wingdings" pitchFamily="2" charset="2"/>
              </a:rPr>
              <a:t>dibebaskan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dalam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sitosol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dr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kantung</a:t>
            </a:r>
            <a:r>
              <a:rPr lang="en-US" dirty="0" smtClean="0">
                <a:sym typeface="Wingdings" pitchFamily="2" charset="2"/>
              </a:rPr>
              <a:t> lateral </a:t>
            </a:r>
            <a:r>
              <a:rPr lang="en-US" dirty="0" err="1" smtClean="0">
                <a:sym typeface="Wingdings" pitchFamily="2" charset="2"/>
              </a:rPr>
              <a:t>melalui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semua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saluran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pelepas</a:t>
            </a:r>
            <a:r>
              <a:rPr lang="en-US" dirty="0" smtClean="0">
                <a:sym typeface="Wingdings" pitchFamily="2" charset="2"/>
              </a:rPr>
              <a:t> Ca2+ yang </a:t>
            </a:r>
            <a:r>
              <a:rPr lang="en-US" dirty="0" err="1" smtClean="0">
                <a:sym typeface="Wingdings" pitchFamily="2" charset="2"/>
              </a:rPr>
              <a:t>terbuka</a:t>
            </a:r>
            <a:r>
              <a:rPr lang="en-US" dirty="0" smtClean="0">
                <a:sym typeface="Wingdings" pitchFamily="2" charset="2"/>
              </a:rPr>
              <a:t>  </a:t>
            </a:r>
            <a:r>
              <a:rPr lang="en-US" dirty="0" err="1" smtClean="0">
                <a:sym typeface="Wingdings" pitchFamily="2" charset="2"/>
              </a:rPr>
              <a:t>kemudian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terjadi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perubahan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posisi</a:t>
            </a:r>
            <a:r>
              <a:rPr lang="en-US" dirty="0" smtClean="0">
                <a:sym typeface="Wingdings" pitchFamily="2" charset="2"/>
              </a:rPr>
              <a:t> troponin </a:t>
            </a:r>
            <a:r>
              <a:rPr lang="en-US" dirty="0" err="1" smtClean="0">
                <a:sym typeface="Wingdings" pitchFamily="2" charset="2"/>
              </a:rPr>
              <a:t>dan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tropomiosin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akibat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pelepasan</a:t>
            </a:r>
            <a:r>
              <a:rPr lang="en-US" dirty="0" smtClean="0">
                <a:sym typeface="Wingdings" pitchFamily="2" charset="2"/>
              </a:rPr>
              <a:t> Ca2+ yang </a:t>
            </a:r>
            <a:r>
              <a:rPr lang="en-US" dirty="0" err="1" smtClean="0">
                <a:sym typeface="Wingdings" pitchFamily="2" charset="2"/>
              </a:rPr>
              <a:t>dibebaskan</a:t>
            </a:r>
            <a:r>
              <a:rPr lang="en-US" dirty="0" smtClean="0">
                <a:sym typeface="Wingdings" pitchFamily="2" charset="2"/>
              </a:rPr>
              <a:t>, </a:t>
            </a:r>
            <a:r>
              <a:rPr lang="en-US" dirty="0" err="1" smtClean="0">
                <a:sym typeface="Wingdings" pitchFamily="2" charset="2"/>
              </a:rPr>
              <a:t>shg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menyebabkan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tempat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pengikatan</a:t>
            </a:r>
            <a:r>
              <a:rPr lang="en-US" dirty="0" smtClean="0">
                <a:sym typeface="Wingdings" pitchFamily="2" charset="2"/>
              </a:rPr>
              <a:t> di </a:t>
            </a:r>
            <a:r>
              <a:rPr lang="en-US" dirty="0" err="1" smtClean="0">
                <a:sym typeface="Wingdings" pitchFamily="2" charset="2"/>
              </a:rPr>
              <a:t>molekul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aktin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terpajan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sehingga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dapat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berikatan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dengan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jembatan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silang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miosin</a:t>
            </a:r>
            <a:r>
              <a:rPr lang="en-US" dirty="0" smtClean="0">
                <a:sym typeface="Wingdings" pitchFamily="2" charset="2"/>
              </a:rPr>
              <a:t> di </a:t>
            </a:r>
            <a:r>
              <a:rPr lang="en-US" dirty="0" err="1" smtClean="0">
                <a:sym typeface="Wingdings" pitchFamily="2" charset="2"/>
              </a:rPr>
              <a:t>tempat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pengikatannya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75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-13855"/>
            <a:ext cx="8229600" cy="1143000"/>
          </a:xfrm>
        </p:spPr>
        <p:txBody>
          <a:bodyPr/>
          <a:lstStyle/>
          <a:p>
            <a:r>
              <a:rPr lang="en-US" dirty="0" err="1" smtClean="0"/>
              <a:t>Relaksasi</a:t>
            </a:r>
            <a:endParaRPr lang="en-US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68" y="838200"/>
            <a:ext cx="6324600" cy="445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429000"/>
            <a:ext cx="5005663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366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Relaksasi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Proses </a:t>
            </a:r>
            <a:r>
              <a:rPr lang="en-US" dirty="0" err="1" smtClean="0"/>
              <a:t>kontraksi</a:t>
            </a:r>
            <a:r>
              <a:rPr lang="en-US" dirty="0" smtClean="0"/>
              <a:t> </a:t>
            </a:r>
            <a:r>
              <a:rPr lang="en-US" dirty="0" err="1" smtClean="0"/>
              <a:t>berhenti</a:t>
            </a:r>
            <a:r>
              <a:rPr lang="en-US" dirty="0" smtClean="0"/>
              <a:t> </a:t>
            </a:r>
            <a:r>
              <a:rPr lang="en-US" dirty="0" err="1" smtClean="0"/>
              <a:t>ketika</a:t>
            </a:r>
            <a:r>
              <a:rPr lang="en-US" dirty="0" smtClean="0"/>
              <a:t> Ca2+ </a:t>
            </a:r>
            <a:r>
              <a:rPr lang="en-US" dirty="0" err="1" smtClean="0"/>
              <a:t>dikembalikan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akntung</a:t>
            </a:r>
            <a:r>
              <a:rPr lang="en-US" dirty="0" smtClean="0"/>
              <a:t> lateral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potensial</a:t>
            </a:r>
            <a:r>
              <a:rPr lang="en-US" dirty="0" smtClean="0"/>
              <a:t> </a:t>
            </a:r>
            <a:r>
              <a:rPr lang="en-US" dirty="0" err="1" smtClean="0"/>
              <a:t>aksi</a:t>
            </a:r>
            <a:r>
              <a:rPr lang="en-US" dirty="0" smtClean="0"/>
              <a:t> </a:t>
            </a:r>
            <a:r>
              <a:rPr lang="en-US" dirty="0" err="1" smtClean="0"/>
              <a:t>berhenti</a:t>
            </a:r>
            <a:endParaRPr lang="en-US" dirty="0" smtClean="0"/>
          </a:p>
          <a:p>
            <a:r>
              <a:rPr lang="en-US" dirty="0" err="1" smtClean="0"/>
              <a:t>Retikulum</a:t>
            </a:r>
            <a:r>
              <a:rPr lang="en-US" dirty="0" smtClean="0"/>
              <a:t> </a:t>
            </a:r>
            <a:r>
              <a:rPr lang="en-US" dirty="0" err="1" smtClean="0"/>
              <a:t>sarkoplasma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molekul</a:t>
            </a:r>
            <a:r>
              <a:rPr lang="en-US" dirty="0" smtClean="0"/>
              <a:t> </a:t>
            </a:r>
            <a:r>
              <a:rPr lang="en-US" dirty="0" err="1" smtClean="0"/>
              <a:t>pembawa</a:t>
            </a:r>
            <a:r>
              <a:rPr lang="en-US" dirty="0" smtClean="0"/>
              <a:t> </a:t>
            </a:r>
            <a:r>
              <a:rPr lang="en-US" dirty="0" err="1" smtClean="0"/>
              <a:t>pompa</a:t>
            </a:r>
            <a:r>
              <a:rPr lang="en-US" dirty="0" smtClean="0"/>
              <a:t> Ca2+ ATPase yang </a:t>
            </a:r>
            <a:r>
              <a:rPr lang="en-US" dirty="0" err="1" smtClean="0"/>
              <a:t>membutuhkan</a:t>
            </a:r>
            <a:r>
              <a:rPr lang="en-US" dirty="0" smtClean="0"/>
              <a:t> </a:t>
            </a:r>
            <a:r>
              <a:rPr lang="en-US" dirty="0" err="1" smtClean="0"/>
              <a:t>energi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aktif</a:t>
            </a:r>
            <a:r>
              <a:rPr lang="en-US" dirty="0" smtClean="0"/>
              <a:t> </a:t>
            </a:r>
            <a:r>
              <a:rPr lang="en-US" dirty="0" err="1" smtClean="0"/>
              <a:t>mengangkat</a:t>
            </a:r>
            <a:r>
              <a:rPr lang="en-US" dirty="0" smtClean="0"/>
              <a:t> Ca2+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sitosol</a:t>
            </a:r>
            <a:r>
              <a:rPr lang="en-US" dirty="0" smtClean="0"/>
              <a:t> </a:t>
            </a:r>
            <a:r>
              <a:rPr lang="en-US" dirty="0" err="1" smtClean="0"/>
              <a:t>utk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</a:t>
            </a:r>
            <a:r>
              <a:rPr lang="en-US" dirty="0" err="1" smtClean="0"/>
              <a:t>berada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kantung</a:t>
            </a:r>
            <a:r>
              <a:rPr lang="en-US" dirty="0" smtClean="0"/>
              <a:t> lateral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48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Relaksasi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ACh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dihilangkan</a:t>
            </a:r>
            <a:r>
              <a:rPr lang="en-US" dirty="0" smtClean="0"/>
              <a:t> </a:t>
            </a:r>
            <a:r>
              <a:rPr lang="en-US" dirty="0" err="1" smtClean="0"/>
              <a:t>aoleh</a:t>
            </a:r>
            <a:r>
              <a:rPr lang="en-US" dirty="0" smtClean="0"/>
              <a:t> </a:t>
            </a:r>
            <a:r>
              <a:rPr lang="en-US" dirty="0" err="1" smtClean="0"/>
              <a:t>asetilkolinesterase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taut </a:t>
            </a:r>
            <a:r>
              <a:rPr lang="en-US" dirty="0" err="1" smtClean="0"/>
              <a:t>neuromuskular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potensial</a:t>
            </a:r>
            <a:r>
              <a:rPr lang="en-US" dirty="0" smtClean="0"/>
              <a:t> </a:t>
            </a:r>
            <a:r>
              <a:rPr lang="en-US" dirty="0" err="1" smtClean="0"/>
              <a:t>aksi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terhenti</a:t>
            </a:r>
            <a:endParaRPr lang="en-US" dirty="0" smtClean="0"/>
          </a:p>
          <a:p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potensial</a:t>
            </a:r>
            <a:r>
              <a:rPr lang="en-US" dirty="0" smtClean="0"/>
              <a:t> </a:t>
            </a:r>
            <a:r>
              <a:rPr lang="en-US" dirty="0" err="1" smtClean="0"/>
              <a:t>aksi</a:t>
            </a:r>
            <a:r>
              <a:rPr lang="en-US" dirty="0" smtClean="0"/>
              <a:t> </a:t>
            </a:r>
            <a:r>
              <a:rPr lang="en-US" dirty="0" err="1" smtClean="0"/>
              <a:t>terhenti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menjalar</a:t>
            </a:r>
            <a:r>
              <a:rPr lang="en-US" dirty="0" smtClean="0"/>
              <a:t> di </a:t>
            </a:r>
            <a:r>
              <a:rPr lang="en-US" dirty="0" err="1" smtClean="0"/>
              <a:t>tubulus</a:t>
            </a:r>
            <a:r>
              <a:rPr lang="en-US" dirty="0" smtClean="0"/>
              <a:t> T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pompa</a:t>
            </a:r>
            <a:r>
              <a:rPr lang="en-US" dirty="0" smtClean="0"/>
              <a:t> Ca2+ </a:t>
            </a:r>
            <a:r>
              <a:rPr lang="en-US" dirty="0" err="1" smtClean="0"/>
              <a:t>retikulum</a:t>
            </a:r>
            <a:r>
              <a:rPr lang="en-US" dirty="0" smtClean="0"/>
              <a:t> </a:t>
            </a:r>
            <a:r>
              <a:rPr lang="en-US" dirty="0" err="1" smtClean="0"/>
              <a:t>sarkoplasma</a:t>
            </a:r>
            <a:r>
              <a:rPr lang="en-US" dirty="0" smtClean="0"/>
              <a:t> </a:t>
            </a:r>
            <a:r>
              <a:rPr lang="en-US" dirty="0" err="1" smtClean="0"/>
              <a:t>mengembalikan</a:t>
            </a:r>
            <a:r>
              <a:rPr lang="en-US" dirty="0" smtClean="0"/>
              <a:t> Ca2+ yang </a:t>
            </a:r>
            <a:r>
              <a:rPr lang="en-US" dirty="0" err="1" smtClean="0"/>
              <a:t>dilepaskan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kantung</a:t>
            </a:r>
            <a:r>
              <a:rPr lang="en-US" dirty="0" smtClean="0"/>
              <a:t> lateral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8050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Relaksasi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Hilangnya</a:t>
            </a:r>
            <a:r>
              <a:rPr lang="en-US" dirty="0" smtClean="0"/>
              <a:t> Ca2+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sitosol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menyebabkan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kompleks</a:t>
            </a:r>
            <a:r>
              <a:rPr lang="en-US" dirty="0" smtClean="0">
                <a:sym typeface="Wingdings" pitchFamily="2" charset="2"/>
              </a:rPr>
              <a:t> troponin-</a:t>
            </a:r>
            <a:r>
              <a:rPr lang="en-US" dirty="0" err="1" smtClean="0">
                <a:sym typeface="Wingdings" pitchFamily="2" charset="2"/>
              </a:rPr>
              <a:t>tropomiosin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bergeser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kembali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posisinya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sehingga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aktin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miosin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tidak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lagi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berikatan</a:t>
            </a:r>
            <a:r>
              <a:rPr lang="en-US" dirty="0" smtClean="0">
                <a:sym typeface="Wingdings" pitchFamily="2" charset="2"/>
              </a:rPr>
              <a:t> di </a:t>
            </a:r>
            <a:r>
              <a:rPr lang="en-US" dirty="0" err="1" smtClean="0">
                <a:sym typeface="Wingdings" pitchFamily="2" charset="2"/>
              </a:rPr>
              <a:t>jembatan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silang</a:t>
            </a:r>
            <a:endParaRPr lang="en-US" dirty="0" smtClean="0">
              <a:sym typeface="Wingdings" pitchFamily="2" charset="2"/>
            </a:endParaRPr>
          </a:p>
          <a:p>
            <a:r>
              <a:rPr lang="en-US" dirty="0" err="1" smtClean="0">
                <a:sym typeface="Wingdings" pitchFamily="2" charset="2"/>
              </a:rPr>
              <a:t>Filamen</a:t>
            </a:r>
            <a:r>
              <a:rPr lang="en-US" dirty="0" smtClean="0">
                <a:sym typeface="Wingdings" pitchFamily="2" charset="2"/>
              </a:rPr>
              <a:t> tipis </a:t>
            </a:r>
            <a:r>
              <a:rPr lang="en-US" dirty="0" err="1" smtClean="0">
                <a:sym typeface="Wingdings" pitchFamily="2" charset="2"/>
              </a:rPr>
              <a:t>akan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kembali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ke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posisi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semula</a:t>
            </a:r>
            <a:r>
              <a:rPr lang="en-US" dirty="0" smtClean="0">
                <a:sym typeface="Wingdings" pitchFamily="2" charset="2"/>
              </a:rPr>
              <a:t>  </a:t>
            </a:r>
            <a:r>
              <a:rPr lang="en-US" dirty="0" err="1" smtClean="0">
                <a:sym typeface="Wingdings" pitchFamily="2" charset="2"/>
              </a:rPr>
              <a:t>serat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otot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melemas</a:t>
            </a:r>
            <a:r>
              <a:rPr lang="en-US" dirty="0" smtClean="0">
                <a:sym typeface="Wingdings" pitchFamily="2" charset="2"/>
              </a:rPr>
              <a:t> (</a:t>
            </a:r>
            <a:r>
              <a:rPr lang="en-US" dirty="0" err="1" smtClean="0">
                <a:sym typeface="Wingdings" pitchFamily="2" charset="2"/>
              </a:rPr>
              <a:t>relaksasi</a:t>
            </a:r>
            <a:r>
              <a:rPr lang="en-US" smtClean="0">
                <a:sym typeface="Wingdings" pitchFamily="2" charset="2"/>
              </a:rPr>
              <a:t>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39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955</Words>
  <Application>Microsoft Office PowerPoint</Application>
  <PresentationFormat>On-screen Show (4:3)</PresentationFormat>
  <Paragraphs>79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Dasar Molekuler  Kontraksi Otot Rangka</vt:lpstr>
      <vt:lpstr>Struktur dan Susunan Molekul Miosin Dalam Filamen Tebal</vt:lpstr>
      <vt:lpstr>Peran Kalsium dalam Pembentukan Jembatan Silang</vt:lpstr>
      <vt:lpstr>Peran Kalsium dalam Pembentukan Jembatan Silang</vt:lpstr>
      <vt:lpstr>PowerPoint Presentation</vt:lpstr>
      <vt:lpstr>Mekanisme Pergeseran Filamen</vt:lpstr>
      <vt:lpstr>Mekanisme Pergeseran Filamen</vt:lpstr>
      <vt:lpstr>Mekanisme Pergeseran Filamen</vt:lpstr>
      <vt:lpstr>Mekanisme Pergeseran Filamen</vt:lpstr>
      <vt:lpstr>Perubahan Pola Selama Pemendekan</vt:lpstr>
      <vt:lpstr>Akhir Siklus Jembatan Silang</vt:lpstr>
      <vt:lpstr>Akhir Siklus Jembatan Silang</vt:lpstr>
      <vt:lpstr>PowerPoint Presentation</vt:lpstr>
      <vt:lpstr>PowerPoint Presentation</vt:lpstr>
      <vt:lpstr>Pelepasan Kalsium</vt:lpstr>
      <vt:lpstr>PowerPoint Presentation</vt:lpstr>
      <vt:lpstr>PowerPoint Presentation</vt:lpstr>
      <vt:lpstr>Struktur Membran di Dalam Serat Otot</vt:lpstr>
      <vt:lpstr>1. Tubulus Transversus (Tubulus T)</vt:lpstr>
      <vt:lpstr>Tubulus Transversus (Tubulus T)</vt:lpstr>
      <vt:lpstr>Tubulus Transversus (Tubulus T)</vt:lpstr>
      <vt:lpstr>2. Retikulum Sarkoplasma</vt:lpstr>
      <vt:lpstr>2. Retikulum Sarkoplasma</vt:lpstr>
      <vt:lpstr>2. Retikulum Sarkoplasma</vt:lpstr>
      <vt:lpstr>PowerPoint Presentation</vt:lpstr>
      <vt:lpstr>Protein Kaki</vt:lpstr>
      <vt:lpstr>Reseptor Dihidropiridin</vt:lpstr>
      <vt:lpstr>Reseptor Dihidropiridin</vt:lpstr>
      <vt:lpstr>Relaksasi</vt:lpstr>
      <vt:lpstr>Relaksasi</vt:lpstr>
      <vt:lpstr>Relaksasi</vt:lpstr>
      <vt:lpstr>Relaksasi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Dasar Molekuler  Kontraksi Otot Rangka</dc:title>
  <dc:creator>User</dc:creator>
  <cp:lastModifiedBy>User</cp:lastModifiedBy>
  <cp:revision>44</cp:revision>
  <dcterms:created xsi:type="dcterms:W3CDTF">2020-10-21T03:30:09Z</dcterms:created>
  <dcterms:modified xsi:type="dcterms:W3CDTF">2020-10-21T10:31:31Z</dcterms:modified>
</cp:coreProperties>
</file>