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5"/>
  </p:notesMasterIdLst>
  <p:handoutMasterIdLst>
    <p:handoutMasterId r:id="rId16"/>
  </p:handoutMasterIdLst>
  <p:sldIdLst>
    <p:sldId id="334" r:id="rId2"/>
    <p:sldId id="353" r:id="rId3"/>
    <p:sldId id="335" r:id="rId4"/>
    <p:sldId id="339" r:id="rId5"/>
    <p:sldId id="344" r:id="rId6"/>
    <p:sldId id="345" r:id="rId7"/>
    <p:sldId id="347" r:id="rId8"/>
    <p:sldId id="349" r:id="rId9"/>
    <p:sldId id="350" r:id="rId10"/>
    <p:sldId id="351" r:id="rId11"/>
    <p:sldId id="352" r:id="rId12"/>
    <p:sldId id="354" r:id="rId13"/>
    <p:sldId id="355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66FF66"/>
    <a:srgbClr val="996633"/>
    <a:srgbClr val="CC9900"/>
    <a:srgbClr val="B9EE34"/>
    <a:srgbClr val="000000"/>
    <a:srgbClr val="6666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8438" autoAdjust="0"/>
    <p:restoredTop sz="93390" autoAdjust="0"/>
  </p:normalViewPr>
  <p:slideViewPr>
    <p:cSldViewPr>
      <p:cViewPr>
        <p:scale>
          <a:sx n="100" d="100"/>
          <a:sy n="100" d="100"/>
        </p:scale>
        <p:origin x="1128" y="-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fld id="{70594E56-88BC-4AE5-95E0-A389EF83F4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20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fld id="{8B730231-1CCF-4FB4-BF25-54773F433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0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C87B9D-CFBD-4C84-9853-1557008C3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9D2B3-4481-4748-B198-F551EA7E62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EB968-894A-4A63-BEEC-B0BAB3AB16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5AA0D-AFEE-4688-B8AC-C8714C5C2E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ED5A3-8990-451E-9595-2ECBA1A8B1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E15DF-5AF8-4E05-9E9C-FDC921ED0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388C0-DCA8-4DD8-9DF3-E90A93AA75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876B3-B8CC-4F86-9FBC-233C11A7FC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C4246-1C70-4E14-9D18-FBBA615070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A159E-AC57-46DD-9DE3-ABB20B477E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A544A-D0A8-4416-9241-20C59F1270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98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8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D24A61B9-6F9B-4D48-8975-4BD66C8F36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8" r:id="rId1"/>
    <p:sldLayoutId id="2147484401" r:id="rId2"/>
    <p:sldLayoutId id="2147484409" r:id="rId3"/>
    <p:sldLayoutId id="2147484402" r:id="rId4"/>
    <p:sldLayoutId id="2147484403" r:id="rId5"/>
    <p:sldLayoutId id="2147484404" r:id="rId6"/>
    <p:sldLayoutId id="2147484405" r:id="rId7"/>
    <p:sldLayoutId id="2147484410" r:id="rId8"/>
    <p:sldLayoutId id="2147484411" r:id="rId9"/>
    <p:sldLayoutId id="2147484406" r:id="rId10"/>
    <p:sldLayoutId id="214748440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7.wmf"/><Relationship Id="rId4" Type="http://schemas.openxmlformats.org/officeDocument/2006/relationships/image" Target="../media/image30.png"/><Relationship Id="rId9" Type="http://schemas.openxmlformats.org/officeDocument/2006/relationships/oleObject" Target="../embeddings/oleObject2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4.png"/><Relationship Id="rId3" Type="http://schemas.openxmlformats.org/officeDocument/2006/relationships/image" Target="../media/image29.png"/><Relationship Id="rId7" Type="http://schemas.openxmlformats.org/officeDocument/2006/relationships/image" Target="../media/image31.png"/><Relationship Id="rId12" Type="http://schemas.openxmlformats.org/officeDocument/2006/relationships/image" Target="../media/image2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wmf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7.wmf"/><Relationship Id="rId4" Type="http://schemas.openxmlformats.org/officeDocument/2006/relationships/image" Target="../media/image30.png"/><Relationship Id="rId9" Type="http://schemas.openxmlformats.org/officeDocument/2006/relationships/oleObject" Target="../embeddings/oleObject2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37" t="22907" r="29734" b="13257"/>
          <a:stretch/>
        </p:blipFill>
        <p:spPr>
          <a:xfrm>
            <a:off x="1600200" y="228600"/>
            <a:ext cx="5486400" cy="601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9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00112" y="381000"/>
            <a:ext cx="7772400" cy="731838"/>
          </a:xfrm>
        </p:spPr>
        <p:txBody>
          <a:bodyPr/>
          <a:lstStyle/>
          <a:p>
            <a:r>
              <a:rPr lang="id-ID" dirty="0" smtClean="0"/>
              <a:t>Penentuan Tebal plat lantai</a:t>
            </a:r>
            <a:endParaRPr lang="id-ID" dirty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defPPr>
              <a:defRPr lang="en-US"/>
            </a:defPPr>
            <a:lvl1pPr algn="ctr" rtl="0" eaLnBrk="1" fontAlgn="base" latinLnBrk="0" hangingPunct="1">
              <a:spcBef>
                <a:spcPct val="0"/>
              </a:spcBef>
              <a:spcAft>
                <a:spcPct val="0"/>
              </a:spcAft>
              <a:defRPr kumimoji="0" sz="1400" kern="1200" baseline="300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 baseline="30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 baseline="30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 baseline="30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 baseline="30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 baseline="30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 baseline="30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 baseline="30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 baseline="300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696277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752600"/>
            <a:ext cx="2952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5" y="1752600"/>
            <a:ext cx="444817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333375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4191000"/>
            <a:ext cx="33718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-1997204" y="1219200"/>
            <a:ext cx="26068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f</a:t>
            </a:r>
            <a:r>
              <a:rPr lang="en-US" sz="2400" dirty="0" err="1" smtClean="0"/>
              <a:t>y</a:t>
            </a:r>
            <a:r>
              <a:rPr lang="en-US" sz="2400" dirty="0" smtClean="0"/>
              <a:t> = 240 </a:t>
            </a:r>
            <a:r>
              <a:rPr lang="en-US" sz="2400" dirty="0" err="1" smtClean="0"/>
              <a:t>Mpa</a:t>
            </a:r>
            <a:r>
              <a:rPr lang="en-US" sz="2400" dirty="0" smtClean="0"/>
              <a:t> (</a:t>
            </a:r>
            <a:r>
              <a:rPr lang="en-US" sz="2400" dirty="0" err="1" smtClean="0"/>
              <a:t>besi</a:t>
            </a:r>
            <a:r>
              <a:rPr lang="en-US" sz="2400" dirty="0" smtClean="0"/>
              <a:t> </a:t>
            </a:r>
            <a:r>
              <a:rPr lang="en-US" sz="2400" dirty="0" err="1" smtClean="0"/>
              <a:t>polos</a:t>
            </a:r>
            <a:r>
              <a:rPr lang="en-US" sz="2400" dirty="0" smtClean="0"/>
              <a:t>)</a:t>
            </a:r>
          </a:p>
          <a:p>
            <a:r>
              <a:rPr lang="en-US" sz="2400" dirty="0" err="1" smtClean="0"/>
              <a:t>Simbol</a:t>
            </a:r>
            <a:r>
              <a:rPr lang="en-US" sz="2400" dirty="0" smtClean="0"/>
              <a:t> </a:t>
            </a:r>
            <a:r>
              <a:rPr lang="en-US" sz="2400" dirty="0" err="1" smtClean="0"/>
              <a:t>memakai</a:t>
            </a:r>
            <a:r>
              <a:rPr lang="en-US" sz="2400" dirty="0" smtClean="0"/>
              <a:t> </a:t>
            </a:r>
            <a:r>
              <a:rPr lang="el-GR" sz="2400" dirty="0" smtClean="0"/>
              <a:t>Φ</a:t>
            </a:r>
            <a:r>
              <a:rPr lang="en-US" sz="2400" dirty="0" smtClean="0"/>
              <a:t> 12 mm</a:t>
            </a:r>
          </a:p>
          <a:p>
            <a:r>
              <a:rPr lang="en-US" sz="2400" dirty="0" err="1"/>
              <a:t>f</a:t>
            </a:r>
            <a:r>
              <a:rPr lang="en-US" sz="2400" dirty="0" err="1" smtClean="0"/>
              <a:t>y</a:t>
            </a:r>
            <a:r>
              <a:rPr lang="en-US" sz="2400" dirty="0" smtClean="0"/>
              <a:t> = 400 </a:t>
            </a:r>
            <a:r>
              <a:rPr lang="en-US" sz="2400" dirty="0" err="1" smtClean="0"/>
              <a:t>Mpa</a:t>
            </a:r>
            <a:r>
              <a:rPr lang="en-US" sz="2400" dirty="0" smtClean="0"/>
              <a:t> (</a:t>
            </a:r>
            <a:r>
              <a:rPr lang="en-US" sz="2400" dirty="0" err="1" smtClean="0"/>
              <a:t>besi</a:t>
            </a:r>
            <a:r>
              <a:rPr lang="en-US" sz="2400" dirty="0" smtClean="0"/>
              <a:t> </a:t>
            </a:r>
            <a:r>
              <a:rPr lang="en-US" sz="2400" dirty="0" err="1" smtClean="0"/>
              <a:t>ulir</a:t>
            </a:r>
            <a:r>
              <a:rPr lang="en-US" sz="2400" dirty="0" smtClean="0"/>
              <a:t>)</a:t>
            </a:r>
          </a:p>
          <a:p>
            <a:r>
              <a:rPr lang="en-US" sz="2400" dirty="0" err="1" smtClean="0"/>
              <a:t>Simbol</a:t>
            </a:r>
            <a:r>
              <a:rPr lang="en-US" sz="2400" dirty="0" smtClean="0"/>
              <a:t> 4 D 12 mm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-1274823" y="3429000"/>
            <a:ext cx="11224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β</a:t>
            </a:r>
            <a:r>
              <a:rPr lang="en-US" sz="3200" dirty="0" smtClean="0"/>
              <a:t> = </a:t>
            </a:r>
            <a:r>
              <a:rPr lang="en-US" sz="3200" dirty="0" err="1" smtClean="0"/>
              <a:t>ly</a:t>
            </a:r>
            <a:r>
              <a:rPr lang="en-US" sz="3200" dirty="0" smtClean="0"/>
              <a:t>/lx</a:t>
            </a:r>
          </a:p>
          <a:p>
            <a:r>
              <a:rPr lang="en-US" sz="3200" dirty="0" smtClean="0"/>
              <a:t>Ln = </a:t>
            </a:r>
            <a:r>
              <a:rPr lang="en-US" sz="3200" dirty="0" err="1" smtClean="0"/>
              <a:t>ly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14" name="Rectangle 13"/>
          <p:cNvSpPr/>
          <p:nvPr/>
        </p:nvSpPr>
        <p:spPr bwMode="auto">
          <a:xfrm>
            <a:off x="9448800" y="1676400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9074317" y="2211973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sp>
        <p:nvSpPr>
          <p:cNvPr id="16" name="TextBox 15"/>
          <p:cNvSpPr txBox="1"/>
          <p:nvPr/>
        </p:nvSpPr>
        <p:spPr>
          <a:xfrm>
            <a:off x="10235229" y="1362075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9296400" y="3752850"/>
            <a:ext cx="1910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min</a:t>
            </a:r>
            <a:r>
              <a:rPr lang="en-US" sz="2400" dirty="0" smtClean="0"/>
              <a:t> = 71,112 mm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55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358140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9448800" y="1676400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35229" y="1362075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296400" y="3752850"/>
            <a:ext cx="2249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min</a:t>
            </a:r>
            <a:r>
              <a:rPr lang="en-US" sz="2400" dirty="0" smtClean="0"/>
              <a:t> &gt;= 71,112 mm</a:t>
            </a:r>
          </a:p>
          <a:p>
            <a:r>
              <a:rPr lang="en-US" sz="2400" dirty="0" err="1"/>
              <a:t>h</a:t>
            </a:r>
            <a:r>
              <a:rPr lang="en-US" sz="2400" dirty="0" err="1" smtClean="0"/>
              <a:t>max</a:t>
            </a:r>
            <a:r>
              <a:rPr lang="en-US" sz="2400" dirty="0" smtClean="0"/>
              <a:t> &lt;=</a:t>
            </a:r>
            <a:r>
              <a:rPr lang="en-US" sz="2400" baseline="0" dirty="0" smtClean="0"/>
              <a:t> </a:t>
            </a:r>
            <a:r>
              <a:rPr lang="en-US" sz="1600" baseline="0" dirty="0" smtClean="0"/>
              <a:t>106,668 mm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9074317" y="2211973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9296400" y="4876800"/>
            <a:ext cx="2909771" cy="5437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Syarat</a:t>
            </a:r>
            <a:r>
              <a:rPr lang="en-US" sz="2000" dirty="0" smtClean="0"/>
              <a:t> minimal plat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= 120 mm</a:t>
            </a:r>
          </a:p>
          <a:p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 smtClean="0"/>
              <a:t>buku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pedoman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beton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0243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525" y="3048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37" y="760021"/>
            <a:ext cx="7410450" cy="289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3857625"/>
            <a:ext cx="781050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793294" y="2362200"/>
            <a:ext cx="3079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b.s.plat</a:t>
            </a:r>
            <a:r>
              <a:rPr lang="en-US" sz="2000" dirty="0" smtClean="0"/>
              <a:t> </a:t>
            </a:r>
            <a:r>
              <a:rPr lang="en-US" sz="2000" dirty="0" err="1" smtClean="0"/>
              <a:t>beton</a:t>
            </a:r>
            <a:r>
              <a:rPr lang="en-US" sz="2000" dirty="0" smtClean="0"/>
              <a:t> = h x </a:t>
            </a:r>
            <a:r>
              <a:rPr lang="en-US" sz="2000" dirty="0" err="1" smtClean="0"/>
              <a:t>Bj</a:t>
            </a:r>
            <a:r>
              <a:rPr lang="en-US" sz="2000" dirty="0" smtClean="0"/>
              <a:t> </a:t>
            </a:r>
            <a:r>
              <a:rPr lang="en-US" sz="2000" dirty="0" err="1" smtClean="0"/>
              <a:t>beton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= 0,126 m x 2400 kg/m3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= 302,4 kg/m2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9601200" y="1219200"/>
            <a:ext cx="2238113" cy="666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Granit tile = 50</a:t>
            </a:r>
            <a:r>
              <a:rPr lang="en-US" baseline="0" dirty="0" smtClean="0"/>
              <a:t> kg/1,44 m2</a:t>
            </a:r>
          </a:p>
          <a:p>
            <a:r>
              <a:rPr lang="en-US" baseline="0" dirty="0"/>
              <a:t> </a:t>
            </a:r>
            <a:r>
              <a:rPr lang="en-US" baseline="0" dirty="0" smtClean="0"/>
              <a:t>               = 43 kg/1m2</a:t>
            </a:r>
          </a:p>
          <a:p>
            <a:endParaRPr lang="en-US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-2819400" y="2362200"/>
            <a:ext cx="24384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auto">
          <a:xfrm>
            <a:off x="-3276600" y="1886049"/>
            <a:ext cx="3124200" cy="171351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 flipH="1">
            <a:off x="-2278381" y="1650087"/>
            <a:ext cx="563881" cy="297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Lt 2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-2438400" y="20574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-1828800" y="20574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-1295400" y="20574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-762000" y="2080359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8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33400"/>
            <a:ext cx="3505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4667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497205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692" y="1143000"/>
            <a:ext cx="63246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362325"/>
            <a:ext cx="207645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05250"/>
            <a:ext cx="16097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3981450"/>
            <a:ext cx="55340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5524500"/>
            <a:ext cx="26289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 bwMode="auto">
          <a:xfrm>
            <a:off x="-2368717" y="988427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1582288" y="674102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-3277602" y="1476375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-1905000" y="10668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2286000" y="1476375"/>
            <a:ext cx="17453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1574124" y="1143000"/>
            <a:ext cx="0" cy="1547396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-2324100" y="2662237"/>
            <a:ext cx="838200" cy="28158"/>
          </a:xfrm>
          <a:prstGeom prst="straightConnector1">
            <a:avLst/>
          </a:prstGeom>
          <a:ln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 bwMode="auto">
          <a:xfrm>
            <a:off x="-1416217" y="1295400"/>
            <a:ext cx="95393" cy="152400"/>
          </a:xfrm>
          <a:prstGeom prst="triangl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 bwMode="auto">
          <a:xfrm>
            <a:off x="-1263817" y="1295400"/>
            <a:ext cx="95393" cy="152400"/>
          </a:xfrm>
          <a:prstGeom prst="triangl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 bwMode="auto">
          <a:xfrm>
            <a:off x="-2009274" y="1720516"/>
            <a:ext cx="156411" cy="156465"/>
          </a:xfrm>
          <a:custGeom>
            <a:avLst/>
            <a:gdLst>
              <a:gd name="connsiteX0" fmla="*/ 120316 w 156411"/>
              <a:gd name="connsiteY0" fmla="*/ 0 h 156465"/>
              <a:gd name="connsiteX1" fmla="*/ 60158 w 156411"/>
              <a:gd name="connsiteY1" fmla="*/ 12031 h 156465"/>
              <a:gd name="connsiteX2" fmla="*/ 48127 w 156411"/>
              <a:gd name="connsiteY2" fmla="*/ 48126 h 156465"/>
              <a:gd name="connsiteX3" fmla="*/ 24063 w 156411"/>
              <a:gd name="connsiteY3" fmla="*/ 72189 h 156465"/>
              <a:gd name="connsiteX4" fmla="*/ 0 w 156411"/>
              <a:gd name="connsiteY4" fmla="*/ 108284 h 156465"/>
              <a:gd name="connsiteX5" fmla="*/ 36095 w 156411"/>
              <a:gd name="connsiteY5" fmla="*/ 120316 h 156465"/>
              <a:gd name="connsiteX6" fmla="*/ 72190 w 156411"/>
              <a:gd name="connsiteY6" fmla="*/ 144379 h 156465"/>
              <a:gd name="connsiteX7" fmla="*/ 156411 w 156411"/>
              <a:gd name="connsiteY7" fmla="*/ 156410 h 15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411" h="156465">
                <a:moveTo>
                  <a:pt x="120316" y="0"/>
                </a:moveTo>
                <a:cubicBezTo>
                  <a:pt x="100263" y="4010"/>
                  <a:pt x="77173" y="688"/>
                  <a:pt x="60158" y="12031"/>
                </a:cubicBezTo>
                <a:cubicBezTo>
                  <a:pt x="49606" y="19066"/>
                  <a:pt x="54652" y="37251"/>
                  <a:pt x="48127" y="48126"/>
                </a:cubicBezTo>
                <a:cubicBezTo>
                  <a:pt x="42291" y="57853"/>
                  <a:pt x="31149" y="63331"/>
                  <a:pt x="24063" y="72189"/>
                </a:cubicBezTo>
                <a:cubicBezTo>
                  <a:pt x="15030" y="83480"/>
                  <a:pt x="8021" y="96252"/>
                  <a:pt x="0" y="108284"/>
                </a:cubicBezTo>
                <a:cubicBezTo>
                  <a:pt x="12032" y="112295"/>
                  <a:pt x="24751" y="114644"/>
                  <a:pt x="36095" y="120316"/>
                </a:cubicBezTo>
                <a:cubicBezTo>
                  <a:pt x="49029" y="126783"/>
                  <a:pt x="58650" y="139302"/>
                  <a:pt x="72190" y="144379"/>
                </a:cubicBezTo>
                <a:cubicBezTo>
                  <a:pt x="108468" y="157983"/>
                  <a:pt x="124350" y="156410"/>
                  <a:pt x="156411" y="156410"/>
                </a:cubicBez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740601" y="1811923"/>
            <a:ext cx="521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dy</a:t>
            </a:r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10591800" y="1699796"/>
            <a:ext cx="521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dx=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-2895600" y="3124200"/>
            <a:ext cx="29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</a:t>
            </a:r>
            <a:r>
              <a:rPr lang="en-US" sz="1800" dirty="0" smtClean="0"/>
              <a:t>x = </a:t>
            </a:r>
            <a:r>
              <a:rPr lang="en-US" sz="1800" dirty="0" err="1" smtClean="0"/>
              <a:t>tinggi</a:t>
            </a:r>
            <a:r>
              <a:rPr lang="en-US" sz="1800" dirty="0" smtClean="0"/>
              <a:t> </a:t>
            </a:r>
            <a:r>
              <a:rPr lang="en-US" sz="1800" dirty="0" err="1" smtClean="0"/>
              <a:t>efektif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x = h-p-0,5.</a:t>
            </a:r>
            <a:r>
              <a:rPr lang="el-GR" sz="1800" dirty="0" smtClean="0"/>
              <a:t>Φ</a:t>
            </a:r>
            <a:r>
              <a:rPr lang="en-US" sz="1800" dirty="0" smtClean="0"/>
              <a:t>x</a:t>
            </a:r>
          </a:p>
          <a:p>
            <a:r>
              <a:rPr lang="en-US" sz="1800" dirty="0" err="1" smtClean="0"/>
              <a:t>dy</a:t>
            </a:r>
            <a:r>
              <a:rPr lang="en-US" sz="1800" dirty="0" smtClean="0"/>
              <a:t> = </a:t>
            </a:r>
            <a:r>
              <a:rPr lang="en-US" sz="1800" dirty="0" err="1" smtClean="0"/>
              <a:t>tinggi</a:t>
            </a:r>
            <a:r>
              <a:rPr lang="en-US" sz="1800" dirty="0" smtClean="0"/>
              <a:t> </a:t>
            </a:r>
            <a:r>
              <a:rPr lang="en-US" sz="1800" dirty="0" err="1" smtClean="0"/>
              <a:t>efektif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y = h-p-</a:t>
            </a:r>
            <a:r>
              <a:rPr lang="el-GR" sz="1800" dirty="0" smtClean="0"/>
              <a:t>Φ</a:t>
            </a:r>
            <a:r>
              <a:rPr lang="en-US" sz="1800" dirty="0" smtClean="0"/>
              <a:t>x-0,5.</a:t>
            </a:r>
            <a:r>
              <a:rPr lang="el-GR" sz="1800" dirty="0" smtClean="0"/>
              <a:t>Φ</a:t>
            </a:r>
            <a:r>
              <a:rPr lang="en-US" sz="1800" dirty="0" smtClean="0"/>
              <a:t>y</a:t>
            </a:r>
            <a:endParaRPr lang="en-US" sz="1800" dirty="0"/>
          </a:p>
        </p:txBody>
      </p:sp>
      <p:sp>
        <p:nvSpPr>
          <p:cNvPr id="25" name="TextBox 24"/>
          <p:cNvSpPr txBox="1"/>
          <p:nvPr/>
        </p:nvSpPr>
        <p:spPr>
          <a:xfrm>
            <a:off x="11379367" y="2148304"/>
            <a:ext cx="251992" cy="235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1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57150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3095625"/>
            <a:ext cx="378142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05200"/>
            <a:ext cx="2390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962400"/>
            <a:ext cx="46863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553075"/>
            <a:ext cx="4419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6191250"/>
            <a:ext cx="147637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006648" y="838200"/>
            <a:ext cx="32399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Beban ultimate </a:t>
            </a:r>
            <a:r>
              <a:rPr lang="en-US" sz="2400" dirty="0" err="1" smtClean="0"/>
              <a:t>artinya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mati</a:t>
            </a:r>
            <a:r>
              <a:rPr lang="en-US" sz="2400" dirty="0" smtClean="0"/>
              <a:t> </a:t>
            </a:r>
            <a:r>
              <a:rPr lang="en-US" sz="2400" dirty="0" err="1" smtClean="0"/>
              <a:t>ataupun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yg</a:t>
            </a:r>
            <a:r>
              <a:rPr lang="en-US" sz="2400" dirty="0" smtClean="0"/>
              <a:t> </a:t>
            </a:r>
            <a:r>
              <a:rPr lang="en-US" sz="2400" dirty="0" err="1" smtClean="0"/>
              <a:t>sdh</a:t>
            </a:r>
            <a:r>
              <a:rPr lang="en-US" sz="2400" dirty="0" smtClean="0"/>
              <a:t> </a:t>
            </a:r>
            <a:r>
              <a:rPr lang="en-US" sz="2400" dirty="0" err="1" smtClean="0"/>
              <a:t>dikalikan</a:t>
            </a:r>
            <a:r>
              <a:rPr lang="en-US" sz="2400" dirty="0" smtClean="0"/>
              <a:t> factor </a:t>
            </a:r>
            <a:r>
              <a:rPr lang="en-US" sz="2400" dirty="0" err="1" smtClean="0"/>
              <a:t>beban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-3093940" y="1705292"/>
            <a:ext cx="31005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Faktor</a:t>
            </a:r>
            <a:r>
              <a:rPr lang="en-US" sz="2400" baseline="0" dirty="0" smtClean="0">
                <a:solidFill>
                  <a:srgbClr val="FF0000"/>
                </a:solidFill>
              </a:rPr>
              <a:t> </a:t>
            </a:r>
            <a:r>
              <a:rPr lang="en-US" sz="2400" baseline="0" dirty="0" err="1" smtClean="0">
                <a:solidFill>
                  <a:srgbClr val="FF0000"/>
                </a:solidFill>
              </a:rPr>
              <a:t>baban</a:t>
            </a:r>
            <a:r>
              <a:rPr lang="en-US" sz="2400" baseline="0" dirty="0" smtClean="0">
                <a:solidFill>
                  <a:srgbClr val="FF0000"/>
                </a:solidFill>
              </a:rPr>
              <a:t> :</a:t>
            </a:r>
          </a:p>
          <a:p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mati</a:t>
            </a:r>
            <a:r>
              <a:rPr lang="en-US" sz="2400" dirty="0" smtClean="0"/>
              <a:t> </a:t>
            </a:r>
            <a:r>
              <a:rPr lang="en-US" sz="2400" dirty="0" err="1" smtClean="0"/>
              <a:t>dikalikan</a:t>
            </a:r>
            <a:r>
              <a:rPr lang="en-US" sz="2400" dirty="0" smtClean="0"/>
              <a:t> 1,2</a:t>
            </a:r>
          </a:p>
          <a:p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dikalikan</a:t>
            </a:r>
            <a:r>
              <a:rPr lang="en-US" sz="2400" dirty="0" smtClean="0"/>
              <a:t> 1,6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-3006648" y="2790825"/>
            <a:ext cx="2376484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Wu = </a:t>
            </a:r>
            <a:r>
              <a:rPr lang="en-US" sz="2800" dirty="0" err="1" smtClean="0"/>
              <a:t>beban</a:t>
            </a:r>
            <a:r>
              <a:rPr lang="en-US" sz="2800" dirty="0" smtClean="0"/>
              <a:t> ultimate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360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85850"/>
            <a:ext cx="32766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2881493"/>
              </p:ext>
            </p:extLst>
          </p:nvPr>
        </p:nvGraphicFramePr>
        <p:xfrm>
          <a:off x="5867400" y="1084263"/>
          <a:ext cx="9144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8" name="Equation" r:id="rId5" imgW="647700" imgH="419100" progId="Equation.3">
                  <p:embed/>
                </p:oleObj>
              </mc:Choice>
              <mc:Fallback>
                <p:oleObj name="Equation" r:id="rId5" imgW="647700" imgH="419100" progId="Equation.3">
                  <p:embed/>
                  <p:pic>
                    <p:nvPicPr>
                      <p:cNvPr id="0" name="Object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084263"/>
                        <a:ext cx="914400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828800"/>
            <a:ext cx="18859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38400"/>
            <a:ext cx="23812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926388"/>
              </p:ext>
            </p:extLst>
          </p:nvPr>
        </p:nvGraphicFramePr>
        <p:xfrm>
          <a:off x="5486400" y="2971800"/>
          <a:ext cx="24384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9" name="Equation" r:id="rId9" imgW="1536700" imgH="1803400" progId="Equation.3">
                  <p:embed/>
                </p:oleObj>
              </mc:Choice>
              <mc:Fallback>
                <p:oleObj name="Equation" r:id="rId9" imgW="1536700" imgH="1803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971800"/>
                        <a:ext cx="24384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51825547"/>
              </p:ext>
            </p:extLst>
          </p:nvPr>
        </p:nvGraphicFramePr>
        <p:xfrm>
          <a:off x="5497512" y="5257800"/>
          <a:ext cx="827088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0" name="Equation" r:id="rId11" imgW="685800" imgH="660400" progId="Equation.3">
                  <p:embed/>
                </p:oleObj>
              </mc:Choice>
              <mc:Fallback>
                <p:oleObj name="Equation" r:id="rId11" imgW="685800" imgH="660400" progId="Equation.3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2" y="5257800"/>
                        <a:ext cx="827088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372600" y="2026603"/>
            <a:ext cx="2603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l-GR" sz="2000" dirty="0" smtClean="0"/>
              <a:t>ρ</a:t>
            </a:r>
            <a:r>
              <a:rPr lang="en-US" sz="2000" dirty="0" smtClean="0"/>
              <a:t> </a:t>
            </a:r>
            <a:r>
              <a:rPr lang="en-US" sz="2000" dirty="0" err="1" smtClean="0"/>
              <a:t>analisa</a:t>
            </a:r>
            <a:r>
              <a:rPr lang="en-US" sz="2000" dirty="0" smtClean="0"/>
              <a:t> = 0,0015</a:t>
            </a:r>
          </a:p>
          <a:p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dipakai</a:t>
            </a:r>
            <a:r>
              <a:rPr lang="en-US" sz="2000" dirty="0" smtClean="0"/>
              <a:t>  </a:t>
            </a:r>
            <a:r>
              <a:rPr lang="el-GR" sz="2000" dirty="0" smtClean="0"/>
              <a:t>ρ</a:t>
            </a:r>
            <a:r>
              <a:rPr lang="en-US" sz="2000" dirty="0" smtClean="0"/>
              <a:t>min = 0,0025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525000" y="2705100"/>
            <a:ext cx="3252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Mn</a:t>
            </a:r>
            <a:r>
              <a:rPr lang="en-US" sz="2400" dirty="0" smtClean="0"/>
              <a:t>= Mu/</a:t>
            </a:r>
            <a:r>
              <a:rPr lang="el-GR" sz="2400" dirty="0" smtClean="0"/>
              <a:t>Φ</a:t>
            </a:r>
            <a:endParaRPr lang="en-US" sz="2400" dirty="0" smtClean="0"/>
          </a:p>
          <a:p>
            <a:r>
              <a:rPr lang="en-US" sz="2400" dirty="0" err="1" smtClean="0"/>
              <a:t>Dimana</a:t>
            </a:r>
            <a:r>
              <a:rPr lang="en-US" sz="2400" dirty="0" smtClean="0"/>
              <a:t> </a:t>
            </a:r>
            <a:r>
              <a:rPr lang="el-GR" sz="2400" dirty="0" smtClean="0"/>
              <a:t>Φ</a:t>
            </a:r>
            <a:r>
              <a:rPr lang="en-US" sz="2400" dirty="0" smtClean="0"/>
              <a:t> = factor </a:t>
            </a:r>
            <a:r>
              <a:rPr lang="en-US" sz="2400" dirty="0" err="1" smtClean="0"/>
              <a:t>reduksinya</a:t>
            </a:r>
            <a:r>
              <a:rPr lang="en-US" sz="2400" dirty="0" smtClean="0"/>
              <a:t> 0,8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525000" y="3429000"/>
            <a:ext cx="3608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 = </a:t>
            </a:r>
            <a:r>
              <a:rPr lang="en-US" sz="2000" dirty="0" err="1" smtClean="0"/>
              <a:t>lebar</a:t>
            </a:r>
            <a:r>
              <a:rPr lang="en-US" baseline="0" dirty="0" smtClean="0"/>
              <a:t> plat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tiap</a:t>
            </a:r>
            <a:r>
              <a:rPr lang="en-US" baseline="0" dirty="0" smtClean="0"/>
              <a:t> 1 m </a:t>
            </a:r>
            <a:r>
              <a:rPr lang="en-US" baseline="0" dirty="0" err="1" smtClean="0"/>
              <a:t>atau</a:t>
            </a:r>
            <a:r>
              <a:rPr lang="en-US" baseline="0" dirty="0" smtClean="0"/>
              <a:t> 1000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4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penulangan</a:t>
            </a:r>
            <a:r>
              <a:rPr lang="en-US" dirty="0" smtClean="0"/>
              <a:t> plat </a:t>
            </a:r>
            <a:r>
              <a:rPr lang="en-US" dirty="0" err="1" smtClean="0"/>
              <a:t>lantai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4200" y="307295"/>
            <a:ext cx="2952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3115491" y="1828800"/>
            <a:ext cx="35333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min</a:t>
            </a:r>
            <a:r>
              <a:rPr lang="en-US" sz="2400" dirty="0" smtClean="0"/>
              <a:t> &gt;= 71,112 mm</a:t>
            </a:r>
          </a:p>
          <a:p>
            <a:r>
              <a:rPr lang="en-US" sz="2400" dirty="0" err="1"/>
              <a:t>h</a:t>
            </a:r>
            <a:r>
              <a:rPr lang="en-US" sz="2400" dirty="0" err="1" smtClean="0"/>
              <a:t>max</a:t>
            </a:r>
            <a:r>
              <a:rPr lang="en-US" sz="2400" dirty="0" smtClean="0"/>
              <a:t> &lt;=</a:t>
            </a:r>
            <a:r>
              <a:rPr lang="en-US" sz="2400" baseline="0" dirty="0" smtClean="0"/>
              <a:t> </a:t>
            </a:r>
            <a:r>
              <a:rPr lang="en-US" sz="1600" baseline="0" dirty="0" smtClean="0"/>
              <a:t>106,668 mm</a:t>
            </a:r>
          </a:p>
          <a:p>
            <a:r>
              <a:rPr lang="en-US" sz="1600" baseline="0" dirty="0" smtClean="0"/>
              <a:t>h </a:t>
            </a:r>
            <a:r>
              <a:rPr lang="en-US" sz="1600" baseline="0" dirty="0" err="1" smtClean="0"/>
              <a:t>yg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dipakai</a:t>
            </a:r>
            <a:r>
              <a:rPr lang="en-US" sz="1600" baseline="0" dirty="0" smtClean="0"/>
              <a:t> = 120 mm</a:t>
            </a:r>
          </a:p>
          <a:p>
            <a:r>
              <a:rPr lang="en-US" sz="1600" baseline="0" dirty="0" smtClean="0"/>
              <a:t>(</a:t>
            </a:r>
            <a:r>
              <a:rPr lang="en-US" sz="1600" baseline="0" dirty="0" err="1" smtClean="0"/>
              <a:t>syarat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peraturan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beton</a:t>
            </a:r>
            <a:r>
              <a:rPr lang="en-US" sz="1600" baseline="0" dirty="0" smtClean="0"/>
              <a:t> u plat </a:t>
            </a:r>
            <a:r>
              <a:rPr lang="en-US" sz="1600" baseline="0" dirty="0" err="1" smtClean="0"/>
              <a:t>lantai</a:t>
            </a:r>
            <a:r>
              <a:rPr lang="en-US" sz="1600" baseline="0" dirty="0" smtClean="0"/>
              <a:t>)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01" y="1525406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6825" y="1982606"/>
            <a:ext cx="5416868" cy="2226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Beban </a:t>
            </a:r>
            <a:r>
              <a:rPr lang="en-US" sz="2000" dirty="0" err="1" smtClean="0"/>
              <a:t>mati</a:t>
            </a:r>
            <a:r>
              <a:rPr lang="en-US" sz="2000" dirty="0" smtClean="0"/>
              <a:t> (</a:t>
            </a:r>
            <a:r>
              <a:rPr lang="en-US" sz="2000" dirty="0" err="1" smtClean="0"/>
              <a:t>wD</a:t>
            </a:r>
            <a:r>
              <a:rPr lang="en-US" sz="2000" dirty="0" smtClean="0"/>
              <a:t>) :</a:t>
            </a:r>
          </a:p>
          <a:p>
            <a:pPr marL="342900" indent="-342900">
              <a:buAutoNum type="arabicPeriod"/>
            </a:pPr>
            <a:r>
              <a:rPr lang="en-US" sz="2000" dirty="0" err="1" smtClean="0"/>
              <a:t>Berat</a:t>
            </a:r>
            <a:r>
              <a:rPr lang="en-US" sz="2000" dirty="0" smtClean="0"/>
              <a:t> </a:t>
            </a:r>
            <a:r>
              <a:rPr lang="en-US" sz="2000" dirty="0" err="1" smtClean="0"/>
              <a:t>sendiri</a:t>
            </a:r>
            <a:r>
              <a:rPr lang="en-US" sz="2000" dirty="0" smtClean="0"/>
              <a:t> plat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= 0,12 m x 2400 kg/m3 = 288 kg/m2</a:t>
            </a:r>
          </a:p>
          <a:p>
            <a:pPr marL="342900" indent="-342900">
              <a:buAutoNum type="arabicPeriod"/>
            </a:pPr>
            <a:r>
              <a:rPr lang="en-US" sz="1600" dirty="0" err="1" smtClean="0"/>
              <a:t>Berat</a:t>
            </a:r>
            <a:r>
              <a:rPr lang="en-US" sz="1600" dirty="0" smtClean="0"/>
              <a:t> </a:t>
            </a:r>
            <a:r>
              <a:rPr lang="en-US" sz="1600" dirty="0" err="1" smtClean="0"/>
              <a:t>spesi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pasangan</a:t>
            </a:r>
            <a:r>
              <a:rPr lang="en-US" sz="1600" baseline="0" dirty="0" smtClean="0"/>
              <a:t> = 0,03 m x 2100 kg/m3 = 63 kg/m2</a:t>
            </a:r>
          </a:p>
          <a:p>
            <a:pPr marL="342900" indent="-342900">
              <a:buAutoNum type="arabicPeriod"/>
            </a:pPr>
            <a:r>
              <a:rPr lang="en-US" sz="1600" baseline="0" dirty="0" err="1" smtClean="0"/>
              <a:t>Berat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keramik</a:t>
            </a:r>
            <a:r>
              <a:rPr lang="en-US" sz="1600" baseline="0" dirty="0" smtClean="0"/>
              <a:t>                                             = 40 kg/m2</a:t>
            </a:r>
          </a:p>
          <a:p>
            <a:pPr marL="342900" indent="-342900">
              <a:buAutoNum type="arabicPeriod"/>
            </a:pPr>
            <a:r>
              <a:rPr lang="en-US" sz="1600" baseline="0" dirty="0" err="1" smtClean="0"/>
              <a:t>Berat</a:t>
            </a:r>
            <a:r>
              <a:rPr lang="en-US" sz="1600" baseline="0" dirty="0" smtClean="0"/>
              <a:t> plafond +</a:t>
            </a:r>
            <a:r>
              <a:rPr lang="en-US" sz="1600" baseline="0" dirty="0" err="1" smtClean="0"/>
              <a:t>penggantung</a:t>
            </a:r>
            <a:r>
              <a:rPr lang="en-US" sz="1600" baseline="0" dirty="0" smtClean="0"/>
              <a:t>  (gypsum)     = 10 kg/m2</a:t>
            </a:r>
          </a:p>
          <a:p>
            <a:r>
              <a:rPr lang="en-US" sz="1600" baseline="0" dirty="0"/>
              <a:t> </a:t>
            </a:r>
            <a:r>
              <a:rPr lang="en-US" sz="1600" baseline="0" dirty="0" smtClean="0"/>
              <a:t>                                            total = 401 kg/m3</a:t>
            </a:r>
          </a:p>
          <a:p>
            <a:endParaRPr lang="en-US" sz="1600" baseline="0" dirty="0"/>
          </a:p>
          <a:p>
            <a:r>
              <a:rPr lang="en-US" sz="1600" baseline="0" dirty="0" smtClean="0"/>
              <a:t>Beban </a:t>
            </a:r>
            <a:r>
              <a:rPr lang="en-US" sz="1600" baseline="0" dirty="0" err="1" smtClean="0"/>
              <a:t>hidup</a:t>
            </a:r>
            <a:r>
              <a:rPr lang="en-US" sz="1600" baseline="0" dirty="0" smtClean="0"/>
              <a:t> (</a:t>
            </a:r>
            <a:r>
              <a:rPr lang="en-US" sz="1600" baseline="0" dirty="0" err="1" smtClean="0"/>
              <a:t>wL</a:t>
            </a:r>
            <a:r>
              <a:rPr lang="en-US" sz="1600" baseline="0" dirty="0" smtClean="0"/>
              <a:t>) ;</a:t>
            </a:r>
          </a:p>
          <a:p>
            <a:pPr marL="342900" indent="-342900">
              <a:buAutoNum type="arabicPeriod"/>
            </a:pPr>
            <a:r>
              <a:rPr lang="en-US" sz="1600" baseline="0" dirty="0" smtClean="0"/>
              <a:t>Beban </a:t>
            </a:r>
            <a:r>
              <a:rPr lang="en-US" sz="1600" baseline="0" dirty="0" err="1" smtClean="0"/>
              <a:t>berguna</a:t>
            </a:r>
            <a:r>
              <a:rPr lang="en-US" sz="1600" baseline="0" dirty="0" smtClean="0"/>
              <a:t>                                   = 250 kg/ m2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250" y="4648200"/>
            <a:ext cx="4971426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Beban Ultimate :</a:t>
            </a:r>
          </a:p>
          <a:p>
            <a:r>
              <a:rPr lang="en-US" sz="2000" dirty="0" smtClean="0"/>
              <a:t>Wu = 1,2 </a:t>
            </a:r>
            <a:r>
              <a:rPr lang="en-US" sz="2000" dirty="0" err="1" smtClean="0"/>
              <a:t>wD</a:t>
            </a:r>
            <a:r>
              <a:rPr lang="en-US" sz="2000" dirty="0" smtClean="0"/>
              <a:t> + 1,6 </a:t>
            </a:r>
            <a:r>
              <a:rPr lang="en-US" sz="2000" dirty="0" err="1" smtClean="0"/>
              <a:t>wL</a:t>
            </a:r>
            <a:r>
              <a:rPr lang="en-US" sz="2000" dirty="0" smtClean="0"/>
              <a:t> = (1,2 x 401) + (1,6x 250) = 881,2 kg/m2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9601200" y="649923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534400" y="1316859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0387629" y="335598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9601200" y="3155484"/>
            <a:ext cx="1252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Ly/lx = 4/2 = 2</a:t>
            </a:r>
          </a:p>
          <a:p>
            <a:r>
              <a:rPr lang="en-US" sz="2000" dirty="0" err="1" smtClean="0"/>
              <a:t>Ctx</a:t>
            </a:r>
            <a:r>
              <a:rPr lang="en-US" sz="2000" dirty="0" smtClean="0"/>
              <a:t> = 83</a:t>
            </a:r>
          </a:p>
          <a:p>
            <a:r>
              <a:rPr lang="en-US" sz="2000" dirty="0" err="1" smtClean="0"/>
              <a:t>Clx</a:t>
            </a:r>
            <a:r>
              <a:rPr lang="en-US" sz="2000" dirty="0" smtClean="0"/>
              <a:t> = 41</a:t>
            </a:r>
          </a:p>
          <a:p>
            <a:r>
              <a:rPr lang="en-US" sz="2000" dirty="0" err="1" smtClean="0"/>
              <a:t>Cty</a:t>
            </a:r>
            <a:r>
              <a:rPr lang="en-US" sz="2000" dirty="0" smtClean="0"/>
              <a:t> =12</a:t>
            </a:r>
          </a:p>
          <a:p>
            <a:r>
              <a:rPr lang="en-US" sz="2000" dirty="0" err="1" smtClean="0"/>
              <a:t>Cly</a:t>
            </a:r>
            <a:r>
              <a:rPr lang="en-US" sz="2000" dirty="0" smtClean="0"/>
              <a:t> = 57</a:t>
            </a:r>
          </a:p>
          <a:p>
            <a:endParaRPr lang="en-US" sz="20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9744647" y="4478923"/>
            <a:ext cx="23984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Ke</a:t>
            </a:r>
            <a:r>
              <a:rPr lang="en-US" sz="1600" dirty="0" smtClean="0"/>
              <a:t> 4 </a:t>
            </a:r>
            <a:r>
              <a:rPr lang="en-US" sz="1600" dirty="0" err="1" smtClean="0"/>
              <a:t>sisi</a:t>
            </a:r>
            <a:r>
              <a:rPr lang="en-US" sz="1600" dirty="0" smtClean="0"/>
              <a:t> plat </a:t>
            </a:r>
            <a:r>
              <a:rPr lang="en-US" sz="1600" dirty="0" err="1" smtClean="0"/>
              <a:t>terjepit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oleh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balok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62000" y="5410200"/>
            <a:ext cx="4331635" cy="13131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Momen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plat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M = 0,001 </a:t>
            </a:r>
            <a:r>
              <a:rPr lang="en-US" sz="2000" dirty="0" err="1" smtClean="0"/>
              <a:t>wu</a:t>
            </a:r>
            <a:r>
              <a:rPr lang="en-US" sz="2000" dirty="0" smtClean="0"/>
              <a:t>. Lx^2 . C</a:t>
            </a:r>
          </a:p>
          <a:p>
            <a:r>
              <a:rPr lang="en-US" sz="2000" dirty="0" smtClean="0"/>
              <a:t> </a:t>
            </a:r>
            <a:r>
              <a:rPr lang="en-US" sz="1800" dirty="0" smtClean="0"/>
              <a:t>1.  </a:t>
            </a:r>
            <a:r>
              <a:rPr lang="en-US" sz="1800" dirty="0" err="1" smtClean="0"/>
              <a:t>Mtx</a:t>
            </a:r>
            <a:r>
              <a:rPr lang="en-US" sz="1800" dirty="0" smtClean="0"/>
              <a:t> = 0,001x</a:t>
            </a:r>
            <a:r>
              <a:rPr lang="en-US" sz="1800" baseline="0" dirty="0" smtClean="0"/>
              <a:t> </a:t>
            </a:r>
            <a:r>
              <a:rPr lang="en-US" sz="1600" baseline="0" dirty="0" smtClean="0"/>
              <a:t>881,2 x 2^2 . 83 = 292,558 </a:t>
            </a:r>
            <a:r>
              <a:rPr lang="en-US" sz="1600" baseline="0" dirty="0" err="1" smtClean="0"/>
              <a:t>kg.m</a:t>
            </a:r>
            <a:endParaRPr lang="en-US" sz="1600" baseline="0" dirty="0" smtClean="0"/>
          </a:p>
          <a:p>
            <a:r>
              <a:rPr lang="en-US" sz="1600" baseline="0" dirty="0" smtClean="0"/>
              <a:t>2. </a:t>
            </a:r>
            <a:r>
              <a:rPr lang="en-US" sz="1600" baseline="0" dirty="0" err="1" smtClean="0"/>
              <a:t>Mlx</a:t>
            </a:r>
            <a:r>
              <a:rPr lang="en-US" sz="1600" baseline="0" dirty="0" smtClean="0"/>
              <a:t> = 165,665 </a:t>
            </a:r>
            <a:r>
              <a:rPr lang="en-US" sz="1600" baseline="0" dirty="0" err="1" smtClean="0"/>
              <a:t>kg.m</a:t>
            </a:r>
            <a:endParaRPr lang="en-US" sz="1600" baseline="0" dirty="0" smtClean="0"/>
          </a:p>
          <a:p>
            <a:r>
              <a:rPr lang="en-US" sz="1600" baseline="0" dirty="0" smtClean="0"/>
              <a:t>3. </a:t>
            </a:r>
            <a:r>
              <a:rPr lang="en-US" sz="1600" baseline="0" dirty="0" err="1" smtClean="0"/>
              <a:t>Mty</a:t>
            </a:r>
            <a:r>
              <a:rPr lang="en-US" sz="1600" baseline="0" dirty="0" smtClean="0"/>
              <a:t> = 42,297 </a:t>
            </a:r>
            <a:r>
              <a:rPr lang="en-US" sz="1600" baseline="0" dirty="0" err="1" smtClean="0"/>
              <a:t>kg.m</a:t>
            </a:r>
            <a:endParaRPr lang="en-US" sz="1600" baseline="0" dirty="0" smtClean="0"/>
          </a:p>
          <a:p>
            <a:r>
              <a:rPr lang="en-US" sz="1600" baseline="0" dirty="0" smtClean="0"/>
              <a:t>4. </a:t>
            </a:r>
            <a:r>
              <a:rPr lang="en-US" sz="1600" baseline="0" dirty="0" err="1" smtClean="0"/>
              <a:t>Mly</a:t>
            </a:r>
            <a:r>
              <a:rPr lang="en-US" sz="1600" baseline="0" dirty="0" smtClean="0"/>
              <a:t> = 200,91 </a:t>
            </a:r>
            <a:r>
              <a:rPr lang="en-US" sz="1600" baseline="0" dirty="0" err="1" smtClean="0"/>
              <a:t>kg.m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10087347" y="990600"/>
            <a:ext cx="961653" cy="53340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10606276" y="1899598"/>
            <a:ext cx="14473" cy="114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0065636" y="990600"/>
            <a:ext cx="14473" cy="114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1056238" y="962842"/>
            <a:ext cx="14473" cy="114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 bwMode="auto">
          <a:xfrm>
            <a:off x="5005105" y="5835316"/>
            <a:ext cx="385042" cy="1046747"/>
          </a:xfrm>
          <a:custGeom>
            <a:avLst/>
            <a:gdLst>
              <a:gd name="connsiteX0" fmla="*/ 108316 w 385042"/>
              <a:gd name="connsiteY0" fmla="*/ 0 h 1046747"/>
              <a:gd name="connsiteX1" fmla="*/ 168474 w 385042"/>
              <a:gd name="connsiteY1" fmla="*/ 96252 h 1046747"/>
              <a:gd name="connsiteX2" fmla="*/ 216600 w 385042"/>
              <a:gd name="connsiteY2" fmla="*/ 168442 h 1046747"/>
              <a:gd name="connsiteX3" fmla="*/ 252695 w 385042"/>
              <a:gd name="connsiteY3" fmla="*/ 216568 h 1046747"/>
              <a:gd name="connsiteX4" fmla="*/ 276758 w 385042"/>
              <a:gd name="connsiteY4" fmla="*/ 252663 h 1046747"/>
              <a:gd name="connsiteX5" fmla="*/ 312853 w 385042"/>
              <a:gd name="connsiteY5" fmla="*/ 288758 h 1046747"/>
              <a:gd name="connsiteX6" fmla="*/ 348948 w 385042"/>
              <a:gd name="connsiteY6" fmla="*/ 348916 h 1046747"/>
              <a:gd name="connsiteX7" fmla="*/ 385042 w 385042"/>
              <a:gd name="connsiteY7" fmla="*/ 397042 h 1046747"/>
              <a:gd name="connsiteX8" fmla="*/ 373011 w 385042"/>
              <a:gd name="connsiteY8" fmla="*/ 445168 h 1046747"/>
              <a:gd name="connsiteX9" fmla="*/ 264727 w 385042"/>
              <a:gd name="connsiteY9" fmla="*/ 565484 h 1046747"/>
              <a:gd name="connsiteX10" fmla="*/ 240663 w 385042"/>
              <a:gd name="connsiteY10" fmla="*/ 589547 h 1046747"/>
              <a:gd name="connsiteX11" fmla="*/ 216600 w 385042"/>
              <a:gd name="connsiteY11" fmla="*/ 625642 h 1046747"/>
              <a:gd name="connsiteX12" fmla="*/ 156442 w 385042"/>
              <a:gd name="connsiteY12" fmla="*/ 745958 h 1046747"/>
              <a:gd name="connsiteX13" fmla="*/ 132379 w 385042"/>
              <a:gd name="connsiteY13" fmla="*/ 794084 h 1046747"/>
              <a:gd name="connsiteX14" fmla="*/ 96284 w 385042"/>
              <a:gd name="connsiteY14" fmla="*/ 818147 h 1046747"/>
              <a:gd name="connsiteX15" fmla="*/ 60190 w 385042"/>
              <a:gd name="connsiteY15" fmla="*/ 878305 h 1046747"/>
              <a:gd name="connsiteX16" fmla="*/ 24095 w 385042"/>
              <a:gd name="connsiteY16" fmla="*/ 950495 h 1046747"/>
              <a:gd name="connsiteX17" fmla="*/ 12063 w 385042"/>
              <a:gd name="connsiteY17" fmla="*/ 998621 h 1046747"/>
              <a:gd name="connsiteX18" fmla="*/ 32 w 385042"/>
              <a:gd name="connsiteY18" fmla="*/ 1046747 h 104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5042" h="1046747">
                <a:moveTo>
                  <a:pt x="108316" y="0"/>
                </a:moveTo>
                <a:cubicBezTo>
                  <a:pt x="154041" y="114312"/>
                  <a:pt x="105020" y="14668"/>
                  <a:pt x="168474" y="96252"/>
                </a:cubicBezTo>
                <a:cubicBezTo>
                  <a:pt x="186229" y="119080"/>
                  <a:pt x="199248" y="145306"/>
                  <a:pt x="216600" y="168442"/>
                </a:cubicBezTo>
                <a:cubicBezTo>
                  <a:pt x="228632" y="184484"/>
                  <a:pt x="241040" y="200251"/>
                  <a:pt x="252695" y="216568"/>
                </a:cubicBezTo>
                <a:cubicBezTo>
                  <a:pt x="261100" y="228335"/>
                  <a:pt x="267501" y="241554"/>
                  <a:pt x="276758" y="252663"/>
                </a:cubicBezTo>
                <a:cubicBezTo>
                  <a:pt x="287651" y="265735"/>
                  <a:pt x="302644" y="275146"/>
                  <a:pt x="312853" y="288758"/>
                </a:cubicBezTo>
                <a:cubicBezTo>
                  <a:pt x="326884" y="307466"/>
                  <a:pt x="335976" y="329458"/>
                  <a:pt x="348948" y="348916"/>
                </a:cubicBezTo>
                <a:cubicBezTo>
                  <a:pt x="360071" y="365601"/>
                  <a:pt x="373011" y="381000"/>
                  <a:pt x="385042" y="397042"/>
                </a:cubicBezTo>
                <a:cubicBezTo>
                  <a:pt x="381032" y="413084"/>
                  <a:pt x="379525" y="429969"/>
                  <a:pt x="373011" y="445168"/>
                </a:cubicBezTo>
                <a:cubicBezTo>
                  <a:pt x="355729" y="485494"/>
                  <a:pt x="280090" y="550121"/>
                  <a:pt x="264727" y="565484"/>
                </a:cubicBezTo>
                <a:cubicBezTo>
                  <a:pt x="256706" y="573505"/>
                  <a:pt x="246955" y="580108"/>
                  <a:pt x="240663" y="589547"/>
                </a:cubicBezTo>
                <a:lnTo>
                  <a:pt x="216600" y="625642"/>
                </a:lnTo>
                <a:cubicBezTo>
                  <a:pt x="189365" y="734586"/>
                  <a:pt x="228065" y="602711"/>
                  <a:pt x="156442" y="745958"/>
                </a:cubicBezTo>
                <a:cubicBezTo>
                  <a:pt x="148421" y="762000"/>
                  <a:pt x="143861" y="780306"/>
                  <a:pt x="132379" y="794084"/>
                </a:cubicBezTo>
                <a:cubicBezTo>
                  <a:pt x="123122" y="805193"/>
                  <a:pt x="108316" y="810126"/>
                  <a:pt x="96284" y="818147"/>
                </a:cubicBezTo>
                <a:cubicBezTo>
                  <a:pt x="84253" y="838200"/>
                  <a:pt x="69688" y="856935"/>
                  <a:pt x="60190" y="878305"/>
                </a:cubicBezTo>
                <a:cubicBezTo>
                  <a:pt x="24712" y="958132"/>
                  <a:pt x="74047" y="900541"/>
                  <a:pt x="24095" y="950495"/>
                </a:cubicBezTo>
                <a:cubicBezTo>
                  <a:pt x="20084" y="966537"/>
                  <a:pt x="16606" y="982721"/>
                  <a:pt x="12063" y="998621"/>
                </a:cubicBezTo>
                <a:cubicBezTo>
                  <a:pt x="-1236" y="1045168"/>
                  <a:pt x="32" y="1019932"/>
                  <a:pt x="32" y="1046747"/>
                </a:cubicBez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867400" y="5791200"/>
            <a:ext cx="5878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Diambil</a:t>
            </a:r>
            <a:r>
              <a:rPr lang="en-US" sz="1800" dirty="0" smtClean="0"/>
              <a:t> </a:t>
            </a:r>
            <a:r>
              <a:rPr lang="en-US" sz="1800" dirty="0" err="1" smtClean="0"/>
              <a:t>momen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terbesar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penulangan</a:t>
            </a:r>
            <a:r>
              <a:rPr lang="en-US" sz="1800" dirty="0" smtClean="0"/>
              <a:t> plat </a:t>
            </a:r>
            <a:r>
              <a:rPr lang="en-US" sz="1800" dirty="0" err="1" smtClean="0"/>
              <a:t>lantai</a:t>
            </a:r>
            <a:r>
              <a:rPr lang="en-US" sz="1800" dirty="0" smtClean="0"/>
              <a:t> </a:t>
            </a:r>
            <a:r>
              <a:rPr lang="en-US" sz="1800" dirty="0" err="1" smtClean="0"/>
              <a:t>baik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x </a:t>
            </a:r>
            <a:r>
              <a:rPr lang="en-US" sz="1800" dirty="0" err="1" smtClean="0"/>
              <a:t>maupun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y</a:t>
            </a:r>
            <a:endParaRPr lang="en-US" sz="1800" dirty="0"/>
          </a:p>
        </p:txBody>
      </p:sp>
      <p:sp>
        <p:nvSpPr>
          <p:cNvPr id="27" name="TextBox 26"/>
          <p:cNvSpPr txBox="1"/>
          <p:nvPr/>
        </p:nvSpPr>
        <p:spPr>
          <a:xfrm>
            <a:off x="-3070629" y="4406887"/>
            <a:ext cx="2622834" cy="882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x = h – p – 0,5.besi</a:t>
            </a:r>
          </a:p>
          <a:p>
            <a:r>
              <a:rPr lang="en-US" dirty="0"/>
              <a:t> </a:t>
            </a:r>
            <a:r>
              <a:rPr lang="en-US" dirty="0" smtClean="0"/>
              <a:t>   = 120 – 20 – 4</a:t>
            </a:r>
            <a:r>
              <a:rPr lang="en-US" baseline="0" dirty="0" smtClean="0"/>
              <a:t> = 96 mm</a:t>
            </a:r>
          </a:p>
          <a:p>
            <a:r>
              <a:rPr lang="en-US" baseline="0" dirty="0" err="1"/>
              <a:t>d</a:t>
            </a:r>
            <a:r>
              <a:rPr lang="en-US" baseline="0" dirty="0" err="1" smtClean="0"/>
              <a:t>y</a:t>
            </a:r>
            <a:r>
              <a:rPr lang="en-US" baseline="0" dirty="0" smtClean="0"/>
              <a:t> = h-p-</a:t>
            </a:r>
            <a:r>
              <a:rPr lang="en-US" baseline="0" dirty="0" err="1" smtClean="0"/>
              <a:t>besi</a:t>
            </a:r>
            <a:r>
              <a:rPr lang="en-US" baseline="0" dirty="0" smtClean="0"/>
              <a:t> x – 0,5 </a:t>
            </a:r>
            <a:r>
              <a:rPr lang="en-US" baseline="0" dirty="0" err="1" smtClean="0"/>
              <a:t>besi</a:t>
            </a:r>
            <a:r>
              <a:rPr lang="en-US" baseline="0" dirty="0" smtClean="0"/>
              <a:t> y</a:t>
            </a:r>
          </a:p>
          <a:p>
            <a:r>
              <a:rPr lang="en-US" baseline="0" dirty="0"/>
              <a:t> </a:t>
            </a:r>
            <a:r>
              <a:rPr lang="en-US" baseline="0" dirty="0" smtClean="0"/>
              <a:t>     = 120 -20 – 8 – 4 = 88 mm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0682" y="3192046"/>
            <a:ext cx="370522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9296400" y="2286000"/>
            <a:ext cx="2362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9601200" y="22098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0058400" y="2133600"/>
            <a:ext cx="0" cy="227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-2438400" y="20574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-2286000" y="2209800"/>
            <a:ext cx="0" cy="304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1049000" y="2209800"/>
            <a:ext cx="0" cy="152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9592032" y="2118650"/>
            <a:ext cx="4411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¼ 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2260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414" t="23958" r="12519" b="7292"/>
          <a:stretch/>
        </p:blipFill>
        <p:spPr>
          <a:xfrm>
            <a:off x="-1219200" y="0"/>
            <a:ext cx="9829800" cy="6858000"/>
          </a:xfrm>
          <a:prstGeom prst="rect">
            <a:avLst/>
          </a:prstGeom>
        </p:spPr>
      </p:pic>
      <p:sp>
        <p:nvSpPr>
          <p:cNvPr id="2" name="Oval 1"/>
          <p:cNvSpPr/>
          <p:nvPr/>
        </p:nvSpPr>
        <p:spPr bwMode="auto">
          <a:xfrm>
            <a:off x="5638800" y="838200"/>
            <a:ext cx="533400" cy="533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 bwMode="auto">
          <a:xfrm>
            <a:off x="5612674" y="2057400"/>
            <a:ext cx="559526" cy="755469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135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4"/>
          <a:stretch/>
        </p:blipFill>
        <p:spPr bwMode="auto">
          <a:xfrm>
            <a:off x="926681" y="990600"/>
            <a:ext cx="3276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c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99621980"/>
              </p:ext>
            </p:extLst>
          </p:nvPr>
        </p:nvGraphicFramePr>
        <p:xfrm>
          <a:off x="5867400" y="1084263"/>
          <a:ext cx="9144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1" name="Equation" r:id="rId5" imgW="647700" imgH="419100" progId="Equation.3">
                  <p:embed/>
                </p:oleObj>
              </mc:Choice>
              <mc:Fallback>
                <p:oleObj name="Equation" r:id="rId5" imgW="647700" imgH="419100" progId="Equation.3">
                  <p:embed/>
                  <p:pic>
                    <p:nvPicPr>
                      <p:cNvPr id="5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084263"/>
                        <a:ext cx="914400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828800"/>
            <a:ext cx="18859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38400"/>
            <a:ext cx="23812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9454769"/>
              </p:ext>
            </p:extLst>
          </p:nvPr>
        </p:nvGraphicFramePr>
        <p:xfrm>
          <a:off x="7457162" y="2957401"/>
          <a:ext cx="24384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2" name="Equation" r:id="rId9" imgW="1536700" imgH="1803400" progId="Equation.3">
                  <p:embed/>
                </p:oleObj>
              </mc:Choice>
              <mc:Fallback>
                <p:oleObj name="Equation" r:id="rId9" imgW="1536700" imgH="18034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57162" y="2957401"/>
                        <a:ext cx="24384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57192394"/>
              </p:ext>
            </p:extLst>
          </p:nvPr>
        </p:nvGraphicFramePr>
        <p:xfrm>
          <a:off x="7468274" y="5243401"/>
          <a:ext cx="827088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53" name="Equation" r:id="rId11" imgW="685800" imgH="660400" progId="Equation.3">
                  <p:embed/>
                </p:oleObj>
              </mc:Choice>
              <mc:Fallback>
                <p:oleObj name="Equation" r:id="rId11" imgW="685800" imgH="660400" progId="Equation.3">
                  <p:embed/>
                  <p:pic>
                    <p:nvPicPr>
                      <p:cNvPr id="8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8274" y="5243401"/>
                        <a:ext cx="827088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4200" y="307295"/>
            <a:ext cx="2952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865523" y="1341507"/>
            <a:ext cx="1665841" cy="297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= 1,4/240 = 0,0058 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-2971800" y="2095500"/>
            <a:ext cx="341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800" dirty="0"/>
              <a:t>β</a:t>
            </a:r>
            <a:r>
              <a:rPr lang="en-US" sz="1800" dirty="0" smtClean="0"/>
              <a:t>1 = 0,85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fc’ &lt;= 30 </a:t>
            </a:r>
            <a:r>
              <a:rPr lang="en-US" sz="1800" dirty="0" err="1" smtClean="0"/>
              <a:t>Mpa</a:t>
            </a:r>
            <a:endParaRPr lang="en-US" sz="1800" dirty="0" smtClean="0"/>
          </a:p>
          <a:p>
            <a:r>
              <a:rPr lang="en-US" sz="1800" dirty="0"/>
              <a:t> </a:t>
            </a:r>
            <a:r>
              <a:rPr lang="en-US" sz="1800" dirty="0" smtClean="0"/>
              <a:t>                          fc’ &gt; 30 </a:t>
            </a:r>
            <a:r>
              <a:rPr lang="en-US" sz="1800" dirty="0" err="1" smtClean="0"/>
              <a:t>Mpa</a:t>
            </a:r>
            <a:r>
              <a:rPr lang="en-US" sz="1800" dirty="0" smtClean="0"/>
              <a:t>  </a:t>
            </a:r>
            <a:r>
              <a:rPr lang="en-US" sz="1800" dirty="0" err="1" smtClean="0"/>
              <a:t>memakai</a:t>
            </a:r>
            <a:r>
              <a:rPr lang="en-US" sz="1800" dirty="0" smtClean="0"/>
              <a:t> </a:t>
            </a:r>
            <a:r>
              <a:rPr lang="en-US" sz="1800" dirty="0" err="1" smtClean="0"/>
              <a:t>rumus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469526" y="3400245"/>
            <a:ext cx="6979796" cy="17338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Mn</a:t>
            </a:r>
            <a:r>
              <a:rPr lang="en-US" sz="2000" dirty="0" smtClean="0"/>
              <a:t> = Mu/</a:t>
            </a:r>
            <a:r>
              <a:rPr lang="el-GR" sz="2000" dirty="0" smtClean="0"/>
              <a:t>Φ</a:t>
            </a:r>
            <a:r>
              <a:rPr lang="en-US" sz="2000" dirty="0" smtClean="0"/>
              <a:t> = </a:t>
            </a:r>
            <a:r>
              <a:rPr lang="en-US" sz="2000" baseline="0" dirty="0" smtClean="0"/>
              <a:t>292,558/0,8 = 344,18 </a:t>
            </a:r>
            <a:r>
              <a:rPr lang="en-US" sz="2000" baseline="0" dirty="0" err="1" smtClean="0"/>
              <a:t>kg.m</a:t>
            </a:r>
            <a:r>
              <a:rPr lang="en-US" sz="2000" baseline="0" dirty="0" smtClean="0"/>
              <a:t> = 344,18 x 10^4 N.mm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m =  11,29</a:t>
            </a:r>
          </a:p>
          <a:p>
            <a:r>
              <a:rPr lang="en-US" sz="2000" dirty="0" smtClean="0"/>
              <a:t>Rn = 344,18</a:t>
            </a:r>
            <a:r>
              <a:rPr lang="en-US" sz="2000" baseline="0" dirty="0" smtClean="0"/>
              <a:t> . 10^4/(1000x96^2)</a:t>
            </a:r>
          </a:p>
          <a:p>
            <a:r>
              <a:rPr lang="en-US" sz="2000" baseline="0" dirty="0"/>
              <a:t> </a:t>
            </a:r>
            <a:r>
              <a:rPr lang="en-US" sz="2000" baseline="0" dirty="0" smtClean="0"/>
              <a:t>   = 0,373</a:t>
            </a:r>
          </a:p>
          <a:p>
            <a:r>
              <a:rPr lang="el-GR" sz="2000" baseline="0" dirty="0"/>
              <a:t>ρ</a:t>
            </a:r>
            <a:r>
              <a:rPr lang="en-US" sz="2000" baseline="0" dirty="0" smtClean="0"/>
              <a:t> = 1/11,29 x(1 – </a:t>
            </a:r>
            <a:r>
              <a:rPr lang="el-GR" sz="2000" baseline="0" dirty="0" smtClean="0"/>
              <a:t>γ</a:t>
            </a:r>
            <a:r>
              <a:rPr lang="en-US" sz="2000" baseline="0" dirty="0" smtClean="0"/>
              <a:t> (1- (2. 11,29. 0,373)/240)</a:t>
            </a:r>
          </a:p>
          <a:p>
            <a:r>
              <a:rPr lang="en-US" sz="2000" dirty="0" smtClean="0"/>
              <a:t>    =  0,0029</a:t>
            </a:r>
            <a:endParaRPr lang="en-US" sz="2000" dirty="0"/>
          </a:p>
        </p:txBody>
      </p:sp>
      <p:sp>
        <p:nvSpPr>
          <p:cNvPr id="17" name="TextBox 16"/>
          <p:cNvSpPr txBox="1"/>
          <p:nvPr/>
        </p:nvSpPr>
        <p:spPr>
          <a:xfrm>
            <a:off x="-2590800" y="3200400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800" dirty="0" smtClean="0"/>
              <a:t>Φ</a:t>
            </a:r>
            <a:r>
              <a:rPr lang="en-US" sz="1800" dirty="0" smtClean="0"/>
              <a:t> = factor </a:t>
            </a:r>
            <a:r>
              <a:rPr lang="en-US" sz="1800" dirty="0" err="1" smtClean="0"/>
              <a:t>reduksi</a:t>
            </a:r>
            <a:r>
              <a:rPr lang="en-US" sz="1800" dirty="0" smtClean="0"/>
              <a:t> </a:t>
            </a:r>
            <a:r>
              <a:rPr lang="en-US" sz="1800" baseline="0" dirty="0" smtClean="0"/>
              <a:t> 0,8</a:t>
            </a:r>
            <a:endParaRPr lang="en-US" sz="1800" dirty="0"/>
          </a:p>
        </p:txBody>
      </p:sp>
      <p:sp>
        <p:nvSpPr>
          <p:cNvPr id="18" name="TextBox 17"/>
          <p:cNvSpPr txBox="1"/>
          <p:nvPr/>
        </p:nvSpPr>
        <p:spPr>
          <a:xfrm>
            <a:off x="-2971800" y="3810000"/>
            <a:ext cx="32528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1 kg = 10 N</a:t>
            </a:r>
          </a:p>
          <a:p>
            <a:r>
              <a:rPr lang="en-US" sz="1800" dirty="0" smtClean="0"/>
              <a:t>1m   = 1000 mm</a:t>
            </a:r>
          </a:p>
          <a:p>
            <a:r>
              <a:rPr lang="en-US" sz="1800" dirty="0" smtClean="0"/>
              <a:t>1 </a:t>
            </a:r>
            <a:r>
              <a:rPr lang="en-US" sz="1800" dirty="0" err="1" smtClean="0"/>
              <a:t>kg.m</a:t>
            </a:r>
            <a:r>
              <a:rPr lang="en-US" sz="1800" dirty="0" smtClean="0"/>
              <a:t> = 10.1000 = 10000 </a:t>
            </a:r>
            <a:r>
              <a:rPr lang="en-US" sz="1800" baseline="0" dirty="0" smtClean="0"/>
              <a:t>= 10^4</a:t>
            </a:r>
            <a:r>
              <a:rPr lang="en-US" sz="1800" dirty="0" smtClean="0"/>
              <a:t>  N.mm</a:t>
            </a:r>
            <a:endParaRPr lang="en-US" sz="1800" dirty="0"/>
          </a:p>
        </p:txBody>
      </p:sp>
      <p:sp>
        <p:nvSpPr>
          <p:cNvPr id="20" name="TextBox 19"/>
          <p:cNvSpPr txBox="1"/>
          <p:nvPr/>
        </p:nvSpPr>
        <p:spPr>
          <a:xfrm>
            <a:off x="469526" y="4944389"/>
            <a:ext cx="3012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Dipakai</a:t>
            </a:r>
            <a:r>
              <a:rPr lang="en-US" sz="1800" dirty="0" smtClean="0"/>
              <a:t> rho min </a:t>
            </a:r>
            <a:r>
              <a:rPr lang="en-US" sz="1800" dirty="0" err="1" smtClean="0"/>
              <a:t>krn</a:t>
            </a:r>
            <a:r>
              <a:rPr lang="en-US" sz="1800" dirty="0" smtClean="0"/>
              <a:t> rho </a:t>
            </a:r>
            <a:r>
              <a:rPr lang="en-US" sz="1800" dirty="0" err="1" smtClean="0"/>
              <a:t>analisa</a:t>
            </a:r>
            <a:r>
              <a:rPr lang="en-US" sz="1800" dirty="0" smtClean="0"/>
              <a:t> </a:t>
            </a:r>
            <a:r>
              <a:rPr lang="en-US" sz="1800" dirty="0" err="1" smtClean="0"/>
              <a:t>lebih</a:t>
            </a:r>
            <a:r>
              <a:rPr lang="en-US" sz="1800" dirty="0" smtClean="0"/>
              <a:t> </a:t>
            </a:r>
            <a:r>
              <a:rPr lang="en-US" sz="1800" dirty="0" err="1" smtClean="0"/>
              <a:t>kecil</a:t>
            </a:r>
            <a:endParaRPr lang="en-US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469526" y="5261987"/>
            <a:ext cx="4873450" cy="15081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As = 0,0058 x 1000 x 96 = 556,8 mm^2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S = 0,25 x3,14 xdia^2 x b/As</a:t>
            </a:r>
            <a:r>
              <a:rPr lang="en-US" sz="2000" dirty="0" smtClean="0"/>
              <a:t> = 0,25 x 3,14 x 8^2 x 1000/556,8</a:t>
            </a:r>
          </a:p>
          <a:p>
            <a:r>
              <a:rPr lang="en-US" sz="2000" baseline="0" dirty="0"/>
              <a:t> </a:t>
            </a:r>
            <a:r>
              <a:rPr lang="en-US" sz="2000" baseline="0" dirty="0" smtClean="0"/>
              <a:t>  = 90, 22 mm</a:t>
            </a:r>
          </a:p>
          <a:p>
            <a:r>
              <a:rPr lang="en-US" sz="2000" baseline="0" dirty="0" err="1" smtClean="0"/>
              <a:t>Dibulatkan</a:t>
            </a:r>
            <a:r>
              <a:rPr lang="en-US" sz="2000" baseline="0" dirty="0" smtClean="0"/>
              <a:t> = 90 mm  At &gt; As</a:t>
            </a:r>
            <a:r>
              <a:rPr lang="en-US" sz="2000" dirty="0" smtClean="0"/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At = 0,25 x 3,14 x dia^2 x b /s</a:t>
            </a:r>
          </a:p>
          <a:p>
            <a:endParaRPr 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3657562" y="6304002"/>
            <a:ext cx="109728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Kesimpulan</a:t>
            </a:r>
            <a:r>
              <a:rPr lang="en-US" sz="1800" dirty="0" smtClean="0"/>
              <a:t> : </a:t>
            </a:r>
          </a:p>
          <a:p>
            <a:r>
              <a:rPr lang="en-US" sz="1800" dirty="0" err="1" smtClean="0"/>
              <a:t>Besi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dipakai</a:t>
            </a:r>
            <a:r>
              <a:rPr lang="en-US" sz="1800" dirty="0" smtClean="0"/>
              <a:t> plat </a:t>
            </a:r>
            <a:r>
              <a:rPr lang="en-US" sz="1800" dirty="0" err="1" smtClean="0"/>
              <a:t>lantai</a:t>
            </a:r>
            <a:r>
              <a:rPr lang="en-US" sz="1800" dirty="0" smtClean="0"/>
              <a:t> </a:t>
            </a:r>
            <a:r>
              <a:rPr lang="en-US" sz="1800" dirty="0" err="1" smtClean="0"/>
              <a:t>baik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x </a:t>
            </a:r>
            <a:r>
              <a:rPr lang="en-US" sz="1800" dirty="0" err="1" smtClean="0"/>
              <a:t>ataupun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arah</a:t>
            </a:r>
            <a:r>
              <a:rPr lang="en-US" sz="1800" baseline="0" dirty="0" smtClean="0"/>
              <a:t> y </a:t>
            </a:r>
            <a:r>
              <a:rPr lang="en-US" sz="1800" baseline="0" dirty="0" err="1" smtClean="0"/>
              <a:t>baik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lapangan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ataupun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tumpuan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memakai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besi</a:t>
            </a:r>
            <a:r>
              <a:rPr lang="en-US" sz="1800" baseline="0" dirty="0" smtClean="0"/>
              <a:t> diameter 8 – 90 mm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71542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7789" t="12500" r="28331" b="9375"/>
          <a:stretch/>
        </p:blipFill>
        <p:spPr>
          <a:xfrm>
            <a:off x="838200" y="266700"/>
            <a:ext cx="7010400" cy="6172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5105400" y="1905000"/>
            <a:ext cx="2362200" cy="76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5105400" y="2697481"/>
            <a:ext cx="990600" cy="457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5105400" y="3048000"/>
            <a:ext cx="1600200" cy="76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6705600" y="2514600"/>
            <a:ext cx="762000" cy="76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6629400" y="3307081"/>
            <a:ext cx="762000" cy="457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5105400" y="3886200"/>
            <a:ext cx="495300" cy="457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7010400" y="3886200"/>
            <a:ext cx="457200" cy="457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5600700" y="4038600"/>
            <a:ext cx="1409700" cy="457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5105400" y="1905000"/>
            <a:ext cx="0" cy="20040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 bwMode="auto">
          <a:xfrm>
            <a:off x="5029200" y="1905000"/>
            <a:ext cx="76200" cy="20269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5600700" y="3048000"/>
            <a:ext cx="45719" cy="101345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5996940" y="1943100"/>
            <a:ext cx="45719" cy="11430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6629400" y="1943100"/>
            <a:ext cx="45719" cy="138684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 bwMode="auto">
          <a:xfrm>
            <a:off x="6922770" y="3307081"/>
            <a:ext cx="45719" cy="7620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 bwMode="auto">
          <a:xfrm>
            <a:off x="5996940" y="3048000"/>
            <a:ext cx="45719" cy="10363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 bwMode="auto">
          <a:xfrm>
            <a:off x="7391400" y="1943100"/>
            <a:ext cx="76200" cy="196595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 bwMode="auto">
          <a:xfrm>
            <a:off x="6736081" y="3352800"/>
            <a:ext cx="45719" cy="6858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 bwMode="auto">
          <a:xfrm>
            <a:off x="4953000" y="1828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 bwMode="auto">
          <a:xfrm>
            <a:off x="1524000" y="1828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 bwMode="auto">
          <a:xfrm>
            <a:off x="7315200" y="1828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 bwMode="auto">
          <a:xfrm>
            <a:off x="3810000" y="1828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 bwMode="auto">
          <a:xfrm>
            <a:off x="5867400" y="1828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 bwMode="auto">
          <a:xfrm>
            <a:off x="2514600" y="1828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 bwMode="auto">
          <a:xfrm>
            <a:off x="6553200" y="1828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 bwMode="auto">
          <a:xfrm>
            <a:off x="3124200" y="1828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 bwMode="auto">
          <a:xfrm>
            <a:off x="4953000" y="2971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 bwMode="auto">
          <a:xfrm>
            <a:off x="1524000" y="2971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 bwMode="auto">
          <a:xfrm>
            <a:off x="6553200" y="24384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 bwMode="auto">
          <a:xfrm>
            <a:off x="5715000" y="2971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 bwMode="auto">
          <a:xfrm>
            <a:off x="2362200" y="2971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 bwMode="auto">
          <a:xfrm>
            <a:off x="6553200" y="29718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 bwMode="auto">
          <a:xfrm>
            <a:off x="4953000" y="38100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 bwMode="auto">
          <a:xfrm>
            <a:off x="5943600" y="39624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 bwMode="auto">
          <a:xfrm>
            <a:off x="6629400" y="38100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 bwMode="auto">
          <a:xfrm>
            <a:off x="3048000" y="38100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 bwMode="auto">
          <a:xfrm>
            <a:off x="7315200" y="3771900"/>
            <a:ext cx="228600" cy="2286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4980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2519" t="27083" r="25988" b="12500"/>
          <a:stretch/>
        </p:blipFill>
        <p:spPr>
          <a:xfrm>
            <a:off x="-685800" y="228600"/>
            <a:ext cx="9677400" cy="57150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 bwMode="auto">
          <a:xfrm>
            <a:off x="2286000" y="8382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 bwMode="auto">
          <a:xfrm>
            <a:off x="6858000" y="8382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 bwMode="auto">
          <a:xfrm>
            <a:off x="5105400" y="85725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2819400" y="12954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 bwMode="auto">
          <a:xfrm>
            <a:off x="4419600" y="12954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 bwMode="auto">
          <a:xfrm>
            <a:off x="3505200" y="8382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51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13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3104" t="29166" r="27160" b="9375"/>
          <a:stretch/>
        </p:blipFill>
        <p:spPr>
          <a:xfrm>
            <a:off x="-1676400" y="304800"/>
            <a:ext cx="11217442" cy="5486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1905000" y="990600"/>
            <a:ext cx="5562600" cy="76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 bwMode="auto">
          <a:xfrm>
            <a:off x="1905000" y="1447800"/>
            <a:ext cx="609600" cy="76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 bwMode="auto">
          <a:xfrm>
            <a:off x="4495800" y="1447800"/>
            <a:ext cx="838200" cy="457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5334000" y="1905000"/>
            <a:ext cx="2362200" cy="76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905000" y="2438400"/>
            <a:ext cx="3429000" cy="76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7391400" y="3154681"/>
            <a:ext cx="304800" cy="457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5334000" y="3581400"/>
            <a:ext cx="2057400" cy="76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 bwMode="auto">
          <a:xfrm>
            <a:off x="1905000" y="3810000"/>
            <a:ext cx="3429000" cy="76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3352800" y="4419600"/>
            <a:ext cx="1981200" cy="457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 bwMode="auto">
          <a:xfrm>
            <a:off x="1905000" y="4876800"/>
            <a:ext cx="5257800" cy="457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 bwMode="auto">
          <a:xfrm>
            <a:off x="1905000" y="990600"/>
            <a:ext cx="45719" cy="39624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 bwMode="auto">
          <a:xfrm>
            <a:off x="2468881" y="1493519"/>
            <a:ext cx="45719" cy="944881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3429000" y="2514600"/>
            <a:ext cx="45719" cy="23622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 bwMode="auto">
          <a:xfrm flipH="1">
            <a:off x="4800597" y="3886200"/>
            <a:ext cx="45719" cy="5334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 bwMode="auto">
          <a:xfrm>
            <a:off x="4495800" y="1478281"/>
            <a:ext cx="45719" cy="929638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 bwMode="auto">
          <a:xfrm>
            <a:off x="5257800" y="1036319"/>
            <a:ext cx="76200" cy="3840481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 bwMode="auto">
          <a:xfrm>
            <a:off x="6172194" y="1066800"/>
            <a:ext cx="45719" cy="38100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 bwMode="auto">
          <a:xfrm>
            <a:off x="7315200" y="1036319"/>
            <a:ext cx="76200" cy="2621281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 bwMode="auto">
          <a:xfrm>
            <a:off x="7620000" y="1905000"/>
            <a:ext cx="45719" cy="1295400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7162800" y="3657600"/>
            <a:ext cx="76200" cy="1264919"/>
          </a:xfrm>
          <a:prstGeom prst="rect">
            <a:avLst/>
          </a:prstGeom>
          <a:solidFill>
            <a:srgbClr val="FFFF00"/>
          </a:solidFill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 bwMode="auto">
          <a:xfrm>
            <a:off x="1828800" y="9906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 bwMode="auto">
          <a:xfrm>
            <a:off x="7303168" y="974558"/>
            <a:ext cx="164432" cy="168442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 bwMode="auto">
          <a:xfrm>
            <a:off x="5181600" y="9906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 bwMode="auto">
          <a:xfrm>
            <a:off x="2362200" y="14478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 bwMode="auto">
          <a:xfrm>
            <a:off x="4419600" y="14478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 bwMode="auto">
          <a:xfrm>
            <a:off x="3352800" y="914400"/>
            <a:ext cx="228600" cy="152400"/>
          </a:xfrm>
          <a:prstGeom prst="ellips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4129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 bwMode="auto">
        <a:noFill/>
        <a:ln w="3175">
          <a:solidFill>
            <a:schemeClr val="tx1"/>
          </a:solidFill>
          <a:round/>
          <a:headEnd type="triangle" w="med" len="med"/>
          <a:tailEnd type="triangle" w="med" len="med"/>
        </a:ln>
      </a:spPr>
      <a:bodyPr>
        <a:spAutoFit/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4873</TotalTime>
  <Words>629</Words>
  <Application>Microsoft Office PowerPoint</Application>
  <PresentationFormat>On-screen Show (4:3)</PresentationFormat>
  <Paragraphs>110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Franklin Gothic Book</vt:lpstr>
      <vt:lpstr>Perpetua</vt:lpstr>
      <vt:lpstr>Wingdings 2</vt:lpstr>
      <vt:lpstr>Equity</vt:lpstr>
      <vt:lpstr>Equation</vt:lpstr>
      <vt:lpstr>PowerPoint Presentation</vt:lpstr>
      <vt:lpstr>Penentuan Tebal plat lantai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Perhitungan penulangan plat lantai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KULIAH</dc:title>
  <dc:creator>Rita</dc:creator>
  <cp:lastModifiedBy>QUANTA</cp:lastModifiedBy>
  <cp:revision>189</cp:revision>
  <dcterms:created xsi:type="dcterms:W3CDTF">2006-07-09T00:37:00Z</dcterms:created>
  <dcterms:modified xsi:type="dcterms:W3CDTF">2022-03-10T13:18:20Z</dcterms:modified>
</cp:coreProperties>
</file>