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1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279" r:id="rId23"/>
    <p:sldId id="343" r:id="rId24"/>
    <p:sldId id="344" r:id="rId25"/>
    <p:sldId id="345" r:id="rId26"/>
    <p:sldId id="346" r:id="rId27"/>
    <p:sldId id="347" r:id="rId28"/>
    <p:sldId id="348" r:id="rId29"/>
    <p:sldId id="349" r:id="rId30"/>
    <p:sldId id="350" r:id="rId31"/>
    <p:sldId id="351" r:id="rId32"/>
    <p:sldId id="352" r:id="rId33"/>
    <p:sldId id="353" r:id="rId34"/>
    <p:sldId id="354" r:id="rId35"/>
    <p:sldId id="355" r:id="rId36"/>
    <p:sldId id="356" r:id="rId37"/>
    <p:sldId id="357" r:id="rId38"/>
    <p:sldId id="358" r:id="rId39"/>
    <p:sldId id="359" r:id="rId40"/>
    <p:sldId id="360" r:id="rId41"/>
    <p:sldId id="361" r:id="rId42"/>
    <p:sldId id="362" r:id="rId43"/>
    <p:sldId id="363" r:id="rId44"/>
    <p:sldId id="364" r:id="rId45"/>
    <p:sldId id="365" r:id="rId46"/>
    <p:sldId id="366" r:id="rId47"/>
    <p:sldId id="367" r:id="rId48"/>
    <p:sldId id="368" r:id="rId49"/>
    <p:sldId id="369" r:id="rId50"/>
    <p:sldId id="370" r:id="rId51"/>
    <p:sldId id="371" r:id="rId52"/>
    <p:sldId id="309" r:id="rId53"/>
    <p:sldId id="372" r:id="rId54"/>
    <p:sldId id="373" r:id="rId55"/>
    <p:sldId id="374" r:id="rId56"/>
    <p:sldId id="375" r:id="rId57"/>
    <p:sldId id="376" r:id="rId58"/>
    <p:sldId id="377" r:id="rId59"/>
    <p:sldId id="378" r:id="rId60"/>
    <p:sldId id="379" r:id="rId61"/>
    <p:sldId id="380" r:id="rId62"/>
    <p:sldId id="381" r:id="rId63"/>
    <p:sldId id="382" r:id="rId64"/>
    <p:sldId id="383" r:id="rId65"/>
    <p:sldId id="384" r:id="rId6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13840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654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7415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07890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36528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116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45045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55943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05179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194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3928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C131B-99F3-4E49-9CFC-C06D761193A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297FA-B9DC-4C6E-A3E1-CC9D0A39975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470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6030" y="1900758"/>
            <a:ext cx="9144000" cy="1656080"/>
          </a:xfrm>
        </p:spPr>
        <p:txBody>
          <a:bodyPr>
            <a:noAutofit/>
          </a:bodyPr>
          <a:lstStyle/>
          <a:p>
            <a:pPr marL="2241">
              <a:spcBef>
                <a:spcPts val="410"/>
              </a:spcBef>
            </a:pPr>
            <a:r>
              <a:rPr lang="id-ID" sz="7200" b="1" spc="-4" dirty="0" smtClean="0">
                <a:latin typeface="Vivaldi" panose="03020602050506090804" pitchFamily="66" charset="0"/>
                <a:cs typeface="Arial"/>
              </a:rPr>
              <a:t>Human</a:t>
            </a:r>
            <a:r>
              <a:rPr lang="id-ID" sz="7200" b="1" spc="-9" dirty="0" smtClean="0">
                <a:latin typeface="Vivaldi" panose="03020602050506090804" pitchFamily="66" charset="0"/>
                <a:cs typeface="Arial"/>
              </a:rPr>
              <a:t> </a:t>
            </a:r>
            <a:r>
              <a:rPr lang="id-ID" sz="7200" b="1" spc="-4" dirty="0" smtClean="0">
                <a:latin typeface="Vivaldi" panose="03020602050506090804" pitchFamily="66" charset="0"/>
                <a:cs typeface="Arial"/>
              </a:rPr>
              <a:t>Capabilities</a:t>
            </a:r>
            <a:r>
              <a:rPr lang="id-ID" sz="7200" b="1" dirty="0" smtClean="0">
                <a:latin typeface="Vivaldi" panose="03020602050506090804" pitchFamily="66" charset="0"/>
                <a:cs typeface="Arial"/>
              </a:rPr>
              <a:t/>
            </a:r>
            <a:br>
              <a:rPr lang="id-ID" sz="7200" b="1" dirty="0" smtClean="0">
                <a:latin typeface="Vivaldi" panose="03020602050506090804" pitchFamily="66" charset="0"/>
                <a:cs typeface="Arial"/>
              </a:rPr>
            </a:br>
            <a:r>
              <a:rPr lang="id-ID" sz="4800" b="1" spc="-4" dirty="0" smtClean="0">
                <a:latin typeface="Vivaldi" panose="03020602050506090804" pitchFamily="66" charset="0"/>
                <a:cs typeface="Arial"/>
              </a:rPr>
              <a:t>(Faktor</a:t>
            </a:r>
            <a:r>
              <a:rPr lang="id-ID" sz="4800" b="1" spc="-22" dirty="0" smtClean="0">
                <a:latin typeface="Vivaldi" panose="03020602050506090804" pitchFamily="66" charset="0"/>
                <a:cs typeface="Arial"/>
              </a:rPr>
              <a:t> </a:t>
            </a:r>
            <a:r>
              <a:rPr lang="id-ID" sz="4800" b="1" spc="-4" dirty="0" smtClean="0">
                <a:latin typeface="Vivaldi" panose="03020602050506090804" pitchFamily="66" charset="0"/>
                <a:cs typeface="Arial"/>
              </a:rPr>
              <a:t>Manusia)</a:t>
            </a:r>
            <a:endParaRPr lang="id-ID" sz="7200" b="1" dirty="0">
              <a:latin typeface="Vivaldi" panose="030206020505060908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6030" y="5202238"/>
            <a:ext cx="9144000" cy="1655762"/>
          </a:xfrm>
        </p:spPr>
        <p:txBody>
          <a:bodyPr/>
          <a:lstStyle/>
          <a:p>
            <a:r>
              <a:rPr lang="id-ID" dirty="0" smtClean="0">
                <a:latin typeface="Snap ITC" panose="04040A07060A02020202" pitchFamily="82" charset="0"/>
              </a:rPr>
              <a:t>Oleh : Rahmat Robi Waliyansyah, M.Kom.</a:t>
            </a:r>
            <a:endParaRPr lang="id-ID" dirty="0">
              <a:latin typeface="Snap ITC" panose="04040A07060A020202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8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/>
          <a:lstStyle/>
          <a:p>
            <a:pPr algn="ctr"/>
            <a:r>
              <a:rPr lang="id-ID" b="1" spc="4" dirty="0" smtClean="0"/>
              <a:t>IMK </a:t>
            </a:r>
            <a:r>
              <a:rPr lang="id-ID" b="1" dirty="0" smtClean="0"/>
              <a:t>menurut</a:t>
            </a:r>
            <a:r>
              <a:rPr lang="id-ID" b="1" spc="-93" dirty="0" smtClean="0"/>
              <a:t> </a:t>
            </a:r>
            <a:r>
              <a:rPr lang="id-ID" b="1" spc="-4" dirty="0" smtClean="0"/>
              <a:t>Ahli..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5"/>
            <a:ext cx="9829800" cy="435133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id-ID" spc="-4" dirty="0" smtClean="0"/>
              <a:t>Interaksi Manusia dan Komputer (</a:t>
            </a:r>
            <a:r>
              <a:rPr lang="id-ID" spc="-4" dirty="0" smtClean="0"/>
              <a:t>untuk </a:t>
            </a:r>
            <a:r>
              <a:rPr lang="id-ID" spc="-4" dirty="0" smtClean="0"/>
              <a:t>seterusnya disingkat dengan IMK) </a:t>
            </a:r>
            <a:r>
              <a:rPr lang="id-ID" spc="-4" dirty="0" smtClean="0"/>
              <a:t>adalah </a:t>
            </a:r>
            <a:r>
              <a:rPr lang="id-ID" spc="-4" dirty="0" smtClean="0"/>
              <a:t>sebuah disiplin </a:t>
            </a:r>
            <a:r>
              <a:rPr lang="id-ID" dirty="0" smtClean="0"/>
              <a:t>ilmu yang </a:t>
            </a:r>
            <a:r>
              <a:rPr lang="id-ID" spc="-4" dirty="0" smtClean="0"/>
              <a:t>mempelajari  </a:t>
            </a:r>
            <a:r>
              <a:rPr lang="id-ID" spc="-9" dirty="0" smtClean="0"/>
              <a:t>perancangan, </a:t>
            </a:r>
            <a:r>
              <a:rPr lang="id-ID" spc="-4" dirty="0" smtClean="0"/>
              <a:t>implementasi dan </a:t>
            </a:r>
            <a:r>
              <a:rPr lang="id-ID" spc="-4" dirty="0" smtClean="0"/>
              <a:t>evaluasi </a:t>
            </a:r>
            <a:r>
              <a:rPr lang="id-ID" dirty="0" smtClean="0"/>
              <a:t>sistem </a:t>
            </a:r>
            <a:r>
              <a:rPr lang="id-ID" spc="-4" dirty="0" smtClean="0"/>
              <a:t>komputasi interaktif dan berbagai </a:t>
            </a:r>
            <a:r>
              <a:rPr lang="id-ID" spc="-4" dirty="0" smtClean="0"/>
              <a:t>aspek </a:t>
            </a:r>
            <a:r>
              <a:rPr lang="id-ID" spc="-4" dirty="0" smtClean="0"/>
              <a:t>terkait. (</a:t>
            </a:r>
            <a:r>
              <a:rPr lang="id-ID" i="1" spc="-4" dirty="0" smtClean="0">
                <a:latin typeface="Arial"/>
                <a:cs typeface="Arial"/>
              </a:rPr>
              <a:t>Hewett, et al., 1992,</a:t>
            </a:r>
            <a:r>
              <a:rPr lang="id-ID" i="1" spc="-57" dirty="0" smtClean="0">
                <a:latin typeface="Arial"/>
                <a:cs typeface="Arial"/>
              </a:rPr>
              <a:t> </a:t>
            </a:r>
            <a:r>
              <a:rPr lang="id-ID" i="1" spc="-9" dirty="0" smtClean="0">
                <a:latin typeface="Arial"/>
                <a:cs typeface="Arial"/>
              </a:rPr>
              <a:t>1996</a:t>
            </a:r>
            <a:r>
              <a:rPr lang="id-ID" spc="-9" dirty="0" smtClean="0"/>
              <a:t>)</a:t>
            </a:r>
            <a:endParaRPr lang="id-ID" dirty="0" smtClean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45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/>
          <a:lstStyle/>
          <a:p>
            <a:pPr algn="ctr"/>
            <a:r>
              <a:rPr lang="id-ID" b="1" dirty="0" smtClean="0"/>
              <a:t>Bidang Ilmu Pendukung</a:t>
            </a:r>
            <a:r>
              <a:rPr lang="id-ID" b="1" spc="-66" dirty="0" smtClean="0"/>
              <a:t> </a:t>
            </a:r>
            <a:r>
              <a:rPr lang="id-ID" b="1" spc="-4" dirty="0" smtClean="0"/>
              <a:t>IMK..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5"/>
            <a:ext cx="9829800" cy="4351338"/>
          </a:xfrm>
        </p:spPr>
        <p:txBody>
          <a:bodyPr>
            <a:normAutofit fontScale="92500" lnSpcReduction="20000"/>
          </a:bodyPr>
          <a:lstStyle/>
          <a:p>
            <a:pPr marL="549118" indent="-537911" algn="just">
              <a:lnSpc>
                <a:spcPct val="150000"/>
              </a:lnSpc>
              <a:spcBef>
                <a:spcPts val="763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Ilmu Komputer dan</a:t>
            </a:r>
            <a:r>
              <a:rPr lang="id-ID" spc="-49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Elektronika</a:t>
            </a:r>
            <a:endParaRPr lang="id-ID" dirty="0" smtClean="0">
              <a:latin typeface="Arial"/>
              <a:cs typeface="Arial"/>
            </a:endParaRPr>
          </a:p>
          <a:p>
            <a:pPr marL="549118" indent="-537911" algn="just">
              <a:lnSpc>
                <a:spcPct val="150000"/>
              </a:lnSpc>
              <a:spcBef>
                <a:spcPts val="679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Psikologi</a:t>
            </a:r>
            <a:endParaRPr lang="id-ID" dirty="0" smtClean="0">
              <a:latin typeface="Arial"/>
              <a:cs typeface="Arial"/>
            </a:endParaRPr>
          </a:p>
          <a:p>
            <a:pPr marL="549118" indent="-537911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Perancangan </a:t>
            </a:r>
            <a:r>
              <a:rPr lang="id-ID" spc="-9" dirty="0" smtClean="0">
                <a:latin typeface="Arial"/>
                <a:cs typeface="Arial"/>
              </a:rPr>
              <a:t>Grafis </a:t>
            </a:r>
            <a:r>
              <a:rPr lang="id-ID" spc="-4" dirty="0" smtClean="0">
                <a:latin typeface="Arial"/>
                <a:cs typeface="Arial"/>
              </a:rPr>
              <a:t>dan</a:t>
            </a:r>
            <a:r>
              <a:rPr lang="id-ID" spc="-66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Tipografi</a:t>
            </a:r>
            <a:endParaRPr lang="id-ID" dirty="0" smtClean="0">
              <a:latin typeface="Arial"/>
              <a:cs typeface="Arial"/>
            </a:endParaRPr>
          </a:p>
          <a:p>
            <a:pPr marL="549118" indent="-537911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Antropologi dan</a:t>
            </a:r>
            <a:r>
              <a:rPr lang="id-ID" spc="-35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Sosiologi</a:t>
            </a:r>
            <a:endParaRPr lang="id-ID" dirty="0" smtClean="0">
              <a:latin typeface="Arial"/>
              <a:cs typeface="Arial"/>
            </a:endParaRPr>
          </a:p>
          <a:p>
            <a:pPr marL="549118" indent="-537911" algn="just">
              <a:lnSpc>
                <a:spcPct val="150000"/>
              </a:lnSpc>
              <a:spcBef>
                <a:spcPts val="679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Ergonomik</a:t>
            </a:r>
            <a:endParaRPr lang="id-ID" dirty="0" smtClean="0">
              <a:latin typeface="Arial"/>
              <a:cs typeface="Arial"/>
            </a:endParaRPr>
          </a:p>
          <a:p>
            <a:pPr marL="549118" indent="-537911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Linguistik</a:t>
            </a:r>
            <a:endParaRPr lang="id-ID" dirty="0" smtClean="0">
              <a:latin typeface="Arial"/>
              <a:cs typeface="Arial"/>
            </a:endParaRPr>
          </a:p>
          <a:p>
            <a:pPr marL="549118" indent="-537911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Perancangan</a:t>
            </a:r>
            <a:r>
              <a:rPr lang="id-ID" spc="-26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Industri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9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/>
          <a:lstStyle/>
          <a:p>
            <a:pPr algn="ctr"/>
            <a:r>
              <a:rPr lang="id-ID" b="1" dirty="0" smtClean="0"/>
              <a:t>Sistem</a:t>
            </a:r>
            <a:r>
              <a:rPr lang="id-ID" b="1" spc="-75" dirty="0" smtClean="0"/>
              <a:t> </a:t>
            </a:r>
            <a:r>
              <a:rPr lang="id-ID" b="1" dirty="0" smtClean="0"/>
              <a:t>seharusnya..??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 fontScale="92500"/>
          </a:bodyPr>
          <a:lstStyle/>
          <a:p>
            <a:pPr marL="549118" marR="80126" indent="-537911" algn="just">
              <a:lnSpc>
                <a:spcPct val="150000"/>
              </a:lnSpc>
              <a:spcBef>
                <a:spcPts val="485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i="1" spc="-4" dirty="0" smtClean="0">
                <a:latin typeface="Arial"/>
                <a:cs typeface="Arial"/>
              </a:rPr>
              <a:t>Useful </a:t>
            </a:r>
            <a:r>
              <a:rPr lang="id-ID" spc="-9" dirty="0" smtClean="0">
                <a:latin typeface="Arial"/>
                <a:cs typeface="Arial"/>
              </a:rPr>
              <a:t>(berguna) </a:t>
            </a:r>
            <a:r>
              <a:rPr lang="id-ID" spc="4" dirty="0" smtClean="0">
                <a:latin typeface="Arial"/>
                <a:cs typeface="Arial"/>
              </a:rPr>
              <a:t>– </a:t>
            </a:r>
            <a:r>
              <a:rPr lang="id-ID" spc="-9" dirty="0" smtClean="0">
                <a:latin typeface="Arial"/>
                <a:cs typeface="Arial"/>
              </a:rPr>
              <a:t>dapat </a:t>
            </a:r>
            <a:r>
              <a:rPr lang="id-ID" spc="-4" dirty="0" smtClean="0">
                <a:latin typeface="Arial"/>
                <a:cs typeface="Arial"/>
              </a:rPr>
              <a:t>menyelesaikan </a:t>
            </a:r>
            <a:r>
              <a:rPr lang="id-ID" spc="-4" dirty="0" smtClean="0">
                <a:latin typeface="Arial"/>
                <a:cs typeface="Arial"/>
              </a:rPr>
              <a:t>apa yang</a:t>
            </a:r>
            <a:r>
              <a:rPr lang="id-ID" spc="-26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dibutuhkan.</a:t>
            </a:r>
            <a:endParaRPr lang="id-ID" dirty="0" smtClean="0">
              <a:latin typeface="Arial"/>
              <a:cs typeface="Arial"/>
            </a:endParaRPr>
          </a:p>
          <a:p>
            <a:pPr marL="549118" marR="264473" indent="-537911" algn="just">
              <a:lnSpc>
                <a:spcPct val="150000"/>
              </a:lnSpc>
              <a:spcBef>
                <a:spcPts val="631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i="1" dirty="0" smtClean="0">
                <a:latin typeface="Arial"/>
                <a:cs typeface="Arial"/>
              </a:rPr>
              <a:t>Usable </a:t>
            </a:r>
            <a:r>
              <a:rPr lang="id-ID" spc="-4" dirty="0" smtClean="0">
                <a:latin typeface="Arial"/>
                <a:cs typeface="Arial"/>
              </a:rPr>
              <a:t>(dapat </a:t>
            </a:r>
            <a:r>
              <a:rPr lang="id-ID" spc="-9" dirty="0" smtClean="0">
                <a:latin typeface="Arial"/>
                <a:cs typeface="Arial"/>
              </a:rPr>
              <a:t>digunakan) </a:t>
            </a:r>
            <a:r>
              <a:rPr lang="id-ID" spc="4" dirty="0" smtClean="0">
                <a:latin typeface="Arial"/>
                <a:cs typeface="Arial"/>
              </a:rPr>
              <a:t>– </a:t>
            </a:r>
            <a:r>
              <a:rPr lang="id-ID" spc="-9" dirty="0" smtClean="0">
                <a:latin typeface="Arial"/>
                <a:cs typeface="Arial"/>
              </a:rPr>
              <a:t>dapat </a:t>
            </a:r>
            <a:r>
              <a:rPr lang="id-ID" spc="-4" dirty="0" smtClean="0">
                <a:latin typeface="Arial"/>
                <a:cs typeface="Arial"/>
              </a:rPr>
              <a:t>dikerjakan dengan mudah dan</a:t>
            </a:r>
            <a:r>
              <a:rPr lang="id-ID" spc="-119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alamiah,  tanpa adanya bahaya </a:t>
            </a:r>
            <a:r>
              <a:rPr lang="id-ID" spc="-9" dirty="0" smtClean="0">
                <a:latin typeface="Arial"/>
                <a:cs typeface="Arial"/>
              </a:rPr>
              <a:t>kesalahan, </a:t>
            </a:r>
            <a:r>
              <a:rPr lang="id-ID" spc="-4" dirty="0" smtClean="0">
                <a:latin typeface="Arial"/>
                <a:cs typeface="Arial"/>
              </a:rPr>
              <a:t>dan  lain-lain.</a:t>
            </a:r>
            <a:endParaRPr lang="id-ID" dirty="0" smtClean="0">
              <a:latin typeface="Arial"/>
              <a:cs typeface="Arial"/>
            </a:endParaRPr>
          </a:p>
          <a:p>
            <a:pPr marL="549118" marR="4483" indent="-537911" algn="just">
              <a:lnSpc>
                <a:spcPct val="150000"/>
              </a:lnSpc>
              <a:spcBef>
                <a:spcPts val="675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i="1" dirty="0" smtClean="0">
                <a:latin typeface="Arial"/>
                <a:cs typeface="Arial"/>
              </a:rPr>
              <a:t>Used </a:t>
            </a:r>
            <a:r>
              <a:rPr lang="id-ID" spc="-9" dirty="0" smtClean="0">
                <a:latin typeface="Arial"/>
                <a:cs typeface="Arial"/>
              </a:rPr>
              <a:t>(digunakan) </a:t>
            </a:r>
            <a:r>
              <a:rPr lang="id-ID" spc="4" dirty="0" smtClean="0">
                <a:latin typeface="Arial"/>
                <a:cs typeface="Arial"/>
              </a:rPr>
              <a:t>– </a:t>
            </a:r>
            <a:r>
              <a:rPr lang="id-ID" spc="-4" dirty="0" smtClean="0">
                <a:latin typeface="Arial"/>
                <a:cs typeface="Arial"/>
              </a:rPr>
              <a:t>membuat </a:t>
            </a:r>
            <a:r>
              <a:rPr lang="id-ID" spc="-4" dirty="0" smtClean="0">
                <a:latin typeface="Arial"/>
                <a:cs typeface="Arial"/>
              </a:rPr>
              <a:t>orang </a:t>
            </a:r>
            <a:r>
              <a:rPr lang="id-ID" spc="-9" dirty="0" smtClean="0">
                <a:latin typeface="Arial"/>
                <a:cs typeface="Arial"/>
              </a:rPr>
              <a:t>menggunakannya, </a:t>
            </a:r>
            <a:r>
              <a:rPr lang="id-ID" spc="-4" dirty="0" smtClean="0">
                <a:latin typeface="Arial"/>
                <a:cs typeface="Arial"/>
              </a:rPr>
              <a:t>menarik, perlu untuk </a:t>
            </a:r>
            <a:r>
              <a:rPr lang="id-ID" spc="-9" dirty="0" smtClean="0">
                <a:latin typeface="Arial"/>
                <a:cs typeface="Arial"/>
              </a:rPr>
              <a:t>digunakan</a:t>
            </a:r>
            <a:r>
              <a:rPr lang="id-ID" spc="-9" dirty="0" smtClean="0">
                <a:latin typeface="Arial"/>
                <a:cs typeface="Arial"/>
              </a:rPr>
              <a:t>, menyenangkan, </a:t>
            </a:r>
            <a:r>
              <a:rPr lang="id-ID" spc="-4" dirty="0" smtClean="0">
                <a:latin typeface="Arial"/>
                <a:cs typeface="Arial"/>
              </a:rPr>
              <a:t>dan lain-lain.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2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/>
          <a:lstStyle/>
          <a:p>
            <a:pPr algn="ctr"/>
            <a:r>
              <a:rPr lang="id-ID" b="1" dirty="0" smtClean="0"/>
              <a:t>Perlu</a:t>
            </a:r>
            <a:r>
              <a:rPr lang="id-ID" b="1" spc="-75" dirty="0" smtClean="0"/>
              <a:t> </a:t>
            </a:r>
            <a:r>
              <a:rPr lang="id-ID" b="1" dirty="0" smtClean="0"/>
              <a:t>diingat..??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 fontScale="92500"/>
          </a:bodyPr>
          <a:lstStyle/>
          <a:p>
            <a:pPr marL="313781" marR="122151" indent="-302575" algn="just">
              <a:lnSpc>
                <a:spcPct val="150000"/>
              </a:lnSpc>
              <a:spcBef>
                <a:spcPts val="587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nl-NL" dirty="0" smtClean="0">
                <a:latin typeface="Arial"/>
                <a:cs typeface="Arial"/>
              </a:rPr>
              <a:t>Desainer tak akan dapat mengelak dan </a:t>
            </a:r>
            <a:r>
              <a:rPr lang="id-ID" dirty="0">
                <a:latin typeface="Arial"/>
                <a:cs typeface="Arial"/>
              </a:rPr>
              <a:t>mengacuhkan </a:t>
            </a:r>
            <a:r>
              <a:rPr lang="id-ID" spc="-5" dirty="0">
                <a:latin typeface="Arial"/>
                <a:cs typeface="Arial"/>
              </a:rPr>
              <a:t>antarmuka </a:t>
            </a:r>
            <a:r>
              <a:rPr lang="id-ID" dirty="0">
                <a:latin typeface="Arial"/>
                <a:cs typeface="Arial"/>
              </a:rPr>
              <a:t>dalam </a:t>
            </a:r>
            <a:r>
              <a:rPr lang="id-ID" dirty="0" smtClean="0">
                <a:latin typeface="Arial"/>
                <a:cs typeface="Arial"/>
              </a:rPr>
              <a:t>hal </a:t>
            </a:r>
            <a:r>
              <a:rPr lang="id-ID" spc="-5" dirty="0">
                <a:latin typeface="Arial"/>
                <a:cs typeface="Arial"/>
              </a:rPr>
              <a:t>fungsionalitas </a:t>
            </a:r>
            <a:r>
              <a:rPr lang="id-ID" dirty="0">
                <a:latin typeface="Arial"/>
                <a:cs typeface="Arial"/>
              </a:rPr>
              <a:t>dari </a:t>
            </a:r>
            <a:r>
              <a:rPr lang="id-ID" spc="-5" dirty="0">
                <a:latin typeface="Arial"/>
                <a:cs typeface="Arial"/>
              </a:rPr>
              <a:t>sistem yang</a:t>
            </a:r>
            <a:r>
              <a:rPr lang="id-ID" spc="65" dirty="0">
                <a:latin typeface="Arial"/>
                <a:cs typeface="Arial"/>
              </a:rPr>
              <a:t> </a:t>
            </a:r>
            <a:r>
              <a:rPr lang="id-ID" dirty="0">
                <a:latin typeface="Arial"/>
                <a:cs typeface="Arial"/>
              </a:rPr>
              <a:t>didesain</a:t>
            </a:r>
            <a:endParaRPr lang="id-ID" dirty="0" smtClean="0">
              <a:latin typeface="Arial"/>
              <a:cs typeface="Arial"/>
            </a:endParaRPr>
          </a:p>
          <a:p>
            <a:pPr marL="11206" marR="122151" indent="0" algn="ctr">
              <a:lnSpc>
                <a:spcPct val="150000"/>
              </a:lnSpc>
              <a:spcBef>
                <a:spcPts val="587"/>
              </a:spcBef>
              <a:buNone/>
              <a:tabLst>
                <a:tab pos="313221" algn="l"/>
                <a:tab pos="313781" algn="l"/>
              </a:tabLst>
            </a:pPr>
            <a:r>
              <a:rPr lang="id-ID" b="1" i="1" dirty="0" smtClean="0">
                <a:solidFill>
                  <a:srgbClr val="FF0000"/>
                </a:solidFill>
                <a:latin typeface="Arial"/>
                <a:cs typeface="Arial"/>
              </a:rPr>
              <a:t>Jika </a:t>
            </a:r>
            <a:r>
              <a:rPr lang="id-ID" b="1" i="1" spc="-4" dirty="0" smtClean="0">
                <a:solidFill>
                  <a:srgbClr val="FF0000"/>
                </a:solidFill>
                <a:latin typeface="Arial"/>
                <a:cs typeface="Arial"/>
              </a:rPr>
              <a:t>antarmukanya </a:t>
            </a:r>
            <a:r>
              <a:rPr lang="id-ID" b="1" i="1" dirty="0" smtClean="0">
                <a:solidFill>
                  <a:srgbClr val="FF0000"/>
                </a:solidFill>
                <a:latin typeface="Arial"/>
                <a:cs typeface="Arial"/>
              </a:rPr>
              <a:t>jelek, fungsionalitasnya  menjadi </a:t>
            </a:r>
            <a:r>
              <a:rPr lang="id-ID" b="1" i="1" spc="-4" dirty="0" smtClean="0">
                <a:solidFill>
                  <a:srgbClr val="FF0000"/>
                </a:solidFill>
                <a:latin typeface="Arial"/>
                <a:cs typeface="Arial"/>
              </a:rPr>
              <a:t>tak </a:t>
            </a:r>
            <a:r>
              <a:rPr lang="id-ID" b="1" i="1" dirty="0" smtClean="0">
                <a:solidFill>
                  <a:srgbClr val="FF0000"/>
                </a:solidFill>
                <a:latin typeface="Arial"/>
                <a:cs typeface="Arial"/>
              </a:rPr>
              <a:t>jelas; </a:t>
            </a:r>
            <a:r>
              <a:rPr lang="id-ID" b="1" i="1" spc="-4" dirty="0" smtClean="0">
                <a:solidFill>
                  <a:srgbClr val="FF0000"/>
                </a:solidFill>
                <a:latin typeface="Arial"/>
                <a:cs typeface="Arial"/>
              </a:rPr>
              <a:t>jika </a:t>
            </a:r>
            <a:r>
              <a:rPr lang="id-ID" b="1" i="1" dirty="0" smtClean="0">
                <a:solidFill>
                  <a:srgbClr val="FF0000"/>
                </a:solidFill>
                <a:latin typeface="Arial"/>
                <a:cs typeface="Arial"/>
              </a:rPr>
              <a:t>ia didesain dengan baik, </a:t>
            </a:r>
            <a:r>
              <a:rPr lang="id-ID" b="1" i="1" dirty="0" smtClean="0">
                <a:solidFill>
                  <a:srgbClr val="FF0000"/>
                </a:solidFill>
                <a:latin typeface="Arial"/>
                <a:cs typeface="Arial"/>
              </a:rPr>
              <a:t>ia </a:t>
            </a:r>
            <a:r>
              <a:rPr lang="id-ID" b="1" i="1" dirty="0" smtClean="0">
                <a:solidFill>
                  <a:srgbClr val="FF0000"/>
                </a:solidFill>
                <a:latin typeface="Arial"/>
                <a:cs typeface="Arial"/>
              </a:rPr>
              <a:t>akan menjadikan fungsionalitas </a:t>
            </a:r>
            <a:r>
              <a:rPr lang="id-ID" b="1" i="1" spc="-4" dirty="0" smtClean="0">
                <a:solidFill>
                  <a:srgbClr val="FF0000"/>
                </a:solidFill>
                <a:latin typeface="Arial"/>
                <a:cs typeface="Arial"/>
              </a:rPr>
              <a:t>sistem </a:t>
            </a:r>
            <a:r>
              <a:rPr lang="id-ID" b="1" i="1" dirty="0" smtClean="0">
                <a:solidFill>
                  <a:srgbClr val="FF0000"/>
                </a:solidFill>
                <a:latin typeface="Arial"/>
                <a:cs typeface="Arial"/>
              </a:rPr>
              <a:t>mendukung pekerjaan</a:t>
            </a:r>
            <a:r>
              <a:rPr lang="id-ID" b="1" i="1" spc="18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d-ID" b="1" i="1" dirty="0" smtClean="0">
                <a:solidFill>
                  <a:srgbClr val="FF0000"/>
                </a:solidFill>
                <a:latin typeface="Arial"/>
                <a:cs typeface="Arial"/>
              </a:rPr>
              <a:t>pengguna</a:t>
            </a:r>
          </a:p>
          <a:p>
            <a:pPr marL="313781" marR="4483" indent="-302575" algn="just">
              <a:lnSpc>
                <a:spcPct val="150000"/>
              </a:lnSpc>
              <a:spcBef>
                <a:spcPts val="582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IMK </a:t>
            </a:r>
            <a:r>
              <a:rPr lang="id-ID" dirty="0" smtClean="0">
                <a:latin typeface="Arial"/>
                <a:cs typeface="Arial"/>
              </a:rPr>
              <a:t>seharusnya diintegrasikan pada setiap </a:t>
            </a:r>
            <a:r>
              <a:rPr lang="id-ID" spc="-4" dirty="0" smtClean="0">
                <a:latin typeface="Arial"/>
                <a:cs typeface="Arial"/>
              </a:rPr>
              <a:t>kuliah </a:t>
            </a:r>
            <a:r>
              <a:rPr lang="id-ID" spc="-4" dirty="0" smtClean="0">
                <a:latin typeface="Arial"/>
                <a:cs typeface="Arial"/>
              </a:rPr>
              <a:t>ilmu </a:t>
            </a:r>
            <a:r>
              <a:rPr lang="id-ID" dirty="0" smtClean="0">
                <a:latin typeface="Arial"/>
                <a:cs typeface="Arial"/>
              </a:rPr>
              <a:t>komputer atau rekayasa perangkat</a:t>
            </a:r>
            <a:r>
              <a:rPr lang="id-ID" spc="31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lunak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3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320597"/>
            <a:ext cx="9829800" cy="1236890"/>
          </a:xfrm>
        </p:spPr>
        <p:txBody>
          <a:bodyPr>
            <a:normAutofit/>
          </a:bodyPr>
          <a:lstStyle/>
          <a:p>
            <a:pPr marL="313781" marR="122151" indent="-302575" algn="ctr">
              <a:lnSpc>
                <a:spcPct val="150000"/>
              </a:lnSpc>
              <a:spcBef>
                <a:spcPts val="587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dirty="0" smtClean="0"/>
              <a:t>Ja</a:t>
            </a:r>
            <a:r>
              <a:rPr lang="id-ID" spc="-4" dirty="0" smtClean="0"/>
              <a:t>di</a:t>
            </a:r>
            <a:r>
              <a:rPr lang="id-ID" spc="4" dirty="0" smtClean="0"/>
              <a:t>…</a:t>
            </a:r>
            <a:r>
              <a:rPr lang="id-ID" spc="-4" dirty="0" smtClean="0"/>
              <a:t>…..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3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088367"/>
            <a:ext cx="9829800" cy="1788433"/>
          </a:xfrm>
        </p:spPr>
        <p:txBody>
          <a:bodyPr>
            <a:normAutofit/>
          </a:bodyPr>
          <a:lstStyle/>
          <a:p>
            <a:pPr marL="313781" marR="122151" indent="-302575" algn="ctr">
              <a:lnSpc>
                <a:spcPct val="150000"/>
              </a:lnSpc>
              <a:spcBef>
                <a:spcPts val="587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dirty="0" smtClean="0">
                <a:latin typeface="Courier New"/>
                <a:cs typeface="Courier New"/>
              </a:rPr>
              <a:t>Tak ada yang</a:t>
            </a:r>
            <a:r>
              <a:rPr lang="id-ID" spc="-84" dirty="0" smtClean="0">
                <a:latin typeface="Courier New"/>
                <a:cs typeface="Courier New"/>
              </a:rPr>
              <a:t> </a:t>
            </a:r>
            <a:r>
              <a:rPr lang="id-ID" dirty="0" smtClean="0">
                <a:latin typeface="Courier New"/>
                <a:cs typeface="Courier New"/>
              </a:rPr>
              <a:t>namanya,  proses sekali</a:t>
            </a:r>
            <a:r>
              <a:rPr lang="id-ID" spc="-62" dirty="0" smtClean="0">
                <a:latin typeface="Courier New"/>
                <a:cs typeface="Courier New"/>
              </a:rPr>
              <a:t> </a:t>
            </a:r>
            <a:r>
              <a:rPr lang="id-ID" dirty="0" smtClean="0">
                <a:latin typeface="Courier New"/>
                <a:cs typeface="Courier New"/>
              </a:rPr>
              <a:t>jadi!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39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668939"/>
            <a:ext cx="9829800" cy="1788433"/>
          </a:xfrm>
        </p:spPr>
        <p:txBody>
          <a:bodyPr>
            <a:normAutofit/>
          </a:bodyPr>
          <a:lstStyle/>
          <a:p>
            <a:pPr marL="11206" algn="ctr">
              <a:lnSpc>
                <a:spcPct val="100000"/>
              </a:lnSpc>
              <a:spcBef>
                <a:spcPts val="93"/>
              </a:spcBef>
            </a:pPr>
            <a:r>
              <a:rPr lang="id-ID" dirty="0" smtClean="0">
                <a:latin typeface="Courier New"/>
                <a:cs typeface="Courier New"/>
              </a:rPr>
              <a:t>Berpikirlah</a:t>
            </a:r>
            <a:r>
              <a:rPr lang="id-ID" spc="-132" dirty="0" smtClean="0">
                <a:latin typeface="Courier New"/>
                <a:cs typeface="Courier New"/>
              </a:rPr>
              <a:t> </a:t>
            </a:r>
            <a:r>
              <a:rPr lang="id-ID" dirty="0" smtClean="0">
                <a:latin typeface="Courier New"/>
                <a:cs typeface="Courier New"/>
              </a:rPr>
              <a:t>seperti </a:t>
            </a:r>
            <a:r>
              <a:rPr lang="id-ID" spc="-4" dirty="0" smtClean="0">
                <a:latin typeface="Courier New"/>
                <a:cs typeface="Courier New"/>
              </a:rPr>
              <a:t>“pengguna”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668939"/>
            <a:ext cx="9829800" cy="1788433"/>
          </a:xfrm>
        </p:spPr>
        <p:txBody>
          <a:bodyPr>
            <a:normAutofit/>
          </a:bodyPr>
          <a:lstStyle/>
          <a:p>
            <a:pPr marL="11206" algn="ctr">
              <a:lnSpc>
                <a:spcPct val="100000"/>
              </a:lnSpc>
              <a:spcBef>
                <a:spcPts val="93"/>
              </a:spcBef>
            </a:pPr>
            <a:r>
              <a:rPr lang="id-ID" dirty="0" smtClean="0">
                <a:latin typeface="Courier New"/>
                <a:cs typeface="Courier New"/>
              </a:rPr>
              <a:t>Cobalah itu lebih</a:t>
            </a:r>
            <a:r>
              <a:rPr lang="id-ID" spc="-137" dirty="0" smtClean="0">
                <a:latin typeface="Courier New"/>
                <a:cs typeface="Courier New"/>
              </a:rPr>
              <a:t> </a:t>
            </a:r>
            <a:r>
              <a:rPr lang="id-ID" spc="-4" dirty="0" smtClean="0">
                <a:latin typeface="Courier New"/>
                <a:cs typeface="Courier New"/>
              </a:rPr>
              <a:t>dulu!!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1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668939"/>
            <a:ext cx="9829800" cy="1788433"/>
          </a:xfrm>
        </p:spPr>
        <p:txBody>
          <a:bodyPr>
            <a:normAutofit/>
          </a:bodyPr>
          <a:lstStyle/>
          <a:p>
            <a:pPr marL="11206" algn="ctr">
              <a:lnSpc>
                <a:spcPct val="100000"/>
              </a:lnSpc>
              <a:spcBef>
                <a:spcPts val="93"/>
              </a:spcBef>
            </a:pPr>
            <a:r>
              <a:rPr lang="id-ID" spc="-4" dirty="0" smtClean="0">
                <a:latin typeface="Courier New"/>
                <a:cs typeface="Courier New"/>
              </a:rPr>
              <a:t>Libatkanlah</a:t>
            </a:r>
            <a:r>
              <a:rPr lang="id-ID" spc="-79" dirty="0" smtClean="0">
                <a:latin typeface="Courier New"/>
                <a:cs typeface="Courier New"/>
              </a:rPr>
              <a:t> </a:t>
            </a:r>
            <a:r>
              <a:rPr lang="id-ID" spc="-9" dirty="0" smtClean="0">
                <a:latin typeface="Courier New"/>
                <a:cs typeface="Courier New"/>
              </a:rPr>
              <a:t>pengguna!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4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8176" y="1375068"/>
            <a:ext cx="2035629" cy="525690"/>
          </a:xfrm>
        </p:spPr>
        <p:txBody>
          <a:bodyPr>
            <a:normAutofit/>
          </a:bodyPr>
          <a:lstStyle/>
          <a:p>
            <a:pPr marL="11206" algn="ctr">
              <a:lnSpc>
                <a:spcPct val="100000"/>
              </a:lnSpc>
              <a:spcBef>
                <a:spcPts val="93"/>
              </a:spcBef>
            </a:pPr>
            <a:r>
              <a:rPr lang="id-ID" dirty="0" smtClean="0"/>
              <a:t>C</a:t>
            </a:r>
            <a:r>
              <a:rPr lang="id-ID" spc="-4" dirty="0" smtClean="0"/>
              <a:t>on</a:t>
            </a:r>
            <a:r>
              <a:rPr lang="id-ID" spc="-13" dirty="0" smtClean="0"/>
              <a:t>t</a:t>
            </a:r>
            <a:r>
              <a:rPr lang="id-ID" spc="-4" dirty="0" smtClean="0"/>
              <a:t>o</a:t>
            </a:r>
            <a:r>
              <a:rPr lang="id-ID" spc="-9" dirty="0" smtClean="0"/>
              <a:t>h</a:t>
            </a:r>
            <a:r>
              <a:rPr lang="id-ID" spc="-4" dirty="0" smtClean="0"/>
              <a:t>..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sp>
        <p:nvSpPr>
          <p:cNvPr id="5" name="object 3"/>
          <p:cNvSpPr/>
          <p:nvPr/>
        </p:nvSpPr>
        <p:spPr>
          <a:xfrm>
            <a:off x="1524000" y="2426448"/>
            <a:ext cx="7194176" cy="4235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425219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3668939"/>
            <a:ext cx="9829800" cy="1788433"/>
          </a:xfrm>
        </p:spPr>
        <p:txBody>
          <a:bodyPr>
            <a:normAutofit/>
          </a:bodyPr>
          <a:lstStyle/>
          <a:p>
            <a:pPr marL="11206" algn="ctr">
              <a:lnSpc>
                <a:spcPct val="100000"/>
              </a:lnSpc>
              <a:spcBef>
                <a:spcPts val="93"/>
              </a:spcBef>
            </a:pPr>
            <a:r>
              <a:rPr lang="id-ID" dirty="0" smtClean="0">
                <a:latin typeface="Courier New"/>
                <a:cs typeface="Courier New"/>
              </a:rPr>
              <a:t>Iterasilah</a:t>
            </a:r>
            <a:r>
              <a:rPr lang="id-ID" spc="-93" dirty="0" smtClean="0">
                <a:latin typeface="Courier New"/>
                <a:cs typeface="Courier New"/>
              </a:rPr>
              <a:t> </a:t>
            </a:r>
            <a:r>
              <a:rPr lang="id-ID" dirty="0" smtClean="0">
                <a:latin typeface="Courier New"/>
                <a:cs typeface="Courier New"/>
              </a:rPr>
              <a:t>proses-proses </a:t>
            </a:r>
            <a:r>
              <a:rPr lang="id-ID" dirty="0" smtClean="0">
                <a:latin typeface="Courier New"/>
                <a:cs typeface="Courier New"/>
              </a:rPr>
              <a:t>yang</a:t>
            </a:r>
            <a:r>
              <a:rPr lang="id-ID" spc="-18" dirty="0" smtClean="0">
                <a:latin typeface="Courier New"/>
                <a:cs typeface="Courier New"/>
              </a:rPr>
              <a:t> </a:t>
            </a:r>
            <a:r>
              <a:rPr lang="id-ID" spc="-4" dirty="0" smtClean="0">
                <a:latin typeface="Courier New"/>
                <a:cs typeface="Courier New"/>
              </a:rPr>
              <a:t>dibuat..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4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marL="11206" algn="ctr">
              <a:lnSpc>
                <a:spcPct val="100000"/>
              </a:lnSpc>
              <a:spcBef>
                <a:spcPts val="84"/>
              </a:spcBef>
            </a:pPr>
            <a:r>
              <a:rPr lang="id-ID" b="1" spc="-4" dirty="0" smtClean="0"/>
              <a:t>Starategi </a:t>
            </a:r>
            <a:r>
              <a:rPr lang="id-ID" b="1" spc="-9" dirty="0" smtClean="0"/>
              <a:t>Pengembangan </a:t>
            </a:r>
            <a:r>
              <a:rPr lang="id-ID" b="1" spc="-4" dirty="0" smtClean="0"/>
              <a:t>Antarmuka..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/>
          </a:bodyPr>
          <a:lstStyle/>
          <a:p>
            <a:pPr marL="549118" marR="45946" indent="-537911" algn="just">
              <a:lnSpc>
                <a:spcPct val="150000"/>
              </a:lnSpc>
              <a:spcBef>
                <a:spcPts val="93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Pengetahuan </a:t>
            </a:r>
            <a:r>
              <a:rPr lang="id-ID" spc="-9" dirty="0" smtClean="0">
                <a:latin typeface="Arial"/>
                <a:cs typeface="Arial"/>
              </a:rPr>
              <a:t>tentang </a:t>
            </a:r>
            <a:r>
              <a:rPr lang="id-ID" spc="-4" dirty="0" smtClean="0">
                <a:latin typeface="Arial"/>
                <a:cs typeface="Arial"/>
              </a:rPr>
              <a:t>mekanisme </a:t>
            </a:r>
            <a:r>
              <a:rPr lang="id-ID" spc="-4" dirty="0" smtClean="0">
                <a:latin typeface="Arial"/>
                <a:cs typeface="Arial"/>
              </a:rPr>
              <a:t>faktor </a:t>
            </a:r>
            <a:r>
              <a:rPr lang="id-ID" spc="-4" dirty="0" smtClean="0">
                <a:latin typeface="Arial"/>
                <a:cs typeface="Arial"/>
              </a:rPr>
              <a:t>manusia (human capabilities) sebagai </a:t>
            </a:r>
            <a:r>
              <a:rPr lang="id-ID" spc="-4" dirty="0" smtClean="0">
                <a:latin typeface="Arial"/>
                <a:cs typeface="Arial"/>
              </a:rPr>
              <a:t>pengguna</a:t>
            </a:r>
            <a:r>
              <a:rPr lang="id-ID" spc="-31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komputer.</a:t>
            </a:r>
            <a:endParaRPr lang="id-ID" dirty="0" smtClean="0">
              <a:latin typeface="Arial"/>
              <a:cs typeface="Arial"/>
            </a:endParaRPr>
          </a:p>
          <a:p>
            <a:pPr marL="549118" marR="600107" indent="-537911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Berbagai informasi </a:t>
            </a:r>
            <a:r>
              <a:rPr lang="id-ID" spc="-9" dirty="0" smtClean="0">
                <a:latin typeface="Arial"/>
                <a:cs typeface="Arial"/>
              </a:rPr>
              <a:t>tentang, </a:t>
            </a:r>
            <a:r>
              <a:rPr lang="id-ID" spc="-4" dirty="0" smtClean="0">
                <a:latin typeface="Arial"/>
                <a:cs typeface="Arial"/>
              </a:rPr>
              <a:t>ragam </a:t>
            </a:r>
            <a:r>
              <a:rPr lang="id-ID" spc="-4" dirty="0" smtClean="0">
                <a:latin typeface="Arial"/>
                <a:cs typeface="Arial"/>
              </a:rPr>
              <a:t>dialog, struktur, isi, waktu, grafis dan </a:t>
            </a:r>
            <a:r>
              <a:rPr lang="id-ID" spc="-9" dirty="0" smtClean="0">
                <a:latin typeface="Arial"/>
                <a:cs typeface="Arial"/>
              </a:rPr>
              <a:t>kecepatan</a:t>
            </a:r>
            <a:r>
              <a:rPr lang="id-ID" spc="-9" dirty="0" smtClean="0">
                <a:latin typeface="Arial"/>
                <a:cs typeface="Arial"/>
              </a:rPr>
              <a:t>.</a:t>
            </a:r>
            <a:endParaRPr lang="id-ID" dirty="0" smtClean="0">
              <a:latin typeface="Arial"/>
              <a:cs typeface="Arial"/>
            </a:endParaRPr>
          </a:p>
          <a:p>
            <a:pPr marL="549118" indent="-537911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Perancangan prototype secara</a:t>
            </a:r>
            <a:r>
              <a:rPr lang="id-ID" spc="-79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bersama</a:t>
            </a:r>
            <a:endParaRPr lang="id-ID" dirty="0" smtClean="0">
              <a:latin typeface="Arial"/>
              <a:cs typeface="Arial"/>
            </a:endParaRPr>
          </a:p>
          <a:p>
            <a:pPr marL="549118" indent="-537911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Teknik evaluasi </a:t>
            </a:r>
            <a:r>
              <a:rPr lang="id-ID" dirty="0" smtClean="0">
                <a:latin typeface="Arial"/>
                <a:cs typeface="Arial"/>
              </a:rPr>
              <a:t>yang</a:t>
            </a:r>
            <a:r>
              <a:rPr lang="id-ID" spc="-35" dirty="0" smtClean="0">
                <a:latin typeface="Arial"/>
                <a:cs typeface="Arial"/>
              </a:rPr>
              <a:t> </a:t>
            </a:r>
            <a:r>
              <a:rPr lang="id-ID" spc="-9" dirty="0" smtClean="0">
                <a:latin typeface="Arial"/>
                <a:cs typeface="Arial"/>
              </a:rPr>
              <a:t>baik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8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marL="2086647">
              <a:spcBef>
                <a:spcPts val="1540"/>
              </a:spcBef>
            </a:pPr>
            <a:r>
              <a:rPr lang="id-ID" b="1" dirty="0" smtClean="0">
                <a:latin typeface="Arial"/>
                <a:cs typeface="Arial"/>
              </a:rPr>
              <a:t>Faktor</a:t>
            </a:r>
            <a:r>
              <a:rPr lang="id-ID" b="1" spc="-4" dirty="0" smtClean="0">
                <a:latin typeface="Arial"/>
                <a:cs typeface="Arial"/>
              </a:rPr>
              <a:t> Manusia..</a:t>
            </a:r>
            <a:endParaRPr lang="id-ID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/>
          </a:bodyPr>
          <a:lstStyle/>
          <a:p>
            <a:pPr marR="4483" algn="just">
              <a:lnSpc>
                <a:spcPct val="150000"/>
              </a:lnSpc>
              <a:spcBef>
                <a:spcPts val="93"/>
              </a:spcBef>
            </a:pPr>
            <a:r>
              <a:rPr lang="id-ID" spc="-4" dirty="0" smtClean="0">
                <a:latin typeface="Arial"/>
                <a:cs typeface="Arial"/>
              </a:rPr>
              <a:t>Manusia sebagai elemen terpenting</a:t>
            </a:r>
            <a:r>
              <a:rPr lang="id-ID" spc="-97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dalam </a:t>
            </a:r>
            <a:r>
              <a:rPr lang="id-ID" spc="-4" dirty="0" smtClean="0">
                <a:latin typeface="Arial"/>
                <a:cs typeface="Arial"/>
              </a:rPr>
              <a:t>interaksi manusia dan komputer, </a:t>
            </a:r>
            <a:r>
              <a:rPr lang="id-ID" spc="-4" dirty="0" smtClean="0">
                <a:latin typeface="Arial"/>
                <a:cs typeface="Arial"/>
              </a:rPr>
              <a:t>yaitu </a:t>
            </a:r>
            <a:r>
              <a:rPr lang="id-ID" spc="-4" dirty="0" smtClean="0">
                <a:latin typeface="Arial"/>
                <a:cs typeface="Arial"/>
              </a:rPr>
              <a:t>sebagai subjek sekaligus sebagai</a:t>
            </a:r>
            <a:r>
              <a:rPr lang="id-ID" spc="-84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objek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2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marL="2086647">
              <a:spcBef>
                <a:spcPts val="1540"/>
              </a:spcBef>
            </a:pPr>
            <a:r>
              <a:rPr lang="id-ID" b="1" dirty="0" smtClean="0"/>
              <a:t>Manusia sebagai</a:t>
            </a:r>
            <a:r>
              <a:rPr lang="id-ID" b="1" spc="-75" dirty="0" smtClean="0"/>
              <a:t> </a:t>
            </a:r>
            <a:r>
              <a:rPr lang="id-ID" b="1" dirty="0" smtClean="0"/>
              <a:t>Pemroses..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/>
          </a:bodyPr>
          <a:lstStyle/>
          <a:p>
            <a:pPr marL="481879" marR="4483" indent="-470672" algn="just">
              <a:lnSpc>
                <a:spcPct val="150000"/>
              </a:lnSpc>
              <a:spcBef>
                <a:spcPts val="93"/>
              </a:spcBef>
              <a:buAutoNum type="arabicPeriod"/>
              <a:tabLst>
                <a:tab pos="481318" algn="l"/>
                <a:tab pos="481879" algn="l"/>
                <a:tab pos="4221481" algn="l"/>
              </a:tabLst>
            </a:pPr>
            <a:r>
              <a:rPr lang="id-ID" spc="-4" dirty="0" smtClean="0">
                <a:latin typeface="Arial"/>
                <a:cs typeface="Arial"/>
              </a:rPr>
              <a:t>Informasi</a:t>
            </a:r>
            <a:r>
              <a:rPr lang="id-ID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diterima</a:t>
            </a:r>
            <a:r>
              <a:rPr lang="id-ID" spc="-9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dan ditanggapi</a:t>
            </a:r>
            <a:r>
              <a:rPr lang="id-ID" spc="-84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melalui </a:t>
            </a:r>
            <a:r>
              <a:rPr lang="id-ID" spc="-4" dirty="0" smtClean="0">
                <a:latin typeface="Arial"/>
                <a:cs typeface="Arial"/>
              </a:rPr>
              <a:t>saluran</a:t>
            </a:r>
            <a:r>
              <a:rPr lang="id-ID" spc="-22" dirty="0" smtClean="0">
                <a:latin typeface="Arial"/>
                <a:cs typeface="Arial"/>
              </a:rPr>
              <a:t> </a:t>
            </a:r>
            <a:r>
              <a:rPr lang="id-ID" spc="-9" dirty="0" smtClean="0">
                <a:latin typeface="Arial"/>
                <a:cs typeface="Arial"/>
              </a:rPr>
              <a:t>input-output</a:t>
            </a:r>
            <a:endParaRPr lang="id-ID" dirty="0" smtClean="0">
              <a:latin typeface="Arial"/>
              <a:cs typeface="Arial"/>
            </a:endParaRPr>
          </a:p>
          <a:p>
            <a:pPr marL="481879" marR="1273056" indent="-470672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481318" algn="l"/>
                <a:tab pos="481879" algn="l"/>
              </a:tabLst>
            </a:pPr>
            <a:r>
              <a:rPr lang="id-ID" spc="-4" dirty="0" smtClean="0">
                <a:latin typeface="Arial"/>
                <a:cs typeface="Arial"/>
              </a:rPr>
              <a:t>Informasi disimpan dalam </a:t>
            </a:r>
            <a:r>
              <a:rPr lang="id-ID" spc="-4" dirty="0" smtClean="0">
                <a:latin typeface="Arial"/>
                <a:cs typeface="Arial"/>
              </a:rPr>
              <a:t>ingatan </a:t>
            </a:r>
            <a:r>
              <a:rPr lang="id-ID" spc="-4" dirty="0" smtClean="0">
                <a:latin typeface="Arial"/>
                <a:cs typeface="Arial"/>
              </a:rPr>
              <a:t>(</a:t>
            </a:r>
            <a:r>
              <a:rPr lang="id-ID" i="1" spc="-4" dirty="0" smtClean="0">
                <a:latin typeface="Arial"/>
                <a:cs typeface="Arial"/>
              </a:rPr>
              <a:t>memory</a:t>
            </a:r>
            <a:r>
              <a:rPr lang="id-ID" spc="-4" dirty="0" smtClean="0">
                <a:latin typeface="Arial"/>
                <a:cs typeface="Arial"/>
              </a:rPr>
              <a:t>)</a:t>
            </a:r>
            <a:endParaRPr lang="id-ID" dirty="0" smtClean="0">
              <a:latin typeface="Arial"/>
              <a:cs typeface="Arial"/>
            </a:endParaRPr>
          </a:p>
          <a:p>
            <a:pPr marL="481879" marR="853373" indent="-470672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481318" algn="l"/>
                <a:tab pos="481879" algn="l"/>
              </a:tabLst>
            </a:pPr>
            <a:r>
              <a:rPr lang="id-ID" spc="-4" dirty="0" smtClean="0">
                <a:latin typeface="Arial"/>
                <a:cs typeface="Arial"/>
              </a:rPr>
              <a:t>Informasi diproses dan </a:t>
            </a:r>
            <a:r>
              <a:rPr lang="id-ID" spc="-4" dirty="0" smtClean="0">
                <a:latin typeface="Arial"/>
                <a:cs typeface="Arial"/>
              </a:rPr>
              <a:t>diaplikasikan </a:t>
            </a:r>
            <a:r>
              <a:rPr lang="id-ID" spc="-4" dirty="0" smtClean="0">
                <a:latin typeface="Arial"/>
                <a:cs typeface="Arial"/>
              </a:rPr>
              <a:t>dalam </a:t>
            </a:r>
            <a:r>
              <a:rPr lang="id-ID" spc="-4" dirty="0" smtClean="0">
                <a:latin typeface="Arial"/>
                <a:cs typeface="Arial"/>
              </a:rPr>
              <a:t>ber</a:t>
            </a:r>
            <a:r>
              <a:rPr lang="id-ID" spc="-4" dirty="0" smtClean="0">
                <a:latin typeface="Arial"/>
                <a:cs typeface="Arial"/>
              </a:rPr>
              <a:t>bagai</a:t>
            </a:r>
            <a:r>
              <a:rPr lang="id-ID" spc="-22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cara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2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885166"/>
            <a:ext cx="9829800" cy="2064205"/>
          </a:xfrm>
        </p:spPr>
        <p:txBody>
          <a:bodyPr>
            <a:normAutofit/>
          </a:bodyPr>
          <a:lstStyle/>
          <a:p>
            <a:pPr marL="11207" marR="4483" indent="0" algn="ctr">
              <a:lnSpc>
                <a:spcPct val="150000"/>
              </a:lnSpc>
              <a:spcBef>
                <a:spcPts val="93"/>
              </a:spcBef>
              <a:buNone/>
              <a:tabLst>
                <a:tab pos="481318" algn="l"/>
                <a:tab pos="481879" algn="l"/>
                <a:tab pos="4221481" algn="l"/>
              </a:tabLst>
            </a:pPr>
            <a:r>
              <a:rPr lang="sv-SE" i="1" spc="-4" dirty="0" smtClean="0">
                <a:latin typeface="Arial"/>
                <a:cs typeface="Arial"/>
              </a:rPr>
              <a:t>“Kemampuan </a:t>
            </a:r>
            <a:r>
              <a:rPr lang="sv-SE" i="1" dirty="0" smtClean="0">
                <a:latin typeface="Arial"/>
                <a:cs typeface="Arial"/>
              </a:rPr>
              <a:t>dari manusia dalam</a:t>
            </a:r>
            <a:r>
              <a:rPr lang="sv-SE" i="1" spc="-71" dirty="0" smtClean="0">
                <a:latin typeface="Arial"/>
                <a:cs typeface="Arial"/>
              </a:rPr>
              <a:t> </a:t>
            </a:r>
            <a:r>
              <a:rPr lang="sv-SE" i="1" spc="-4" dirty="0" smtClean="0">
                <a:latin typeface="Arial"/>
                <a:cs typeface="Arial"/>
              </a:rPr>
              <a:t>area </a:t>
            </a:r>
            <a:r>
              <a:rPr lang="sv-SE" i="1" dirty="0" smtClean="0">
                <a:latin typeface="Arial"/>
                <a:cs typeface="Arial"/>
              </a:rPr>
              <a:t>ini (pemroses informasi) </a:t>
            </a:r>
            <a:r>
              <a:rPr lang="sv-SE" i="1" spc="-4" dirty="0" smtClean="0">
                <a:latin typeface="Arial"/>
                <a:cs typeface="Arial"/>
              </a:rPr>
              <a:t>amat </a:t>
            </a:r>
            <a:r>
              <a:rPr lang="sv-SE" i="1" dirty="0" smtClean="0">
                <a:latin typeface="Arial"/>
                <a:cs typeface="Arial"/>
              </a:rPr>
              <a:t>penting </a:t>
            </a:r>
            <a:r>
              <a:rPr lang="sv-SE" i="1" dirty="0" smtClean="0">
                <a:latin typeface="Arial"/>
                <a:cs typeface="Arial"/>
              </a:rPr>
              <a:t>dalam </a:t>
            </a:r>
            <a:r>
              <a:rPr lang="sv-SE" i="1" spc="-4" dirty="0" smtClean="0">
                <a:latin typeface="Arial"/>
                <a:cs typeface="Arial"/>
              </a:rPr>
              <a:t>mendesain</a:t>
            </a:r>
            <a:r>
              <a:rPr lang="id-ID" i="1" spc="-4" dirty="0" smtClean="0">
                <a:latin typeface="Arial"/>
                <a:cs typeface="Arial"/>
              </a:rPr>
              <a:t>, </a:t>
            </a:r>
            <a:r>
              <a:rPr lang="sv-SE" i="1" spc="-4" dirty="0" smtClean="0">
                <a:latin typeface="Arial"/>
                <a:cs typeface="Arial"/>
              </a:rPr>
              <a:t>dan </a:t>
            </a:r>
            <a:r>
              <a:rPr lang="sv-SE" i="1" dirty="0" smtClean="0">
                <a:latin typeface="Arial"/>
                <a:cs typeface="Arial"/>
              </a:rPr>
              <a:t>ini </a:t>
            </a:r>
            <a:r>
              <a:rPr lang="sv-SE" i="1" spc="-4" dirty="0" smtClean="0">
                <a:latin typeface="Arial"/>
                <a:cs typeface="Arial"/>
              </a:rPr>
              <a:t>berbeda  </a:t>
            </a:r>
            <a:r>
              <a:rPr lang="sv-SE" i="1" dirty="0" smtClean="0">
                <a:latin typeface="Arial"/>
                <a:cs typeface="Arial"/>
              </a:rPr>
              <a:t>antara satu orang dengan </a:t>
            </a:r>
            <a:r>
              <a:rPr lang="sv-SE" i="1" spc="-4" dirty="0" smtClean="0">
                <a:latin typeface="Arial"/>
                <a:cs typeface="Arial"/>
              </a:rPr>
              <a:t>yang </a:t>
            </a:r>
            <a:r>
              <a:rPr lang="sv-SE" i="1" spc="-4" dirty="0" smtClean="0">
                <a:latin typeface="Arial"/>
                <a:cs typeface="Arial"/>
              </a:rPr>
              <a:t>lainnya”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8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874" y="401410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id-ID" sz="3600" u="heavy" spc="-4" dirty="0" smtClean="0">
                <a:uFill>
                  <a:solidFill>
                    <a:srgbClr val="000000"/>
                  </a:solidFill>
                </a:uFill>
              </a:rPr>
              <a:t>Manusia</a:t>
            </a:r>
            <a:endParaRPr lang="id-ID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92661" y="1420603"/>
            <a:ext cx="5157787" cy="5241453"/>
          </a:xfrm>
        </p:spPr>
        <p:txBody>
          <a:bodyPr>
            <a:noAutofit/>
          </a:bodyPr>
          <a:lstStyle/>
          <a:p>
            <a:pPr marL="347401" indent="-336194" algn="ctr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Kalkulasi</a:t>
            </a:r>
            <a:r>
              <a:rPr lang="id-ID" sz="2400" spc="-9" dirty="0" smtClean="0"/>
              <a:t> </a:t>
            </a:r>
            <a:r>
              <a:rPr lang="id-ID" sz="2400" spc="-4" dirty="0" smtClean="0"/>
              <a:t>akurat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Deduksi</a:t>
            </a:r>
            <a:r>
              <a:rPr lang="id-ID" sz="2400" spc="-13" dirty="0" smtClean="0"/>
              <a:t> </a:t>
            </a:r>
            <a:r>
              <a:rPr lang="id-ID" sz="2400" spc="-4" dirty="0" smtClean="0"/>
              <a:t>logika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spc="-4" dirty="0" smtClean="0"/>
              <a:t>Aktifitas</a:t>
            </a:r>
            <a:r>
              <a:rPr lang="id-ID" sz="2400" spc="-9" dirty="0" smtClean="0"/>
              <a:t> </a:t>
            </a:r>
            <a:r>
              <a:rPr lang="id-ID" sz="2400" dirty="0" smtClean="0"/>
              <a:t>perulangan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spc="-4" dirty="0" smtClean="0"/>
              <a:t>Konsistensi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spc="-4" dirty="0" smtClean="0"/>
              <a:t>Multitasking</a:t>
            </a:r>
          </a:p>
          <a:p>
            <a:pPr marL="347401" indent="-336194" algn="ctr">
              <a:lnSpc>
                <a:spcPct val="100000"/>
              </a:lnSpc>
              <a:spcBef>
                <a:spcPts val="199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Pengolahan</a:t>
            </a:r>
            <a:r>
              <a:rPr lang="id-ID" sz="2400" spc="-22" dirty="0" smtClean="0"/>
              <a:t> </a:t>
            </a:r>
            <a:r>
              <a:rPr lang="id-ID" sz="2400" spc="-4" dirty="0" smtClean="0"/>
              <a:t>rutin</a:t>
            </a:r>
          </a:p>
          <a:p>
            <a:pPr marL="347401" marR="4483" indent="-336194" algn="ctr">
              <a:lnSpc>
                <a:spcPct val="100000"/>
              </a:lnSpc>
              <a:spcBef>
                <a:spcPts val="454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Penyimpanan dan pemanggilan kembali</a:t>
            </a:r>
            <a:r>
              <a:rPr lang="id-ID" sz="2400" spc="-97" dirty="0" smtClean="0"/>
              <a:t> </a:t>
            </a:r>
            <a:r>
              <a:rPr lang="id-ID" sz="2400" dirty="0" smtClean="0"/>
              <a:t>data</a:t>
            </a:r>
          </a:p>
          <a:p>
            <a:pPr marL="347401" marR="215164" indent="-336194" algn="ctr">
              <a:lnSpc>
                <a:spcPct val="100000"/>
              </a:lnSpc>
              <a:spcBef>
                <a:spcPts val="424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Pengambilan</a:t>
            </a:r>
            <a:r>
              <a:rPr lang="id-ID" sz="2400" spc="-49" dirty="0" smtClean="0"/>
              <a:t> </a:t>
            </a:r>
            <a:r>
              <a:rPr lang="id-ID" sz="2400" spc="-4" dirty="0" smtClean="0"/>
              <a:t>keputusan  deterministik</a:t>
            </a:r>
          </a:p>
          <a:p>
            <a:pPr marL="347401" indent="-336194" algn="ctr">
              <a:lnSpc>
                <a:spcPct val="100000"/>
              </a:lnSpc>
              <a:spcBef>
                <a:spcPts val="180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Pengolahan</a:t>
            </a:r>
            <a:r>
              <a:rPr lang="id-ID" sz="2400" spc="-31" dirty="0" smtClean="0"/>
              <a:t> </a:t>
            </a:r>
            <a:r>
              <a:rPr lang="id-ID" sz="2400" dirty="0" smtClean="0"/>
              <a:t>data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7401" algn="l"/>
              </a:tabLst>
            </a:pPr>
            <a:r>
              <a:rPr lang="id-ID" sz="2400" dirty="0" smtClean="0"/>
              <a:t>Pengetahuan</a:t>
            </a:r>
            <a:r>
              <a:rPr lang="id-ID" sz="2400" spc="-26" dirty="0" smtClean="0"/>
              <a:t> </a:t>
            </a:r>
            <a:r>
              <a:rPr lang="id-ID" sz="2400" spc="-4" dirty="0" smtClean="0"/>
              <a:t>domain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7401" algn="l"/>
              </a:tabLst>
            </a:pPr>
            <a:r>
              <a:rPr lang="id-ID" sz="2400" dirty="0" smtClean="0"/>
              <a:t>Bebas </a:t>
            </a:r>
            <a:r>
              <a:rPr lang="id-ID" sz="2400" spc="-4" dirty="0" smtClean="0"/>
              <a:t>dari</a:t>
            </a:r>
            <a:r>
              <a:rPr lang="id-ID" sz="2400" spc="-26" dirty="0" smtClean="0"/>
              <a:t> </a:t>
            </a:r>
            <a:r>
              <a:rPr lang="id-ID" sz="2400" spc="-4" dirty="0" smtClean="0"/>
              <a:t>kesalahan</a:t>
            </a:r>
            <a:endParaRPr lang="id-ID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67286" y="345848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id-ID" sz="3600" u="heavy" dirty="0" smtClean="0">
                <a:uFill>
                  <a:solidFill>
                    <a:srgbClr val="000000"/>
                  </a:solidFill>
                </a:uFill>
                <a:cs typeface="Arial"/>
              </a:rPr>
              <a:t>K</a:t>
            </a:r>
            <a:r>
              <a:rPr lang="id-ID" sz="3600" u="heavy" spc="-4" dirty="0" smtClean="0">
                <a:uFill>
                  <a:solidFill>
                    <a:srgbClr val="000000"/>
                  </a:solidFill>
                </a:uFill>
                <a:cs typeface="Arial"/>
              </a:rPr>
              <a:t>o</a:t>
            </a:r>
            <a:r>
              <a:rPr lang="id-ID" sz="3600" u="heavy" spc="9" dirty="0" smtClean="0">
                <a:uFill>
                  <a:solidFill>
                    <a:srgbClr val="000000"/>
                  </a:solidFill>
                </a:uFill>
                <a:cs typeface="Arial"/>
              </a:rPr>
              <a:t>m</a:t>
            </a:r>
            <a:r>
              <a:rPr lang="id-ID" sz="3600" u="heavy" spc="-4" dirty="0" smtClean="0">
                <a:uFill>
                  <a:solidFill>
                    <a:srgbClr val="000000"/>
                  </a:solidFill>
                </a:uFill>
                <a:cs typeface="Arial"/>
              </a:rPr>
              <a:t>pu</a:t>
            </a:r>
            <a:r>
              <a:rPr lang="id-ID" sz="3600" u="heavy" dirty="0" smtClean="0">
                <a:uFill>
                  <a:solidFill>
                    <a:srgbClr val="000000"/>
                  </a:solidFill>
                </a:uFill>
                <a:cs typeface="Arial"/>
              </a:rPr>
              <a:t>ter</a:t>
            </a:r>
            <a:endParaRPr lang="id-ID" sz="3600" dirty="0" smtClean="0">
              <a:cs typeface="Arial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84098" y="1420604"/>
            <a:ext cx="5183188" cy="5241452"/>
          </a:xfrm>
        </p:spPr>
        <p:txBody>
          <a:bodyPr>
            <a:normAutofit/>
          </a:bodyPr>
          <a:lstStyle/>
          <a:p>
            <a:pPr marL="347401" indent="-336194" algn="ctr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spc="-4" dirty="0" smtClean="0"/>
              <a:t>Estimasi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Intuisi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spc="-4" dirty="0" smtClean="0"/>
              <a:t>Kreatifitas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spc="-4" dirty="0" smtClean="0"/>
              <a:t>Adaptasi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spc="-4" dirty="0" smtClean="0"/>
              <a:t>Kesadaran</a:t>
            </a:r>
            <a:r>
              <a:rPr lang="id-ID" sz="2400" spc="-22" dirty="0" smtClean="0"/>
              <a:t> </a:t>
            </a:r>
            <a:r>
              <a:rPr lang="id-ID" sz="2400" spc="-4" dirty="0" smtClean="0"/>
              <a:t>serempak</a:t>
            </a:r>
          </a:p>
          <a:p>
            <a:pPr marL="347401" indent="-336194" algn="ctr">
              <a:lnSpc>
                <a:spcPct val="100000"/>
              </a:lnSpc>
              <a:spcBef>
                <a:spcPts val="199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Pengolahan</a:t>
            </a:r>
            <a:r>
              <a:rPr lang="id-ID" sz="2400" spc="-31" dirty="0" smtClean="0"/>
              <a:t> </a:t>
            </a:r>
            <a:r>
              <a:rPr lang="id-ID" sz="2400" spc="-4" dirty="0" smtClean="0"/>
              <a:t>abnormal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Memori</a:t>
            </a:r>
            <a:r>
              <a:rPr lang="id-ID" sz="2400" spc="-13" dirty="0" smtClean="0"/>
              <a:t> </a:t>
            </a:r>
            <a:r>
              <a:rPr lang="id-ID" sz="2400" spc="-4" dirty="0" smtClean="0"/>
              <a:t>asosiatif</a:t>
            </a:r>
          </a:p>
          <a:p>
            <a:pPr marL="347401" marR="4483" indent="-336194" algn="ctr">
              <a:lnSpc>
                <a:spcPct val="100000"/>
              </a:lnSpc>
              <a:spcBef>
                <a:spcPts val="454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Pengambilan </a:t>
            </a:r>
            <a:r>
              <a:rPr lang="id-ID" sz="2400" spc="-4" dirty="0" smtClean="0"/>
              <a:t>keputusan</a:t>
            </a:r>
            <a:r>
              <a:rPr lang="id-ID" sz="2400" spc="-57" dirty="0" smtClean="0"/>
              <a:t> </a:t>
            </a:r>
            <a:r>
              <a:rPr lang="id-ID" sz="2400" spc="-4" dirty="0" smtClean="0"/>
              <a:t>non  deterministik</a:t>
            </a:r>
          </a:p>
          <a:p>
            <a:pPr marL="347401" indent="-336194" algn="ctr">
              <a:lnSpc>
                <a:spcPct val="100000"/>
              </a:lnSpc>
              <a:spcBef>
                <a:spcPts val="180"/>
              </a:spcBef>
              <a:buAutoNum type="arabicPeriod"/>
              <a:tabLst>
                <a:tab pos="346841" algn="l"/>
                <a:tab pos="347401" algn="l"/>
              </a:tabLst>
            </a:pPr>
            <a:r>
              <a:rPr lang="id-ID" sz="2400" dirty="0" smtClean="0"/>
              <a:t>Pengenalan</a:t>
            </a:r>
            <a:r>
              <a:rPr lang="id-ID" sz="2400" spc="-31" dirty="0" smtClean="0"/>
              <a:t> </a:t>
            </a:r>
            <a:r>
              <a:rPr lang="id-ID" sz="2400" dirty="0" smtClean="0"/>
              <a:t>pola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7401" algn="l"/>
              </a:tabLst>
            </a:pPr>
            <a:r>
              <a:rPr lang="id-ID" sz="2400" dirty="0" smtClean="0"/>
              <a:t>Pengetahuan</a:t>
            </a:r>
            <a:r>
              <a:rPr lang="id-ID" sz="2400" spc="-22" dirty="0" smtClean="0"/>
              <a:t> </a:t>
            </a:r>
            <a:r>
              <a:rPr lang="id-ID" sz="2400" dirty="0" smtClean="0"/>
              <a:t>dunia</a:t>
            </a:r>
          </a:p>
          <a:p>
            <a:pPr marL="347401" indent="-336194" algn="ctr">
              <a:lnSpc>
                <a:spcPct val="100000"/>
              </a:lnSpc>
              <a:spcBef>
                <a:spcPts val="212"/>
              </a:spcBef>
              <a:buAutoNum type="arabicPeriod"/>
              <a:tabLst>
                <a:tab pos="347401" algn="l"/>
              </a:tabLst>
            </a:pPr>
            <a:r>
              <a:rPr lang="id-ID" sz="2400" dirty="0" smtClean="0"/>
              <a:t>Kesalahan</a:t>
            </a:r>
            <a:r>
              <a:rPr lang="id-ID" sz="2400" spc="-22" dirty="0" smtClean="0"/>
              <a:t> </a:t>
            </a:r>
            <a:r>
              <a:rPr lang="id-ID" sz="2400" spc="-4" dirty="0" smtClean="0"/>
              <a:t>manusiawi</a:t>
            </a:r>
          </a:p>
          <a:p>
            <a:pPr algn="ctr">
              <a:lnSpc>
                <a:spcPct val="100000"/>
              </a:lnSpc>
            </a:pPr>
            <a:endParaRPr lang="id-ID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15" y="206128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0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sp>
        <p:nvSpPr>
          <p:cNvPr id="5" name="object 2"/>
          <p:cNvSpPr/>
          <p:nvPr/>
        </p:nvSpPr>
        <p:spPr>
          <a:xfrm>
            <a:off x="3063859" y="1494331"/>
            <a:ext cx="7328647" cy="51098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323188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spcBef>
                <a:spcPts val="1540"/>
              </a:spcBef>
            </a:pPr>
            <a:r>
              <a:rPr lang="id-ID" b="1" spc="-4" dirty="0" smtClean="0"/>
              <a:t>Faktor Manusia </a:t>
            </a:r>
            <a:r>
              <a:rPr lang="id-ID" b="1" spc="-4" dirty="0" smtClean="0"/>
              <a:t>terhadap </a:t>
            </a:r>
            <a:r>
              <a:rPr lang="id-ID" b="1" spc="-4" dirty="0" smtClean="0"/>
              <a:t>Hasil</a:t>
            </a:r>
            <a:r>
              <a:rPr lang="id-ID" b="1" spc="-62" dirty="0" smtClean="0"/>
              <a:t> </a:t>
            </a:r>
            <a:r>
              <a:rPr lang="id-ID" b="1" spc="-4" dirty="0" smtClean="0"/>
              <a:t>Rancangan??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/>
          </a:bodyPr>
          <a:lstStyle/>
          <a:p>
            <a:pPr marL="549118" marR="1257927" indent="-537911" algn="just">
              <a:lnSpc>
                <a:spcPct val="150000"/>
              </a:lnSpc>
              <a:spcBef>
                <a:spcPts val="93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Harus memahami kemampuan</a:t>
            </a:r>
            <a:r>
              <a:rPr lang="id-ID" spc="-84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dan </a:t>
            </a:r>
            <a:r>
              <a:rPr lang="id-ID" spc="-4" dirty="0" smtClean="0">
                <a:latin typeface="Arial"/>
                <a:cs typeface="Arial"/>
              </a:rPr>
              <a:t>keterbatasan</a:t>
            </a:r>
            <a:r>
              <a:rPr lang="id-ID" spc="-22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manusia</a:t>
            </a:r>
            <a:endParaRPr lang="id-ID" dirty="0" smtClean="0">
              <a:latin typeface="Arial"/>
              <a:cs typeface="Arial"/>
            </a:endParaRPr>
          </a:p>
          <a:p>
            <a:pPr marL="549118" marR="42024" indent="-537911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Manusia sangat kompleks, tidak konsisten</a:t>
            </a:r>
            <a:r>
              <a:rPr lang="id-ID" spc="-4" dirty="0" smtClean="0">
                <a:latin typeface="Arial"/>
                <a:cs typeface="Arial"/>
              </a:rPr>
              <a:t>, </a:t>
            </a:r>
            <a:r>
              <a:rPr lang="id-ID" spc="-4" dirty="0" smtClean="0">
                <a:latin typeface="Arial"/>
                <a:cs typeface="Arial"/>
              </a:rPr>
              <a:t>kurang deterministik (</a:t>
            </a:r>
            <a:r>
              <a:rPr lang="id-ID" i="1" spc="-4" dirty="0" smtClean="0">
                <a:latin typeface="Arial"/>
                <a:cs typeface="Arial"/>
              </a:rPr>
              <a:t>sulit</a:t>
            </a:r>
            <a:r>
              <a:rPr lang="id-ID" i="1" spc="-53" dirty="0" smtClean="0">
                <a:latin typeface="Arial"/>
                <a:cs typeface="Arial"/>
              </a:rPr>
              <a:t> </a:t>
            </a:r>
            <a:r>
              <a:rPr lang="id-ID" i="1" spc="-4" dirty="0" smtClean="0">
                <a:latin typeface="Arial"/>
                <a:cs typeface="Arial"/>
              </a:rPr>
              <a:t>diprediksi</a:t>
            </a:r>
            <a:r>
              <a:rPr lang="id-ID" spc="-4" dirty="0" smtClean="0">
                <a:latin typeface="Arial"/>
                <a:cs typeface="Arial"/>
              </a:rPr>
              <a:t>)</a:t>
            </a:r>
            <a:endParaRPr lang="id-ID" dirty="0" smtClean="0">
              <a:latin typeface="Arial"/>
              <a:cs typeface="Arial"/>
            </a:endParaRPr>
          </a:p>
          <a:p>
            <a:pPr marL="549118" marR="4483" indent="-537911" algn="just">
              <a:lnSpc>
                <a:spcPct val="150000"/>
              </a:lnSpc>
              <a:spcBef>
                <a:spcPts val="666"/>
              </a:spcBef>
              <a:buAutoNum type="arabicPeriod"/>
              <a:tabLst>
                <a:tab pos="549118" algn="l"/>
              </a:tabLst>
            </a:pPr>
            <a:r>
              <a:rPr lang="id-ID" spc="-4" dirty="0" smtClean="0">
                <a:latin typeface="Arial"/>
                <a:cs typeface="Arial"/>
              </a:rPr>
              <a:t>Memahami bagaimana membuat sistem</a:t>
            </a:r>
            <a:r>
              <a:rPr lang="id-ID" spc="-93" dirty="0" smtClean="0">
                <a:latin typeface="Arial"/>
                <a:cs typeface="Arial"/>
              </a:rPr>
              <a:t> </a:t>
            </a:r>
            <a:r>
              <a:rPr lang="id-ID" spc="4" dirty="0" smtClean="0">
                <a:latin typeface="Arial"/>
                <a:cs typeface="Arial"/>
              </a:rPr>
              <a:t>yang </a:t>
            </a:r>
            <a:r>
              <a:rPr lang="id-ID" spc="-4" dirty="0" smtClean="0">
                <a:latin typeface="Arial"/>
                <a:cs typeface="Arial"/>
              </a:rPr>
              <a:t>dapat diandalkan dan aman </a:t>
            </a:r>
            <a:r>
              <a:rPr lang="id-ID" spc="-4" dirty="0" smtClean="0">
                <a:latin typeface="Arial"/>
                <a:cs typeface="Arial"/>
              </a:rPr>
              <a:t>untuk digunakan </a:t>
            </a:r>
            <a:r>
              <a:rPr lang="id-ID" spc="-4" dirty="0" smtClean="0">
                <a:latin typeface="Arial"/>
                <a:cs typeface="Arial"/>
              </a:rPr>
              <a:t>manusia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spcBef>
                <a:spcPts val="1540"/>
              </a:spcBef>
            </a:pPr>
            <a:r>
              <a:rPr lang="id-ID" b="1" i="1" spc="4" dirty="0" smtClean="0">
                <a:latin typeface="Arial"/>
                <a:cs typeface="Arial"/>
              </a:rPr>
              <a:t>S</a:t>
            </a:r>
            <a:r>
              <a:rPr lang="id-ID" b="1" i="1" spc="-4" dirty="0" smtClean="0">
                <a:latin typeface="Arial"/>
                <a:cs typeface="Arial"/>
              </a:rPr>
              <a:t>a</a:t>
            </a:r>
            <a:r>
              <a:rPr lang="id-ID" b="1" i="1" dirty="0" smtClean="0">
                <a:latin typeface="Arial"/>
                <a:cs typeface="Arial"/>
              </a:rPr>
              <a:t>m</a:t>
            </a:r>
            <a:r>
              <a:rPr lang="id-ID" b="1" i="1" spc="-4" dirty="0" smtClean="0">
                <a:latin typeface="Arial"/>
                <a:cs typeface="Arial"/>
              </a:rPr>
              <a:t>bung</a:t>
            </a:r>
            <a:r>
              <a:rPr lang="id-ID" b="1" i="1" dirty="0" smtClean="0">
                <a:latin typeface="Arial"/>
                <a:cs typeface="Arial"/>
              </a:rPr>
              <a:t>a</a:t>
            </a:r>
            <a:r>
              <a:rPr lang="id-ID" b="1" i="1" spc="-4" dirty="0" smtClean="0">
                <a:latin typeface="Arial"/>
                <a:cs typeface="Arial"/>
              </a:rPr>
              <a:t>n..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/>
          </a:bodyPr>
          <a:lstStyle/>
          <a:p>
            <a:pPr marL="481879" marR="498128" indent="-470672" algn="just">
              <a:lnSpc>
                <a:spcPct val="150000"/>
              </a:lnSpc>
              <a:spcBef>
                <a:spcPts val="71"/>
              </a:spcBef>
              <a:buAutoNum type="arabicPeriod" startAt="4"/>
              <a:tabLst>
                <a:tab pos="481318" algn="l"/>
                <a:tab pos="481879" algn="l"/>
              </a:tabLst>
            </a:pPr>
            <a:r>
              <a:rPr lang="id-ID" sz="2471" spc="-4" dirty="0" smtClean="0">
                <a:latin typeface="Arial"/>
                <a:cs typeface="Arial"/>
              </a:rPr>
              <a:t>Dapat </a:t>
            </a:r>
            <a:r>
              <a:rPr lang="id-ID" sz="2471" dirty="0" smtClean="0">
                <a:latin typeface="Arial"/>
                <a:cs typeface="Arial"/>
              </a:rPr>
              <a:t>dicapai dengan mempelajari </a:t>
            </a:r>
            <a:r>
              <a:rPr lang="id-ID" sz="2471" dirty="0" smtClean="0">
                <a:latin typeface="Arial"/>
                <a:cs typeface="Arial"/>
              </a:rPr>
              <a:t>tentang </a:t>
            </a:r>
            <a:r>
              <a:rPr lang="id-ID" sz="2471" dirty="0" smtClean="0">
                <a:latin typeface="Arial"/>
                <a:cs typeface="Arial"/>
              </a:rPr>
              <a:t>aspek-aspek </a:t>
            </a:r>
            <a:r>
              <a:rPr lang="id-ID" sz="2471" spc="-4" dirty="0" smtClean="0">
                <a:latin typeface="Arial"/>
                <a:cs typeface="Arial"/>
              </a:rPr>
              <a:t>psikologi </a:t>
            </a:r>
            <a:r>
              <a:rPr lang="id-ID" sz="2471" dirty="0" smtClean="0">
                <a:latin typeface="Arial"/>
                <a:cs typeface="Arial"/>
              </a:rPr>
              <a:t>kognitif</a:t>
            </a:r>
            <a:r>
              <a:rPr lang="id-ID" sz="2471" spc="40" dirty="0" smtClean="0">
                <a:latin typeface="Arial"/>
                <a:cs typeface="Arial"/>
              </a:rPr>
              <a:t> </a:t>
            </a:r>
            <a:r>
              <a:rPr lang="id-ID" sz="2471" spc="-4" dirty="0" smtClean="0">
                <a:latin typeface="Arial"/>
                <a:cs typeface="Arial"/>
              </a:rPr>
              <a:t>manusia</a:t>
            </a:r>
            <a:endParaRPr lang="id-ID" sz="2471" dirty="0" smtClean="0">
              <a:latin typeface="Arial"/>
              <a:cs typeface="Arial"/>
            </a:endParaRPr>
          </a:p>
          <a:p>
            <a:pPr marL="818073" lvl="1" indent="-403433" algn="just">
              <a:lnSpc>
                <a:spcPct val="150000"/>
              </a:lnSpc>
              <a:spcBef>
                <a:spcPts val="503"/>
              </a:spcBef>
              <a:tabLst>
                <a:tab pos="817513" algn="l"/>
                <a:tab pos="818073" algn="l"/>
              </a:tabLst>
            </a:pPr>
            <a:r>
              <a:rPr lang="id-ID" sz="2118" dirty="0" smtClean="0">
                <a:latin typeface="Arial"/>
                <a:cs typeface="Arial"/>
              </a:rPr>
              <a:t>Bagaimana </a:t>
            </a:r>
            <a:r>
              <a:rPr lang="id-ID" sz="2118" spc="-4" dirty="0" smtClean="0">
                <a:latin typeface="Arial"/>
                <a:cs typeface="Arial"/>
              </a:rPr>
              <a:t>manusia </a:t>
            </a:r>
            <a:r>
              <a:rPr lang="id-ID" sz="2118" dirty="0" smtClean="0">
                <a:latin typeface="Arial"/>
                <a:cs typeface="Arial"/>
              </a:rPr>
              <a:t>merasakan </a:t>
            </a:r>
            <a:r>
              <a:rPr lang="id-ID" sz="2118" spc="-4" dirty="0" smtClean="0">
                <a:latin typeface="Arial"/>
                <a:cs typeface="Arial"/>
              </a:rPr>
              <a:t>dunia</a:t>
            </a:r>
            <a:r>
              <a:rPr lang="id-ID" sz="2118" spc="40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disekitarnya,</a:t>
            </a:r>
            <a:endParaRPr lang="id-ID" sz="2118" dirty="0" smtClean="0">
              <a:latin typeface="Arial"/>
              <a:cs typeface="Arial"/>
            </a:endParaRPr>
          </a:p>
          <a:p>
            <a:pPr marL="818073" marR="530627" lvl="1" indent="-403433" algn="just">
              <a:lnSpc>
                <a:spcPct val="150000"/>
              </a:lnSpc>
              <a:spcBef>
                <a:spcPts val="600"/>
              </a:spcBef>
              <a:tabLst>
                <a:tab pos="817513" algn="l"/>
                <a:tab pos="818073" algn="l"/>
              </a:tabLst>
            </a:pPr>
            <a:r>
              <a:rPr lang="id-ID" sz="2118" dirty="0" smtClean="0">
                <a:latin typeface="Arial"/>
                <a:cs typeface="Arial"/>
              </a:rPr>
              <a:t>Bagaimana </a:t>
            </a:r>
            <a:r>
              <a:rPr lang="id-ID" sz="2118" spc="-4" dirty="0" smtClean="0">
                <a:latin typeface="Arial"/>
                <a:cs typeface="Arial"/>
              </a:rPr>
              <a:t>manusia </a:t>
            </a:r>
            <a:r>
              <a:rPr lang="id-ID" sz="2118" dirty="0" smtClean="0">
                <a:latin typeface="Arial"/>
                <a:cs typeface="Arial"/>
              </a:rPr>
              <a:t>menyimpan &amp; </a:t>
            </a:r>
            <a:r>
              <a:rPr lang="id-ID" sz="2118" spc="-4" dirty="0" smtClean="0">
                <a:latin typeface="Arial"/>
                <a:cs typeface="Arial"/>
              </a:rPr>
              <a:t>memproses </a:t>
            </a:r>
            <a:r>
              <a:rPr lang="id-ID" sz="2118" spc="-4" dirty="0" smtClean="0">
                <a:latin typeface="Arial"/>
                <a:cs typeface="Arial"/>
              </a:rPr>
              <a:t>informasi </a:t>
            </a:r>
            <a:r>
              <a:rPr lang="id-ID" sz="2118" dirty="0" smtClean="0">
                <a:latin typeface="Arial"/>
                <a:cs typeface="Arial"/>
              </a:rPr>
              <a:t>serta </a:t>
            </a:r>
            <a:r>
              <a:rPr lang="id-ID" sz="2118" spc="-4" dirty="0" smtClean="0">
                <a:latin typeface="Arial"/>
                <a:cs typeface="Arial"/>
              </a:rPr>
              <a:t>memecahkan</a:t>
            </a:r>
            <a:r>
              <a:rPr lang="id-ID" sz="2118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masalah,</a:t>
            </a:r>
            <a:endParaRPr lang="id-ID" sz="2118" dirty="0" smtClean="0">
              <a:latin typeface="Arial"/>
              <a:cs typeface="Arial"/>
            </a:endParaRPr>
          </a:p>
          <a:p>
            <a:pPr marL="818073" marR="392786" lvl="1" indent="-403433" algn="just">
              <a:lnSpc>
                <a:spcPct val="150000"/>
              </a:lnSpc>
              <a:spcBef>
                <a:spcPts val="516"/>
              </a:spcBef>
              <a:tabLst>
                <a:tab pos="817513" algn="l"/>
                <a:tab pos="818073" algn="l"/>
              </a:tabLst>
            </a:pPr>
            <a:r>
              <a:rPr lang="id-ID" sz="2118" dirty="0" smtClean="0">
                <a:latin typeface="Arial"/>
                <a:cs typeface="Arial"/>
              </a:rPr>
              <a:t>Bagaimana </a:t>
            </a:r>
            <a:r>
              <a:rPr lang="id-ID" sz="2118" spc="-4" dirty="0" smtClean="0">
                <a:latin typeface="Arial"/>
                <a:cs typeface="Arial"/>
              </a:rPr>
              <a:t>manusia </a:t>
            </a:r>
            <a:r>
              <a:rPr lang="id-ID" sz="2118" dirty="0" smtClean="0">
                <a:latin typeface="Arial"/>
                <a:cs typeface="Arial"/>
              </a:rPr>
              <a:t>memanipulasi objek </a:t>
            </a:r>
            <a:r>
              <a:rPr lang="id-ID" sz="2118" dirty="0" smtClean="0">
                <a:latin typeface="Arial"/>
                <a:cs typeface="Arial"/>
              </a:rPr>
              <a:t>secara </a:t>
            </a:r>
            <a:r>
              <a:rPr lang="id-ID" sz="2118" spc="-4" dirty="0" smtClean="0">
                <a:latin typeface="Arial"/>
                <a:cs typeface="Arial"/>
              </a:rPr>
              <a:t>fisik</a:t>
            </a:r>
            <a:endParaRPr lang="id-ID" sz="2118" dirty="0" smtClean="0">
              <a:latin typeface="Arial"/>
              <a:cs typeface="Arial"/>
            </a:endParaRPr>
          </a:p>
          <a:p>
            <a:pPr marL="481879" marR="625882" indent="-470672" algn="just">
              <a:lnSpc>
                <a:spcPct val="150000"/>
              </a:lnSpc>
              <a:spcBef>
                <a:spcPts val="512"/>
              </a:spcBef>
              <a:buAutoNum type="arabicPeriod" startAt="4"/>
              <a:tabLst>
                <a:tab pos="481318" algn="l"/>
                <a:tab pos="481879" algn="l"/>
              </a:tabLst>
            </a:pPr>
            <a:r>
              <a:rPr lang="id-ID" sz="2471" spc="-4" dirty="0" smtClean="0">
                <a:latin typeface="Arial"/>
                <a:cs typeface="Arial"/>
              </a:rPr>
              <a:t>Aspek sosial </a:t>
            </a:r>
            <a:r>
              <a:rPr lang="id-ID" sz="2471" dirty="0" smtClean="0">
                <a:latin typeface="Arial"/>
                <a:cs typeface="Arial"/>
              </a:rPr>
              <a:t>&amp; </a:t>
            </a:r>
            <a:r>
              <a:rPr lang="id-ID" sz="2471" spc="-4" dirty="0" smtClean="0">
                <a:latin typeface="Arial"/>
                <a:cs typeface="Arial"/>
              </a:rPr>
              <a:t>aspek </a:t>
            </a:r>
            <a:r>
              <a:rPr lang="id-ID" sz="2471" dirty="0" smtClean="0">
                <a:latin typeface="Arial"/>
                <a:cs typeface="Arial"/>
              </a:rPr>
              <a:t>organisasional </a:t>
            </a:r>
            <a:r>
              <a:rPr lang="id-ID" sz="2471" dirty="0" smtClean="0">
                <a:latin typeface="Arial"/>
                <a:cs typeface="Arial"/>
              </a:rPr>
              <a:t>yang </a:t>
            </a:r>
            <a:r>
              <a:rPr lang="id-ID" sz="2471" dirty="0" smtClean="0">
                <a:latin typeface="Arial"/>
                <a:cs typeface="Arial"/>
              </a:rPr>
              <a:t>berpengaruh</a:t>
            </a:r>
            <a:endParaRPr lang="id-ID" sz="2471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3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spcBef>
                <a:spcPts val="1540"/>
              </a:spcBef>
            </a:pPr>
            <a:r>
              <a:rPr lang="id-ID" b="1" dirty="0" smtClean="0"/>
              <a:t>Yang harus</a:t>
            </a:r>
            <a:r>
              <a:rPr lang="id-ID" b="1" spc="-79" dirty="0" smtClean="0"/>
              <a:t> </a:t>
            </a:r>
            <a:r>
              <a:rPr lang="id-ID" b="1" dirty="0" smtClean="0"/>
              <a:t>diperhatikan..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 fontScale="85000" lnSpcReduction="20000"/>
          </a:bodyPr>
          <a:lstStyle/>
          <a:p>
            <a:pPr marL="414640" marR="485801" indent="-403433" algn="just">
              <a:lnSpc>
                <a:spcPct val="150000"/>
              </a:lnSpc>
              <a:spcBef>
                <a:spcPts val="383"/>
              </a:spcBef>
              <a:buAutoNum type="arabicPeriod"/>
              <a:tabLst>
                <a:tab pos="414079" algn="l"/>
                <a:tab pos="414640" algn="l"/>
              </a:tabLst>
            </a:pPr>
            <a:r>
              <a:rPr lang="id-ID" sz="2400" spc="-4" dirty="0" smtClean="0">
                <a:latin typeface="Arial"/>
                <a:cs typeface="Arial"/>
              </a:rPr>
              <a:t>Keterbatasan </a:t>
            </a:r>
            <a:r>
              <a:rPr lang="id-ID" sz="2400" dirty="0" smtClean="0">
                <a:latin typeface="Arial"/>
                <a:cs typeface="Arial"/>
              </a:rPr>
              <a:t>manusia </a:t>
            </a:r>
            <a:r>
              <a:rPr lang="id-ID" sz="2400" spc="-4" dirty="0" smtClean="0">
                <a:latin typeface="Arial"/>
                <a:cs typeface="Arial"/>
              </a:rPr>
              <a:t>dalam memproses </a:t>
            </a:r>
            <a:r>
              <a:rPr lang="id-ID" sz="2400" dirty="0" smtClean="0">
                <a:latin typeface="Arial"/>
                <a:cs typeface="Arial"/>
              </a:rPr>
              <a:t>informasi </a:t>
            </a:r>
            <a:r>
              <a:rPr lang="id-ID" sz="2400" spc="-4" dirty="0" smtClean="0">
                <a:latin typeface="Arial"/>
                <a:cs typeface="Arial"/>
              </a:rPr>
              <a:t>yang </a:t>
            </a:r>
            <a:r>
              <a:rPr lang="id-ID" sz="2400" dirty="0" smtClean="0">
                <a:latin typeface="Arial"/>
                <a:cs typeface="Arial"/>
              </a:rPr>
              <a:t>mendorong terciptanya sistem</a:t>
            </a:r>
            <a:r>
              <a:rPr lang="id-ID" sz="2400" spc="-18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komputer.</a:t>
            </a:r>
          </a:p>
          <a:p>
            <a:pPr marL="414640" marR="4483" indent="-403433" algn="just">
              <a:lnSpc>
                <a:spcPct val="150000"/>
              </a:lnSpc>
              <a:spcBef>
                <a:spcPts val="1412"/>
              </a:spcBef>
              <a:buAutoNum type="arabicPeriod"/>
              <a:tabLst>
                <a:tab pos="414079" algn="l"/>
                <a:tab pos="414640" algn="l"/>
              </a:tabLst>
            </a:pPr>
            <a:r>
              <a:rPr lang="id-ID" sz="2400" dirty="0" smtClean="0">
                <a:latin typeface="Arial"/>
                <a:cs typeface="Arial"/>
              </a:rPr>
              <a:t>Informasi </a:t>
            </a:r>
            <a:r>
              <a:rPr lang="id-ID" sz="2400" spc="-4" dirty="0" smtClean="0">
                <a:latin typeface="Arial"/>
                <a:cs typeface="Arial"/>
              </a:rPr>
              <a:t>yang </a:t>
            </a:r>
            <a:r>
              <a:rPr lang="id-ID" sz="2400" dirty="0" smtClean="0">
                <a:latin typeface="Arial"/>
                <a:cs typeface="Arial"/>
              </a:rPr>
              <a:t>diterima </a:t>
            </a:r>
            <a:r>
              <a:rPr lang="id-ID" sz="2400" spc="-4" dirty="0" smtClean="0">
                <a:latin typeface="Arial"/>
                <a:cs typeface="Arial"/>
              </a:rPr>
              <a:t>dan </a:t>
            </a:r>
            <a:r>
              <a:rPr lang="id-ID" sz="2400" dirty="0" smtClean="0">
                <a:latin typeface="Arial"/>
                <a:cs typeface="Arial"/>
              </a:rPr>
              <a:t>respon </a:t>
            </a:r>
            <a:r>
              <a:rPr lang="id-ID" sz="2400" spc="-4" dirty="0" smtClean="0">
                <a:latin typeface="Arial"/>
                <a:cs typeface="Arial"/>
              </a:rPr>
              <a:t>yang </a:t>
            </a:r>
            <a:r>
              <a:rPr lang="id-ID" sz="2400" dirty="0" smtClean="0">
                <a:latin typeface="Arial"/>
                <a:cs typeface="Arial"/>
              </a:rPr>
              <a:t>diberikan </a:t>
            </a:r>
            <a:r>
              <a:rPr lang="id-ID" sz="2400" dirty="0" smtClean="0">
                <a:latin typeface="Arial"/>
                <a:cs typeface="Arial"/>
              </a:rPr>
              <a:t>oleh </a:t>
            </a:r>
            <a:r>
              <a:rPr lang="id-ID" sz="2400" dirty="0" smtClean="0">
                <a:latin typeface="Arial"/>
                <a:cs typeface="Arial"/>
              </a:rPr>
              <a:t>manusia </a:t>
            </a:r>
            <a:r>
              <a:rPr lang="id-ID" sz="2400" spc="-4" dirty="0" smtClean="0">
                <a:latin typeface="Arial"/>
                <a:cs typeface="Arial"/>
              </a:rPr>
              <a:t>terbatas melalui </a:t>
            </a:r>
            <a:r>
              <a:rPr lang="id-ID" sz="2400" dirty="0" smtClean="0">
                <a:latin typeface="Arial"/>
                <a:cs typeface="Arial"/>
              </a:rPr>
              <a:t>saluran </a:t>
            </a:r>
            <a:r>
              <a:rPr lang="id-ID" sz="2400" spc="-4" dirty="0" smtClean="0">
                <a:latin typeface="Arial"/>
                <a:cs typeface="Arial"/>
              </a:rPr>
              <a:t>yang </a:t>
            </a:r>
            <a:r>
              <a:rPr lang="id-ID" sz="2400" dirty="0" smtClean="0">
                <a:latin typeface="Arial"/>
                <a:cs typeface="Arial"/>
              </a:rPr>
              <a:t>dimiliki </a:t>
            </a:r>
            <a:r>
              <a:rPr lang="id-ID" sz="2400" dirty="0" smtClean="0">
                <a:latin typeface="Arial"/>
                <a:cs typeface="Arial"/>
              </a:rPr>
              <a:t>oleh </a:t>
            </a:r>
            <a:r>
              <a:rPr lang="id-ID" sz="2400" spc="-4" dirty="0" smtClean="0">
                <a:latin typeface="Arial"/>
                <a:cs typeface="Arial"/>
              </a:rPr>
              <a:t>manusia.</a:t>
            </a:r>
            <a:endParaRPr lang="id-ID" sz="2400" dirty="0" smtClean="0">
              <a:latin typeface="Arial"/>
              <a:cs typeface="Arial"/>
            </a:endParaRPr>
          </a:p>
          <a:p>
            <a:pPr marL="414640" marR="50989" indent="-403433" algn="just">
              <a:lnSpc>
                <a:spcPct val="150000"/>
              </a:lnSpc>
              <a:spcBef>
                <a:spcPts val="1434"/>
              </a:spcBef>
              <a:buAutoNum type="arabicPeriod"/>
              <a:tabLst>
                <a:tab pos="414079" algn="l"/>
                <a:tab pos="414640" algn="l"/>
              </a:tabLst>
            </a:pPr>
            <a:r>
              <a:rPr lang="id-ID" sz="2400" spc="-4" dirty="0" smtClean="0">
                <a:latin typeface="Arial"/>
                <a:cs typeface="Arial"/>
              </a:rPr>
              <a:t>Saluran masukan yang </a:t>
            </a:r>
            <a:r>
              <a:rPr lang="id-ID" sz="2400" dirty="0" smtClean="0">
                <a:latin typeface="Arial"/>
                <a:cs typeface="Arial"/>
              </a:rPr>
              <a:t>dimiliki </a:t>
            </a:r>
            <a:r>
              <a:rPr lang="id-ID" sz="2400" spc="-4" dirty="0" smtClean="0">
                <a:latin typeface="Arial"/>
                <a:cs typeface="Arial"/>
              </a:rPr>
              <a:t>oleh </a:t>
            </a:r>
            <a:r>
              <a:rPr lang="id-ID" sz="2400" dirty="0" smtClean="0">
                <a:latin typeface="Arial"/>
                <a:cs typeface="Arial"/>
              </a:rPr>
              <a:t>manusia </a:t>
            </a:r>
            <a:r>
              <a:rPr lang="id-ID" sz="2400" spc="-4" dirty="0" smtClean="0">
                <a:latin typeface="Arial"/>
                <a:cs typeface="Arial"/>
              </a:rPr>
              <a:t>terdiri </a:t>
            </a:r>
            <a:r>
              <a:rPr lang="id-ID" sz="2400" dirty="0" smtClean="0">
                <a:latin typeface="Arial"/>
                <a:cs typeface="Arial"/>
              </a:rPr>
              <a:t>dari </a:t>
            </a:r>
            <a:r>
              <a:rPr lang="id-ID" sz="2400" spc="-4" dirty="0" smtClean="0">
                <a:latin typeface="Arial"/>
                <a:cs typeface="Arial"/>
              </a:rPr>
              <a:t>penglihatan (</a:t>
            </a:r>
            <a:r>
              <a:rPr lang="id-ID" sz="2400" i="1" spc="-4" dirty="0" smtClean="0">
                <a:latin typeface="Arial"/>
                <a:cs typeface="Arial"/>
              </a:rPr>
              <a:t>visual), </a:t>
            </a:r>
            <a:r>
              <a:rPr lang="id-ID" sz="2400" spc="-4" dirty="0" smtClean="0">
                <a:latin typeface="Arial"/>
                <a:cs typeface="Arial"/>
              </a:rPr>
              <a:t>pendengaran </a:t>
            </a:r>
            <a:r>
              <a:rPr lang="id-ID" sz="2400" i="1" spc="-4" dirty="0" smtClean="0">
                <a:latin typeface="Arial"/>
                <a:cs typeface="Arial"/>
              </a:rPr>
              <a:t>(auditory), </a:t>
            </a:r>
            <a:r>
              <a:rPr lang="id-ID" sz="2400" spc="-4" dirty="0" smtClean="0">
                <a:latin typeface="Arial"/>
                <a:cs typeface="Arial"/>
              </a:rPr>
              <a:t>sentuhan </a:t>
            </a:r>
            <a:r>
              <a:rPr lang="id-ID" sz="2400" spc="-4" dirty="0" smtClean="0">
                <a:latin typeface="Arial"/>
                <a:cs typeface="Arial"/>
              </a:rPr>
              <a:t>(</a:t>
            </a:r>
            <a:r>
              <a:rPr lang="id-ID" sz="2400" i="1" spc="-4" dirty="0" smtClean="0">
                <a:latin typeface="Arial"/>
                <a:cs typeface="Arial"/>
              </a:rPr>
              <a:t>haptic) </a:t>
            </a:r>
            <a:r>
              <a:rPr lang="id-ID" sz="2400" dirty="0" smtClean="0">
                <a:latin typeface="Arial"/>
                <a:cs typeface="Arial"/>
              </a:rPr>
              <a:t>dan gerakan </a:t>
            </a:r>
            <a:r>
              <a:rPr lang="id-ID" sz="2400" spc="-4" dirty="0" smtClean="0">
                <a:latin typeface="Arial"/>
                <a:cs typeface="Arial"/>
              </a:rPr>
              <a:t>(</a:t>
            </a:r>
            <a:r>
              <a:rPr lang="id-ID" sz="2400" i="1" spc="-4" dirty="0" smtClean="0">
                <a:latin typeface="Arial"/>
                <a:cs typeface="Arial"/>
              </a:rPr>
              <a:t>movement)</a:t>
            </a:r>
            <a:r>
              <a:rPr lang="id-ID" sz="2400" spc="-4" dirty="0" smtClean="0">
                <a:latin typeface="Arial"/>
                <a:cs typeface="Arial"/>
              </a:rPr>
              <a:t>, dan </a:t>
            </a:r>
            <a:r>
              <a:rPr lang="id-ID" sz="2400" dirty="0" smtClean="0">
                <a:latin typeface="Arial"/>
                <a:cs typeface="Arial"/>
              </a:rPr>
              <a:t>informasi </a:t>
            </a:r>
            <a:r>
              <a:rPr lang="id-ID" sz="2400" spc="-4" dirty="0" smtClean="0">
                <a:latin typeface="Arial"/>
                <a:cs typeface="Arial"/>
              </a:rPr>
              <a:t>yang  tersimpan di </a:t>
            </a:r>
            <a:r>
              <a:rPr lang="id-ID" sz="2400" dirty="0" smtClean="0">
                <a:latin typeface="Arial"/>
                <a:cs typeface="Arial"/>
              </a:rPr>
              <a:t>dalam </a:t>
            </a:r>
            <a:r>
              <a:rPr lang="id-ID" sz="2400" spc="-4" dirty="0" smtClean="0">
                <a:latin typeface="Arial"/>
                <a:cs typeface="Arial"/>
              </a:rPr>
              <a:t>memori </a:t>
            </a:r>
            <a:r>
              <a:rPr lang="id-ID" sz="2400" dirty="0" smtClean="0">
                <a:latin typeface="Arial"/>
                <a:cs typeface="Arial"/>
              </a:rPr>
              <a:t>manusia </a:t>
            </a:r>
            <a:r>
              <a:rPr lang="id-ID" sz="2400" spc="-4" dirty="0" smtClean="0">
                <a:latin typeface="Arial"/>
                <a:cs typeface="Arial"/>
              </a:rPr>
              <a:t>dalam bentuk </a:t>
            </a:r>
            <a:r>
              <a:rPr lang="id-ID" sz="2400" b="1" u="heavy" spc="-4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Saluran Input</a:t>
            </a:r>
            <a:r>
              <a:rPr lang="id-ID" sz="2400" b="1" u="heavy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id-ID" sz="2400" b="1" u="heavy" spc="-4" dirty="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Output</a:t>
            </a:r>
            <a:r>
              <a:rPr lang="id-ID" sz="2400" spc="-4" dirty="0" smtClean="0">
                <a:latin typeface="Arial"/>
                <a:cs typeface="Arial"/>
              </a:rPr>
              <a:t>.</a:t>
            </a:r>
            <a:endParaRPr lang="id-ID" sz="2400" dirty="0" smtClean="0">
              <a:latin typeface="Arial"/>
              <a:cs typeface="Arial"/>
            </a:endParaRPr>
          </a:p>
          <a:p>
            <a:pPr marL="414640" marR="185467" indent="-403433" algn="just">
              <a:lnSpc>
                <a:spcPct val="150000"/>
              </a:lnSpc>
              <a:spcBef>
                <a:spcPts val="1465"/>
              </a:spcBef>
              <a:buAutoNum type="arabicPeriod"/>
              <a:tabLst>
                <a:tab pos="414079" algn="l"/>
                <a:tab pos="414640" algn="l"/>
              </a:tabLst>
            </a:pPr>
            <a:r>
              <a:rPr lang="id-ID" sz="2400" dirty="0" smtClean="0">
                <a:latin typeface="Arial"/>
                <a:cs typeface="Arial"/>
              </a:rPr>
              <a:t>Informasi </a:t>
            </a:r>
            <a:r>
              <a:rPr lang="id-ID" sz="2400" spc="-4" dirty="0" smtClean="0">
                <a:latin typeface="Arial"/>
                <a:cs typeface="Arial"/>
              </a:rPr>
              <a:t>yang tersimpan </a:t>
            </a:r>
            <a:r>
              <a:rPr lang="id-ID" sz="2400" dirty="0" smtClean="0">
                <a:latin typeface="Arial"/>
                <a:cs typeface="Arial"/>
              </a:rPr>
              <a:t>diproses </a:t>
            </a:r>
            <a:r>
              <a:rPr lang="id-ID" sz="2400" spc="-4" dirty="0" smtClean="0">
                <a:latin typeface="Arial"/>
                <a:cs typeface="Arial"/>
              </a:rPr>
              <a:t>dan </a:t>
            </a:r>
            <a:r>
              <a:rPr lang="id-ID" sz="2400" dirty="0" smtClean="0">
                <a:latin typeface="Arial"/>
                <a:cs typeface="Arial"/>
              </a:rPr>
              <a:t>diolah </a:t>
            </a:r>
            <a:r>
              <a:rPr lang="id-ID" sz="2400" spc="-4" dirty="0" smtClean="0">
                <a:latin typeface="Arial"/>
                <a:cs typeface="Arial"/>
              </a:rPr>
              <a:t>menjadi </a:t>
            </a:r>
            <a:r>
              <a:rPr lang="id-ID" sz="2400" spc="-4" dirty="0" smtClean="0">
                <a:latin typeface="Arial"/>
                <a:cs typeface="Arial"/>
              </a:rPr>
              <a:t>bahan pertimbangan, </a:t>
            </a:r>
            <a:r>
              <a:rPr lang="id-ID" sz="2400" dirty="0" smtClean="0">
                <a:latin typeface="Arial"/>
                <a:cs typeface="Arial"/>
              </a:rPr>
              <a:t>pemecahan </a:t>
            </a:r>
            <a:r>
              <a:rPr lang="id-ID" sz="2400" spc="-4" dirty="0" smtClean="0">
                <a:latin typeface="Arial"/>
                <a:cs typeface="Arial"/>
              </a:rPr>
              <a:t>masalah, dan  keterampilan</a:t>
            </a:r>
            <a:r>
              <a:rPr lang="id-ID" sz="2400" dirty="0" smtClean="0">
                <a:latin typeface="Arial"/>
                <a:cs typeface="Arial"/>
              </a:rPr>
              <a:t> manusia.</a:t>
            </a:r>
            <a:endParaRPr lang="id-ID" sz="24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0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61882" y="4460517"/>
            <a:ext cx="8067115" cy="625258"/>
          </a:xfrm>
          <a:prstGeom prst="rect">
            <a:avLst/>
          </a:prstGeom>
          <a:noFill/>
        </p:spPr>
        <p:txBody>
          <a:bodyPr vert="horz" wrap="square" lIns="0" tIns="2745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sz="3883" b="1" dirty="0"/>
              <a:t>SALURAN</a:t>
            </a:r>
            <a:r>
              <a:rPr sz="3883" b="1" spc="-35" dirty="0"/>
              <a:t> </a:t>
            </a:r>
            <a:r>
              <a:rPr sz="3883" b="1" spc="-4" dirty="0"/>
              <a:t>INPUT-OUTPUT</a:t>
            </a:r>
            <a:endParaRPr sz="3883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3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spcBef>
                <a:spcPts val="1540"/>
              </a:spcBef>
            </a:pPr>
            <a:r>
              <a:rPr lang="id-ID" b="1" dirty="0" smtClean="0"/>
              <a:t>1.</a:t>
            </a:r>
            <a:r>
              <a:rPr lang="id-ID" b="1" spc="-79" dirty="0" smtClean="0"/>
              <a:t> </a:t>
            </a:r>
            <a:r>
              <a:rPr lang="id-ID" b="1" dirty="0" smtClean="0"/>
              <a:t>Penglihatan..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/>
          </a:bodyPr>
          <a:lstStyle/>
          <a:p>
            <a:pPr marR="438734" algn="just">
              <a:lnSpc>
                <a:spcPct val="150000"/>
              </a:lnSpc>
              <a:spcBef>
                <a:spcPts val="485"/>
              </a:spcBef>
            </a:pPr>
            <a:r>
              <a:rPr lang="id-ID" b="1" spc="-4" dirty="0" smtClean="0">
                <a:latin typeface="Arial"/>
                <a:cs typeface="Arial"/>
              </a:rPr>
              <a:t>Sistem visual manusia</a:t>
            </a:r>
            <a:r>
              <a:rPr lang="id-ID" b="1" spc="-79" dirty="0" smtClean="0">
                <a:latin typeface="Arial"/>
                <a:cs typeface="Arial"/>
              </a:rPr>
              <a:t> </a:t>
            </a:r>
            <a:r>
              <a:rPr lang="id-ID" b="1" spc="-4" dirty="0" smtClean="0">
                <a:latin typeface="Arial"/>
                <a:cs typeface="Arial"/>
              </a:rPr>
              <a:t>(penglihatan)  secara</a:t>
            </a:r>
            <a:r>
              <a:rPr lang="id-ID" b="1" spc="-26" dirty="0" smtClean="0">
                <a:latin typeface="Arial"/>
                <a:cs typeface="Arial"/>
              </a:rPr>
              <a:t> </a:t>
            </a:r>
            <a:r>
              <a:rPr lang="id-ID" b="1" spc="-4" dirty="0" smtClean="0">
                <a:latin typeface="Arial"/>
                <a:cs typeface="Arial"/>
              </a:rPr>
              <a:t>normal;</a:t>
            </a:r>
            <a:endParaRPr lang="id-ID" dirty="0">
              <a:latin typeface="Arial"/>
              <a:cs typeface="Arial"/>
            </a:endParaRPr>
          </a:p>
          <a:p>
            <a:pPr marR="438734" algn="just">
              <a:lnSpc>
                <a:spcPct val="150000"/>
              </a:lnSpc>
              <a:spcBef>
                <a:spcPts val="485"/>
              </a:spcBef>
            </a:pPr>
            <a:r>
              <a:rPr lang="id-ID" spc="-4" dirty="0" smtClean="0"/>
              <a:t>digunakan untuk menghasilkan </a:t>
            </a:r>
            <a:r>
              <a:rPr lang="id-ID" spc="-4" dirty="0" smtClean="0"/>
              <a:t>persepsi </a:t>
            </a:r>
            <a:r>
              <a:rPr lang="id-ID" dirty="0" smtClean="0"/>
              <a:t>yang </a:t>
            </a:r>
            <a:r>
              <a:rPr lang="id-ID" spc="-4" dirty="0" smtClean="0"/>
              <a:t>teroganisir tentang </a:t>
            </a:r>
            <a:r>
              <a:rPr lang="id-ID" spc="-9" dirty="0" smtClean="0"/>
              <a:t>gerakan, ukuran</a:t>
            </a:r>
            <a:r>
              <a:rPr lang="id-ID" spc="-9" dirty="0" smtClean="0"/>
              <a:t>, </a:t>
            </a:r>
            <a:r>
              <a:rPr lang="id-ID" spc="-4" dirty="0" smtClean="0"/>
              <a:t>bentuk, jarak, posisi relatif, dan</a:t>
            </a:r>
            <a:r>
              <a:rPr lang="id-ID" spc="-44" dirty="0" smtClean="0"/>
              <a:t> </a:t>
            </a:r>
            <a:r>
              <a:rPr lang="id-ID" spc="-4" dirty="0" smtClean="0"/>
              <a:t>tekstur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0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spcBef>
                <a:spcPts val="1540"/>
              </a:spcBef>
            </a:pPr>
            <a:r>
              <a:rPr lang="id-ID" b="1" dirty="0" smtClean="0"/>
              <a:t>Pandangan</a:t>
            </a:r>
            <a:r>
              <a:rPr lang="id-ID" b="1" spc="-75" dirty="0" smtClean="0"/>
              <a:t> </a:t>
            </a:r>
            <a:r>
              <a:rPr lang="id-ID" b="1" dirty="0" smtClean="0"/>
              <a:t>(</a:t>
            </a:r>
            <a:r>
              <a:rPr lang="id-ID" b="1" i="1" dirty="0" smtClean="0">
                <a:latin typeface="Arial"/>
                <a:cs typeface="Arial"/>
              </a:rPr>
              <a:t>Vision</a:t>
            </a:r>
            <a:r>
              <a:rPr lang="id-ID" b="1" dirty="0" smtClean="0"/>
              <a:t>)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754"/>
              </a:spcBef>
              <a:buNone/>
            </a:pPr>
            <a:r>
              <a:rPr lang="id-ID" dirty="0" smtClean="0">
                <a:latin typeface="Arial"/>
                <a:cs typeface="Arial"/>
              </a:rPr>
              <a:t>Dua </a:t>
            </a:r>
            <a:r>
              <a:rPr lang="id-ID" spc="-9" dirty="0" smtClean="0">
                <a:latin typeface="Arial"/>
                <a:cs typeface="Arial"/>
              </a:rPr>
              <a:t>tahap </a:t>
            </a:r>
            <a:r>
              <a:rPr lang="id-ID" spc="-4" dirty="0" smtClean="0">
                <a:latin typeface="Arial"/>
                <a:cs typeface="Arial"/>
              </a:rPr>
              <a:t>dalam</a:t>
            </a:r>
            <a:r>
              <a:rPr lang="id-ID" spc="-40" dirty="0" smtClean="0">
                <a:latin typeface="Arial"/>
                <a:cs typeface="Arial"/>
              </a:rPr>
              <a:t> </a:t>
            </a:r>
            <a:r>
              <a:rPr lang="id-ID" i="1" spc="-4" dirty="0" smtClean="0">
                <a:latin typeface="Arial"/>
                <a:cs typeface="Arial"/>
              </a:rPr>
              <a:t>vision;</a:t>
            </a:r>
            <a:endParaRPr lang="id-ID" dirty="0" smtClean="0">
              <a:latin typeface="Arial"/>
              <a:cs typeface="Arial"/>
            </a:endParaRPr>
          </a:p>
          <a:p>
            <a:pPr marL="313781" indent="-302575" algn="just">
              <a:lnSpc>
                <a:spcPct val="150000"/>
              </a:lnSpc>
              <a:spcBef>
                <a:spcPts val="666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Penerimaan fisik dari suatu</a:t>
            </a:r>
            <a:r>
              <a:rPr lang="id-ID" spc="-40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stimulus</a:t>
            </a:r>
            <a:endParaRPr lang="id-ID" dirty="0" smtClean="0">
              <a:latin typeface="Arial"/>
              <a:cs typeface="Arial"/>
            </a:endParaRPr>
          </a:p>
          <a:p>
            <a:pPr marL="313781" indent="-302575" algn="just">
              <a:lnSpc>
                <a:spcPct val="150000"/>
              </a:lnSpc>
              <a:spcBef>
                <a:spcPts val="679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Pengolahan dan interpretasi dari</a:t>
            </a:r>
            <a:r>
              <a:rPr lang="id-ID" spc="-84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stimulus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9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spcBef>
                <a:spcPts val="1540"/>
              </a:spcBef>
            </a:pPr>
            <a:r>
              <a:rPr lang="id-ID" b="1" dirty="0" smtClean="0"/>
              <a:t>Alat Fisik:</a:t>
            </a:r>
            <a:r>
              <a:rPr lang="id-ID" b="1" spc="-71" dirty="0" smtClean="0"/>
              <a:t> </a:t>
            </a:r>
            <a:r>
              <a:rPr lang="id-ID" b="1" dirty="0" smtClean="0"/>
              <a:t>Mata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 fontScale="85000" lnSpcReduction="20000"/>
          </a:bodyPr>
          <a:lstStyle/>
          <a:p>
            <a:pPr marL="313781" marR="4483" indent="-302575" algn="just">
              <a:lnSpc>
                <a:spcPct val="150000"/>
              </a:lnSpc>
              <a:spcBef>
                <a:spcPts val="424"/>
              </a:spcBef>
              <a:tabLst>
                <a:tab pos="313221" algn="l"/>
                <a:tab pos="313781" algn="l"/>
              </a:tabLst>
            </a:pPr>
            <a:r>
              <a:rPr lang="id-ID" dirty="0" smtClean="0">
                <a:latin typeface="Arial"/>
                <a:cs typeface="Arial"/>
              </a:rPr>
              <a:t>Mekanisme untuk menerima cahaya dan mentransformasikannya ke dalam energi</a:t>
            </a:r>
            <a:r>
              <a:rPr lang="id-ID" spc="13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elektrik</a:t>
            </a:r>
            <a:endParaRPr lang="id-ID" dirty="0" smtClean="0">
              <a:latin typeface="Arial"/>
              <a:cs typeface="Arial"/>
            </a:endParaRPr>
          </a:p>
          <a:p>
            <a:pPr marL="313781" marR="530627" indent="-302575" algn="just">
              <a:lnSpc>
                <a:spcPct val="150000"/>
              </a:lnSpc>
              <a:spcBef>
                <a:spcPts val="609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Cahaya </a:t>
            </a:r>
            <a:r>
              <a:rPr lang="id-ID" dirty="0" smtClean="0">
                <a:latin typeface="Arial"/>
                <a:cs typeface="Arial"/>
              </a:rPr>
              <a:t>memantul dari objek-objek; </a:t>
            </a:r>
            <a:r>
              <a:rPr lang="id-ID" spc="-4" dirty="0" smtClean="0">
                <a:latin typeface="Arial"/>
                <a:cs typeface="Arial"/>
              </a:rPr>
              <a:t>citra </a:t>
            </a:r>
            <a:r>
              <a:rPr lang="id-ID" dirty="0" smtClean="0">
                <a:latin typeface="Arial"/>
                <a:cs typeface="Arial"/>
              </a:rPr>
              <a:t>dari </a:t>
            </a:r>
            <a:r>
              <a:rPr lang="id-ID" spc="-4" dirty="0" smtClean="0">
                <a:latin typeface="Arial"/>
                <a:cs typeface="Arial"/>
              </a:rPr>
              <a:t>mereka </a:t>
            </a:r>
            <a:r>
              <a:rPr lang="id-ID" dirty="0" smtClean="0">
                <a:latin typeface="Arial"/>
                <a:cs typeface="Arial"/>
              </a:rPr>
              <a:t>difokuskan </a:t>
            </a:r>
            <a:r>
              <a:rPr lang="id-ID" spc="-4" dirty="0" smtClean="0">
                <a:latin typeface="Arial"/>
                <a:cs typeface="Arial"/>
              </a:rPr>
              <a:t>terbalik </a:t>
            </a:r>
            <a:r>
              <a:rPr lang="id-ID" dirty="0" smtClean="0">
                <a:latin typeface="Arial"/>
                <a:cs typeface="Arial"/>
              </a:rPr>
              <a:t>pada</a:t>
            </a:r>
            <a:r>
              <a:rPr lang="id-ID" spc="-22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retina</a:t>
            </a:r>
          </a:p>
          <a:p>
            <a:pPr marL="313781" marR="527265" indent="-302575" algn="just">
              <a:lnSpc>
                <a:spcPct val="150000"/>
              </a:lnSpc>
              <a:spcBef>
                <a:spcPts val="600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Retina </a:t>
            </a:r>
            <a:r>
              <a:rPr lang="id-ID" dirty="0" smtClean="0">
                <a:latin typeface="Arial"/>
                <a:cs typeface="Arial"/>
              </a:rPr>
              <a:t>mengandung </a:t>
            </a:r>
            <a:r>
              <a:rPr lang="id-ID" i="1" dirty="0" smtClean="0">
                <a:latin typeface="Arial"/>
                <a:cs typeface="Arial"/>
              </a:rPr>
              <a:t>rods </a:t>
            </a:r>
            <a:r>
              <a:rPr lang="id-ID" dirty="0" smtClean="0">
                <a:latin typeface="Arial"/>
                <a:cs typeface="Arial"/>
              </a:rPr>
              <a:t>(organ berbentuk batang) untuk pandangan cahaya </a:t>
            </a:r>
            <a:r>
              <a:rPr lang="id-ID" spc="-4" dirty="0" smtClean="0">
                <a:latin typeface="Arial"/>
                <a:cs typeface="Arial"/>
              </a:rPr>
              <a:t>lemah </a:t>
            </a:r>
            <a:r>
              <a:rPr lang="id-ID" dirty="0" smtClean="0">
                <a:latin typeface="Arial"/>
                <a:cs typeface="Arial"/>
              </a:rPr>
              <a:t>dan </a:t>
            </a:r>
            <a:r>
              <a:rPr lang="id-ID" i="1" dirty="0" smtClean="0">
                <a:latin typeface="Arial"/>
                <a:cs typeface="Arial"/>
              </a:rPr>
              <a:t>cones </a:t>
            </a:r>
            <a:r>
              <a:rPr lang="id-ID" dirty="0" smtClean="0">
                <a:latin typeface="Arial"/>
                <a:cs typeface="Arial"/>
              </a:rPr>
              <a:t>(organ berbentuk </a:t>
            </a:r>
            <a:r>
              <a:rPr lang="id-ID" spc="-4" dirty="0" smtClean="0">
                <a:latin typeface="Arial"/>
                <a:cs typeface="Arial"/>
              </a:rPr>
              <a:t>kerucut) </a:t>
            </a:r>
            <a:r>
              <a:rPr lang="id-ID" spc="-4" dirty="0" smtClean="0">
                <a:latin typeface="Arial"/>
                <a:cs typeface="Arial"/>
              </a:rPr>
              <a:t>untuk </a:t>
            </a:r>
            <a:r>
              <a:rPr lang="id-ID" dirty="0" smtClean="0">
                <a:latin typeface="Arial"/>
                <a:cs typeface="Arial"/>
              </a:rPr>
              <a:t>pandangan</a:t>
            </a:r>
            <a:r>
              <a:rPr lang="id-ID" spc="13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berwarna</a:t>
            </a:r>
          </a:p>
          <a:p>
            <a:pPr marL="313781" marR="338436" indent="-302575" algn="just">
              <a:lnSpc>
                <a:spcPct val="150000"/>
              </a:lnSpc>
              <a:spcBef>
                <a:spcPts val="618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Sel </a:t>
            </a:r>
            <a:r>
              <a:rPr lang="id-ID" i="1" dirty="0" smtClean="0">
                <a:latin typeface="Arial"/>
                <a:cs typeface="Arial"/>
              </a:rPr>
              <a:t>ganglion </a:t>
            </a:r>
            <a:r>
              <a:rPr lang="id-ID" dirty="0" smtClean="0">
                <a:latin typeface="Arial"/>
                <a:cs typeface="Arial"/>
              </a:rPr>
              <a:t>(simpul/pusat </a:t>
            </a:r>
            <a:r>
              <a:rPr lang="id-ID" spc="-4" dirty="0" smtClean="0">
                <a:latin typeface="Arial"/>
                <a:cs typeface="Arial"/>
              </a:rPr>
              <a:t>syaraf) </a:t>
            </a:r>
            <a:r>
              <a:rPr lang="id-ID" dirty="0" smtClean="0">
                <a:latin typeface="Arial"/>
                <a:cs typeface="Arial"/>
              </a:rPr>
              <a:t>mendeteksi </a:t>
            </a:r>
            <a:r>
              <a:rPr lang="id-ID" dirty="0" smtClean="0">
                <a:latin typeface="Arial"/>
                <a:cs typeface="Arial"/>
              </a:rPr>
              <a:t>pola dan</a:t>
            </a:r>
            <a:r>
              <a:rPr lang="id-ID" spc="9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pergerakan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9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spcBef>
                <a:spcPts val="1540"/>
              </a:spcBef>
            </a:pPr>
            <a:r>
              <a:rPr lang="id-ID" b="1" spc="-4" dirty="0" smtClean="0"/>
              <a:t>Struktur </a:t>
            </a:r>
            <a:r>
              <a:rPr lang="id-ID" b="1" dirty="0" smtClean="0"/>
              <a:t>Mata</a:t>
            </a:r>
            <a:r>
              <a:rPr lang="id-ID" b="1" spc="-57" dirty="0" smtClean="0"/>
              <a:t> </a:t>
            </a:r>
            <a:r>
              <a:rPr lang="id-ID" b="1" dirty="0" smtClean="0"/>
              <a:t>Manusia</a:t>
            </a:r>
            <a:endParaRPr lang="id-ID" b="1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2952491" y="1900758"/>
            <a:ext cx="6972817" cy="457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329767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spcBef>
                <a:spcPts val="1540"/>
              </a:spcBef>
            </a:pPr>
            <a:r>
              <a:rPr lang="id-ID" b="1" dirty="0" smtClean="0"/>
              <a:t>Interpretasi</a:t>
            </a:r>
            <a:r>
              <a:rPr lang="id-ID" b="1" spc="-71" dirty="0" smtClean="0"/>
              <a:t> </a:t>
            </a:r>
            <a:r>
              <a:rPr lang="id-ID" b="1" dirty="0" smtClean="0"/>
              <a:t>Sinyal..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856529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84"/>
              </a:spcBef>
              <a:buNone/>
            </a:pPr>
            <a:r>
              <a:rPr lang="id-ID" b="1" spc="-4" dirty="0" smtClean="0">
                <a:latin typeface="Arial"/>
                <a:cs typeface="Arial"/>
              </a:rPr>
              <a:t>Ukuran dan</a:t>
            </a:r>
            <a:r>
              <a:rPr lang="id-ID" b="1" dirty="0" smtClean="0">
                <a:latin typeface="Arial"/>
                <a:cs typeface="Arial"/>
              </a:rPr>
              <a:t> </a:t>
            </a:r>
            <a:r>
              <a:rPr lang="id-ID" b="1" spc="-4" dirty="0" smtClean="0">
                <a:latin typeface="Arial"/>
                <a:cs typeface="Arial"/>
              </a:rPr>
              <a:t>kedalaman</a:t>
            </a:r>
            <a:endParaRPr lang="id-ID" dirty="0" smtClean="0">
              <a:latin typeface="Arial"/>
              <a:cs typeface="Arial"/>
            </a:endParaRPr>
          </a:p>
          <a:p>
            <a:pPr marL="313781" marR="234776" indent="-302575" algn="just">
              <a:lnSpc>
                <a:spcPct val="150000"/>
              </a:lnSpc>
              <a:spcBef>
                <a:spcPts val="591"/>
              </a:spcBef>
              <a:tabLst>
                <a:tab pos="313221" algn="l"/>
                <a:tab pos="313781" algn="l"/>
                <a:tab pos="3882485" algn="l"/>
              </a:tabLst>
            </a:pPr>
            <a:r>
              <a:rPr lang="id-ID" spc="-4" dirty="0" smtClean="0">
                <a:latin typeface="Arial"/>
                <a:cs typeface="Arial"/>
              </a:rPr>
              <a:t>Sudut </a:t>
            </a:r>
            <a:r>
              <a:rPr lang="id-ID" dirty="0" smtClean="0">
                <a:latin typeface="Arial"/>
                <a:cs typeface="Arial"/>
              </a:rPr>
              <a:t>pandang manusia dan seberapa banyak area dari</a:t>
            </a:r>
            <a:r>
              <a:rPr lang="id-ID" spc="26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objek</a:t>
            </a:r>
            <a:r>
              <a:rPr lang="id-ID" spc="9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pandang dapat dilihat yang berhubungan dengan ukuran dan jarak </a:t>
            </a:r>
            <a:r>
              <a:rPr lang="id-ID" dirty="0" smtClean="0">
                <a:latin typeface="Arial"/>
                <a:cs typeface="Arial"/>
              </a:rPr>
              <a:t>dari </a:t>
            </a:r>
            <a:r>
              <a:rPr lang="id-ID" spc="-4" dirty="0" smtClean="0">
                <a:latin typeface="Arial"/>
                <a:cs typeface="Arial"/>
              </a:rPr>
              <a:t>mata</a:t>
            </a:r>
            <a:r>
              <a:rPr lang="id-ID" dirty="0" smtClean="0">
                <a:latin typeface="Arial"/>
                <a:cs typeface="Arial"/>
              </a:rPr>
              <a:t> manusia.</a:t>
            </a:r>
          </a:p>
          <a:p>
            <a:pPr marL="313781" marR="4483" indent="-302575" algn="just">
              <a:lnSpc>
                <a:spcPct val="150000"/>
              </a:lnSpc>
              <a:spcBef>
                <a:spcPts val="596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Objek </a:t>
            </a:r>
            <a:r>
              <a:rPr lang="id-ID" dirty="0" smtClean="0">
                <a:latin typeface="Arial"/>
                <a:cs typeface="Arial"/>
              </a:rPr>
              <a:t>yang </a:t>
            </a:r>
            <a:r>
              <a:rPr lang="id-ID" spc="-4" dirty="0" smtClean="0">
                <a:latin typeface="Arial"/>
                <a:cs typeface="Arial"/>
              </a:rPr>
              <a:t>familier </a:t>
            </a:r>
            <a:r>
              <a:rPr lang="id-ID" dirty="0" smtClean="0">
                <a:latin typeface="Arial"/>
                <a:cs typeface="Arial"/>
              </a:rPr>
              <a:t>atau </a:t>
            </a:r>
            <a:r>
              <a:rPr lang="id-ID" spc="-4" dirty="0" smtClean="0">
                <a:latin typeface="Arial"/>
                <a:cs typeface="Arial"/>
              </a:rPr>
              <a:t>sering </a:t>
            </a:r>
            <a:r>
              <a:rPr lang="id-ID" dirty="0" smtClean="0">
                <a:latin typeface="Arial"/>
                <a:cs typeface="Arial"/>
              </a:rPr>
              <a:t>dilihat dipersepsikan mempunyai ukuran yang </a:t>
            </a:r>
            <a:r>
              <a:rPr lang="id-ID" spc="-4" dirty="0" smtClean="0">
                <a:latin typeface="Arial"/>
                <a:cs typeface="Arial"/>
              </a:rPr>
              <a:t>konstan walau </a:t>
            </a:r>
            <a:r>
              <a:rPr lang="id-ID" dirty="0" smtClean="0">
                <a:latin typeface="Arial"/>
                <a:cs typeface="Arial"/>
              </a:rPr>
              <a:t>ada perubahan dalam sudut pandang </a:t>
            </a:r>
            <a:r>
              <a:rPr lang="id-ID" dirty="0" smtClean="0">
                <a:latin typeface="Arial"/>
                <a:cs typeface="Arial"/>
              </a:rPr>
              <a:t>dari </a:t>
            </a:r>
            <a:r>
              <a:rPr lang="id-ID" dirty="0" smtClean="0">
                <a:latin typeface="Arial"/>
                <a:cs typeface="Arial"/>
              </a:rPr>
              <a:t>kejauhan.</a:t>
            </a:r>
          </a:p>
          <a:p>
            <a:pPr marL="313781" marR="1160431" indent="-302575" algn="just">
              <a:lnSpc>
                <a:spcPct val="150000"/>
              </a:lnSpc>
              <a:spcBef>
                <a:spcPts val="609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Ketajaman </a:t>
            </a:r>
            <a:r>
              <a:rPr lang="id-ID" dirty="0" smtClean="0">
                <a:latin typeface="Arial"/>
                <a:cs typeface="Arial"/>
              </a:rPr>
              <a:t>pandangan dan kemampuan penglihatan untuk menerima dan mempersepsikan detil dengan</a:t>
            </a:r>
            <a:r>
              <a:rPr lang="id-ID" spc="13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baik.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7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spcBef>
                <a:spcPts val="1540"/>
              </a:spcBef>
            </a:pPr>
            <a:r>
              <a:rPr lang="id-ID" b="1" dirty="0" smtClean="0"/>
              <a:t>Interpretasi</a:t>
            </a:r>
            <a:r>
              <a:rPr lang="id-ID" b="1" spc="-71" dirty="0" smtClean="0"/>
              <a:t> </a:t>
            </a:r>
            <a:r>
              <a:rPr lang="id-ID" b="1" dirty="0" smtClean="0"/>
              <a:t>Sinyal..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77500" lnSpcReduction="20000"/>
          </a:bodyPr>
          <a:lstStyle/>
          <a:p>
            <a:pPr marL="11206" marR="4483" indent="0" algn="just">
              <a:lnSpc>
                <a:spcPct val="15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r>
              <a:rPr lang="id-ID" sz="3600" b="1" spc="-4" dirty="0" smtClean="0"/>
              <a:t>Kecemerlangan</a:t>
            </a:r>
            <a:r>
              <a:rPr lang="id-ID" sz="3600" b="1" spc="-79" dirty="0" smtClean="0"/>
              <a:t> </a:t>
            </a:r>
            <a:r>
              <a:rPr lang="id-ID" sz="3600" b="1" spc="-4" dirty="0" smtClean="0"/>
              <a:t>(</a:t>
            </a:r>
            <a:r>
              <a:rPr lang="id-ID" sz="3600" b="1" i="1" spc="-4" dirty="0" smtClean="0">
                <a:cs typeface="Arial"/>
              </a:rPr>
              <a:t>Luminance</a:t>
            </a:r>
            <a:r>
              <a:rPr lang="id-ID" sz="3600" b="1" spc="-4" dirty="0" smtClean="0"/>
              <a:t>)</a:t>
            </a:r>
            <a:endParaRPr lang="id-ID" sz="3600" b="1" dirty="0" smtClean="0">
              <a:cs typeface="Arial"/>
            </a:endParaRPr>
          </a:p>
          <a:p>
            <a:pPr marL="313781" marR="4483" indent="-302575" algn="just">
              <a:lnSpc>
                <a:spcPct val="150000"/>
              </a:lnSpc>
              <a:spcBef>
                <a:spcPts val="375"/>
              </a:spcBef>
              <a:tabLst>
                <a:tab pos="313221" algn="l"/>
                <a:tab pos="313781" algn="l"/>
              </a:tabLst>
            </a:pPr>
            <a:r>
              <a:rPr lang="id-ID" dirty="0" smtClean="0">
                <a:latin typeface="Arial"/>
                <a:cs typeface="Arial"/>
              </a:rPr>
              <a:t>Jumlah </a:t>
            </a:r>
            <a:r>
              <a:rPr lang="id-ID" spc="-4" dirty="0" smtClean="0">
                <a:latin typeface="Arial"/>
                <a:cs typeface="Arial"/>
              </a:rPr>
              <a:t>cahaya </a:t>
            </a:r>
            <a:r>
              <a:rPr lang="id-ID" dirty="0" smtClean="0">
                <a:latin typeface="Arial"/>
                <a:cs typeface="Arial"/>
              </a:rPr>
              <a:t>yang dipantulkan </a:t>
            </a:r>
            <a:r>
              <a:rPr lang="id-ID" spc="-4" dirty="0" smtClean="0">
                <a:latin typeface="Arial"/>
                <a:cs typeface="Arial"/>
              </a:rPr>
              <a:t>oleh </a:t>
            </a:r>
            <a:r>
              <a:rPr lang="id-ID" dirty="0" smtClean="0">
                <a:latin typeface="Arial"/>
                <a:cs typeface="Arial"/>
              </a:rPr>
              <a:t>permukaan </a:t>
            </a:r>
            <a:r>
              <a:rPr lang="id-ID" dirty="0" smtClean="0">
                <a:latin typeface="Arial"/>
                <a:cs typeface="Arial"/>
              </a:rPr>
              <a:t>benda </a:t>
            </a:r>
            <a:r>
              <a:rPr lang="id-ID" spc="-4" dirty="0" smtClean="0">
                <a:latin typeface="Arial"/>
                <a:cs typeface="Arial"/>
              </a:rPr>
              <a:t>(Candela/m2)</a:t>
            </a:r>
            <a:endParaRPr lang="id-ID" dirty="0" smtClean="0">
              <a:latin typeface="Arial"/>
              <a:cs typeface="Arial"/>
            </a:endParaRPr>
          </a:p>
          <a:p>
            <a:pPr marL="313781" marR="245982" indent="-302575" algn="just">
              <a:lnSpc>
                <a:spcPct val="150000"/>
              </a:lnSpc>
              <a:spcBef>
                <a:spcPts val="503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Semakin </a:t>
            </a:r>
            <a:r>
              <a:rPr lang="id-ID" dirty="0" smtClean="0">
                <a:latin typeface="Arial"/>
                <a:cs typeface="Arial"/>
              </a:rPr>
              <a:t>besar </a:t>
            </a:r>
            <a:r>
              <a:rPr lang="id-ID" spc="-4" dirty="0" smtClean="0">
                <a:latin typeface="Arial"/>
                <a:cs typeface="Arial"/>
              </a:rPr>
              <a:t>luminans dari </a:t>
            </a:r>
            <a:r>
              <a:rPr lang="id-ID" dirty="0" smtClean="0">
                <a:latin typeface="Arial"/>
                <a:cs typeface="Arial"/>
              </a:rPr>
              <a:t>sebuah objek, </a:t>
            </a:r>
            <a:r>
              <a:rPr lang="id-ID" spc="-4" dirty="0" smtClean="0">
                <a:latin typeface="Arial"/>
                <a:cs typeface="Arial"/>
              </a:rPr>
              <a:t>detil </a:t>
            </a:r>
            <a:r>
              <a:rPr lang="id-ID" spc="-4" dirty="0" smtClean="0">
                <a:latin typeface="Arial"/>
                <a:cs typeface="Arial"/>
              </a:rPr>
              <a:t>objek </a:t>
            </a:r>
            <a:r>
              <a:rPr lang="id-ID" spc="-4" dirty="0" smtClean="0">
                <a:latin typeface="Arial"/>
                <a:cs typeface="Arial"/>
              </a:rPr>
              <a:t>yang dapat dilihat mata juga </a:t>
            </a:r>
            <a:r>
              <a:rPr lang="id-ID" dirty="0" smtClean="0">
                <a:latin typeface="Arial"/>
                <a:cs typeface="Arial"/>
              </a:rPr>
              <a:t>akan semakin</a:t>
            </a:r>
            <a:r>
              <a:rPr lang="id-ID" spc="79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bertambah</a:t>
            </a:r>
            <a:endParaRPr lang="id-ID" dirty="0" smtClean="0">
              <a:latin typeface="Arial"/>
              <a:cs typeface="Arial"/>
            </a:endParaRPr>
          </a:p>
          <a:p>
            <a:pPr marL="313781" marR="1471971" indent="-302575" algn="just">
              <a:lnSpc>
                <a:spcPct val="150000"/>
              </a:lnSpc>
              <a:spcBef>
                <a:spcPts val="521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Diameter pupil </a:t>
            </a:r>
            <a:r>
              <a:rPr lang="id-ID" dirty="0" smtClean="0">
                <a:latin typeface="Arial"/>
                <a:cs typeface="Arial"/>
              </a:rPr>
              <a:t>yang semakin mengecil akan meningkatkan kedalaman</a:t>
            </a:r>
            <a:r>
              <a:rPr lang="id-ID" spc="-13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fokusnya</a:t>
            </a:r>
          </a:p>
          <a:p>
            <a:pPr marL="313781" marR="846089" indent="-302575" algn="just">
              <a:lnSpc>
                <a:spcPct val="150000"/>
              </a:lnSpc>
              <a:spcBef>
                <a:spcPts val="481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Semakin </a:t>
            </a:r>
            <a:r>
              <a:rPr lang="id-ID" dirty="0" smtClean="0">
                <a:latin typeface="Arial"/>
                <a:cs typeface="Arial"/>
              </a:rPr>
              <a:t>besar </a:t>
            </a:r>
            <a:r>
              <a:rPr lang="id-ID" spc="-4" dirty="0" smtClean="0">
                <a:latin typeface="Arial"/>
                <a:cs typeface="Arial"/>
              </a:rPr>
              <a:t>luminans </a:t>
            </a:r>
            <a:r>
              <a:rPr lang="id-ID" dirty="0" smtClean="0">
                <a:latin typeface="Arial"/>
                <a:cs typeface="Arial"/>
              </a:rPr>
              <a:t>sebuah </a:t>
            </a:r>
            <a:r>
              <a:rPr lang="id-ID" spc="-4" dirty="0" smtClean="0">
                <a:latin typeface="Arial"/>
                <a:cs typeface="Arial"/>
              </a:rPr>
              <a:t>objek akan </a:t>
            </a:r>
            <a:r>
              <a:rPr lang="id-ID" dirty="0" smtClean="0">
                <a:latin typeface="Arial"/>
                <a:cs typeface="Arial"/>
              </a:rPr>
              <a:t>menyebabkan mata </a:t>
            </a:r>
            <a:r>
              <a:rPr lang="id-ID" spc="-4" dirty="0" smtClean="0">
                <a:latin typeface="Arial"/>
                <a:cs typeface="Arial"/>
              </a:rPr>
              <a:t>bertambah </a:t>
            </a:r>
            <a:r>
              <a:rPr lang="id-ID" dirty="0" smtClean="0">
                <a:latin typeface="Arial"/>
                <a:cs typeface="Arial"/>
              </a:rPr>
              <a:t>sensistif </a:t>
            </a:r>
            <a:r>
              <a:rPr lang="id-ID" spc="-4" dirty="0" smtClean="0">
                <a:latin typeface="Arial"/>
                <a:cs typeface="Arial"/>
              </a:rPr>
              <a:t>terhadap </a:t>
            </a:r>
            <a:r>
              <a:rPr lang="id-ID" spc="-4" dirty="0" smtClean="0">
                <a:latin typeface="Arial"/>
                <a:cs typeface="Arial"/>
              </a:rPr>
              <a:t>kedipan </a:t>
            </a:r>
            <a:r>
              <a:rPr lang="id-ID" dirty="0" smtClean="0">
                <a:latin typeface="Arial"/>
                <a:cs typeface="Arial"/>
              </a:rPr>
              <a:t>(</a:t>
            </a:r>
            <a:r>
              <a:rPr lang="id-ID" i="1" dirty="0" smtClean="0">
                <a:latin typeface="Arial"/>
                <a:cs typeface="Arial"/>
              </a:rPr>
              <a:t>flicker</a:t>
            </a:r>
            <a:r>
              <a:rPr lang="id-ID" dirty="0" smtClean="0">
                <a:latin typeface="Arial"/>
                <a:cs typeface="Arial"/>
              </a:rPr>
              <a:t>)</a:t>
            </a:r>
          </a:p>
          <a:p>
            <a:pPr marL="313781" marR="544635" indent="-302575" algn="just">
              <a:lnSpc>
                <a:spcPct val="150000"/>
              </a:lnSpc>
              <a:spcBef>
                <a:spcPts val="512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Ketajaman pandangan akan meningkat seiring </a:t>
            </a:r>
            <a:r>
              <a:rPr lang="id-ID" dirty="0" smtClean="0">
                <a:latin typeface="Arial"/>
                <a:cs typeface="Arial"/>
              </a:rPr>
              <a:t>banyaknya </a:t>
            </a:r>
            <a:r>
              <a:rPr lang="id-ID" spc="-4" dirty="0" smtClean="0">
                <a:latin typeface="Arial"/>
                <a:cs typeface="Arial"/>
              </a:rPr>
              <a:t>cahaya, namun juga akan </a:t>
            </a:r>
            <a:r>
              <a:rPr lang="id-ID" dirty="0" smtClean="0">
                <a:latin typeface="Arial"/>
                <a:cs typeface="Arial"/>
              </a:rPr>
              <a:t>meningkatkan </a:t>
            </a:r>
            <a:r>
              <a:rPr lang="id-ID" spc="-4" dirty="0" smtClean="0">
                <a:latin typeface="Arial"/>
                <a:cs typeface="Arial"/>
              </a:rPr>
              <a:t>kedipan </a:t>
            </a:r>
            <a:r>
              <a:rPr lang="id-ID" dirty="0" smtClean="0">
                <a:latin typeface="Arial"/>
                <a:cs typeface="Arial"/>
              </a:rPr>
              <a:t>mata </a:t>
            </a:r>
            <a:r>
              <a:rPr lang="id-ID" spc="-4" dirty="0" smtClean="0">
                <a:latin typeface="Arial"/>
                <a:cs typeface="Arial"/>
              </a:rPr>
              <a:t>(</a:t>
            </a:r>
            <a:r>
              <a:rPr lang="id-ID" i="1" spc="-4" dirty="0" smtClean="0">
                <a:latin typeface="Arial"/>
                <a:cs typeface="Arial"/>
              </a:rPr>
              <a:t>flicker</a:t>
            </a:r>
            <a:r>
              <a:rPr lang="id-ID" spc="-4" dirty="0" smtClean="0">
                <a:latin typeface="Arial"/>
                <a:cs typeface="Arial"/>
              </a:rPr>
              <a:t>)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4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Interpretasi</a:t>
            </a:r>
            <a:r>
              <a:rPr lang="id-ID" b="1" spc="-71" dirty="0" smtClean="0"/>
              <a:t> </a:t>
            </a:r>
            <a:r>
              <a:rPr lang="id-ID" b="1" dirty="0" smtClean="0"/>
              <a:t>Sinyal..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70000" lnSpcReduction="20000"/>
          </a:bodyPr>
          <a:lstStyle/>
          <a:p>
            <a:pPr marL="11206" marR="4483" indent="0" algn="just">
              <a:lnSpc>
                <a:spcPct val="15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r>
              <a:rPr lang="id-ID" sz="4000" b="1" spc="-4" dirty="0" smtClean="0"/>
              <a:t>Kontras </a:t>
            </a:r>
          </a:p>
          <a:p>
            <a:pPr marL="313781" marR="5043" indent="-302575" algn="just">
              <a:lnSpc>
                <a:spcPct val="120000"/>
              </a:lnSpc>
              <a:spcBef>
                <a:spcPts val="344"/>
              </a:spcBef>
              <a:tabLst>
                <a:tab pos="313221" algn="l"/>
                <a:tab pos="313781" algn="l"/>
              </a:tabLst>
            </a:pPr>
            <a:r>
              <a:rPr lang="id-ID" sz="3400" spc="-4" dirty="0" smtClean="0">
                <a:latin typeface="Arial"/>
                <a:cs typeface="Arial"/>
              </a:rPr>
              <a:t>Hubungan antara </a:t>
            </a:r>
            <a:r>
              <a:rPr lang="id-ID" sz="3400" dirty="0" smtClean="0">
                <a:latin typeface="Arial"/>
                <a:cs typeface="Arial"/>
              </a:rPr>
              <a:t>cahaya </a:t>
            </a:r>
            <a:r>
              <a:rPr lang="id-ID" sz="3400" spc="-4" dirty="0" smtClean="0">
                <a:latin typeface="Arial"/>
                <a:cs typeface="Arial"/>
              </a:rPr>
              <a:t>yang </a:t>
            </a:r>
            <a:r>
              <a:rPr lang="id-ID" sz="3400" dirty="0" smtClean="0">
                <a:latin typeface="Arial"/>
                <a:cs typeface="Arial"/>
              </a:rPr>
              <a:t>dikeluarkan </a:t>
            </a:r>
            <a:r>
              <a:rPr lang="id-ID" sz="3400" spc="-4" dirty="0" smtClean="0">
                <a:latin typeface="Arial"/>
                <a:cs typeface="Arial"/>
              </a:rPr>
              <a:t>oleh </a:t>
            </a:r>
            <a:r>
              <a:rPr lang="id-ID" sz="3400" dirty="0" smtClean="0">
                <a:latin typeface="Arial"/>
                <a:cs typeface="Arial"/>
              </a:rPr>
              <a:t>suatu </a:t>
            </a:r>
            <a:r>
              <a:rPr lang="id-ID" sz="3400" spc="-4" dirty="0" smtClean="0">
                <a:latin typeface="Arial"/>
                <a:cs typeface="Arial"/>
              </a:rPr>
              <a:t>objek </a:t>
            </a:r>
            <a:r>
              <a:rPr lang="id-ID" sz="3400" dirty="0" smtClean="0">
                <a:latin typeface="Arial"/>
                <a:cs typeface="Arial"/>
              </a:rPr>
              <a:t>dan cahaya </a:t>
            </a:r>
            <a:r>
              <a:rPr lang="id-ID" sz="3400" spc="-4" dirty="0" smtClean="0">
                <a:latin typeface="Arial"/>
                <a:cs typeface="Arial"/>
              </a:rPr>
              <a:t>latar belakang objek tersebut atau </a:t>
            </a:r>
            <a:r>
              <a:rPr lang="id-ID" sz="3400" dirty="0" smtClean="0">
                <a:latin typeface="Arial"/>
                <a:cs typeface="Arial"/>
              </a:rPr>
              <a:t>selisih </a:t>
            </a:r>
            <a:r>
              <a:rPr lang="id-ID" sz="3400" spc="-4" dirty="0" smtClean="0">
                <a:latin typeface="Arial"/>
                <a:cs typeface="Arial"/>
              </a:rPr>
              <a:t>antara </a:t>
            </a:r>
            <a:r>
              <a:rPr lang="id-ID" sz="3400" dirty="0" smtClean="0">
                <a:latin typeface="Arial"/>
                <a:cs typeface="Arial"/>
              </a:rPr>
              <a:t>luminans objek </a:t>
            </a:r>
            <a:r>
              <a:rPr lang="id-ID" sz="3400" spc="-4" dirty="0" smtClean="0">
                <a:latin typeface="Arial"/>
                <a:cs typeface="Arial"/>
              </a:rPr>
              <a:t>dan latar belakang, dibandingkan </a:t>
            </a:r>
            <a:r>
              <a:rPr lang="id-ID" sz="3400" spc="-4" dirty="0" smtClean="0">
                <a:latin typeface="Arial"/>
                <a:cs typeface="Arial"/>
              </a:rPr>
              <a:t>dengan </a:t>
            </a:r>
            <a:r>
              <a:rPr lang="id-ID" sz="3400" spc="-4" dirty="0" smtClean="0">
                <a:latin typeface="Arial"/>
                <a:cs typeface="Arial"/>
              </a:rPr>
              <a:t>luminans latar</a:t>
            </a:r>
            <a:r>
              <a:rPr lang="id-ID" sz="3400" spc="22" dirty="0" smtClean="0">
                <a:latin typeface="Arial"/>
                <a:cs typeface="Arial"/>
              </a:rPr>
              <a:t> </a:t>
            </a:r>
            <a:r>
              <a:rPr lang="id-ID" sz="3400" spc="-4" dirty="0" smtClean="0">
                <a:latin typeface="Arial"/>
                <a:cs typeface="Arial"/>
              </a:rPr>
              <a:t>belakang</a:t>
            </a:r>
            <a:endParaRPr lang="id-ID" sz="3400" dirty="0" smtClean="0">
              <a:latin typeface="Times New Roman"/>
              <a:cs typeface="Times New Roman"/>
            </a:endParaRPr>
          </a:p>
          <a:p>
            <a:pPr marL="313781" marR="140641" indent="-302575" algn="just">
              <a:lnSpc>
                <a:spcPct val="89800"/>
              </a:lnSpc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3400" b="1" spc="-4" dirty="0" smtClean="0">
                <a:latin typeface="Arial"/>
                <a:cs typeface="Arial"/>
              </a:rPr>
              <a:t>Bernilai positif jika cahaya </a:t>
            </a:r>
            <a:r>
              <a:rPr lang="id-ID" sz="3400" b="1" spc="-9" dirty="0" smtClean="0">
                <a:latin typeface="Arial"/>
                <a:cs typeface="Arial"/>
              </a:rPr>
              <a:t>yang </a:t>
            </a:r>
            <a:r>
              <a:rPr lang="id-ID" sz="3400" b="1" spc="-4" dirty="0" smtClean="0">
                <a:latin typeface="Arial"/>
                <a:cs typeface="Arial"/>
              </a:rPr>
              <a:t>dipancarkan oleh sebuah objek lebih besar dibanding </a:t>
            </a:r>
            <a:r>
              <a:rPr lang="id-ID" sz="3400" b="1" spc="-9" dirty="0" smtClean="0">
                <a:latin typeface="Arial"/>
                <a:cs typeface="Arial"/>
              </a:rPr>
              <a:t>yang </a:t>
            </a:r>
            <a:r>
              <a:rPr lang="id-ID" sz="3400" b="1" spc="-4" dirty="0" smtClean="0">
                <a:latin typeface="Arial"/>
                <a:cs typeface="Arial"/>
              </a:rPr>
              <a:t>dipancarkan oleh latar</a:t>
            </a:r>
            <a:r>
              <a:rPr lang="id-ID" sz="3400" b="1" spc="-13" dirty="0" smtClean="0">
                <a:latin typeface="Arial"/>
                <a:cs typeface="Arial"/>
              </a:rPr>
              <a:t> </a:t>
            </a:r>
            <a:r>
              <a:rPr lang="id-ID" sz="3400" b="1" spc="-4" dirty="0" smtClean="0">
                <a:latin typeface="Arial"/>
                <a:cs typeface="Arial"/>
              </a:rPr>
              <a:t>belakang</a:t>
            </a:r>
            <a:endParaRPr lang="id-ID" sz="3400" dirty="0" smtClean="0">
              <a:latin typeface="Arial"/>
              <a:cs typeface="Arial"/>
            </a:endParaRPr>
          </a:p>
          <a:p>
            <a:pPr marL="85181" indent="0" algn="just">
              <a:spcBef>
                <a:spcPts val="256"/>
              </a:spcBef>
              <a:buNone/>
            </a:pPr>
            <a:r>
              <a:rPr lang="id-ID" sz="3400" i="1" spc="-4" dirty="0" smtClean="0">
                <a:latin typeface="Arial"/>
                <a:cs typeface="Arial"/>
              </a:rPr>
              <a:t>Objek </a:t>
            </a:r>
            <a:r>
              <a:rPr lang="id-ID" sz="3400" i="1" dirty="0" smtClean="0">
                <a:latin typeface="Arial"/>
                <a:cs typeface="Arial"/>
              </a:rPr>
              <a:t>yang </a:t>
            </a:r>
            <a:r>
              <a:rPr lang="id-ID" sz="3400" i="1" spc="-4" dirty="0" smtClean="0">
                <a:latin typeface="Arial"/>
                <a:cs typeface="Arial"/>
              </a:rPr>
              <a:t>sesungguhnya </a:t>
            </a:r>
            <a:r>
              <a:rPr lang="id-ID" sz="3400" i="1" dirty="0" smtClean="0">
                <a:latin typeface="Arial"/>
                <a:cs typeface="Arial"/>
              </a:rPr>
              <a:t>akan</a:t>
            </a:r>
            <a:r>
              <a:rPr lang="id-ID" sz="3400" i="1" spc="13" dirty="0" smtClean="0">
                <a:latin typeface="Arial"/>
                <a:cs typeface="Arial"/>
              </a:rPr>
              <a:t> </a:t>
            </a:r>
            <a:r>
              <a:rPr lang="id-ID" sz="3400" i="1" spc="-4" dirty="0" smtClean="0">
                <a:latin typeface="Arial"/>
                <a:cs typeface="Arial"/>
              </a:rPr>
              <a:t>tampak</a:t>
            </a:r>
            <a:endParaRPr lang="id-ID" sz="3400" dirty="0" smtClean="0">
              <a:latin typeface="Arial"/>
              <a:cs typeface="Arial"/>
            </a:endParaRPr>
          </a:p>
          <a:p>
            <a:pPr marL="313781" marR="260551" indent="-302575" algn="just">
              <a:lnSpc>
                <a:spcPct val="89800"/>
              </a:lnSpc>
              <a:spcBef>
                <a:spcPts val="512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3400" b="1" spc="-4" dirty="0" smtClean="0">
                <a:latin typeface="Arial"/>
                <a:cs typeface="Arial"/>
              </a:rPr>
              <a:t>Bernilai negatif jika cahaya yang dipancarkan </a:t>
            </a:r>
            <a:r>
              <a:rPr lang="id-ID" sz="3400" b="1" spc="-4" dirty="0" smtClean="0">
                <a:latin typeface="Arial"/>
                <a:cs typeface="Arial"/>
              </a:rPr>
              <a:t>oleh </a:t>
            </a:r>
            <a:r>
              <a:rPr lang="id-ID" sz="3400" b="1" spc="-4" dirty="0" smtClean="0">
                <a:latin typeface="Arial"/>
                <a:cs typeface="Arial"/>
              </a:rPr>
              <a:t>sebuah objek lebih kecil dibanding </a:t>
            </a:r>
            <a:r>
              <a:rPr lang="id-ID" sz="3400" b="1" spc="-9" dirty="0" smtClean="0">
                <a:latin typeface="Arial"/>
                <a:cs typeface="Arial"/>
              </a:rPr>
              <a:t>yang </a:t>
            </a:r>
            <a:r>
              <a:rPr lang="id-ID" sz="3400" b="1" spc="-4" dirty="0" smtClean="0">
                <a:latin typeface="Arial"/>
                <a:cs typeface="Arial"/>
              </a:rPr>
              <a:t>dipancarkan oleh latar</a:t>
            </a:r>
            <a:r>
              <a:rPr lang="id-ID" sz="3400" b="1" spc="-13" dirty="0" smtClean="0">
                <a:latin typeface="Arial"/>
                <a:cs typeface="Arial"/>
              </a:rPr>
              <a:t> </a:t>
            </a:r>
            <a:r>
              <a:rPr lang="id-ID" sz="3400" b="1" spc="-4" dirty="0" smtClean="0">
                <a:latin typeface="Arial"/>
                <a:cs typeface="Arial"/>
              </a:rPr>
              <a:t>belakang</a:t>
            </a:r>
            <a:endParaRPr lang="id-ID" sz="3400" dirty="0" smtClean="0">
              <a:latin typeface="Arial"/>
              <a:cs typeface="Arial"/>
            </a:endParaRPr>
          </a:p>
          <a:p>
            <a:pPr marL="85181" marR="4483" indent="0" algn="just">
              <a:lnSpc>
                <a:spcPts val="2285"/>
              </a:lnSpc>
              <a:spcBef>
                <a:spcPts val="534"/>
              </a:spcBef>
              <a:buNone/>
            </a:pPr>
            <a:r>
              <a:rPr lang="id-ID" sz="3400" i="1" spc="-4" dirty="0" smtClean="0">
                <a:latin typeface="Arial"/>
                <a:cs typeface="Arial"/>
              </a:rPr>
              <a:t>Objek </a:t>
            </a:r>
            <a:r>
              <a:rPr lang="id-ID" sz="3400" i="1" dirty="0" smtClean="0">
                <a:latin typeface="Arial"/>
                <a:cs typeface="Arial"/>
              </a:rPr>
              <a:t>sesungguhnya </a:t>
            </a:r>
            <a:r>
              <a:rPr lang="id-ID" sz="3400" i="1" spc="-4" dirty="0" smtClean="0">
                <a:latin typeface="Arial"/>
                <a:cs typeface="Arial"/>
              </a:rPr>
              <a:t>akan terserap oleh latar belakang dan </a:t>
            </a:r>
            <a:r>
              <a:rPr lang="id-ID" sz="3400" i="1" spc="-4" dirty="0" smtClean="0">
                <a:latin typeface="Arial"/>
                <a:cs typeface="Arial"/>
              </a:rPr>
              <a:t>menjadi </a:t>
            </a:r>
            <a:r>
              <a:rPr lang="id-ID" sz="3400" i="1" spc="-4" dirty="0" smtClean="0">
                <a:latin typeface="Arial"/>
                <a:cs typeface="Arial"/>
              </a:rPr>
              <a:t>tidak</a:t>
            </a:r>
            <a:r>
              <a:rPr lang="id-ID" sz="3400" i="1" spc="4" dirty="0" smtClean="0">
                <a:latin typeface="Arial"/>
                <a:cs typeface="Arial"/>
              </a:rPr>
              <a:t> </a:t>
            </a:r>
            <a:r>
              <a:rPr lang="id-ID" sz="3400" i="1" spc="-4" dirty="0" smtClean="0">
                <a:latin typeface="Arial"/>
                <a:cs typeface="Arial"/>
              </a:rPr>
              <a:t>tampak</a:t>
            </a:r>
            <a:endParaRPr lang="id-ID" sz="3400" dirty="0" smtClean="0">
              <a:latin typeface="Arial"/>
              <a:cs typeface="Arial"/>
            </a:endParaRPr>
          </a:p>
          <a:p>
            <a:pPr marL="11206" marR="4483" indent="0" algn="just">
              <a:lnSpc>
                <a:spcPct val="15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z="3600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7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Faktor-faktor </a:t>
            </a:r>
            <a:r>
              <a:rPr lang="id-ID" b="1" spc="-9" dirty="0" smtClean="0"/>
              <a:t>Yang  </a:t>
            </a:r>
            <a:r>
              <a:rPr lang="id-ID" b="1" spc="-4" dirty="0" smtClean="0"/>
              <a:t>Mempengaruhi</a:t>
            </a:r>
            <a:r>
              <a:rPr lang="id-ID" b="1" spc="-9" dirty="0" smtClean="0"/>
              <a:t> Penglihatan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84"/>
              </a:spcBef>
              <a:buNone/>
            </a:pPr>
            <a:r>
              <a:rPr lang="id-ID" sz="3800" b="1" spc="-4" dirty="0" smtClean="0">
                <a:latin typeface="Arial"/>
                <a:cs typeface="Arial"/>
              </a:rPr>
              <a:t>Kecerahan</a:t>
            </a:r>
            <a:endParaRPr lang="id-ID" sz="4000" dirty="0" smtClean="0">
              <a:latin typeface="Arial"/>
              <a:cs typeface="Arial"/>
            </a:endParaRPr>
          </a:p>
          <a:p>
            <a:pPr marL="313781" indent="-302575" algn="just">
              <a:lnSpc>
                <a:spcPct val="150000"/>
              </a:lnSpc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Tanggapan subyektif terhadap</a:t>
            </a:r>
            <a:r>
              <a:rPr lang="id-ID" spc="71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cahaya</a:t>
            </a:r>
          </a:p>
          <a:p>
            <a:pPr marL="313781" marR="491404" indent="-302575" algn="just">
              <a:lnSpc>
                <a:spcPct val="150000"/>
              </a:lnSpc>
              <a:spcBef>
                <a:spcPts val="604"/>
              </a:spcBef>
              <a:tabLst>
                <a:tab pos="313221" algn="l"/>
                <a:tab pos="313781" algn="l"/>
              </a:tabLst>
            </a:pPr>
            <a:r>
              <a:rPr lang="id-ID" dirty="0" smtClean="0">
                <a:latin typeface="Arial"/>
                <a:cs typeface="Arial"/>
              </a:rPr>
              <a:t>Luminans yang </a:t>
            </a:r>
            <a:r>
              <a:rPr lang="id-ID" spc="-4" dirty="0" smtClean="0">
                <a:latin typeface="Arial"/>
                <a:cs typeface="Arial"/>
              </a:rPr>
              <a:t>tinggi </a:t>
            </a:r>
            <a:r>
              <a:rPr lang="id-ID" dirty="0" smtClean="0">
                <a:latin typeface="Arial"/>
                <a:cs typeface="Arial"/>
              </a:rPr>
              <a:t>akan berimplikasi pada kecerahan yang</a:t>
            </a:r>
            <a:r>
              <a:rPr lang="id-ID" spc="18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tinggi</a:t>
            </a:r>
            <a:endParaRPr lang="id-ID" dirty="0" smtClean="0">
              <a:latin typeface="Arial"/>
              <a:cs typeface="Arial"/>
            </a:endParaRPr>
          </a:p>
          <a:p>
            <a:pPr marL="313781" marR="4483" indent="-302575" algn="just">
              <a:lnSpc>
                <a:spcPct val="150000"/>
              </a:lnSpc>
              <a:spcBef>
                <a:spcPts val="591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latin typeface="Arial"/>
                <a:cs typeface="Arial"/>
              </a:rPr>
              <a:t>Akan </a:t>
            </a:r>
            <a:r>
              <a:rPr lang="id-ID" sz="2400" dirty="0" smtClean="0">
                <a:latin typeface="Arial"/>
                <a:cs typeface="Arial"/>
              </a:rPr>
              <a:t>ada suatu </a:t>
            </a:r>
            <a:r>
              <a:rPr lang="id-ID" sz="2400" spc="-4" dirty="0" smtClean="0">
                <a:latin typeface="Arial"/>
                <a:cs typeface="Arial"/>
              </a:rPr>
              <a:t>fenomena </a:t>
            </a:r>
            <a:r>
              <a:rPr lang="id-ID" sz="2400" dirty="0" smtClean="0">
                <a:latin typeface="Arial"/>
                <a:cs typeface="Arial"/>
              </a:rPr>
              <a:t>menarik apabila anda melihat batas area (</a:t>
            </a:r>
            <a:r>
              <a:rPr lang="id-ID" sz="2400" i="1" dirty="0" smtClean="0">
                <a:latin typeface="Arial"/>
                <a:cs typeface="Arial"/>
              </a:rPr>
              <a:t>around boundaries </a:t>
            </a:r>
            <a:r>
              <a:rPr lang="id-ID" sz="2400" i="1" spc="4" dirty="0" smtClean="0">
                <a:latin typeface="Arial"/>
                <a:cs typeface="Arial"/>
              </a:rPr>
              <a:t>area</a:t>
            </a:r>
            <a:r>
              <a:rPr lang="id-ID" sz="2400" spc="4" dirty="0" smtClean="0">
                <a:latin typeface="Arial"/>
                <a:cs typeface="Arial"/>
              </a:rPr>
              <a:t>) </a:t>
            </a:r>
            <a:r>
              <a:rPr lang="id-ID" sz="2400" dirty="0" smtClean="0">
                <a:latin typeface="Arial"/>
                <a:cs typeface="Arial"/>
              </a:rPr>
              <a:t>dari kecerahan </a:t>
            </a:r>
            <a:r>
              <a:rPr lang="id-ID" sz="2400" spc="-4" dirty="0" smtClean="0">
                <a:latin typeface="Arial"/>
                <a:cs typeface="Arial"/>
              </a:rPr>
              <a:t>tinggi </a:t>
            </a:r>
            <a:r>
              <a:rPr lang="id-ID" sz="2400" dirty="0" smtClean="0">
                <a:latin typeface="Arial"/>
                <a:cs typeface="Arial"/>
              </a:rPr>
              <a:t>dan rendah. </a:t>
            </a:r>
            <a:r>
              <a:rPr lang="id-ID" sz="2400" spc="-4" dirty="0" smtClean="0">
                <a:latin typeface="Arial"/>
                <a:cs typeface="Arial"/>
              </a:rPr>
              <a:t>Gambar  </a:t>
            </a:r>
            <a:r>
              <a:rPr lang="id-ID" sz="2400" dirty="0" smtClean="0">
                <a:latin typeface="Arial"/>
                <a:cs typeface="Arial"/>
              </a:rPr>
              <a:t>berikut akan memperlihatkan </a:t>
            </a:r>
            <a:r>
              <a:rPr lang="id-ID" sz="2400" i="1" spc="-4" dirty="0" smtClean="0">
                <a:latin typeface="Arial"/>
                <a:cs typeface="Arial"/>
              </a:rPr>
              <a:t>efek Hermann</a:t>
            </a:r>
            <a:r>
              <a:rPr lang="id-ID" sz="2400" spc="-4" dirty="0" smtClean="0">
                <a:latin typeface="Arial"/>
                <a:cs typeface="Arial"/>
              </a:rPr>
              <a:t>, </a:t>
            </a:r>
            <a:r>
              <a:rPr lang="id-ID" sz="2400" dirty="0" smtClean="0">
                <a:latin typeface="Arial"/>
                <a:cs typeface="Arial"/>
              </a:rPr>
              <a:t>dimana orang dapat </a:t>
            </a:r>
            <a:r>
              <a:rPr lang="id-ID" sz="2400" spc="-4" dirty="0" smtClean="0">
                <a:latin typeface="Arial"/>
                <a:cs typeface="Arial"/>
              </a:rPr>
              <a:t>melihat ‘titik putih’ </a:t>
            </a:r>
            <a:r>
              <a:rPr lang="id-ID" sz="2400" dirty="0" smtClean="0">
                <a:latin typeface="Arial"/>
                <a:cs typeface="Arial"/>
              </a:rPr>
              <a:t>pada pertemuan antara baris hitam </a:t>
            </a:r>
            <a:r>
              <a:rPr lang="id-ID" sz="2400" dirty="0" smtClean="0">
                <a:latin typeface="Arial"/>
                <a:cs typeface="Arial"/>
              </a:rPr>
              <a:t>dan </a:t>
            </a:r>
            <a:r>
              <a:rPr lang="id-ID" sz="2400" spc="-4" dirty="0" smtClean="0">
                <a:latin typeface="Arial"/>
                <a:cs typeface="Arial"/>
              </a:rPr>
              <a:t>‘titik </a:t>
            </a:r>
            <a:r>
              <a:rPr lang="id-ID" sz="2400" dirty="0" smtClean="0">
                <a:latin typeface="Arial"/>
                <a:cs typeface="Arial"/>
              </a:rPr>
              <a:t>hitam’ pada pertemuan antara baris putih; </a:t>
            </a:r>
            <a:r>
              <a:rPr lang="id-ID" sz="2400" spc="-9" dirty="0" smtClean="0">
                <a:latin typeface="Arial"/>
                <a:cs typeface="Arial"/>
              </a:rPr>
              <a:t>tetapi </a:t>
            </a:r>
            <a:r>
              <a:rPr lang="id-ID" sz="2400" spc="-4" dirty="0" smtClean="0">
                <a:latin typeface="Arial"/>
                <a:cs typeface="Arial"/>
              </a:rPr>
              <a:t>titik tersebut </a:t>
            </a:r>
            <a:r>
              <a:rPr lang="id-ID" sz="2400" dirty="0" smtClean="0">
                <a:latin typeface="Arial"/>
                <a:cs typeface="Arial"/>
              </a:rPr>
              <a:t>akan ‘lenyap’ jika pertemuan </a:t>
            </a:r>
            <a:r>
              <a:rPr lang="id-ID" sz="2400" spc="-4" dirty="0" smtClean="0">
                <a:latin typeface="Arial"/>
                <a:cs typeface="Arial"/>
              </a:rPr>
              <a:t>tersebut </a:t>
            </a:r>
            <a:r>
              <a:rPr lang="id-ID" sz="2400" dirty="0" smtClean="0">
                <a:latin typeface="Arial"/>
                <a:cs typeface="Arial"/>
              </a:rPr>
              <a:t>dilihat dengan </a:t>
            </a:r>
            <a:r>
              <a:rPr lang="id-ID" sz="2400" spc="-4" dirty="0" smtClean="0">
                <a:latin typeface="Arial"/>
                <a:cs typeface="Arial"/>
              </a:rPr>
              <a:t>tepat</a:t>
            </a:r>
            <a:r>
              <a:rPr lang="id-ID" sz="2400" spc="35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(fokus)</a:t>
            </a:r>
          </a:p>
          <a:p>
            <a:pPr marL="11206" marR="4483" indent="0" algn="just">
              <a:lnSpc>
                <a:spcPct val="15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z="3600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1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Kisi-Kisi</a:t>
            </a:r>
            <a:r>
              <a:rPr lang="id-ID" b="1" spc="-66" dirty="0" smtClean="0"/>
              <a:t> </a:t>
            </a:r>
            <a:r>
              <a:rPr lang="id-ID" b="1" dirty="0" smtClean="0"/>
              <a:t>Herman</a:t>
            </a:r>
            <a:endParaRPr lang="id-ID" b="1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8496" y="1900758"/>
            <a:ext cx="8720808" cy="459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2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W</a:t>
            </a:r>
            <a:r>
              <a:rPr lang="id-ID" b="1" spc="-4" dirty="0" smtClean="0"/>
              <a:t>a</a:t>
            </a:r>
            <a:r>
              <a:rPr lang="id-ID" b="1" dirty="0" smtClean="0"/>
              <a:t>r</a:t>
            </a:r>
            <a:r>
              <a:rPr lang="id-ID" b="1" spc="-4" dirty="0" smtClean="0"/>
              <a:t>n</a:t>
            </a:r>
            <a:r>
              <a:rPr lang="id-ID" b="1" spc="4" dirty="0" smtClean="0"/>
              <a:t>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/>
          </a:bodyPr>
          <a:lstStyle/>
          <a:p>
            <a:pPr marL="313781" indent="-302575" algn="just">
              <a:lnSpc>
                <a:spcPct val="100000"/>
              </a:lnSpc>
              <a:spcBef>
                <a:spcPts val="383"/>
              </a:spcBef>
              <a:tabLst>
                <a:tab pos="313221" algn="l"/>
                <a:tab pos="313781" algn="l"/>
              </a:tabLst>
            </a:pPr>
            <a:r>
              <a:rPr lang="id-ID" dirty="0" smtClean="0">
                <a:latin typeface="Arial"/>
                <a:cs typeface="Arial"/>
              </a:rPr>
              <a:t>Merupakan sensasi yang </a:t>
            </a:r>
            <a:r>
              <a:rPr lang="id-ID" spc="-4" dirty="0" smtClean="0">
                <a:latin typeface="Arial"/>
                <a:cs typeface="Arial"/>
              </a:rPr>
              <a:t>diperoleh </a:t>
            </a:r>
            <a:r>
              <a:rPr lang="id-ID" dirty="0" smtClean="0">
                <a:latin typeface="Arial"/>
                <a:cs typeface="Arial"/>
              </a:rPr>
              <a:t>oleh</a:t>
            </a:r>
            <a:r>
              <a:rPr lang="id-ID" spc="35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mata</a:t>
            </a:r>
            <a:endParaRPr lang="id-ID" dirty="0" smtClean="0">
              <a:latin typeface="Arial"/>
              <a:cs typeface="Arial"/>
            </a:endParaRPr>
          </a:p>
          <a:p>
            <a:pPr marL="313781" marR="4483" indent="-302575" algn="just">
              <a:lnSpc>
                <a:spcPct val="100000"/>
              </a:lnSpc>
              <a:spcBef>
                <a:spcPts val="591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Panjang </a:t>
            </a:r>
            <a:r>
              <a:rPr lang="id-ID" dirty="0" smtClean="0">
                <a:latin typeface="Arial"/>
                <a:cs typeface="Arial"/>
              </a:rPr>
              <a:t>gelombang cahaya </a:t>
            </a:r>
            <a:r>
              <a:rPr lang="id-ID" spc="-4" dirty="0" smtClean="0">
                <a:latin typeface="Arial"/>
                <a:cs typeface="Arial"/>
              </a:rPr>
              <a:t>tampak </a:t>
            </a:r>
            <a:r>
              <a:rPr lang="id-ID" dirty="0" smtClean="0">
                <a:latin typeface="Arial"/>
                <a:cs typeface="Arial"/>
              </a:rPr>
              <a:t>berkisar </a:t>
            </a:r>
            <a:r>
              <a:rPr lang="id-ID" dirty="0" smtClean="0">
                <a:latin typeface="Arial"/>
                <a:cs typeface="Arial"/>
              </a:rPr>
              <a:t>antara 400 – 700 nm (dari ultraviolet </a:t>
            </a:r>
            <a:r>
              <a:rPr lang="id-ID" spc="-4" dirty="0" smtClean="0">
                <a:latin typeface="Arial"/>
                <a:cs typeface="Arial"/>
              </a:rPr>
              <a:t>s.d. </a:t>
            </a:r>
            <a:r>
              <a:rPr lang="id-ID" dirty="0" smtClean="0">
                <a:latin typeface="Arial"/>
                <a:cs typeface="Arial"/>
              </a:rPr>
              <a:t>infrared), dan dengan luminans </a:t>
            </a:r>
            <a:r>
              <a:rPr lang="id-ID" spc="-4" dirty="0" smtClean="0">
                <a:latin typeface="Arial"/>
                <a:cs typeface="Arial"/>
              </a:rPr>
              <a:t>konstan </a:t>
            </a:r>
            <a:r>
              <a:rPr lang="id-ID" dirty="0" smtClean="0">
                <a:latin typeface="Arial"/>
                <a:cs typeface="Arial"/>
              </a:rPr>
              <a:t>dan jumlah cahaya putih yang ditambahkan (saturasi) dijaga tetap, seseorang yang memiliki penglihatan normal mampu membedakan 128  </a:t>
            </a:r>
            <a:r>
              <a:rPr lang="id-ID" spc="-4" dirty="0" smtClean="0">
                <a:latin typeface="Arial"/>
                <a:cs typeface="Arial"/>
              </a:rPr>
              <a:t>warna</a:t>
            </a:r>
            <a:endParaRPr lang="id-ID" dirty="0" smtClean="0">
              <a:latin typeface="Arial"/>
              <a:cs typeface="Arial"/>
            </a:endParaRPr>
          </a:p>
          <a:p>
            <a:pPr marL="313781" marR="160813" indent="-302575" algn="just">
              <a:lnSpc>
                <a:spcPct val="100000"/>
              </a:lnSpc>
              <a:spcBef>
                <a:spcPts val="635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Mata </a:t>
            </a:r>
            <a:r>
              <a:rPr lang="id-ID" dirty="0" smtClean="0">
                <a:latin typeface="Arial"/>
                <a:cs typeface="Arial"/>
              </a:rPr>
              <a:t>dapat membedakan warna secara akurat ketika </a:t>
            </a:r>
            <a:r>
              <a:rPr lang="id-ID" spc="-4" dirty="0" smtClean="0">
                <a:latin typeface="Arial"/>
                <a:cs typeface="Arial"/>
              </a:rPr>
              <a:t>posisi </a:t>
            </a:r>
            <a:r>
              <a:rPr lang="id-ID" dirty="0" smtClean="0">
                <a:latin typeface="Arial"/>
                <a:cs typeface="Arial"/>
              </a:rPr>
              <a:t>objek membentuk sudut </a:t>
            </a:r>
            <a:r>
              <a:rPr lang="id-ID" dirty="0" smtClean="0">
                <a:latin typeface="Arial"/>
                <a:cs typeface="Arial"/>
              </a:rPr>
              <a:t>kurang </a:t>
            </a:r>
            <a:r>
              <a:rPr lang="id-ID" dirty="0" smtClean="0">
                <a:latin typeface="Arial"/>
                <a:cs typeface="Arial"/>
              </a:rPr>
              <a:t>lebih 60</a:t>
            </a:r>
            <a:r>
              <a:rPr lang="id-ID" baseline="23391" dirty="0" smtClean="0">
                <a:latin typeface="Arial"/>
                <a:cs typeface="Arial"/>
              </a:rPr>
              <a:t>0 </a:t>
            </a:r>
            <a:r>
              <a:rPr lang="id-ID" spc="-4" dirty="0" smtClean="0">
                <a:latin typeface="Arial"/>
                <a:cs typeface="Arial"/>
              </a:rPr>
              <a:t>terhadap mata </a:t>
            </a:r>
            <a:r>
              <a:rPr lang="id-ID" dirty="0" smtClean="0">
                <a:latin typeface="Arial"/>
                <a:cs typeface="Arial"/>
              </a:rPr>
              <a:t>(dengan posisi </a:t>
            </a:r>
            <a:r>
              <a:rPr lang="id-ID" dirty="0" smtClean="0">
                <a:latin typeface="Arial"/>
                <a:cs typeface="Arial"/>
              </a:rPr>
              <a:t>kepala </a:t>
            </a:r>
            <a:r>
              <a:rPr lang="id-ID" dirty="0" smtClean="0">
                <a:latin typeface="Arial"/>
                <a:cs typeface="Arial"/>
              </a:rPr>
              <a:t>dan </a:t>
            </a:r>
            <a:r>
              <a:rPr lang="id-ID" spc="-4" dirty="0" smtClean="0">
                <a:latin typeface="Arial"/>
                <a:cs typeface="Arial"/>
              </a:rPr>
              <a:t>mata</a:t>
            </a:r>
            <a:r>
              <a:rPr lang="id-ID" spc="13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diam)</a:t>
            </a:r>
          </a:p>
          <a:p>
            <a:pPr marL="11206" marR="4483" indent="0" algn="just">
              <a:lnSpc>
                <a:spcPct val="10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4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W</a:t>
            </a:r>
            <a:r>
              <a:rPr lang="id-ID" b="1" spc="-4" dirty="0" smtClean="0"/>
              <a:t>a</a:t>
            </a:r>
            <a:r>
              <a:rPr lang="id-ID" b="1" dirty="0" smtClean="0"/>
              <a:t>r</a:t>
            </a:r>
            <a:r>
              <a:rPr lang="id-ID" b="1" spc="-4" dirty="0" smtClean="0"/>
              <a:t>n</a:t>
            </a:r>
            <a:r>
              <a:rPr lang="id-ID" b="1" spc="4" dirty="0" smtClean="0"/>
              <a:t>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92500"/>
          </a:bodyPr>
          <a:lstStyle/>
          <a:p>
            <a:pPr marL="313781" marR="79566" indent="-302575" algn="just">
              <a:lnSpc>
                <a:spcPct val="150000"/>
              </a:lnSpc>
              <a:spcBef>
                <a:spcPts val="84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Retina </a:t>
            </a:r>
            <a:r>
              <a:rPr lang="id-ID" dirty="0" smtClean="0">
                <a:latin typeface="Arial"/>
                <a:cs typeface="Arial"/>
              </a:rPr>
              <a:t>manusia </a:t>
            </a:r>
            <a:r>
              <a:rPr lang="id-ID" spc="-4" dirty="0" smtClean="0">
                <a:latin typeface="Arial"/>
                <a:cs typeface="Arial"/>
              </a:rPr>
              <a:t>terdiri </a:t>
            </a:r>
            <a:r>
              <a:rPr lang="id-ID" dirty="0" smtClean="0">
                <a:latin typeface="Arial"/>
                <a:cs typeface="Arial"/>
              </a:rPr>
              <a:t>atas banyak </a:t>
            </a:r>
            <a:r>
              <a:rPr lang="id-ID" spc="-4" dirty="0" smtClean="0">
                <a:latin typeface="Arial"/>
                <a:cs typeface="Arial"/>
              </a:rPr>
              <a:t>sekali </a:t>
            </a:r>
            <a:r>
              <a:rPr lang="id-ID" dirty="0" smtClean="0">
                <a:latin typeface="Arial"/>
                <a:cs typeface="Arial"/>
              </a:rPr>
              <a:t>rods dan cones yang </a:t>
            </a:r>
            <a:r>
              <a:rPr lang="id-ID" spc="-4" dirty="0" smtClean="0">
                <a:latin typeface="Arial"/>
                <a:cs typeface="Arial"/>
              </a:rPr>
              <a:t>sensitif terhadap</a:t>
            </a:r>
            <a:r>
              <a:rPr lang="id-ID" spc="35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cahaya</a:t>
            </a:r>
          </a:p>
          <a:p>
            <a:pPr marL="667346" lvl="1" indent="-252706" algn="just">
              <a:lnSpc>
                <a:spcPct val="150000"/>
              </a:lnSpc>
              <a:spcBef>
                <a:spcPts val="512"/>
              </a:spcBef>
              <a:buFont typeface="Arial"/>
              <a:buChar char="–"/>
              <a:tabLst>
                <a:tab pos="667906" algn="l"/>
              </a:tabLst>
            </a:pPr>
            <a:r>
              <a:rPr lang="id-ID" i="1" spc="-4" dirty="0" smtClean="0">
                <a:latin typeface="Arial"/>
                <a:cs typeface="Arial"/>
              </a:rPr>
              <a:t>Rods </a:t>
            </a:r>
            <a:r>
              <a:rPr lang="id-ID" spc="-4" dirty="0" smtClean="0">
                <a:latin typeface="Arial"/>
                <a:cs typeface="Arial"/>
              </a:rPr>
              <a:t>bertanggung </a:t>
            </a:r>
            <a:r>
              <a:rPr lang="id-ID" dirty="0" smtClean="0">
                <a:latin typeface="Arial"/>
                <a:cs typeface="Arial"/>
              </a:rPr>
              <a:t>jawab </a:t>
            </a:r>
            <a:r>
              <a:rPr lang="id-ID" spc="-4" dirty="0" smtClean="0">
                <a:latin typeface="Arial"/>
                <a:cs typeface="Arial"/>
              </a:rPr>
              <a:t>untuk penglihatan</a:t>
            </a:r>
            <a:r>
              <a:rPr lang="id-ID" spc="62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malam</a:t>
            </a:r>
            <a:endParaRPr lang="id-ID" dirty="0" smtClean="0">
              <a:latin typeface="Arial"/>
              <a:cs typeface="Arial"/>
            </a:endParaRPr>
          </a:p>
          <a:p>
            <a:pPr marL="667346" marR="708250" lvl="1" indent="-252706" algn="just">
              <a:lnSpc>
                <a:spcPct val="150000"/>
              </a:lnSpc>
              <a:spcBef>
                <a:spcPts val="499"/>
              </a:spcBef>
              <a:buFont typeface="Arial"/>
              <a:buChar char="–"/>
              <a:tabLst>
                <a:tab pos="667906" algn="l"/>
              </a:tabLst>
            </a:pPr>
            <a:r>
              <a:rPr lang="id-ID" i="1" spc="-4" dirty="0" smtClean="0">
                <a:latin typeface="Arial"/>
                <a:cs typeface="Arial"/>
              </a:rPr>
              <a:t>Cones </a:t>
            </a:r>
            <a:r>
              <a:rPr lang="id-ID" dirty="0" smtClean="0">
                <a:latin typeface="Arial"/>
                <a:cs typeface="Arial"/>
              </a:rPr>
              <a:t>merupakan sel-sel </a:t>
            </a:r>
            <a:r>
              <a:rPr lang="id-ID" spc="-4" dirty="0" smtClean="0">
                <a:latin typeface="Arial"/>
                <a:cs typeface="Arial"/>
              </a:rPr>
              <a:t>yang </a:t>
            </a:r>
            <a:r>
              <a:rPr lang="id-ID" dirty="0" smtClean="0">
                <a:latin typeface="Arial"/>
                <a:cs typeface="Arial"/>
              </a:rPr>
              <a:t>sangat </a:t>
            </a:r>
            <a:r>
              <a:rPr lang="id-ID" spc="-4" dirty="0" smtClean="0">
                <a:latin typeface="Arial"/>
                <a:cs typeface="Arial"/>
              </a:rPr>
              <a:t>sensitif </a:t>
            </a:r>
            <a:r>
              <a:rPr lang="id-ID" spc="-4" dirty="0" smtClean="0">
                <a:latin typeface="Arial"/>
                <a:cs typeface="Arial"/>
              </a:rPr>
              <a:t>terhadap</a:t>
            </a:r>
            <a:r>
              <a:rPr lang="id-ID" dirty="0" smtClean="0">
                <a:latin typeface="Arial"/>
                <a:cs typeface="Arial"/>
              </a:rPr>
              <a:t> warna</a:t>
            </a:r>
          </a:p>
          <a:p>
            <a:pPr marL="667346" marR="4483" lvl="1" indent="-252706" algn="just">
              <a:lnSpc>
                <a:spcPct val="150000"/>
              </a:lnSpc>
              <a:spcBef>
                <a:spcPts val="499"/>
              </a:spcBef>
              <a:buFont typeface="Arial"/>
              <a:buChar char="–"/>
              <a:tabLst>
                <a:tab pos="667906" algn="l"/>
              </a:tabLst>
            </a:pPr>
            <a:r>
              <a:rPr lang="id-ID" i="1" spc="-4" dirty="0" smtClean="0">
                <a:latin typeface="Arial"/>
                <a:cs typeface="Arial"/>
              </a:rPr>
              <a:t>Fotopigmen </a:t>
            </a:r>
            <a:r>
              <a:rPr lang="id-ID" spc="-4" dirty="0" smtClean="0">
                <a:latin typeface="Arial"/>
                <a:cs typeface="Arial"/>
              </a:rPr>
              <a:t>dalam </a:t>
            </a:r>
            <a:r>
              <a:rPr lang="id-ID" i="1" dirty="0" smtClean="0">
                <a:latin typeface="Arial"/>
                <a:cs typeface="Arial"/>
              </a:rPr>
              <a:t>cones </a:t>
            </a:r>
            <a:r>
              <a:rPr lang="id-ID" spc="-4" dirty="0" smtClean="0">
                <a:latin typeface="Arial"/>
                <a:cs typeface="Arial"/>
              </a:rPr>
              <a:t>akan </a:t>
            </a:r>
            <a:r>
              <a:rPr lang="id-ID" dirty="0" smtClean="0">
                <a:latin typeface="Arial"/>
                <a:cs typeface="Arial"/>
              </a:rPr>
              <a:t>menterjemahkan panjang gelombang </a:t>
            </a:r>
            <a:r>
              <a:rPr lang="id-ID" spc="-4" dirty="0" smtClean="0">
                <a:latin typeface="Arial"/>
                <a:cs typeface="Arial"/>
              </a:rPr>
              <a:t>menjadi </a:t>
            </a:r>
            <a:r>
              <a:rPr lang="id-ID" dirty="0" smtClean="0">
                <a:latin typeface="Arial"/>
                <a:cs typeface="Arial"/>
              </a:rPr>
              <a:t>sensasi warna </a:t>
            </a:r>
            <a:r>
              <a:rPr lang="id-ID" spc="-4" dirty="0" smtClean="0">
                <a:latin typeface="Arial"/>
                <a:cs typeface="Arial"/>
              </a:rPr>
              <a:t>yang </a:t>
            </a:r>
            <a:r>
              <a:rPr lang="id-ID" dirty="0" smtClean="0">
                <a:latin typeface="Arial"/>
                <a:cs typeface="Arial"/>
              </a:rPr>
              <a:t>kisarannya </a:t>
            </a:r>
            <a:r>
              <a:rPr lang="id-ID" spc="-4" dirty="0" smtClean="0">
                <a:latin typeface="Arial"/>
                <a:cs typeface="Arial"/>
              </a:rPr>
              <a:t>ditentukan oleh </a:t>
            </a:r>
            <a:r>
              <a:rPr lang="id-ID" dirty="0" smtClean="0">
                <a:latin typeface="Arial"/>
                <a:cs typeface="Arial"/>
              </a:rPr>
              <a:t>3 buah </a:t>
            </a:r>
            <a:r>
              <a:rPr lang="id-ID" spc="-4" dirty="0" smtClean="0">
                <a:latin typeface="Arial"/>
                <a:cs typeface="Arial"/>
              </a:rPr>
              <a:t>fotopigmen yaitu  biru </a:t>
            </a:r>
            <a:r>
              <a:rPr lang="id-ID" dirty="0" smtClean="0">
                <a:latin typeface="Arial"/>
                <a:cs typeface="Arial"/>
              </a:rPr>
              <a:t>(445 nm), </a:t>
            </a:r>
            <a:r>
              <a:rPr lang="id-ID" spc="-4" dirty="0" smtClean="0">
                <a:latin typeface="Arial"/>
                <a:cs typeface="Arial"/>
              </a:rPr>
              <a:t>hijau (535 </a:t>
            </a:r>
            <a:r>
              <a:rPr lang="id-ID" dirty="0" smtClean="0">
                <a:latin typeface="Arial"/>
                <a:cs typeface="Arial"/>
              </a:rPr>
              <a:t>nm) </a:t>
            </a:r>
            <a:r>
              <a:rPr lang="id-ID" spc="-4" dirty="0" smtClean="0">
                <a:latin typeface="Arial"/>
                <a:cs typeface="Arial"/>
              </a:rPr>
              <a:t>dan </a:t>
            </a:r>
            <a:r>
              <a:rPr lang="id-ID" dirty="0" smtClean="0">
                <a:latin typeface="Arial"/>
                <a:cs typeface="Arial"/>
              </a:rPr>
              <a:t>merah </a:t>
            </a:r>
            <a:r>
              <a:rPr lang="id-ID" spc="-4" dirty="0" smtClean="0">
                <a:latin typeface="Arial"/>
                <a:cs typeface="Arial"/>
              </a:rPr>
              <a:t>(575</a:t>
            </a:r>
            <a:r>
              <a:rPr lang="id-ID" spc="18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nm)</a:t>
            </a:r>
          </a:p>
          <a:p>
            <a:pPr marL="11206" marR="4483" indent="0" algn="just">
              <a:lnSpc>
                <a:spcPct val="10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8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W</a:t>
            </a:r>
            <a:r>
              <a:rPr lang="id-ID" b="1" spc="-4" dirty="0" smtClean="0"/>
              <a:t>a</a:t>
            </a:r>
            <a:r>
              <a:rPr lang="id-ID" b="1" dirty="0" smtClean="0"/>
              <a:t>r</a:t>
            </a:r>
            <a:r>
              <a:rPr lang="id-ID" b="1" spc="-4" dirty="0" smtClean="0"/>
              <a:t>n</a:t>
            </a:r>
            <a:r>
              <a:rPr lang="id-ID" b="1" spc="4" dirty="0" smtClean="0"/>
              <a:t>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92500" lnSpcReduction="10000"/>
          </a:bodyPr>
          <a:lstStyle/>
          <a:p>
            <a:pPr marL="11206" indent="0" algn="just">
              <a:lnSpc>
                <a:spcPct val="120000"/>
              </a:lnSpc>
              <a:spcBef>
                <a:spcPts val="383"/>
              </a:spcBef>
              <a:buNone/>
              <a:tabLst>
                <a:tab pos="313221" algn="l"/>
                <a:tab pos="313781" algn="l"/>
              </a:tabLst>
            </a:pPr>
            <a:r>
              <a:rPr lang="id-ID" b="1" spc="-4" dirty="0" smtClean="0">
                <a:latin typeface="Arial"/>
                <a:cs typeface="Arial"/>
              </a:rPr>
              <a:t>Warna </a:t>
            </a:r>
            <a:r>
              <a:rPr lang="id-ID" b="1" dirty="0" smtClean="0">
                <a:latin typeface="Arial"/>
                <a:cs typeface="Arial"/>
              </a:rPr>
              <a:t>dibentuk</a:t>
            </a:r>
            <a:r>
              <a:rPr lang="id-ID" b="1" spc="26" dirty="0" smtClean="0">
                <a:latin typeface="Arial"/>
                <a:cs typeface="Arial"/>
              </a:rPr>
              <a:t> </a:t>
            </a:r>
            <a:r>
              <a:rPr lang="id-ID" b="1" dirty="0" smtClean="0">
                <a:latin typeface="Arial"/>
                <a:cs typeface="Arial"/>
              </a:rPr>
              <a:t>dari:</a:t>
            </a:r>
          </a:p>
          <a:p>
            <a:pPr marL="313781" marR="4483" algn="just">
              <a:lnSpc>
                <a:spcPct val="120000"/>
              </a:lnSpc>
              <a:spcBef>
                <a:spcPts val="591"/>
              </a:spcBef>
            </a:pPr>
            <a:r>
              <a:rPr lang="id-ID" b="1" spc="-4" dirty="0" smtClean="0">
                <a:latin typeface="Arial"/>
                <a:cs typeface="Arial"/>
              </a:rPr>
              <a:t>Hue </a:t>
            </a:r>
            <a:r>
              <a:rPr lang="id-ID" dirty="0" smtClean="0">
                <a:latin typeface="Arial"/>
                <a:cs typeface="Arial"/>
              </a:rPr>
              <a:t>(corak warna), merupakan bermacam-macam </a:t>
            </a:r>
            <a:r>
              <a:rPr lang="id-ID" spc="-4" dirty="0" smtClean="0">
                <a:latin typeface="Arial"/>
                <a:cs typeface="Arial"/>
              </a:rPr>
              <a:t>warna </a:t>
            </a:r>
            <a:r>
              <a:rPr lang="id-ID" dirty="0" smtClean="0">
                <a:latin typeface="Arial"/>
                <a:cs typeface="Arial"/>
              </a:rPr>
              <a:t>dalam corak yang berbeda. Makin </a:t>
            </a:r>
            <a:r>
              <a:rPr lang="id-ID" spc="-4" dirty="0" smtClean="0">
                <a:latin typeface="Arial"/>
                <a:cs typeface="Arial"/>
              </a:rPr>
              <a:t>tinggi </a:t>
            </a:r>
            <a:r>
              <a:rPr lang="id-ID" dirty="0" smtClean="0">
                <a:latin typeface="Arial"/>
                <a:cs typeface="Arial"/>
              </a:rPr>
              <a:t>nilai suatu corak </a:t>
            </a:r>
            <a:r>
              <a:rPr lang="id-ID" spc="-4" dirty="0" smtClean="0">
                <a:latin typeface="Arial"/>
                <a:cs typeface="Arial"/>
              </a:rPr>
              <a:t>warna, </a:t>
            </a:r>
            <a:r>
              <a:rPr lang="id-ID" dirty="0" smtClean="0">
                <a:latin typeface="Arial"/>
                <a:cs typeface="Arial"/>
              </a:rPr>
              <a:t>maka akan </a:t>
            </a:r>
            <a:r>
              <a:rPr lang="id-ID" spc="-4" dirty="0" smtClean="0">
                <a:latin typeface="Arial"/>
                <a:cs typeface="Arial"/>
              </a:rPr>
              <a:t>makin </a:t>
            </a:r>
            <a:r>
              <a:rPr lang="id-ID" dirty="0" smtClean="0">
                <a:latin typeface="Arial"/>
                <a:cs typeface="Arial"/>
              </a:rPr>
              <a:t>jelas </a:t>
            </a:r>
            <a:r>
              <a:rPr lang="id-ID" dirty="0" smtClean="0">
                <a:latin typeface="Arial"/>
                <a:cs typeface="Arial"/>
              </a:rPr>
              <a:t>pula</a:t>
            </a:r>
            <a:r>
              <a:rPr lang="id-ID" spc="4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warnanya.</a:t>
            </a:r>
          </a:p>
          <a:p>
            <a:pPr marL="313781" marR="1317322" algn="just">
              <a:lnSpc>
                <a:spcPct val="120000"/>
              </a:lnSpc>
              <a:spcBef>
                <a:spcPts val="635"/>
              </a:spcBef>
            </a:pPr>
            <a:r>
              <a:rPr lang="id-ID" b="1" dirty="0" smtClean="0">
                <a:latin typeface="Arial"/>
                <a:cs typeface="Arial"/>
              </a:rPr>
              <a:t>Insensity </a:t>
            </a:r>
            <a:r>
              <a:rPr lang="id-ID" dirty="0" smtClean="0">
                <a:latin typeface="Arial"/>
                <a:cs typeface="Arial"/>
              </a:rPr>
              <a:t>(intensitas), </a:t>
            </a:r>
            <a:r>
              <a:rPr lang="id-ID" spc="-4" dirty="0" smtClean="0">
                <a:latin typeface="Arial"/>
                <a:cs typeface="Arial"/>
              </a:rPr>
              <a:t>merupakan tingkat </a:t>
            </a:r>
            <a:r>
              <a:rPr lang="id-ID" dirty="0" smtClean="0">
                <a:latin typeface="Arial"/>
                <a:cs typeface="Arial"/>
              </a:rPr>
              <a:t>kecerahan suatu</a:t>
            </a:r>
            <a:r>
              <a:rPr lang="id-ID" spc="18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warna.</a:t>
            </a:r>
            <a:endParaRPr lang="id-ID" dirty="0" smtClean="0">
              <a:latin typeface="Arial"/>
              <a:cs typeface="Arial"/>
            </a:endParaRPr>
          </a:p>
          <a:p>
            <a:pPr marL="313781" marR="127754" algn="just">
              <a:lnSpc>
                <a:spcPct val="120000"/>
              </a:lnSpc>
              <a:spcBef>
                <a:spcPts val="556"/>
              </a:spcBef>
            </a:pPr>
            <a:r>
              <a:rPr lang="id-ID" b="1" spc="-4" dirty="0" smtClean="0">
                <a:latin typeface="Arial"/>
                <a:cs typeface="Arial"/>
              </a:rPr>
              <a:t>Saturation </a:t>
            </a:r>
            <a:r>
              <a:rPr lang="id-ID" dirty="0" smtClean="0">
                <a:latin typeface="Arial"/>
                <a:cs typeface="Arial"/>
              </a:rPr>
              <a:t>(kejenuhan), merupakan penyerapan </a:t>
            </a:r>
            <a:r>
              <a:rPr lang="id-ID" spc="-4" dirty="0" smtClean="0">
                <a:latin typeface="Arial"/>
                <a:cs typeface="Arial"/>
              </a:rPr>
              <a:t>warna </a:t>
            </a:r>
            <a:r>
              <a:rPr lang="id-ID" dirty="0" smtClean="0">
                <a:latin typeface="Arial"/>
                <a:cs typeface="Arial"/>
              </a:rPr>
              <a:t>putih, </a:t>
            </a:r>
            <a:r>
              <a:rPr lang="id-ID" spc="-4" dirty="0" smtClean="0">
                <a:latin typeface="Arial"/>
                <a:cs typeface="Arial"/>
              </a:rPr>
              <a:t>makin </a:t>
            </a:r>
            <a:r>
              <a:rPr lang="id-ID" dirty="0" smtClean="0">
                <a:latin typeface="Arial"/>
                <a:cs typeface="Arial"/>
              </a:rPr>
              <a:t>sedikit </a:t>
            </a:r>
            <a:r>
              <a:rPr lang="id-ID" spc="-4" dirty="0" smtClean="0">
                <a:latin typeface="Arial"/>
                <a:cs typeface="Arial"/>
              </a:rPr>
              <a:t>warna </a:t>
            </a:r>
            <a:r>
              <a:rPr lang="id-ID" dirty="0" smtClean="0">
                <a:latin typeface="Arial"/>
                <a:cs typeface="Arial"/>
              </a:rPr>
              <a:t>putih dari suatu </a:t>
            </a:r>
            <a:r>
              <a:rPr lang="id-ID" spc="-4" dirty="0" smtClean="0">
                <a:latin typeface="Arial"/>
                <a:cs typeface="Arial"/>
              </a:rPr>
              <a:t>warna, </a:t>
            </a:r>
            <a:r>
              <a:rPr lang="id-ID" dirty="0" smtClean="0">
                <a:latin typeface="Arial"/>
                <a:cs typeface="Arial"/>
              </a:rPr>
              <a:t>maka semakin gelap </a:t>
            </a:r>
            <a:r>
              <a:rPr lang="id-ID" spc="-4" dirty="0" smtClean="0">
                <a:latin typeface="Arial"/>
                <a:cs typeface="Arial"/>
              </a:rPr>
              <a:t>warna </a:t>
            </a:r>
            <a:r>
              <a:rPr lang="id-ID" dirty="0" smtClean="0">
                <a:latin typeface="Arial"/>
                <a:cs typeface="Arial"/>
              </a:rPr>
              <a:t>itu, sebaliknya </a:t>
            </a:r>
            <a:r>
              <a:rPr lang="id-ID" spc="-4" dirty="0" smtClean="0">
                <a:latin typeface="Arial"/>
                <a:cs typeface="Arial"/>
              </a:rPr>
              <a:t>makin </a:t>
            </a:r>
            <a:r>
              <a:rPr lang="id-ID" dirty="0" smtClean="0">
                <a:latin typeface="Arial"/>
                <a:cs typeface="Arial"/>
              </a:rPr>
              <a:t>banyak </a:t>
            </a:r>
            <a:r>
              <a:rPr lang="id-ID" spc="-4" dirty="0" smtClean="0">
                <a:latin typeface="Arial"/>
                <a:cs typeface="Arial"/>
              </a:rPr>
              <a:t>jumlah </a:t>
            </a:r>
            <a:r>
              <a:rPr lang="id-ID" dirty="0" smtClean="0">
                <a:latin typeface="Arial"/>
                <a:cs typeface="Arial"/>
              </a:rPr>
              <a:t>unsur putih, </a:t>
            </a:r>
            <a:r>
              <a:rPr lang="id-ID" spc="-4" dirty="0" smtClean="0">
                <a:latin typeface="Arial"/>
                <a:cs typeface="Arial"/>
              </a:rPr>
              <a:t>makin </a:t>
            </a:r>
            <a:r>
              <a:rPr lang="id-ID" dirty="0" smtClean="0">
                <a:latin typeface="Arial"/>
                <a:cs typeface="Arial"/>
              </a:rPr>
              <a:t>jenuh </a:t>
            </a:r>
            <a:r>
              <a:rPr lang="id-ID" spc="-4" dirty="0" smtClean="0">
                <a:latin typeface="Arial"/>
                <a:cs typeface="Arial"/>
              </a:rPr>
              <a:t>warna</a:t>
            </a:r>
            <a:r>
              <a:rPr lang="id-ID" dirty="0" smtClean="0">
                <a:latin typeface="Arial"/>
                <a:cs typeface="Arial"/>
              </a:rPr>
              <a:t> itu.</a:t>
            </a:r>
          </a:p>
          <a:p>
            <a:pPr marL="11206" marR="4483" indent="0" algn="just">
              <a:lnSpc>
                <a:spcPct val="12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4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W</a:t>
            </a:r>
            <a:r>
              <a:rPr lang="id-ID" b="1" spc="-4" dirty="0" smtClean="0"/>
              <a:t>a</a:t>
            </a:r>
            <a:r>
              <a:rPr lang="id-ID" b="1" dirty="0" smtClean="0"/>
              <a:t>r</a:t>
            </a:r>
            <a:r>
              <a:rPr lang="id-ID" b="1" spc="-4" dirty="0" smtClean="0"/>
              <a:t>n</a:t>
            </a:r>
            <a:r>
              <a:rPr lang="id-ID" b="1" spc="4" dirty="0" smtClean="0"/>
              <a:t>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lnSpcReduction="10000"/>
          </a:bodyPr>
          <a:lstStyle/>
          <a:p>
            <a:pPr marL="313781" marR="67239" indent="-302575" algn="just">
              <a:lnSpc>
                <a:spcPct val="150000"/>
              </a:lnSpc>
              <a:spcBef>
                <a:spcPts val="675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Transmisivitas lensa mempunyai </a:t>
            </a:r>
            <a:r>
              <a:rPr lang="id-ID" spc="-4" dirty="0" smtClean="0">
                <a:latin typeface="Arial"/>
                <a:cs typeface="Arial"/>
              </a:rPr>
              <a:t>efek </a:t>
            </a:r>
            <a:r>
              <a:rPr lang="id-ID" spc="-4" dirty="0" smtClean="0">
                <a:latin typeface="Arial"/>
                <a:cs typeface="Arial"/>
              </a:rPr>
              <a:t>karena lensa akan menyerap energi hampir dua kali lebih banyak pada</a:t>
            </a:r>
            <a:r>
              <a:rPr lang="id-ID" spc="-88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daerah </a:t>
            </a:r>
            <a:r>
              <a:rPr lang="id-ID" dirty="0" smtClean="0">
                <a:latin typeface="Arial"/>
                <a:cs typeface="Arial"/>
              </a:rPr>
              <a:t>biru </a:t>
            </a:r>
            <a:r>
              <a:rPr lang="id-ID" spc="-4" dirty="0" smtClean="0">
                <a:latin typeface="Arial"/>
                <a:cs typeface="Arial"/>
              </a:rPr>
              <a:t>dibanding </a:t>
            </a:r>
            <a:r>
              <a:rPr lang="id-ID" dirty="0" smtClean="0">
                <a:latin typeface="Arial"/>
                <a:cs typeface="Arial"/>
              </a:rPr>
              <a:t>warna </a:t>
            </a:r>
            <a:r>
              <a:rPr lang="id-ID" spc="-4" dirty="0" smtClean="0">
                <a:latin typeface="Arial"/>
                <a:cs typeface="Arial"/>
              </a:rPr>
              <a:t>merah atau</a:t>
            </a:r>
            <a:r>
              <a:rPr lang="id-ID" spc="-110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kuning</a:t>
            </a:r>
            <a:endParaRPr lang="id-ID" dirty="0" smtClean="0">
              <a:latin typeface="Arial"/>
              <a:cs typeface="Arial"/>
            </a:endParaRPr>
          </a:p>
          <a:p>
            <a:pPr marL="313781" marR="4483" indent="-302575" algn="just">
              <a:lnSpc>
                <a:spcPct val="150000"/>
              </a:lnSpc>
              <a:spcBef>
                <a:spcPts val="671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Penuaan </a:t>
            </a:r>
            <a:r>
              <a:rPr lang="id-ID" dirty="0" smtClean="0">
                <a:latin typeface="Arial"/>
                <a:cs typeface="Arial"/>
              </a:rPr>
              <a:t>usia </a:t>
            </a:r>
            <a:r>
              <a:rPr lang="id-ID" spc="-4" dirty="0" smtClean="0">
                <a:latin typeface="Arial"/>
                <a:cs typeface="Arial"/>
              </a:rPr>
              <a:t>menyebabkan</a:t>
            </a:r>
            <a:r>
              <a:rPr lang="id-ID" spc="-115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penguningan lensa bertambah sehingga menyebabkan mata menjadi </a:t>
            </a:r>
            <a:r>
              <a:rPr lang="id-ID" dirty="0" smtClean="0">
                <a:latin typeface="Arial"/>
                <a:cs typeface="Arial"/>
              </a:rPr>
              <a:t>semakin </a:t>
            </a:r>
            <a:r>
              <a:rPr lang="id-ID" spc="-4" dirty="0" smtClean="0">
                <a:latin typeface="Arial"/>
                <a:cs typeface="Arial"/>
              </a:rPr>
              <a:t>tidak sensistif terhadap </a:t>
            </a:r>
            <a:r>
              <a:rPr lang="id-ID" dirty="0" smtClean="0">
                <a:latin typeface="Arial"/>
                <a:cs typeface="Arial"/>
              </a:rPr>
              <a:t>warna biru </a:t>
            </a:r>
            <a:r>
              <a:rPr lang="id-ID" spc="-4" dirty="0" smtClean="0">
                <a:latin typeface="Arial"/>
                <a:cs typeface="Arial"/>
              </a:rPr>
              <a:t>dan transmisivitas  </a:t>
            </a:r>
            <a:r>
              <a:rPr lang="id-ID" dirty="0" smtClean="0">
                <a:latin typeface="Arial"/>
                <a:cs typeface="Arial"/>
              </a:rPr>
              <a:t>cairan </a:t>
            </a:r>
            <a:r>
              <a:rPr lang="id-ID" spc="-4" dirty="0" smtClean="0">
                <a:latin typeface="Arial"/>
                <a:cs typeface="Arial"/>
              </a:rPr>
              <a:t>mata menyebabkan </a:t>
            </a:r>
            <a:r>
              <a:rPr lang="id-ID" spc="-4" dirty="0" smtClean="0">
                <a:latin typeface="Arial"/>
                <a:cs typeface="Arial"/>
              </a:rPr>
              <a:t>pandangan </a:t>
            </a:r>
            <a:r>
              <a:rPr lang="id-ID" spc="-4" dirty="0" smtClean="0">
                <a:latin typeface="Arial"/>
                <a:cs typeface="Arial"/>
              </a:rPr>
              <a:t>menjadi kabur dan tidak</a:t>
            </a:r>
            <a:r>
              <a:rPr lang="id-ID" spc="-57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terang</a:t>
            </a:r>
            <a:endParaRPr lang="id-ID" dirty="0" smtClean="0">
              <a:latin typeface="Arial"/>
              <a:cs typeface="Arial"/>
            </a:endParaRPr>
          </a:p>
          <a:p>
            <a:pPr marL="11206" marR="4483" indent="0" algn="just">
              <a:lnSpc>
                <a:spcPct val="15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7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W</a:t>
            </a:r>
            <a:r>
              <a:rPr lang="id-ID" b="1" spc="-4" dirty="0" smtClean="0"/>
              <a:t>a</a:t>
            </a:r>
            <a:r>
              <a:rPr lang="id-ID" b="1" dirty="0" smtClean="0"/>
              <a:t>r</a:t>
            </a:r>
            <a:r>
              <a:rPr lang="id-ID" b="1" spc="-4" dirty="0" smtClean="0"/>
              <a:t>n</a:t>
            </a:r>
            <a:r>
              <a:rPr lang="id-ID" b="1" spc="4" dirty="0" smtClean="0"/>
              <a:t>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92500"/>
          </a:bodyPr>
          <a:lstStyle/>
          <a:p>
            <a:pPr marL="313781" marR="127754" indent="-302575" algn="just">
              <a:lnSpc>
                <a:spcPct val="150000"/>
              </a:lnSpc>
              <a:spcBef>
                <a:spcPts val="424"/>
              </a:spcBef>
              <a:tabLst>
                <a:tab pos="313221" algn="l"/>
                <a:tab pos="313781" algn="l"/>
              </a:tabLst>
            </a:pPr>
            <a:r>
              <a:rPr lang="id-ID" sz="2471" spc="-4" dirty="0" smtClean="0">
                <a:latin typeface="Arial"/>
                <a:cs typeface="Arial"/>
              </a:rPr>
              <a:t>Penggunaan </a:t>
            </a:r>
            <a:r>
              <a:rPr lang="id-ID" sz="2471" dirty="0" smtClean="0">
                <a:latin typeface="Arial"/>
                <a:cs typeface="Arial"/>
              </a:rPr>
              <a:t>warna yang </a:t>
            </a:r>
            <a:r>
              <a:rPr lang="id-ID" sz="2471" spc="-4" dirty="0" smtClean="0">
                <a:latin typeface="Arial"/>
                <a:cs typeface="Arial"/>
              </a:rPr>
              <a:t>tepat </a:t>
            </a:r>
            <a:r>
              <a:rPr lang="id-ID" sz="2471" dirty="0" smtClean="0">
                <a:latin typeface="Arial"/>
                <a:cs typeface="Arial"/>
              </a:rPr>
              <a:t>akan membuat </a:t>
            </a:r>
            <a:r>
              <a:rPr lang="id-ID" sz="2471" spc="-4" dirty="0" smtClean="0">
                <a:latin typeface="Arial"/>
                <a:cs typeface="Arial"/>
              </a:rPr>
              <a:t>tampilan </a:t>
            </a:r>
            <a:r>
              <a:rPr lang="id-ID" sz="2471" dirty="0" smtClean="0">
                <a:latin typeface="Arial"/>
                <a:cs typeface="Arial"/>
              </a:rPr>
              <a:t>antarmuka menjadi</a:t>
            </a:r>
            <a:r>
              <a:rPr lang="id-ID" sz="2471" spc="57" dirty="0" smtClean="0">
                <a:latin typeface="Arial"/>
                <a:cs typeface="Arial"/>
              </a:rPr>
              <a:t> </a:t>
            </a:r>
            <a:r>
              <a:rPr lang="id-ID" sz="2471" spc="-4" dirty="0" smtClean="0">
                <a:latin typeface="Arial"/>
                <a:cs typeface="Arial"/>
              </a:rPr>
              <a:t>menarik</a:t>
            </a:r>
            <a:endParaRPr lang="id-ID" sz="2471" dirty="0" smtClean="0">
              <a:latin typeface="Arial"/>
              <a:cs typeface="Arial"/>
            </a:endParaRPr>
          </a:p>
          <a:p>
            <a:pPr marL="313781" marR="4483" indent="-302575" algn="just">
              <a:lnSpc>
                <a:spcPct val="150000"/>
              </a:lnSpc>
              <a:spcBef>
                <a:spcPts val="552"/>
              </a:spcBef>
              <a:tabLst>
                <a:tab pos="313221" algn="l"/>
                <a:tab pos="313781" algn="l"/>
              </a:tabLst>
            </a:pPr>
            <a:r>
              <a:rPr lang="id-ID" sz="2471" spc="-4" dirty="0" smtClean="0">
                <a:latin typeface="Arial"/>
                <a:cs typeface="Arial"/>
              </a:rPr>
              <a:t>Warna </a:t>
            </a:r>
            <a:r>
              <a:rPr lang="id-ID" sz="2471" dirty="0" smtClean="0">
                <a:latin typeface="Arial"/>
                <a:cs typeface="Arial"/>
              </a:rPr>
              <a:t>bukan suatu besaran </a:t>
            </a:r>
            <a:r>
              <a:rPr lang="id-ID" sz="2471" spc="-4" dirty="0" smtClean="0">
                <a:latin typeface="Arial"/>
                <a:cs typeface="Arial"/>
              </a:rPr>
              <a:t>fisik </a:t>
            </a:r>
            <a:r>
              <a:rPr lang="id-ID" sz="2471" dirty="0" smtClean="0">
                <a:latin typeface="Arial"/>
                <a:cs typeface="Arial"/>
              </a:rPr>
              <a:t>karena </a:t>
            </a:r>
            <a:r>
              <a:rPr lang="id-ID" sz="2471" spc="-4" dirty="0" smtClean="0">
                <a:latin typeface="Arial"/>
                <a:cs typeface="Arial"/>
              </a:rPr>
              <a:t>warna </a:t>
            </a:r>
            <a:r>
              <a:rPr lang="id-ID" sz="2471" dirty="0" smtClean="0">
                <a:latin typeface="Arial"/>
                <a:cs typeface="Arial"/>
              </a:rPr>
              <a:t>merupakan sensasi yang dihubungkan dengan </a:t>
            </a:r>
            <a:r>
              <a:rPr lang="id-ID" sz="2471" spc="-4" dirty="0" smtClean="0">
                <a:latin typeface="Arial"/>
                <a:cs typeface="Arial"/>
              </a:rPr>
              <a:t>sistem syaraf </a:t>
            </a:r>
            <a:r>
              <a:rPr lang="id-ID" sz="2471" dirty="0" smtClean="0">
                <a:latin typeface="Arial"/>
                <a:cs typeface="Arial"/>
              </a:rPr>
              <a:t>yang diperoleh dengan adanya  interaksi antara warna dengan </a:t>
            </a:r>
            <a:r>
              <a:rPr lang="id-ID" sz="2471" spc="-4" dirty="0" smtClean="0">
                <a:latin typeface="Arial"/>
                <a:cs typeface="Arial"/>
              </a:rPr>
              <a:t>sistem </a:t>
            </a:r>
            <a:r>
              <a:rPr lang="id-ID" sz="2471" dirty="0" smtClean="0">
                <a:latin typeface="Arial"/>
                <a:cs typeface="Arial"/>
              </a:rPr>
              <a:t>syaraf </a:t>
            </a:r>
            <a:r>
              <a:rPr lang="id-ID" sz="2471" dirty="0" smtClean="0">
                <a:latin typeface="Arial"/>
                <a:cs typeface="Arial"/>
              </a:rPr>
              <a:t>sensitif</a:t>
            </a:r>
            <a:r>
              <a:rPr lang="id-ID" sz="2471" spc="4" dirty="0" smtClean="0">
                <a:latin typeface="Arial"/>
                <a:cs typeface="Arial"/>
              </a:rPr>
              <a:t> </a:t>
            </a:r>
            <a:r>
              <a:rPr lang="id-ID" sz="2471" spc="-4" dirty="0" smtClean="0">
                <a:latin typeface="Arial"/>
                <a:cs typeface="Arial"/>
              </a:rPr>
              <a:t>warna</a:t>
            </a:r>
            <a:endParaRPr lang="id-ID" sz="2471" dirty="0" smtClean="0">
              <a:latin typeface="Arial"/>
              <a:cs typeface="Arial"/>
            </a:endParaRPr>
          </a:p>
          <a:p>
            <a:pPr marL="667346" marR="1030436" lvl="1" indent="-252706" algn="just">
              <a:lnSpc>
                <a:spcPct val="150000"/>
              </a:lnSpc>
              <a:spcBef>
                <a:spcPts val="529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Lensa pada </a:t>
            </a:r>
            <a:r>
              <a:rPr lang="id-ID" sz="2118" dirty="0" smtClean="0">
                <a:latin typeface="Arial"/>
                <a:cs typeface="Arial"/>
              </a:rPr>
              <a:t>mata manusia </a:t>
            </a:r>
            <a:r>
              <a:rPr lang="id-ID" sz="2118" spc="-4" dirty="0" smtClean="0">
                <a:latin typeface="Arial"/>
                <a:cs typeface="Arial"/>
              </a:rPr>
              <a:t>tidak </a:t>
            </a:r>
            <a:r>
              <a:rPr lang="id-ID" sz="2118" dirty="0" smtClean="0">
                <a:latin typeface="Arial"/>
                <a:cs typeface="Arial"/>
              </a:rPr>
              <a:t>mempunyai kemampuan </a:t>
            </a:r>
            <a:r>
              <a:rPr lang="id-ID" sz="2118" spc="-4" dirty="0" smtClean="0">
                <a:latin typeface="Arial"/>
                <a:cs typeface="Arial"/>
              </a:rPr>
              <a:t>untuk </a:t>
            </a:r>
            <a:r>
              <a:rPr lang="id-ID" sz="2118" dirty="0" smtClean="0">
                <a:latin typeface="Arial"/>
                <a:cs typeface="Arial"/>
              </a:rPr>
              <a:t>mengoreksi</a:t>
            </a:r>
            <a:r>
              <a:rPr lang="id-ID" sz="2118" spc="-22" dirty="0" smtClean="0">
                <a:latin typeface="Arial"/>
                <a:cs typeface="Arial"/>
              </a:rPr>
              <a:t> </a:t>
            </a:r>
            <a:r>
              <a:rPr lang="id-ID" sz="2118" dirty="0" smtClean="0">
                <a:latin typeface="Arial"/>
                <a:cs typeface="Arial"/>
              </a:rPr>
              <a:t>warna</a:t>
            </a:r>
          </a:p>
          <a:p>
            <a:pPr marL="667346" marR="444897" lvl="1" indent="-252706" algn="just">
              <a:lnSpc>
                <a:spcPct val="150000"/>
              </a:lnSpc>
              <a:spcBef>
                <a:spcPts val="481"/>
              </a:spcBef>
              <a:buChar char="–"/>
              <a:tabLst>
                <a:tab pos="667906" algn="l"/>
              </a:tabLst>
            </a:pPr>
            <a:r>
              <a:rPr lang="id-ID" sz="2118" dirty="0" smtClean="0">
                <a:latin typeface="Arial"/>
                <a:cs typeface="Arial"/>
              </a:rPr>
              <a:t>Menimbulkan </a:t>
            </a:r>
            <a:r>
              <a:rPr lang="id-ID" sz="2118" spc="-4" dirty="0" smtClean="0">
                <a:latin typeface="Arial"/>
                <a:cs typeface="Arial"/>
              </a:rPr>
              <a:t>efek </a:t>
            </a:r>
            <a:r>
              <a:rPr lang="id-ID" sz="2118" dirty="0" smtClean="0">
                <a:latin typeface="Arial"/>
                <a:cs typeface="Arial"/>
              </a:rPr>
              <a:t>kromostereopsis </a:t>
            </a:r>
            <a:r>
              <a:rPr lang="id-ID" sz="2118" spc="-4" dirty="0" smtClean="0">
                <a:latin typeface="Arial"/>
                <a:cs typeface="Arial"/>
              </a:rPr>
              <a:t>yaitu </a:t>
            </a:r>
            <a:r>
              <a:rPr lang="id-ID" sz="2118" dirty="0" smtClean="0">
                <a:latin typeface="Arial"/>
                <a:cs typeface="Arial"/>
              </a:rPr>
              <a:t>warna-</a:t>
            </a:r>
            <a:r>
              <a:rPr lang="id-ID" sz="2118" spc="-4" dirty="0" smtClean="0">
                <a:latin typeface="Arial"/>
                <a:cs typeface="Arial"/>
              </a:rPr>
              <a:t>warna </a:t>
            </a:r>
            <a:r>
              <a:rPr lang="id-ID" sz="2118" dirty="0" smtClean="0">
                <a:latin typeface="Arial"/>
                <a:cs typeface="Arial"/>
              </a:rPr>
              <a:t>murni </a:t>
            </a:r>
            <a:r>
              <a:rPr lang="id-ID" sz="2118" spc="-4" dirty="0" smtClean="0">
                <a:latin typeface="Arial"/>
                <a:cs typeface="Arial"/>
              </a:rPr>
              <a:t>pada jarak yang </a:t>
            </a:r>
            <a:r>
              <a:rPr lang="id-ID" sz="2118" dirty="0" smtClean="0">
                <a:latin typeface="Arial"/>
                <a:cs typeface="Arial"/>
              </a:rPr>
              <a:t>sama </a:t>
            </a:r>
            <a:r>
              <a:rPr lang="id-ID" sz="2118" spc="-4" dirty="0" smtClean="0">
                <a:latin typeface="Arial"/>
                <a:cs typeface="Arial"/>
              </a:rPr>
              <a:t>terlihat </a:t>
            </a:r>
            <a:r>
              <a:rPr lang="id-ID" sz="2118" dirty="0" smtClean="0">
                <a:latin typeface="Arial"/>
                <a:cs typeface="Arial"/>
              </a:rPr>
              <a:t>mempunyai </a:t>
            </a:r>
            <a:r>
              <a:rPr lang="id-ID" sz="2118" spc="-4" dirty="0" smtClean="0">
                <a:latin typeface="Arial"/>
                <a:cs typeface="Arial"/>
              </a:rPr>
              <a:t>jarak yang</a:t>
            </a:r>
            <a:r>
              <a:rPr lang="id-ID" sz="2118" spc="-9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berbeda</a:t>
            </a:r>
            <a:endParaRPr lang="id-ID" sz="2118" dirty="0" smtClean="0">
              <a:latin typeface="Arial"/>
              <a:cs typeface="Arial"/>
            </a:endParaRPr>
          </a:p>
          <a:p>
            <a:pPr marL="11206" marR="4483" indent="0" algn="just">
              <a:lnSpc>
                <a:spcPct val="15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2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Kombinasi Warna</a:t>
            </a:r>
            <a:r>
              <a:rPr lang="id-ID" b="1" spc="-79" dirty="0" smtClean="0"/>
              <a:t> </a:t>
            </a:r>
            <a:r>
              <a:rPr lang="id-ID" b="1" dirty="0" smtClean="0"/>
              <a:t>Terbaik..</a:t>
            </a:r>
            <a:endParaRPr lang="id-ID" b="1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graphicFrame>
        <p:nvGraphicFramePr>
          <p:cNvPr id="6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008493"/>
              </p:ext>
            </p:extLst>
          </p:nvPr>
        </p:nvGraphicFramePr>
        <p:xfrm>
          <a:off x="2177142" y="1541033"/>
          <a:ext cx="9289144" cy="51065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9219"/>
                <a:gridCol w="3633230"/>
                <a:gridCol w="4016695"/>
              </a:tblGrid>
              <a:tr h="649653">
                <a:tc>
                  <a:txBody>
                    <a:bodyPr/>
                    <a:lstStyle/>
                    <a:p>
                      <a:pPr marL="263525" marR="246379" indent="187325" algn="ctr">
                        <a:lnSpc>
                          <a:spcPct val="100800"/>
                        </a:lnSpc>
                        <a:spcBef>
                          <a:spcPts val="305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LATAR  BE</a:t>
                      </a:r>
                      <a:r>
                        <a:rPr sz="1100" b="1" spc="2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-2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2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1100" b="1" spc="-2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100" b="1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4178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6813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GARIS TIPIS DAN</a:t>
                      </a:r>
                      <a:r>
                        <a:rPr sz="1100" b="1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TEKS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7816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GARIS TEBAL DAN</a:t>
                      </a:r>
                      <a:r>
                        <a:rPr sz="1100" b="1" spc="1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TEKS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3B3B3"/>
                    </a:solidFill>
                  </a:tcPr>
                </a:tc>
              </a:tr>
              <a:tr h="465362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Putih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 (94%), Hitam (63%), Merah</a:t>
                      </a:r>
                      <a:r>
                        <a:rPr sz="1100" spc="3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(25%)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 (69%), Biru (63%), Merah</a:t>
                      </a:r>
                      <a:r>
                        <a:rPr sz="1100" spc="4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(31%)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9357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Merah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Kuning (75%) , Putih (56%), </a:t>
                      </a:r>
                      <a:r>
                        <a:rPr sz="110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</a:t>
                      </a:r>
                      <a:r>
                        <a:rPr sz="1100" spc="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(44%)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 (50%), Kuning (44%), Putih</a:t>
                      </a:r>
                      <a:r>
                        <a:rPr sz="1100" spc="3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(44</a:t>
                      </a:r>
                      <a:r>
                        <a:rPr sz="1100" spc="-5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%),</a:t>
                      </a:r>
                      <a:r>
                        <a:rPr sz="1100" spc="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Cyan</a:t>
                      </a:r>
                      <a:r>
                        <a:rPr sz="1100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(31%)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4017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Hijau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 (100%), </a:t>
                      </a:r>
                      <a:r>
                        <a:rPr sz="110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(56%), Merah</a:t>
                      </a:r>
                      <a:r>
                        <a:rPr sz="1100" spc="3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(25%)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 (69%), Merah (63%), </a:t>
                      </a:r>
                      <a:r>
                        <a:rPr sz="110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</a:t>
                      </a:r>
                      <a:r>
                        <a:rPr sz="1100" spc="3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(31%)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7375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Putih (75%), Kuning</a:t>
                      </a:r>
                      <a:r>
                        <a:rPr sz="1100" spc="2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(63%)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Kuning (69%), Putih (59%), Hijau</a:t>
                      </a:r>
                      <a:r>
                        <a:rPr sz="1100" spc="4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(25%)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32682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Putih (81%), Kuning (50%), Cyan</a:t>
                      </a:r>
                      <a:r>
                        <a:rPr sz="1100" spc="3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(25%)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Kuning (38%), Magenta (31%), </a:t>
                      </a:r>
                      <a:r>
                        <a:rPr sz="110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</a:t>
                      </a:r>
                      <a:r>
                        <a:rPr sz="1100" spc="4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(31</a:t>
                      </a:r>
                      <a:r>
                        <a:rPr sz="1100" spc="-5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%),</a:t>
                      </a:r>
                      <a:r>
                        <a:rPr sz="1100" spc="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Cyan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(31%), Putih</a:t>
                      </a:r>
                      <a:r>
                        <a:rPr sz="1100" spc="1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(25%)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7343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Cyan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 (69%), Hitam (56%), Merah</a:t>
                      </a:r>
                      <a:r>
                        <a:rPr sz="1100" spc="3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(37%)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Merah (56%), Biru (50%), Hitam</a:t>
                      </a:r>
                      <a:r>
                        <a:rPr sz="1100" spc="3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(44</a:t>
                      </a:r>
                      <a:r>
                        <a:rPr sz="1100" spc="-5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%),</a:t>
                      </a:r>
                      <a:r>
                        <a:rPr sz="1100" spc="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Magenta</a:t>
                      </a:r>
                      <a:r>
                        <a:rPr sz="1100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(25%)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5362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Magenta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 (63%), Putih (56%), Biru</a:t>
                      </a:r>
                      <a:r>
                        <a:rPr sz="1100" spc="4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(44%)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 (50%), Hitam (44%), Kuning</a:t>
                      </a:r>
                      <a:r>
                        <a:rPr sz="1100" spc="2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(25%)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5362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Kuning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Merah (63%), Biru (63%), Hitam</a:t>
                      </a:r>
                      <a:r>
                        <a:rPr sz="1100" spc="3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(56%)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Merah (75%), Biru (63%), Hitam</a:t>
                      </a:r>
                      <a:r>
                        <a:rPr sz="1100" spc="3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(50%),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8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Kombinasi Warna</a:t>
            </a:r>
            <a:r>
              <a:rPr lang="id-ID" b="1" spc="-49" dirty="0" smtClean="0"/>
              <a:t> </a:t>
            </a:r>
            <a:r>
              <a:rPr lang="id-ID" b="1" spc="-4" dirty="0" smtClean="0"/>
              <a:t>Terburuk..</a:t>
            </a:r>
            <a:endParaRPr lang="id-ID" b="1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626539"/>
              </p:ext>
            </p:extLst>
          </p:nvPr>
        </p:nvGraphicFramePr>
        <p:xfrm>
          <a:off x="2039001" y="1900758"/>
          <a:ext cx="9732085" cy="48048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7383"/>
                <a:gridCol w="3806476"/>
                <a:gridCol w="4208226"/>
              </a:tblGrid>
              <a:tr h="632642">
                <a:tc>
                  <a:txBody>
                    <a:bodyPr/>
                    <a:lstStyle/>
                    <a:p>
                      <a:pPr marL="263525" marR="246379" indent="187325" algn="ctr">
                        <a:lnSpc>
                          <a:spcPct val="100800"/>
                        </a:lnSpc>
                        <a:spcBef>
                          <a:spcPts val="305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LATAR  BE</a:t>
                      </a:r>
                      <a:r>
                        <a:rPr sz="1100" b="1" spc="2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100" b="1" spc="-2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2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</a:t>
                      </a:r>
                      <a:r>
                        <a:rPr sz="1100" b="1" spc="-2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100" b="1" spc="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100" b="1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G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4178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6813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GARIS TIPIS DAN</a:t>
                      </a:r>
                      <a:r>
                        <a:rPr sz="1100" b="1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TEKS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7816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GARIS TEBAL DAN</a:t>
                      </a:r>
                      <a:r>
                        <a:rPr sz="1100" b="1" spc="1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TEKS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3B3B3"/>
                    </a:solidFill>
                  </a:tcPr>
                </a:tc>
              </a:tr>
              <a:tr h="455352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Putih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Kuning (100%), </a:t>
                      </a:r>
                      <a:r>
                        <a:rPr sz="110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Cyan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(94%)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Kuning (94%), Cyan</a:t>
                      </a:r>
                      <a:r>
                        <a:rPr sz="1100" spc="1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(75%)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2642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Merah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1959" marR="270510" indent="-34290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Magenta (81%) , </a:t>
                      </a:r>
                      <a:r>
                        <a:rPr sz="110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(44%), Hijau dan  Cyan</a:t>
                      </a:r>
                      <a:r>
                        <a:rPr sz="110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(21%)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 (81%), Magenta</a:t>
                      </a:r>
                      <a:r>
                        <a:rPr sz="1100" spc="1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(31%)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4508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Hijau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Cyan (81%), Magenta (50%),</a:t>
                      </a:r>
                      <a:r>
                        <a:rPr sz="1100" spc="2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Kuning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441959"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(37%)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Cyan (81%), Magenta dan Kuning</a:t>
                      </a:r>
                      <a:r>
                        <a:rPr sz="1100" spc="1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(44%)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2642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 (89%), Merah (44%),</a:t>
                      </a:r>
                      <a:r>
                        <a:rPr sz="1100" spc="4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Magenta</a:t>
                      </a:r>
                      <a:r>
                        <a:rPr sz="1100" spc="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 smtClean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(25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 (81%), Magenta</a:t>
                      </a:r>
                      <a:r>
                        <a:rPr sz="1100" spc="1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(31%)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3486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Biru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Hijau (62%), Merah dan Hitam</a:t>
                      </a:r>
                      <a:r>
                        <a:rPr sz="1100" spc="4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(37%)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Hijau (44%), Merah dan Hitam</a:t>
                      </a:r>
                      <a:r>
                        <a:rPr sz="1100" spc="4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(31%)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3486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Cyan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Hitam (81%), Kuning (75%), Putih</a:t>
                      </a:r>
                      <a:r>
                        <a:rPr sz="1100" spc="3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(31%)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Kuning (69%), Hijau (62%), Putih</a:t>
                      </a:r>
                      <a:r>
                        <a:rPr sz="1100" spc="4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(56%)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6597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Magenta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Hijau (75%), Merah (56%), Cyan</a:t>
                      </a:r>
                      <a:r>
                        <a:rPr sz="1100" spc="2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(44%)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Cyan (81%), Hijau (69%), Merah</a:t>
                      </a:r>
                      <a:r>
                        <a:rPr sz="1100" spc="30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(44%)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697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3486"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Kuning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Putih dan Cyan (81%)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Putih (81%), Cyan (56%), Hijau</a:t>
                      </a:r>
                      <a:r>
                        <a:rPr sz="1100" spc="2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" dirty="0">
                          <a:solidFill>
                            <a:srgbClr val="212121"/>
                          </a:solidFill>
                          <a:latin typeface="Arial"/>
                          <a:cs typeface="Arial"/>
                        </a:rPr>
                        <a:t>(25%),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35859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814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sp>
        <p:nvSpPr>
          <p:cNvPr id="6" name="object 2"/>
          <p:cNvSpPr/>
          <p:nvPr/>
        </p:nvSpPr>
        <p:spPr>
          <a:xfrm>
            <a:off x="3750553" y="622407"/>
            <a:ext cx="5248303" cy="58799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415644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>
                <a:latin typeface="Arial"/>
                <a:cs typeface="Arial"/>
              </a:rPr>
              <a:t>Hal </a:t>
            </a:r>
            <a:r>
              <a:rPr lang="id-ID" b="1" spc="-4" dirty="0" smtClean="0">
                <a:latin typeface="Arial"/>
                <a:cs typeface="Arial"/>
              </a:rPr>
              <a:t>Penting </a:t>
            </a:r>
            <a:r>
              <a:rPr lang="id-ID" b="1" dirty="0" smtClean="0">
                <a:latin typeface="Arial"/>
                <a:cs typeface="Arial"/>
              </a:rPr>
              <a:t>terkait</a:t>
            </a:r>
            <a:r>
              <a:rPr lang="id-ID" b="1" spc="-22" dirty="0" smtClean="0">
                <a:latin typeface="Arial"/>
                <a:cs typeface="Arial"/>
              </a:rPr>
              <a:t> </a:t>
            </a:r>
            <a:r>
              <a:rPr lang="id-ID" b="1" spc="-4" dirty="0" smtClean="0">
                <a:latin typeface="Arial"/>
                <a:cs typeface="Arial"/>
              </a:rPr>
              <a:t>Warna..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85000" lnSpcReduction="20000"/>
          </a:bodyPr>
          <a:lstStyle/>
          <a:p>
            <a:pPr marL="549118" marR="1218705" indent="-537911" algn="just">
              <a:lnSpc>
                <a:spcPct val="120000"/>
              </a:lnSpc>
              <a:spcBef>
                <a:spcPts val="516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z="2400" spc="-4" dirty="0" smtClean="0">
                <a:latin typeface="Arial"/>
                <a:cs typeface="Arial"/>
              </a:rPr>
              <a:t>Antarmuka aplikasi </a:t>
            </a:r>
            <a:r>
              <a:rPr lang="id-ID" sz="2400" dirty="0" smtClean="0">
                <a:latin typeface="Arial"/>
                <a:cs typeface="Arial"/>
              </a:rPr>
              <a:t>yang </a:t>
            </a:r>
            <a:r>
              <a:rPr lang="id-ID" sz="2400" spc="-4" dirty="0" smtClean="0">
                <a:latin typeface="Arial"/>
                <a:cs typeface="Arial"/>
              </a:rPr>
              <a:t>baik harus </a:t>
            </a:r>
            <a:r>
              <a:rPr lang="id-ID" sz="2400" dirty="0" smtClean="0">
                <a:latin typeface="Arial"/>
                <a:cs typeface="Arial"/>
              </a:rPr>
              <a:t>didesain dengan  </a:t>
            </a:r>
            <a:r>
              <a:rPr lang="id-ID" sz="2400" spc="-4" dirty="0" smtClean="0">
                <a:latin typeface="Arial"/>
                <a:cs typeface="Arial"/>
              </a:rPr>
              <a:t>mempertimbangkan psikologi</a:t>
            </a:r>
            <a:r>
              <a:rPr lang="id-ID" sz="2400" spc="-9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warna.</a:t>
            </a:r>
          </a:p>
          <a:p>
            <a:pPr marL="549118" marR="166977" algn="just">
              <a:lnSpc>
                <a:spcPct val="120000"/>
              </a:lnSpc>
              <a:spcBef>
                <a:spcPts val="415"/>
              </a:spcBef>
            </a:pPr>
            <a:r>
              <a:rPr lang="id-ID" sz="2400" dirty="0" smtClean="0">
                <a:latin typeface="Arial"/>
                <a:cs typeface="Arial"/>
              </a:rPr>
              <a:t>Penggunaan warna </a:t>
            </a:r>
            <a:r>
              <a:rPr lang="id-ID" sz="2400" spc="-4" dirty="0" smtClean="0">
                <a:latin typeface="Arial"/>
                <a:cs typeface="Arial"/>
              </a:rPr>
              <a:t>baik </a:t>
            </a:r>
            <a:r>
              <a:rPr lang="id-ID" sz="2400" dirty="0" smtClean="0">
                <a:latin typeface="Arial"/>
                <a:cs typeface="Arial"/>
              </a:rPr>
              <a:t>adalah </a:t>
            </a:r>
            <a:r>
              <a:rPr lang="id-ID" sz="2400" spc="-4" dirty="0" smtClean="0">
                <a:latin typeface="Arial"/>
                <a:cs typeface="Arial"/>
              </a:rPr>
              <a:t>pencampuran warna </a:t>
            </a:r>
            <a:r>
              <a:rPr lang="id-ID" sz="2400" dirty="0" smtClean="0">
                <a:latin typeface="Arial"/>
                <a:cs typeface="Arial"/>
              </a:rPr>
              <a:t>yang </a:t>
            </a:r>
            <a:r>
              <a:rPr lang="id-ID" sz="2400" spc="-4" dirty="0" smtClean="0">
                <a:latin typeface="Arial"/>
                <a:cs typeface="Arial"/>
              </a:rPr>
              <a:t>membuat mata </a:t>
            </a:r>
            <a:r>
              <a:rPr lang="id-ID" sz="2400" dirty="0" smtClean="0">
                <a:latin typeface="Arial"/>
                <a:cs typeface="Arial"/>
              </a:rPr>
              <a:t>tidak </a:t>
            </a:r>
            <a:r>
              <a:rPr lang="id-ID" sz="2400" spc="-4" dirty="0" smtClean="0">
                <a:latin typeface="Arial"/>
                <a:cs typeface="Arial"/>
              </a:rPr>
              <a:t>mudah </a:t>
            </a:r>
            <a:r>
              <a:rPr lang="id-ID" sz="2400" dirty="0" smtClean="0">
                <a:latin typeface="Arial"/>
                <a:cs typeface="Arial"/>
              </a:rPr>
              <a:t>lelah dan </a:t>
            </a:r>
            <a:r>
              <a:rPr lang="id-ID" sz="2400" spc="-4" dirty="0" smtClean="0">
                <a:latin typeface="Arial"/>
                <a:cs typeface="Arial"/>
              </a:rPr>
              <a:t>nyaman, serta sebaiknya mempertimbangkan orang-orang </a:t>
            </a:r>
            <a:r>
              <a:rPr lang="id-ID" sz="2400" dirty="0" smtClean="0">
                <a:latin typeface="Arial"/>
                <a:cs typeface="Arial"/>
              </a:rPr>
              <a:t>yang </a:t>
            </a:r>
            <a:r>
              <a:rPr lang="id-ID" sz="2400" spc="-4" dirty="0" smtClean="0">
                <a:latin typeface="Arial"/>
                <a:cs typeface="Arial"/>
              </a:rPr>
              <a:t>memiliki</a:t>
            </a:r>
            <a:r>
              <a:rPr lang="id-ID" sz="2400" dirty="0" smtClean="0">
                <a:latin typeface="Arial"/>
                <a:cs typeface="Arial"/>
              </a:rPr>
              <a:t> </a:t>
            </a:r>
            <a:r>
              <a:rPr lang="id-ID" sz="2400" spc="-4" dirty="0" smtClean="0">
                <a:latin typeface="Arial"/>
                <a:cs typeface="Arial"/>
              </a:rPr>
              <a:t>keterbatasan.</a:t>
            </a:r>
            <a:endParaRPr lang="id-ID" sz="3600" dirty="0" smtClean="0">
              <a:latin typeface="Times New Roman"/>
              <a:cs typeface="Times New Roman"/>
            </a:endParaRPr>
          </a:p>
          <a:p>
            <a:pPr marL="549118" marR="504292" indent="-537911" algn="just">
              <a:lnSpc>
                <a:spcPct val="120000"/>
              </a:lnSpc>
              <a:buAutoNum type="arabicPeriod" startAt="2"/>
              <a:tabLst>
                <a:tab pos="569289" algn="l"/>
                <a:tab pos="569850" algn="l"/>
              </a:tabLst>
            </a:pPr>
            <a:r>
              <a:rPr lang="id-ID" sz="2400" spc="-4" dirty="0" smtClean="0">
                <a:latin typeface="Arial"/>
                <a:cs typeface="Arial"/>
              </a:rPr>
              <a:t>Aspek-aspek yang harus dipahami </a:t>
            </a:r>
            <a:r>
              <a:rPr lang="id-ID" sz="2400" dirty="0" smtClean="0">
                <a:latin typeface="Arial"/>
                <a:cs typeface="Arial"/>
              </a:rPr>
              <a:t>dalam </a:t>
            </a:r>
            <a:r>
              <a:rPr lang="id-ID" sz="2400" spc="-4" dirty="0" smtClean="0">
                <a:latin typeface="Arial"/>
                <a:cs typeface="Arial"/>
              </a:rPr>
              <a:t>pemakaian </a:t>
            </a:r>
            <a:r>
              <a:rPr lang="id-ID" sz="2400" dirty="0" smtClean="0">
                <a:latin typeface="Arial"/>
                <a:cs typeface="Arial"/>
              </a:rPr>
              <a:t>warna  antara</a:t>
            </a:r>
            <a:r>
              <a:rPr lang="id-ID" sz="2400" spc="-9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lain:</a:t>
            </a:r>
          </a:p>
          <a:p>
            <a:pPr marL="549118" marR="4483" algn="just">
              <a:lnSpc>
                <a:spcPct val="120000"/>
              </a:lnSpc>
              <a:spcBef>
                <a:spcPts val="419"/>
              </a:spcBef>
            </a:pPr>
            <a:r>
              <a:rPr lang="id-ID" sz="2400" b="1" dirty="0" smtClean="0">
                <a:latin typeface="Arial"/>
                <a:cs typeface="Arial"/>
              </a:rPr>
              <a:t>Aspek </a:t>
            </a:r>
            <a:r>
              <a:rPr lang="id-ID" sz="2400" b="1" spc="-4" dirty="0" smtClean="0">
                <a:latin typeface="Arial"/>
                <a:cs typeface="Arial"/>
              </a:rPr>
              <a:t>psikologis</a:t>
            </a:r>
            <a:r>
              <a:rPr lang="id-ID" sz="2400" spc="-4" dirty="0" smtClean="0">
                <a:latin typeface="Arial"/>
                <a:cs typeface="Arial"/>
              </a:rPr>
              <a:t>, seperti </a:t>
            </a:r>
            <a:r>
              <a:rPr lang="id-ID" sz="2400" dirty="0" smtClean="0">
                <a:latin typeface="Arial"/>
                <a:cs typeface="Arial"/>
              </a:rPr>
              <a:t>menghindari warna </a:t>
            </a:r>
            <a:r>
              <a:rPr lang="id-ID" sz="2400" spc="-4" dirty="0" smtClean="0">
                <a:latin typeface="Arial"/>
                <a:cs typeface="Arial"/>
              </a:rPr>
              <a:t>tajam secara </a:t>
            </a:r>
            <a:r>
              <a:rPr lang="id-ID" sz="2400" dirty="0" smtClean="0">
                <a:latin typeface="Arial"/>
                <a:cs typeface="Arial"/>
              </a:rPr>
              <a:t>simultan, menghindari </a:t>
            </a:r>
            <a:r>
              <a:rPr lang="id-ID" sz="2400" spc="-4" dirty="0" smtClean="0">
                <a:latin typeface="Arial"/>
                <a:cs typeface="Arial"/>
              </a:rPr>
              <a:t>warna biru untuk teks, garis tipis, dan </a:t>
            </a:r>
            <a:r>
              <a:rPr lang="id-ID" sz="2400" dirty="0" smtClean="0">
                <a:latin typeface="Arial"/>
                <a:cs typeface="Arial"/>
              </a:rPr>
              <a:t>bentuk </a:t>
            </a:r>
            <a:r>
              <a:rPr lang="id-ID" sz="2400" spc="-4" dirty="0" smtClean="0">
                <a:latin typeface="Arial"/>
                <a:cs typeface="Arial"/>
              </a:rPr>
              <a:t>yang kecil </a:t>
            </a:r>
            <a:r>
              <a:rPr lang="id-ID" sz="2400" dirty="0" smtClean="0">
                <a:latin typeface="Arial"/>
                <a:cs typeface="Arial"/>
              </a:rPr>
              <a:t>karena mata tidak diset </a:t>
            </a:r>
            <a:r>
              <a:rPr lang="id-ID" sz="2400" spc="-4" dirty="0" smtClean="0">
                <a:latin typeface="Arial"/>
                <a:cs typeface="Arial"/>
              </a:rPr>
              <a:t>untuk </a:t>
            </a:r>
            <a:r>
              <a:rPr lang="id-ID" sz="2400" dirty="0" smtClean="0">
                <a:latin typeface="Arial"/>
                <a:cs typeface="Arial"/>
              </a:rPr>
              <a:t>memandang </a:t>
            </a:r>
            <a:r>
              <a:rPr lang="id-ID" sz="2400" spc="-4" dirty="0" smtClean="0">
                <a:latin typeface="Arial"/>
                <a:cs typeface="Arial"/>
              </a:rPr>
              <a:t>sesuatu </a:t>
            </a:r>
            <a:r>
              <a:rPr lang="id-ID" sz="2400" dirty="0" smtClean="0">
                <a:latin typeface="Arial"/>
                <a:cs typeface="Arial"/>
              </a:rPr>
              <a:t>yang </a:t>
            </a:r>
            <a:r>
              <a:rPr lang="id-ID" sz="2400" spc="-4" dirty="0" smtClean="0">
                <a:latin typeface="Arial"/>
                <a:cs typeface="Arial"/>
              </a:rPr>
              <a:t>terperinci, tajam serta bergelombang pendek, perlu </a:t>
            </a:r>
            <a:r>
              <a:rPr lang="id-ID" sz="2400" dirty="0" smtClean="0">
                <a:latin typeface="Arial"/>
                <a:cs typeface="Arial"/>
              </a:rPr>
              <a:t>adanya pengaturan pencahayaan </a:t>
            </a:r>
            <a:r>
              <a:rPr lang="id-ID" sz="2400" spc="-4" dirty="0" smtClean="0">
                <a:latin typeface="Arial"/>
                <a:cs typeface="Arial"/>
              </a:rPr>
              <a:t>perlu </a:t>
            </a:r>
            <a:r>
              <a:rPr lang="id-ID" sz="2400" dirty="0" smtClean="0">
                <a:latin typeface="Arial"/>
                <a:cs typeface="Arial"/>
              </a:rPr>
              <a:t>diatur </a:t>
            </a:r>
            <a:r>
              <a:rPr lang="id-ID" sz="2400" spc="-4" dirty="0" smtClean="0">
                <a:latin typeface="Arial"/>
                <a:cs typeface="Arial"/>
              </a:rPr>
              <a:t>karena </a:t>
            </a:r>
            <a:r>
              <a:rPr lang="id-ID" sz="2400" dirty="0" smtClean="0">
                <a:latin typeface="Arial"/>
                <a:cs typeface="Arial"/>
              </a:rPr>
              <a:t>perubahan </a:t>
            </a:r>
            <a:r>
              <a:rPr lang="id-ID" sz="2400" spc="-4" dirty="0" smtClean="0">
                <a:latin typeface="Arial"/>
                <a:cs typeface="Arial"/>
              </a:rPr>
              <a:t>cahaya </a:t>
            </a:r>
            <a:r>
              <a:rPr lang="id-ID" sz="2400" dirty="0" smtClean="0">
                <a:latin typeface="Arial"/>
                <a:cs typeface="Arial"/>
              </a:rPr>
              <a:t>akan </a:t>
            </a:r>
            <a:r>
              <a:rPr lang="id-ID" sz="2400" spc="-4" dirty="0" smtClean="0">
                <a:latin typeface="Arial"/>
                <a:cs typeface="Arial"/>
              </a:rPr>
              <a:t>mengakibatkan perubahan</a:t>
            </a:r>
            <a:r>
              <a:rPr lang="id-ID" sz="2400" spc="-22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warna.</a:t>
            </a:r>
          </a:p>
          <a:p>
            <a:pPr marL="549118" marR="438734" algn="just">
              <a:lnSpc>
                <a:spcPct val="120000"/>
              </a:lnSpc>
              <a:spcBef>
                <a:spcPts val="401"/>
              </a:spcBef>
            </a:pPr>
            <a:r>
              <a:rPr lang="id-ID" sz="2400" b="1" dirty="0" smtClean="0">
                <a:latin typeface="Arial"/>
                <a:cs typeface="Arial"/>
              </a:rPr>
              <a:t>Aspek </a:t>
            </a:r>
            <a:r>
              <a:rPr lang="id-ID" sz="2400" b="1" spc="-4" dirty="0" smtClean="0">
                <a:latin typeface="Arial"/>
                <a:cs typeface="Arial"/>
              </a:rPr>
              <a:t>perseptual</a:t>
            </a:r>
            <a:r>
              <a:rPr lang="id-ID" sz="2400" spc="-4" dirty="0" smtClean="0">
                <a:latin typeface="Arial"/>
                <a:cs typeface="Arial"/>
              </a:rPr>
              <a:t>, dimana </a:t>
            </a:r>
            <a:r>
              <a:rPr lang="id-ID" sz="2400" dirty="0" smtClean="0">
                <a:latin typeface="Arial"/>
                <a:cs typeface="Arial"/>
              </a:rPr>
              <a:t>tidak </a:t>
            </a:r>
            <a:r>
              <a:rPr lang="id-ID" sz="2400" spc="-4" dirty="0" smtClean="0">
                <a:latin typeface="Arial"/>
                <a:cs typeface="Arial"/>
              </a:rPr>
              <a:t>semua </a:t>
            </a:r>
            <a:r>
              <a:rPr lang="id-ID" sz="2400" dirty="0" smtClean="0">
                <a:latin typeface="Arial"/>
                <a:cs typeface="Arial"/>
              </a:rPr>
              <a:t>warna </a:t>
            </a:r>
            <a:r>
              <a:rPr lang="id-ID" sz="2400" spc="-4" dirty="0" smtClean="0">
                <a:latin typeface="Arial"/>
                <a:cs typeface="Arial"/>
              </a:rPr>
              <a:t>mudah </a:t>
            </a:r>
            <a:r>
              <a:rPr lang="id-ID" sz="2400" spc="-4" dirty="0" smtClean="0">
                <a:latin typeface="Arial"/>
                <a:cs typeface="Arial"/>
              </a:rPr>
              <a:t>untuk </a:t>
            </a:r>
            <a:r>
              <a:rPr lang="id-ID" sz="2400" dirty="0" smtClean="0">
                <a:latin typeface="Arial"/>
                <a:cs typeface="Arial"/>
              </a:rPr>
              <a:t>dibaca dalam beberapa</a:t>
            </a:r>
            <a:r>
              <a:rPr lang="id-ID" sz="2400" spc="-57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kondisi.</a:t>
            </a:r>
          </a:p>
          <a:p>
            <a:pPr marL="549118" marR="15129" algn="just">
              <a:lnSpc>
                <a:spcPct val="120000"/>
              </a:lnSpc>
              <a:spcBef>
                <a:spcPts val="437"/>
              </a:spcBef>
            </a:pPr>
            <a:r>
              <a:rPr lang="id-ID" sz="2400" b="1" dirty="0" smtClean="0">
                <a:latin typeface="Arial"/>
                <a:cs typeface="Arial"/>
              </a:rPr>
              <a:t>Aspek </a:t>
            </a:r>
            <a:r>
              <a:rPr lang="id-ID" sz="2400" b="1" spc="-4" dirty="0" smtClean="0">
                <a:latin typeface="Arial"/>
                <a:cs typeface="Arial"/>
              </a:rPr>
              <a:t>kognitif</a:t>
            </a:r>
            <a:r>
              <a:rPr lang="id-ID" sz="2400" spc="-4" dirty="0" smtClean="0">
                <a:latin typeface="Arial"/>
                <a:cs typeface="Arial"/>
              </a:rPr>
              <a:t>, seperti </a:t>
            </a:r>
            <a:r>
              <a:rPr lang="id-ID" sz="2400" dirty="0" smtClean="0">
                <a:latin typeface="Arial"/>
                <a:cs typeface="Arial"/>
              </a:rPr>
              <a:t>tidak </a:t>
            </a:r>
            <a:r>
              <a:rPr lang="id-ID" sz="2400" spc="-4" dirty="0" smtClean="0">
                <a:latin typeface="Arial"/>
                <a:cs typeface="Arial"/>
              </a:rPr>
              <a:t>menggunakan </a:t>
            </a:r>
            <a:r>
              <a:rPr lang="id-ID" sz="2400" dirty="0" smtClean="0">
                <a:latin typeface="Arial"/>
                <a:cs typeface="Arial"/>
              </a:rPr>
              <a:t>warna berlebihan, warna </a:t>
            </a:r>
            <a:r>
              <a:rPr lang="id-ID" sz="2400" spc="-4" dirty="0" smtClean="0">
                <a:latin typeface="Arial"/>
                <a:cs typeface="Arial"/>
              </a:rPr>
              <a:t>yang </a:t>
            </a:r>
            <a:r>
              <a:rPr lang="id-ID" sz="2400" dirty="0" smtClean="0">
                <a:latin typeface="Arial"/>
                <a:cs typeface="Arial"/>
              </a:rPr>
              <a:t>sama </a:t>
            </a:r>
            <a:r>
              <a:rPr lang="id-ID" sz="2400" spc="-4" dirty="0" smtClean="0">
                <a:latin typeface="Arial"/>
                <a:cs typeface="Arial"/>
              </a:rPr>
              <a:t>“membawa” </a:t>
            </a:r>
            <a:r>
              <a:rPr lang="id-ID" sz="2400" dirty="0" smtClean="0">
                <a:latin typeface="Arial"/>
                <a:cs typeface="Arial"/>
              </a:rPr>
              <a:t>pesan </a:t>
            </a:r>
            <a:r>
              <a:rPr lang="id-ID" sz="2400" spc="-4" dirty="0" smtClean="0">
                <a:latin typeface="Arial"/>
                <a:cs typeface="Arial"/>
              </a:rPr>
              <a:t>yang sama, </a:t>
            </a:r>
            <a:r>
              <a:rPr lang="id-ID" sz="2400" dirty="0" smtClean="0">
                <a:latin typeface="Arial"/>
                <a:cs typeface="Arial"/>
              </a:rPr>
              <a:t>kecerahan </a:t>
            </a:r>
            <a:r>
              <a:rPr lang="id-ID" sz="2400" dirty="0" smtClean="0">
                <a:latin typeface="Arial"/>
                <a:cs typeface="Arial"/>
              </a:rPr>
              <a:t>dan </a:t>
            </a:r>
            <a:r>
              <a:rPr lang="id-ID" sz="2400" spc="-4" dirty="0" smtClean="0">
                <a:latin typeface="Arial"/>
                <a:cs typeface="Arial"/>
              </a:rPr>
              <a:t>saturasi</a:t>
            </a:r>
            <a:endParaRPr lang="id-ID" sz="2400" dirty="0" smtClean="0">
              <a:latin typeface="Arial"/>
              <a:cs typeface="Arial"/>
            </a:endParaRPr>
          </a:p>
          <a:p>
            <a:pPr marL="11206" marR="4483" indent="0" algn="just">
              <a:lnSpc>
                <a:spcPct val="15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5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499" y="365125"/>
            <a:ext cx="10488385" cy="1325563"/>
          </a:xfrm>
        </p:spPr>
        <p:txBody>
          <a:bodyPr/>
          <a:lstStyle/>
          <a:p>
            <a:pPr algn="ctr"/>
            <a:r>
              <a:rPr lang="id-ID" b="1" dirty="0" smtClean="0"/>
              <a:t>Proses</a:t>
            </a:r>
            <a:r>
              <a:rPr lang="id-ID" b="1" spc="-71" dirty="0" smtClean="0"/>
              <a:t> </a:t>
            </a:r>
            <a:r>
              <a:rPr lang="id-ID" b="1" dirty="0" smtClean="0"/>
              <a:t>Visual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0500" y="1956254"/>
            <a:ext cx="5181600" cy="4351338"/>
          </a:xfrm>
        </p:spPr>
        <p:txBody>
          <a:bodyPr>
            <a:normAutofit fontScale="70000" lnSpcReduction="20000"/>
          </a:bodyPr>
          <a:lstStyle/>
          <a:p>
            <a:pPr marL="313781" marR="119909" indent="-302575" algn="just">
              <a:lnSpc>
                <a:spcPct val="160000"/>
              </a:lnSpc>
              <a:spcBef>
                <a:spcPts val="344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Ketajaman penglihatan  adalah </a:t>
            </a:r>
            <a:r>
              <a:rPr lang="id-ID" dirty="0" smtClean="0">
                <a:latin typeface="Arial"/>
                <a:cs typeface="Arial"/>
              </a:rPr>
              <a:t>sudut </a:t>
            </a:r>
            <a:r>
              <a:rPr lang="id-ID" spc="-4" dirty="0" smtClean="0">
                <a:latin typeface="Arial"/>
                <a:cs typeface="Arial"/>
              </a:rPr>
              <a:t>penglihatan </a:t>
            </a:r>
            <a:r>
              <a:rPr lang="id-ID" dirty="0" smtClean="0">
                <a:latin typeface="Arial"/>
                <a:cs typeface="Arial"/>
              </a:rPr>
              <a:t>minimum ketika mata  masih dapat </a:t>
            </a:r>
            <a:r>
              <a:rPr lang="id-ID" spc="-4" dirty="0" smtClean="0">
                <a:latin typeface="Arial"/>
                <a:cs typeface="Arial"/>
              </a:rPr>
              <a:t>melihat </a:t>
            </a:r>
            <a:r>
              <a:rPr lang="id-ID" spc="-4" dirty="0" smtClean="0">
                <a:latin typeface="Arial"/>
                <a:cs typeface="Arial"/>
              </a:rPr>
              <a:t>sebuah </a:t>
            </a:r>
            <a:r>
              <a:rPr lang="id-ID" dirty="0" smtClean="0">
                <a:latin typeface="Arial"/>
                <a:cs typeface="Arial"/>
              </a:rPr>
              <a:t>objek </a:t>
            </a:r>
            <a:r>
              <a:rPr lang="id-ID" spc="-4" dirty="0" smtClean="0">
                <a:latin typeface="Arial"/>
                <a:cs typeface="Arial"/>
              </a:rPr>
              <a:t>dengan  jelas</a:t>
            </a:r>
            <a:endParaRPr lang="id-ID" dirty="0" smtClean="0">
              <a:latin typeface="Arial"/>
              <a:cs typeface="Arial"/>
            </a:endParaRPr>
          </a:p>
          <a:p>
            <a:pPr marL="313781" marR="4483" indent="-302575" algn="just">
              <a:lnSpc>
                <a:spcPct val="160000"/>
              </a:lnSpc>
              <a:spcBef>
                <a:spcPts val="516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Sudut penglihatan </a:t>
            </a:r>
            <a:r>
              <a:rPr lang="id-ID" dirty="0" smtClean="0">
                <a:latin typeface="Arial"/>
                <a:cs typeface="Arial"/>
              </a:rPr>
              <a:t>yang </a:t>
            </a:r>
            <a:r>
              <a:rPr lang="id-ID" spc="-4" dirty="0" smtClean="0">
                <a:latin typeface="Arial"/>
                <a:cs typeface="Arial"/>
              </a:rPr>
              <a:t>nyaman </a:t>
            </a:r>
            <a:r>
              <a:rPr lang="id-ID" dirty="0" smtClean="0">
                <a:latin typeface="Arial"/>
                <a:cs typeface="Arial"/>
              </a:rPr>
              <a:t>bagi mata </a:t>
            </a:r>
            <a:r>
              <a:rPr lang="id-ID" spc="-4" dirty="0" smtClean="0">
                <a:latin typeface="Arial"/>
                <a:cs typeface="Arial"/>
              </a:rPr>
              <a:t>adalah </a:t>
            </a:r>
            <a:r>
              <a:rPr lang="id-ID" spc="-4" dirty="0" smtClean="0">
                <a:latin typeface="Arial"/>
                <a:cs typeface="Arial"/>
              </a:rPr>
              <a:t>15 </a:t>
            </a:r>
            <a:r>
              <a:rPr lang="id-ID" spc="-4" dirty="0" smtClean="0">
                <a:latin typeface="Arial"/>
                <a:cs typeface="Arial"/>
              </a:rPr>
              <a:t>menit (detik busur) dan  dalam </a:t>
            </a:r>
            <a:r>
              <a:rPr lang="id-ID" dirty="0" smtClean="0">
                <a:latin typeface="Arial"/>
                <a:cs typeface="Arial"/>
              </a:rPr>
              <a:t>keadaan </a:t>
            </a:r>
            <a:r>
              <a:rPr lang="id-ID" spc="-4" dirty="0" smtClean="0">
                <a:latin typeface="Arial"/>
                <a:cs typeface="Arial"/>
              </a:rPr>
              <a:t>penglihatan yang </a:t>
            </a:r>
            <a:r>
              <a:rPr lang="id-ID" dirty="0" smtClean="0">
                <a:latin typeface="Arial"/>
                <a:cs typeface="Arial"/>
              </a:rPr>
              <a:t>buruk  </a:t>
            </a:r>
            <a:r>
              <a:rPr lang="id-ID" spc="-4" dirty="0" smtClean="0">
                <a:latin typeface="Arial"/>
                <a:cs typeface="Arial"/>
              </a:rPr>
              <a:t>dapat dinaikkan menjadi  21 menit (detik busur)</a:t>
            </a:r>
            <a:endParaRPr lang="id-ID" dirty="0" smtClean="0">
              <a:latin typeface="Arial"/>
              <a:cs typeface="Arial"/>
            </a:endParaRPr>
          </a:p>
          <a:p>
            <a:pPr algn="just">
              <a:lnSpc>
                <a:spcPct val="160000"/>
              </a:lnSpc>
            </a:pP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40" y="203473"/>
            <a:ext cx="1245859" cy="1648865"/>
          </a:xfrm>
          <a:prstGeom prst="rect">
            <a:avLst/>
          </a:prstGeom>
        </p:spPr>
      </p:pic>
      <p:sp>
        <p:nvSpPr>
          <p:cNvPr id="6" name="object 4"/>
          <p:cNvSpPr>
            <a:spLocks noGrp="1"/>
          </p:cNvSpPr>
          <p:nvPr>
            <p:ph sz="half" idx="2"/>
          </p:nvPr>
        </p:nvSpPr>
        <p:spPr>
          <a:xfrm>
            <a:off x="6767513" y="1955800"/>
            <a:ext cx="5181600" cy="4351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4973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Medan</a:t>
            </a:r>
            <a:r>
              <a:rPr lang="id-ID" b="1" spc="-66" dirty="0" smtClean="0"/>
              <a:t> </a:t>
            </a:r>
            <a:r>
              <a:rPr lang="id-ID" b="1" spc="-4" dirty="0" smtClean="0"/>
              <a:t>Penglihatan;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92500"/>
          </a:bodyPr>
          <a:lstStyle/>
          <a:p>
            <a:pPr marL="481879" marR="302015" indent="-470672" algn="just">
              <a:lnSpc>
                <a:spcPct val="150000"/>
              </a:lnSpc>
              <a:spcBef>
                <a:spcPts val="84"/>
              </a:spcBef>
              <a:buAutoNum type="arabicPeriod"/>
              <a:tabLst>
                <a:tab pos="481318" algn="l"/>
                <a:tab pos="481879" algn="l"/>
              </a:tabLst>
            </a:pPr>
            <a:r>
              <a:rPr lang="id-ID" spc="-4" dirty="0" smtClean="0">
                <a:latin typeface="Arial"/>
                <a:cs typeface="Arial"/>
              </a:rPr>
              <a:t>Sudut </a:t>
            </a:r>
            <a:r>
              <a:rPr lang="id-ID" dirty="0" smtClean="0">
                <a:latin typeface="Arial"/>
                <a:cs typeface="Arial"/>
              </a:rPr>
              <a:t>yang dibentuk ketika </a:t>
            </a:r>
            <a:r>
              <a:rPr lang="id-ID" spc="-4" dirty="0" smtClean="0">
                <a:latin typeface="Arial"/>
                <a:cs typeface="Arial"/>
              </a:rPr>
              <a:t>mata </a:t>
            </a:r>
            <a:r>
              <a:rPr lang="id-ID" dirty="0" smtClean="0">
                <a:latin typeface="Arial"/>
                <a:cs typeface="Arial"/>
              </a:rPr>
              <a:t>bergerak</a:t>
            </a:r>
            <a:r>
              <a:rPr lang="id-ID" spc="-66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ke kiri </a:t>
            </a:r>
            <a:r>
              <a:rPr lang="id-ID" spc="-4" dirty="0" smtClean="0">
                <a:latin typeface="Arial"/>
                <a:cs typeface="Arial"/>
              </a:rPr>
              <a:t>terjauh </a:t>
            </a:r>
            <a:r>
              <a:rPr lang="id-ID" dirty="0" smtClean="0">
                <a:latin typeface="Arial"/>
                <a:cs typeface="Arial"/>
              </a:rPr>
              <a:t>dan ke kanan</a:t>
            </a:r>
            <a:r>
              <a:rPr lang="id-ID" spc="-35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terjauh</a:t>
            </a:r>
            <a:endParaRPr lang="id-ID" dirty="0" smtClean="0">
              <a:latin typeface="Arial"/>
              <a:cs typeface="Arial"/>
            </a:endParaRPr>
          </a:p>
          <a:p>
            <a:pPr marL="481879" marR="4483" indent="-470672" algn="just">
              <a:lnSpc>
                <a:spcPct val="150000"/>
              </a:lnSpc>
              <a:spcBef>
                <a:spcPts val="591"/>
              </a:spcBef>
              <a:buAutoNum type="arabicPeriod"/>
              <a:tabLst>
                <a:tab pos="481318" algn="l"/>
                <a:tab pos="481879" algn="l"/>
              </a:tabLst>
            </a:pPr>
            <a:r>
              <a:rPr lang="id-ID" dirty="0" smtClean="0">
                <a:latin typeface="Arial"/>
                <a:cs typeface="Arial"/>
              </a:rPr>
              <a:t>Merupakan </a:t>
            </a:r>
            <a:r>
              <a:rPr lang="id-ID" spc="-4" dirty="0" smtClean="0">
                <a:latin typeface="Arial"/>
                <a:cs typeface="Arial"/>
              </a:rPr>
              <a:t>faktor </a:t>
            </a:r>
            <a:r>
              <a:rPr lang="id-ID" dirty="0" smtClean="0">
                <a:latin typeface="Arial"/>
                <a:cs typeface="Arial"/>
              </a:rPr>
              <a:t>yang sangat penting dalam menentukan ukuran layar </a:t>
            </a:r>
            <a:r>
              <a:rPr lang="id-ID" spc="-4" dirty="0" smtClean="0">
                <a:latin typeface="Arial"/>
                <a:cs typeface="Arial"/>
              </a:rPr>
              <a:t>tampilan atau tata </a:t>
            </a:r>
            <a:r>
              <a:rPr lang="id-ID" dirty="0" smtClean="0">
                <a:latin typeface="Arial"/>
                <a:cs typeface="Arial"/>
              </a:rPr>
              <a:t>letak </a:t>
            </a:r>
            <a:r>
              <a:rPr lang="id-ID" spc="-4" dirty="0" smtClean="0">
                <a:latin typeface="Arial"/>
                <a:cs typeface="Arial"/>
              </a:rPr>
              <a:t>tampilan </a:t>
            </a:r>
            <a:r>
              <a:rPr lang="id-ID" dirty="0" smtClean="0">
                <a:latin typeface="Arial"/>
                <a:cs typeface="Arial"/>
              </a:rPr>
              <a:t>dan piranti pengontrol yang</a:t>
            </a:r>
            <a:r>
              <a:rPr lang="id-ID" spc="-71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akan  digunakan </a:t>
            </a:r>
            <a:r>
              <a:rPr lang="id-ID" spc="-4" dirty="0" smtClean="0">
                <a:latin typeface="Arial"/>
                <a:cs typeface="Arial"/>
              </a:rPr>
              <a:t>terbagi </a:t>
            </a:r>
            <a:r>
              <a:rPr lang="id-ID" dirty="0" smtClean="0">
                <a:latin typeface="Arial"/>
                <a:cs typeface="Arial"/>
              </a:rPr>
              <a:t>menjadi 4</a:t>
            </a:r>
            <a:r>
              <a:rPr lang="id-ID" spc="-9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daerah:</a:t>
            </a:r>
          </a:p>
          <a:p>
            <a:pPr marL="1154267" lvl="1" indent="-336194" algn="just">
              <a:lnSpc>
                <a:spcPct val="150000"/>
              </a:lnSpc>
              <a:spcBef>
                <a:spcPts val="441"/>
              </a:spcBef>
              <a:tabLst>
                <a:tab pos="1153707" algn="l"/>
                <a:tab pos="1154267" algn="l"/>
              </a:tabLst>
            </a:pPr>
            <a:r>
              <a:rPr lang="id-ID" sz="1800" dirty="0" smtClean="0">
                <a:latin typeface="Arial"/>
                <a:cs typeface="Arial"/>
              </a:rPr>
              <a:t>Daerah I (Penglihatan</a:t>
            </a:r>
            <a:r>
              <a:rPr lang="id-ID" sz="1800" spc="-35" dirty="0" smtClean="0">
                <a:latin typeface="Arial"/>
                <a:cs typeface="Arial"/>
              </a:rPr>
              <a:t> </a:t>
            </a:r>
            <a:r>
              <a:rPr lang="id-ID" sz="1800" spc="-4" dirty="0" smtClean="0">
                <a:latin typeface="Arial"/>
                <a:cs typeface="Arial"/>
              </a:rPr>
              <a:t>Binokuler)</a:t>
            </a:r>
            <a:endParaRPr lang="id-ID" sz="1800" dirty="0" smtClean="0">
              <a:latin typeface="Arial"/>
              <a:cs typeface="Arial"/>
            </a:endParaRPr>
          </a:p>
          <a:p>
            <a:pPr marL="1154267" lvl="1" indent="-336194" algn="just">
              <a:lnSpc>
                <a:spcPct val="150000"/>
              </a:lnSpc>
              <a:spcBef>
                <a:spcPts val="410"/>
              </a:spcBef>
              <a:tabLst>
                <a:tab pos="1153707" algn="l"/>
                <a:tab pos="1154267" algn="l"/>
              </a:tabLst>
            </a:pPr>
            <a:r>
              <a:rPr lang="id-ID" sz="1800" dirty="0" smtClean="0">
                <a:latin typeface="Arial"/>
                <a:cs typeface="Arial"/>
              </a:rPr>
              <a:t>Daerah </a:t>
            </a:r>
            <a:r>
              <a:rPr lang="id-ID" sz="1800" spc="-9" dirty="0" smtClean="0">
                <a:latin typeface="Arial"/>
                <a:cs typeface="Arial"/>
              </a:rPr>
              <a:t>II </a:t>
            </a:r>
            <a:r>
              <a:rPr lang="id-ID" sz="1800" dirty="0" smtClean="0">
                <a:latin typeface="Arial"/>
                <a:cs typeface="Arial"/>
              </a:rPr>
              <a:t>(Penglihatan </a:t>
            </a:r>
            <a:r>
              <a:rPr lang="id-ID" sz="1800" spc="-4" dirty="0" smtClean="0">
                <a:latin typeface="Arial"/>
                <a:cs typeface="Arial"/>
              </a:rPr>
              <a:t>Monokuler</a:t>
            </a:r>
            <a:r>
              <a:rPr lang="id-ID" sz="1800" spc="-44" dirty="0" smtClean="0">
                <a:latin typeface="Arial"/>
                <a:cs typeface="Arial"/>
              </a:rPr>
              <a:t> </a:t>
            </a:r>
            <a:r>
              <a:rPr lang="id-ID" sz="1800" spc="-4" dirty="0" smtClean="0">
                <a:latin typeface="Arial"/>
                <a:cs typeface="Arial"/>
              </a:rPr>
              <a:t>Kiri)</a:t>
            </a:r>
            <a:endParaRPr lang="id-ID" sz="1800" dirty="0" smtClean="0">
              <a:latin typeface="Arial"/>
              <a:cs typeface="Arial"/>
            </a:endParaRPr>
          </a:p>
          <a:p>
            <a:pPr marL="1154267" lvl="1" indent="-336194" algn="just">
              <a:lnSpc>
                <a:spcPct val="150000"/>
              </a:lnSpc>
              <a:spcBef>
                <a:spcPts val="424"/>
              </a:spcBef>
              <a:tabLst>
                <a:tab pos="1153707" algn="l"/>
                <a:tab pos="1154267" algn="l"/>
              </a:tabLst>
            </a:pPr>
            <a:r>
              <a:rPr lang="id-ID" sz="1800" dirty="0" smtClean="0">
                <a:latin typeface="Arial"/>
                <a:cs typeface="Arial"/>
              </a:rPr>
              <a:t>Daerah </a:t>
            </a:r>
            <a:r>
              <a:rPr lang="id-ID" sz="1800" spc="-9" dirty="0" smtClean="0">
                <a:latin typeface="Arial"/>
                <a:cs typeface="Arial"/>
              </a:rPr>
              <a:t>III </a:t>
            </a:r>
            <a:r>
              <a:rPr lang="id-ID" sz="1800" dirty="0" smtClean="0">
                <a:latin typeface="Arial"/>
                <a:cs typeface="Arial"/>
              </a:rPr>
              <a:t>(Penglihatan </a:t>
            </a:r>
            <a:r>
              <a:rPr lang="id-ID" sz="1800" spc="-4" dirty="0" smtClean="0">
                <a:latin typeface="Arial"/>
                <a:cs typeface="Arial"/>
              </a:rPr>
              <a:t>Monokuler</a:t>
            </a:r>
            <a:r>
              <a:rPr lang="id-ID" sz="1800" spc="-53" dirty="0" smtClean="0">
                <a:latin typeface="Arial"/>
                <a:cs typeface="Arial"/>
              </a:rPr>
              <a:t> </a:t>
            </a:r>
            <a:r>
              <a:rPr lang="id-ID" sz="1800" spc="-4" dirty="0" smtClean="0">
                <a:latin typeface="Arial"/>
                <a:cs typeface="Arial"/>
              </a:rPr>
              <a:t>Kanan)</a:t>
            </a:r>
            <a:endParaRPr lang="id-ID" sz="1800" dirty="0" smtClean="0">
              <a:latin typeface="Arial"/>
              <a:cs typeface="Arial"/>
            </a:endParaRPr>
          </a:p>
          <a:p>
            <a:pPr marL="1154267" lvl="1" indent="-336194" algn="just">
              <a:lnSpc>
                <a:spcPct val="150000"/>
              </a:lnSpc>
              <a:spcBef>
                <a:spcPts val="415"/>
              </a:spcBef>
              <a:tabLst>
                <a:tab pos="1153707" algn="l"/>
                <a:tab pos="1154267" algn="l"/>
              </a:tabLst>
            </a:pPr>
            <a:r>
              <a:rPr lang="id-ID" sz="1800" dirty="0" smtClean="0">
                <a:latin typeface="Arial"/>
                <a:cs typeface="Arial"/>
              </a:rPr>
              <a:t>Daerah </a:t>
            </a:r>
            <a:r>
              <a:rPr lang="id-ID" sz="1800" spc="-4" dirty="0" smtClean="0">
                <a:latin typeface="Arial"/>
                <a:cs typeface="Arial"/>
              </a:rPr>
              <a:t>IV </a:t>
            </a:r>
            <a:r>
              <a:rPr lang="id-ID" sz="1800" dirty="0" smtClean="0">
                <a:latin typeface="Arial"/>
                <a:cs typeface="Arial"/>
              </a:rPr>
              <a:t>(Daerah</a:t>
            </a:r>
            <a:r>
              <a:rPr lang="id-ID" sz="1800" spc="-35" dirty="0" smtClean="0">
                <a:latin typeface="Arial"/>
                <a:cs typeface="Arial"/>
              </a:rPr>
              <a:t> </a:t>
            </a:r>
            <a:r>
              <a:rPr lang="id-ID" sz="1800" spc="-4" dirty="0" smtClean="0">
                <a:latin typeface="Arial"/>
                <a:cs typeface="Arial"/>
              </a:rPr>
              <a:t>Buta)</a:t>
            </a:r>
            <a:endParaRPr lang="id-ID" sz="1800" dirty="0" smtClean="0">
              <a:latin typeface="Arial"/>
              <a:cs typeface="Arial"/>
            </a:endParaRPr>
          </a:p>
          <a:p>
            <a:pPr marL="11206" marR="4483" indent="0" algn="just">
              <a:lnSpc>
                <a:spcPct val="15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820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Medan</a:t>
            </a:r>
            <a:r>
              <a:rPr lang="id-ID" b="1" spc="-66" dirty="0" smtClean="0"/>
              <a:t> </a:t>
            </a:r>
            <a:r>
              <a:rPr lang="id-ID" b="1" spc="-4" dirty="0" smtClean="0"/>
              <a:t>Penglihatan;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77500" lnSpcReduction="20000"/>
          </a:bodyPr>
          <a:lstStyle/>
          <a:p>
            <a:pPr marL="11206" indent="0" algn="just">
              <a:lnSpc>
                <a:spcPct val="110000"/>
              </a:lnSpc>
              <a:spcBef>
                <a:spcPts val="88"/>
              </a:spcBef>
              <a:buNone/>
              <a:tabLst>
                <a:tab pos="313221" algn="l"/>
                <a:tab pos="313781" algn="l"/>
              </a:tabLst>
            </a:pPr>
            <a:r>
              <a:rPr lang="id-ID" b="1" spc="-4" dirty="0" smtClean="0">
                <a:latin typeface="Arial"/>
                <a:cs typeface="Arial"/>
              </a:rPr>
              <a:t>Daerah I (Penglihatan</a:t>
            </a:r>
            <a:r>
              <a:rPr lang="id-ID" b="1" spc="4" dirty="0" smtClean="0">
                <a:latin typeface="Arial"/>
                <a:cs typeface="Arial"/>
              </a:rPr>
              <a:t> </a:t>
            </a:r>
            <a:r>
              <a:rPr lang="id-ID" b="1" spc="-4" dirty="0" smtClean="0">
                <a:latin typeface="Arial"/>
                <a:cs typeface="Arial"/>
              </a:rPr>
              <a:t>Binokuler)</a:t>
            </a:r>
            <a:endParaRPr lang="id-ID" dirty="0" smtClean="0">
              <a:latin typeface="Arial"/>
              <a:cs typeface="Arial"/>
            </a:endParaRPr>
          </a:p>
          <a:p>
            <a:pPr marL="313781" marR="619158" algn="just">
              <a:lnSpc>
                <a:spcPct val="110000"/>
              </a:lnSpc>
              <a:spcBef>
                <a:spcPts val="485"/>
              </a:spcBef>
            </a:pPr>
            <a:r>
              <a:rPr lang="id-ID" spc="-4" dirty="0" smtClean="0">
                <a:latin typeface="Arial"/>
                <a:cs typeface="Arial"/>
              </a:rPr>
              <a:t>tempat dimana </a:t>
            </a:r>
            <a:r>
              <a:rPr lang="id-ID" dirty="0" smtClean="0">
                <a:latin typeface="Arial"/>
                <a:cs typeface="Arial"/>
              </a:rPr>
              <a:t>kedua mata </a:t>
            </a:r>
            <a:r>
              <a:rPr lang="id-ID" spc="-4" dirty="0" smtClean="0">
                <a:latin typeface="Arial"/>
                <a:cs typeface="Arial"/>
              </a:rPr>
              <a:t>mampu melihat </a:t>
            </a:r>
            <a:r>
              <a:rPr lang="id-ID" spc="-4" dirty="0" smtClean="0">
                <a:latin typeface="Arial"/>
                <a:cs typeface="Arial"/>
              </a:rPr>
              <a:t>sebuah </a:t>
            </a:r>
            <a:r>
              <a:rPr lang="id-ID" spc="-4" dirty="0" smtClean="0">
                <a:latin typeface="Arial"/>
                <a:cs typeface="Arial"/>
              </a:rPr>
              <a:t>objek </a:t>
            </a:r>
            <a:r>
              <a:rPr lang="id-ID" dirty="0" smtClean="0">
                <a:latin typeface="Arial"/>
                <a:cs typeface="Arial"/>
              </a:rPr>
              <a:t>dalam </a:t>
            </a:r>
            <a:r>
              <a:rPr lang="id-ID" spc="-4" dirty="0" smtClean="0">
                <a:latin typeface="Arial"/>
                <a:cs typeface="Arial"/>
              </a:rPr>
              <a:t>keadaan yang</a:t>
            </a:r>
            <a:r>
              <a:rPr lang="id-ID" spc="18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sama</a:t>
            </a:r>
          </a:p>
          <a:p>
            <a:pPr algn="just">
              <a:lnSpc>
                <a:spcPct val="110000"/>
              </a:lnSpc>
              <a:spcBef>
                <a:spcPts val="18"/>
              </a:spcBef>
            </a:pPr>
            <a:endParaRPr lang="id-ID" dirty="0" smtClean="0">
              <a:latin typeface="Times New Roman"/>
              <a:cs typeface="Times New Roman"/>
            </a:endParaRPr>
          </a:p>
          <a:p>
            <a:pPr marL="11206" indent="0" algn="just">
              <a:lnSpc>
                <a:spcPct val="110000"/>
              </a:lnSpc>
              <a:buNone/>
              <a:tabLst>
                <a:tab pos="313221" algn="l"/>
                <a:tab pos="313781" algn="l"/>
              </a:tabLst>
            </a:pPr>
            <a:r>
              <a:rPr lang="id-ID" b="1" spc="-4" dirty="0" smtClean="0">
                <a:latin typeface="Arial"/>
                <a:cs typeface="Arial"/>
              </a:rPr>
              <a:t>Daerah II (Penglihatan Monokuler</a:t>
            </a:r>
            <a:r>
              <a:rPr lang="id-ID" b="1" spc="13" dirty="0" smtClean="0">
                <a:latin typeface="Arial"/>
                <a:cs typeface="Arial"/>
              </a:rPr>
              <a:t> </a:t>
            </a:r>
            <a:r>
              <a:rPr lang="id-ID" b="1" spc="-4" dirty="0" smtClean="0">
                <a:latin typeface="Arial"/>
                <a:cs typeface="Arial"/>
              </a:rPr>
              <a:t>Kiri)</a:t>
            </a:r>
            <a:endParaRPr lang="id-ID" dirty="0" smtClean="0">
              <a:latin typeface="Arial"/>
              <a:cs typeface="Arial"/>
            </a:endParaRPr>
          </a:p>
          <a:p>
            <a:pPr marL="313781" marR="394468" algn="just">
              <a:lnSpc>
                <a:spcPct val="110000"/>
              </a:lnSpc>
              <a:spcBef>
                <a:spcPts val="507"/>
              </a:spcBef>
            </a:pPr>
            <a:r>
              <a:rPr lang="id-ID" spc="-4" dirty="0" smtClean="0">
                <a:latin typeface="Arial"/>
                <a:cs typeface="Arial"/>
              </a:rPr>
              <a:t>tempat terjauh </a:t>
            </a:r>
            <a:r>
              <a:rPr lang="id-ID" dirty="0" smtClean="0">
                <a:latin typeface="Arial"/>
                <a:cs typeface="Arial"/>
              </a:rPr>
              <a:t>yang </a:t>
            </a:r>
            <a:r>
              <a:rPr lang="id-ID" spc="-4" dirty="0" smtClean="0">
                <a:latin typeface="Arial"/>
                <a:cs typeface="Arial"/>
              </a:rPr>
              <a:t>dapat dilihat oleh </a:t>
            </a:r>
            <a:r>
              <a:rPr lang="id-ID" dirty="0" smtClean="0">
                <a:latin typeface="Arial"/>
                <a:cs typeface="Arial"/>
              </a:rPr>
              <a:t>mata kiri </a:t>
            </a:r>
            <a:r>
              <a:rPr lang="id-ID" dirty="0" smtClean="0">
                <a:latin typeface="Arial"/>
                <a:cs typeface="Arial"/>
              </a:rPr>
              <a:t>ketika </a:t>
            </a:r>
            <a:r>
              <a:rPr lang="id-ID" dirty="0" smtClean="0">
                <a:latin typeface="Arial"/>
                <a:cs typeface="Arial"/>
              </a:rPr>
              <a:t>mata kiri digerakkkan ke </a:t>
            </a:r>
            <a:r>
              <a:rPr lang="id-ID" spc="-4" dirty="0" smtClean="0">
                <a:latin typeface="Arial"/>
                <a:cs typeface="Arial"/>
              </a:rPr>
              <a:t>sudut paling</a:t>
            </a:r>
            <a:r>
              <a:rPr lang="id-ID" spc="-13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kiri</a:t>
            </a:r>
          </a:p>
          <a:p>
            <a:pPr algn="just">
              <a:lnSpc>
                <a:spcPct val="110000"/>
              </a:lnSpc>
              <a:spcBef>
                <a:spcPts val="44"/>
              </a:spcBef>
            </a:pPr>
            <a:endParaRPr lang="id-ID" dirty="0" smtClean="0">
              <a:latin typeface="Times New Roman"/>
              <a:cs typeface="Times New Roman"/>
            </a:endParaRPr>
          </a:p>
          <a:p>
            <a:pPr marL="11206" indent="0" algn="just">
              <a:lnSpc>
                <a:spcPct val="110000"/>
              </a:lnSpc>
              <a:buNone/>
              <a:tabLst>
                <a:tab pos="313221" algn="l"/>
                <a:tab pos="313781" algn="l"/>
              </a:tabLst>
            </a:pPr>
            <a:r>
              <a:rPr lang="id-ID" b="1" spc="-4" dirty="0" smtClean="0">
                <a:latin typeface="Arial"/>
                <a:cs typeface="Arial"/>
              </a:rPr>
              <a:t>Daerah III (Penglihatan Monokuler</a:t>
            </a:r>
            <a:r>
              <a:rPr lang="id-ID" b="1" spc="-22" dirty="0" smtClean="0">
                <a:latin typeface="Arial"/>
                <a:cs typeface="Arial"/>
              </a:rPr>
              <a:t> </a:t>
            </a:r>
            <a:r>
              <a:rPr lang="id-ID" b="1" spc="-4" dirty="0" smtClean="0">
                <a:latin typeface="Arial"/>
                <a:cs typeface="Arial"/>
              </a:rPr>
              <a:t>Kanan)</a:t>
            </a:r>
            <a:endParaRPr lang="id-ID" dirty="0" smtClean="0">
              <a:latin typeface="Arial"/>
              <a:cs typeface="Arial"/>
            </a:endParaRPr>
          </a:p>
          <a:p>
            <a:pPr marL="313781" marR="4483" algn="just">
              <a:lnSpc>
                <a:spcPct val="110000"/>
              </a:lnSpc>
              <a:spcBef>
                <a:spcPts val="503"/>
              </a:spcBef>
            </a:pPr>
            <a:r>
              <a:rPr lang="id-ID" spc="-4" dirty="0" smtClean="0">
                <a:latin typeface="Arial"/>
                <a:cs typeface="Arial"/>
              </a:rPr>
              <a:t>tempat terjauh </a:t>
            </a:r>
            <a:r>
              <a:rPr lang="id-ID" dirty="0" smtClean="0">
                <a:latin typeface="Arial"/>
                <a:cs typeface="Arial"/>
              </a:rPr>
              <a:t>yang </a:t>
            </a:r>
            <a:r>
              <a:rPr lang="id-ID" spc="-4" dirty="0" smtClean="0">
                <a:latin typeface="Arial"/>
                <a:cs typeface="Arial"/>
              </a:rPr>
              <a:t>dapat dilihat oleh </a:t>
            </a:r>
            <a:r>
              <a:rPr lang="id-ID" dirty="0" smtClean="0">
                <a:latin typeface="Arial"/>
                <a:cs typeface="Arial"/>
              </a:rPr>
              <a:t>mata kanan </a:t>
            </a:r>
            <a:r>
              <a:rPr lang="id-ID" dirty="0" smtClean="0">
                <a:latin typeface="Arial"/>
                <a:cs typeface="Arial"/>
              </a:rPr>
              <a:t>ketika </a:t>
            </a:r>
            <a:r>
              <a:rPr lang="id-ID" dirty="0" smtClean="0">
                <a:latin typeface="Arial"/>
                <a:cs typeface="Arial"/>
              </a:rPr>
              <a:t>mata </a:t>
            </a:r>
            <a:r>
              <a:rPr lang="id-ID" spc="-4" dirty="0" smtClean="0">
                <a:latin typeface="Arial"/>
                <a:cs typeface="Arial"/>
              </a:rPr>
              <a:t>kanan </a:t>
            </a:r>
            <a:r>
              <a:rPr lang="id-ID" dirty="0" smtClean="0">
                <a:latin typeface="Arial"/>
                <a:cs typeface="Arial"/>
              </a:rPr>
              <a:t>digerakkkan ke sudut </a:t>
            </a:r>
            <a:r>
              <a:rPr lang="id-ID" spc="-4" dirty="0" smtClean="0">
                <a:latin typeface="Arial"/>
                <a:cs typeface="Arial"/>
              </a:rPr>
              <a:t>paling</a:t>
            </a:r>
            <a:r>
              <a:rPr lang="id-ID" spc="-18" dirty="0" smtClean="0">
                <a:latin typeface="Arial"/>
                <a:cs typeface="Arial"/>
              </a:rPr>
              <a:t> </a:t>
            </a:r>
            <a:r>
              <a:rPr lang="id-ID" dirty="0" smtClean="0">
                <a:latin typeface="Arial"/>
                <a:cs typeface="Arial"/>
              </a:rPr>
              <a:t>kanan</a:t>
            </a:r>
          </a:p>
          <a:p>
            <a:pPr algn="just">
              <a:lnSpc>
                <a:spcPct val="110000"/>
              </a:lnSpc>
              <a:spcBef>
                <a:spcPts val="44"/>
              </a:spcBef>
            </a:pPr>
            <a:endParaRPr lang="id-ID" dirty="0" smtClean="0">
              <a:latin typeface="Times New Roman"/>
              <a:cs typeface="Times New Roman"/>
            </a:endParaRPr>
          </a:p>
          <a:p>
            <a:pPr marL="11206" indent="0" algn="just">
              <a:lnSpc>
                <a:spcPct val="110000"/>
              </a:lnSpc>
              <a:buNone/>
              <a:tabLst>
                <a:tab pos="313221" algn="l"/>
                <a:tab pos="313781" algn="l"/>
              </a:tabLst>
            </a:pPr>
            <a:r>
              <a:rPr lang="id-ID" b="1" spc="-4" dirty="0" smtClean="0">
                <a:latin typeface="Arial"/>
                <a:cs typeface="Arial"/>
              </a:rPr>
              <a:t>Daerah </a:t>
            </a:r>
            <a:r>
              <a:rPr lang="id-ID" b="1" dirty="0" smtClean="0">
                <a:latin typeface="Arial"/>
                <a:cs typeface="Arial"/>
              </a:rPr>
              <a:t>IV (Daerah</a:t>
            </a:r>
            <a:r>
              <a:rPr lang="id-ID" b="1" spc="-18" dirty="0" smtClean="0">
                <a:latin typeface="Arial"/>
                <a:cs typeface="Arial"/>
              </a:rPr>
              <a:t> </a:t>
            </a:r>
            <a:r>
              <a:rPr lang="id-ID" b="1" spc="-4" dirty="0" smtClean="0">
                <a:latin typeface="Arial"/>
                <a:cs typeface="Arial"/>
              </a:rPr>
              <a:t>Buta)</a:t>
            </a:r>
            <a:endParaRPr lang="id-ID" dirty="0" smtClean="0">
              <a:latin typeface="Arial"/>
              <a:cs typeface="Arial"/>
            </a:endParaRPr>
          </a:p>
          <a:p>
            <a:pPr marL="313781" marR="199475" algn="just">
              <a:lnSpc>
                <a:spcPct val="110000"/>
              </a:lnSpc>
              <a:spcBef>
                <a:spcPts val="521"/>
              </a:spcBef>
            </a:pPr>
            <a:r>
              <a:rPr lang="id-ID" spc="-4" dirty="0" smtClean="0">
                <a:latin typeface="Arial"/>
                <a:cs typeface="Arial"/>
              </a:rPr>
              <a:t>daerah </a:t>
            </a:r>
            <a:r>
              <a:rPr lang="id-ID" dirty="0" smtClean="0">
                <a:latin typeface="Arial"/>
                <a:cs typeface="Arial"/>
              </a:rPr>
              <a:t>yang sama sekali </a:t>
            </a:r>
            <a:r>
              <a:rPr lang="id-ID" spc="-4" dirty="0" smtClean="0">
                <a:latin typeface="Arial"/>
                <a:cs typeface="Arial"/>
              </a:rPr>
              <a:t>tidak dapat dilihat oleh </a:t>
            </a:r>
            <a:r>
              <a:rPr lang="id-ID" dirty="0" smtClean="0">
                <a:latin typeface="Arial"/>
                <a:cs typeface="Arial"/>
              </a:rPr>
              <a:t>kedua </a:t>
            </a:r>
            <a:r>
              <a:rPr lang="id-ID" dirty="0" smtClean="0">
                <a:latin typeface="Arial"/>
                <a:cs typeface="Arial"/>
              </a:rPr>
              <a:t>mata</a:t>
            </a:r>
          </a:p>
          <a:p>
            <a:pPr marL="11206" marR="4483" indent="0" algn="just">
              <a:lnSpc>
                <a:spcPct val="11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1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Area</a:t>
            </a:r>
            <a:r>
              <a:rPr lang="id-ID" b="1" spc="-75" dirty="0" smtClean="0"/>
              <a:t> </a:t>
            </a:r>
            <a:r>
              <a:rPr lang="id-ID" b="1" dirty="0" smtClean="0"/>
              <a:t>Penglihatan..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/>
          </a:bodyPr>
          <a:lstStyle/>
          <a:p>
            <a:pPr marR="4483" algn="just">
              <a:lnSpc>
                <a:spcPct val="150000"/>
              </a:lnSpc>
              <a:spcBef>
                <a:spcPts val="93"/>
              </a:spcBef>
            </a:pPr>
            <a:r>
              <a:rPr lang="id-ID" dirty="0" smtClean="0"/>
              <a:t>Area </a:t>
            </a:r>
            <a:r>
              <a:rPr lang="id-ID" spc="-4" dirty="0" smtClean="0"/>
              <a:t>penglihatan dapat diartikan </a:t>
            </a:r>
            <a:r>
              <a:rPr lang="id-ID" spc="-4" dirty="0" smtClean="0"/>
              <a:t>sebagai </a:t>
            </a:r>
            <a:r>
              <a:rPr lang="id-ID" spc="-4" dirty="0" smtClean="0"/>
              <a:t>area (wilayah) yang </a:t>
            </a:r>
            <a:r>
              <a:rPr lang="id-ID" spc="-9" dirty="0" smtClean="0"/>
              <a:t>dapat </a:t>
            </a:r>
            <a:r>
              <a:rPr lang="id-ID" spc="-4" dirty="0" smtClean="0"/>
              <a:t>dilihat oleh manusia normal. </a:t>
            </a:r>
            <a:r>
              <a:rPr lang="id-ID" dirty="0" smtClean="0"/>
              <a:t>Area </a:t>
            </a:r>
            <a:r>
              <a:rPr lang="id-ID" spc="-4" dirty="0" smtClean="0"/>
              <a:t>ini bervariasi  tergantung posisi kepala dan mata </a:t>
            </a:r>
            <a:r>
              <a:rPr lang="id-ID" spc="-4" dirty="0" smtClean="0"/>
              <a:t>apakah </a:t>
            </a:r>
            <a:r>
              <a:rPr lang="id-ID" spc="-4" dirty="0" smtClean="0"/>
              <a:t>keduanya diam, kepala diam mata boleh </a:t>
            </a:r>
            <a:r>
              <a:rPr lang="id-ID" spc="-4" dirty="0" smtClean="0"/>
              <a:t>bergerak</a:t>
            </a:r>
            <a:r>
              <a:rPr lang="id-ID" spc="-4" dirty="0" smtClean="0"/>
              <a:t>, </a:t>
            </a:r>
            <a:r>
              <a:rPr lang="id-ID" spc="-9" dirty="0" smtClean="0"/>
              <a:t>ataukan </a:t>
            </a:r>
            <a:r>
              <a:rPr lang="id-ID" spc="-4" dirty="0" smtClean="0"/>
              <a:t>kepala dan mata boleh  bergerak.</a:t>
            </a:r>
            <a:endParaRPr lang="id-ID" dirty="0" smtClean="0"/>
          </a:p>
          <a:p>
            <a:pPr marL="11206" marR="4483" indent="0" algn="just">
              <a:lnSpc>
                <a:spcPct val="150000"/>
              </a:lnSpc>
              <a:spcBef>
                <a:spcPts val="375"/>
              </a:spcBef>
              <a:buNone/>
              <a:tabLst>
                <a:tab pos="313221" algn="l"/>
                <a:tab pos="313781" algn="l"/>
              </a:tabLst>
            </a:pPr>
            <a:endParaRPr lang="id-ID" spc="-4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4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sp>
        <p:nvSpPr>
          <p:cNvPr id="7" name="object 2"/>
          <p:cNvSpPr/>
          <p:nvPr/>
        </p:nvSpPr>
        <p:spPr>
          <a:xfrm>
            <a:off x="2762410" y="1076325"/>
            <a:ext cx="7799294" cy="54460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35512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2. </a:t>
            </a:r>
            <a:r>
              <a:rPr lang="id-ID" b="1" spc="-9" dirty="0" smtClean="0"/>
              <a:t>Pendengaran </a:t>
            </a:r>
            <a:r>
              <a:rPr lang="id-ID" b="1" spc="-4" dirty="0" smtClean="0"/>
              <a:t>dan</a:t>
            </a:r>
            <a:r>
              <a:rPr lang="id-ID" b="1" spc="-13" dirty="0" smtClean="0"/>
              <a:t> </a:t>
            </a:r>
            <a:r>
              <a:rPr lang="id-ID" b="1" spc="-4" dirty="0" smtClean="0"/>
              <a:t>Suara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fontScale="92500" lnSpcReduction="10000"/>
          </a:bodyPr>
          <a:lstStyle/>
          <a:p>
            <a:pPr marL="347401" marR="4483" indent="-336194" algn="just">
              <a:lnSpc>
                <a:spcPct val="150000"/>
              </a:lnSpc>
              <a:spcBef>
                <a:spcPts val="596"/>
              </a:spcBef>
              <a:buAutoNum type="arabicPeriod"/>
              <a:tabLst>
                <a:tab pos="347401" algn="l"/>
              </a:tabLst>
            </a:pPr>
            <a:r>
              <a:rPr lang="id-ID" sz="2118" dirty="0" smtClean="0">
                <a:latin typeface="Arial"/>
                <a:cs typeface="Arial"/>
              </a:rPr>
              <a:t>Media suara dimanfaatkan </a:t>
            </a:r>
            <a:r>
              <a:rPr lang="id-ID" sz="2118" spc="-4" dirty="0" smtClean="0">
                <a:latin typeface="Arial"/>
                <a:cs typeface="Arial"/>
              </a:rPr>
              <a:t>untuk </a:t>
            </a:r>
            <a:r>
              <a:rPr lang="id-ID" sz="2118" dirty="0" smtClean="0">
                <a:latin typeface="Arial"/>
                <a:cs typeface="Arial"/>
              </a:rPr>
              <a:t>memberi umpan </a:t>
            </a:r>
            <a:r>
              <a:rPr lang="id-ID" sz="2118" spc="-4" dirty="0" smtClean="0">
                <a:latin typeface="Arial"/>
                <a:cs typeface="Arial"/>
              </a:rPr>
              <a:t>balik kepada pengguna </a:t>
            </a:r>
            <a:r>
              <a:rPr lang="id-ID" sz="2118" dirty="0" smtClean="0">
                <a:latin typeface="Arial"/>
                <a:cs typeface="Arial"/>
              </a:rPr>
              <a:t>meski </a:t>
            </a:r>
            <a:r>
              <a:rPr lang="id-ID" sz="2118" spc="-4" dirty="0" smtClean="0">
                <a:latin typeface="Arial"/>
                <a:cs typeface="Arial"/>
              </a:rPr>
              <a:t>belum banyak </a:t>
            </a:r>
            <a:r>
              <a:rPr lang="id-ID" sz="2118" dirty="0" smtClean="0">
                <a:latin typeface="Arial"/>
                <a:cs typeface="Arial"/>
              </a:rPr>
              <a:t>program </a:t>
            </a:r>
            <a:r>
              <a:rPr lang="id-ID" sz="2118" spc="-4" dirty="0" smtClean="0">
                <a:latin typeface="Arial"/>
                <a:cs typeface="Arial"/>
              </a:rPr>
              <a:t>aplikasi yang memanfaatkan </a:t>
            </a:r>
            <a:r>
              <a:rPr lang="id-ID" sz="2118" dirty="0" smtClean="0">
                <a:latin typeface="Arial"/>
                <a:cs typeface="Arial"/>
              </a:rPr>
              <a:t>suara </a:t>
            </a:r>
            <a:r>
              <a:rPr lang="id-ID" sz="2118" spc="-4" dirty="0" smtClean="0">
                <a:latin typeface="Arial"/>
                <a:cs typeface="Arial"/>
              </a:rPr>
              <a:t>pendengaran </a:t>
            </a:r>
            <a:r>
              <a:rPr lang="id-ID" sz="2118" dirty="0" smtClean="0">
                <a:latin typeface="Arial"/>
                <a:cs typeface="Arial"/>
              </a:rPr>
              <a:t>sebagai  </a:t>
            </a:r>
            <a:r>
              <a:rPr lang="id-ID" sz="2118" spc="-4" dirty="0" smtClean="0">
                <a:latin typeface="Arial"/>
                <a:cs typeface="Arial"/>
              </a:rPr>
              <a:t>sarana</a:t>
            </a:r>
            <a:r>
              <a:rPr lang="id-ID" sz="2118" spc="-9" dirty="0" smtClean="0">
                <a:latin typeface="Arial"/>
                <a:cs typeface="Arial"/>
              </a:rPr>
              <a:t> </a:t>
            </a:r>
            <a:r>
              <a:rPr lang="id-ID" sz="2118" dirty="0" smtClean="0">
                <a:latin typeface="Arial"/>
                <a:cs typeface="Arial"/>
              </a:rPr>
              <a:t>interaksi.</a:t>
            </a:r>
            <a:endParaRPr lang="id-ID" sz="2603" dirty="0" smtClean="0">
              <a:latin typeface="Times New Roman"/>
              <a:cs typeface="Times New Roman"/>
            </a:endParaRPr>
          </a:p>
          <a:p>
            <a:pPr marL="347401" marR="442096" indent="-336194" algn="just">
              <a:lnSpc>
                <a:spcPct val="150000"/>
              </a:lnSpc>
              <a:spcBef>
                <a:spcPts val="4"/>
              </a:spcBef>
              <a:buAutoNum type="arabicPeriod"/>
              <a:tabLst>
                <a:tab pos="347401" algn="l"/>
              </a:tabLst>
            </a:pPr>
            <a:r>
              <a:rPr lang="id-ID" sz="2118" dirty="0" smtClean="0">
                <a:latin typeface="Arial"/>
                <a:cs typeface="Arial"/>
              </a:rPr>
              <a:t>Manusia kebanyakan </a:t>
            </a:r>
            <a:r>
              <a:rPr lang="id-ID" sz="2118" spc="-4" dirty="0" smtClean="0">
                <a:latin typeface="Arial"/>
                <a:cs typeface="Arial"/>
              </a:rPr>
              <a:t>dapat mendeteksi </a:t>
            </a:r>
            <a:r>
              <a:rPr lang="id-ID" sz="2118" dirty="0" smtClean="0">
                <a:latin typeface="Arial"/>
                <a:cs typeface="Arial"/>
              </a:rPr>
              <a:t>suara </a:t>
            </a:r>
            <a:r>
              <a:rPr lang="id-ID" sz="2118" spc="-4" dirty="0" smtClean="0">
                <a:latin typeface="Arial"/>
                <a:cs typeface="Arial"/>
              </a:rPr>
              <a:t>dalam </a:t>
            </a:r>
            <a:r>
              <a:rPr lang="id-ID" sz="2118" dirty="0" smtClean="0">
                <a:latin typeface="Arial"/>
                <a:cs typeface="Arial"/>
              </a:rPr>
              <a:t>kisaran </a:t>
            </a:r>
            <a:r>
              <a:rPr lang="id-ID" sz="2118" spc="-4" dirty="0" smtClean="0">
                <a:latin typeface="Arial"/>
                <a:cs typeface="Arial"/>
              </a:rPr>
              <a:t>frekuensi 20 Hertz sampai 15-20</a:t>
            </a:r>
            <a:r>
              <a:rPr lang="id-ID" sz="2118" spc="18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KHertz</a:t>
            </a:r>
            <a:endParaRPr lang="id-ID" sz="2118" dirty="0" smtClean="0">
              <a:latin typeface="Arial"/>
              <a:cs typeface="Arial"/>
            </a:endParaRPr>
          </a:p>
          <a:p>
            <a:pPr marL="717215" marR="131676" lvl="1" indent="-302575" algn="just">
              <a:lnSpc>
                <a:spcPct val="150000"/>
              </a:lnSpc>
              <a:spcBef>
                <a:spcPts val="424"/>
              </a:spcBef>
              <a:buChar char="–"/>
              <a:tabLst>
                <a:tab pos="716654" algn="l"/>
                <a:tab pos="717215" algn="l"/>
              </a:tabLst>
            </a:pPr>
            <a:r>
              <a:rPr lang="id-ID" sz="1765" spc="-4" dirty="0" smtClean="0">
                <a:latin typeface="Arial"/>
                <a:cs typeface="Arial"/>
              </a:rPr>
              <a:t>batas atas dan </a:t>
            </a:r>
            <a:r>
              <a:rPr lang="id-ID" sz="1765" dirty="0" smtClean="0">
                <a:latin typeface="Arial"/>
                <a:cs typeface="Arial"/>
              </a:rPr>
              <a:t>bawah kisaran </a:t>
            </a:r>
            <a:r>
              <a:rPr lang="id-ID" sz="1765" spc="-4" dirty="0" smtClean="0">
                <a:latin typeface="Arial"/>
                <a:cs typeface="Arial"/>
              </a:rPr>
              <a:t>frekuensi </a:t>
            </a:r>
            <a:r>
              <a:rPr lang="id-ID" sz="1765" dirty="0" smtClean="0">
                <a:latin typeface="Arial"/>
                <a:cs typeface="Arial"/>
              </a:rPr>
              <a:t>dipengaruhi </a:t>
            </a:r>
            <a:r>
              <a:rPr lang="id-ID" sz="1765" spc="-4" dirty="0" smtClean="0">
                <a:latin typeface="Arial"/>
                <a:cs typeface="Arial"/>
              </a:rPr>
              <a:t>oleh </a:t>
            </a:r>
            <a:r>
              <a:rPr lang="id-ID" sz="1765" spc="-4" dirty="0" smtClean="0">
                <a:latin typeface="Arial"/>
                <a:cs typeface="Arial"/>
              </a:rPr>
              <a:t>umur </a:t>
            </a:r>
            <a:r>
              <a:rPr lang="id-ID" sz="1765" dirty="0" smtClean="0">
                <a:latin typeface="Arial"/>
                <a:cs typeface="Arial"/>
              </a:rPr>
              <a:t>dan </a:t>
            </a:r>
            <a:r>
              <a:rPr lang="id-ID" sz="1765" spc="-4" dirty="0" smtClean="0">
                <a:latin typeface="Arial"/>
                <a:cs typeface="Arial"/>
              </a:rPr>
              <a:t>kesehatan</a:t>
            </a:r>
            <a:r>
              <a:rPr lang="id-ID" sz="1765" spc="-31" dirty="0" smtClean="0">
                <a:latin typeface="Arial"/>
                <a:cs typeface="Arial"/>
              </a:rPr>
              <a:t> </a:t>
            </a:r>
            <a:r>
              <a:rPr lang="id-ID" sz="1765" spc="-4" dirty="0" smtClean="0">
                <a:latin typeface="Arial"/>
                <a:cs typeface="Arial"/>
              </a:rPr>
              <a:t>seseorang</a:t>
            </a:r>
            <a:endParaRPr lang="id-ID" sz="1765" dirty="0" smtClean="0">
              <a:latin typeface="Arial"/>
              <a:cs typeface="Arial"/>
            </a:endParaRPr>
          </a:p>
          <a:p>
            <a:pPr marL="717215" marR="969361" lvl="1" indent="-302575" algn="just">
              <a:lnSpc>
                <a:spcPct val="150000"/>
              </a:lnSpc>
              <a:spcBef>
                <a:spcPts val="415"/>
              </a:spcBef>
              <a:buChar char="–"/>
              <a:tabLst>
                <a:tab pos="716654" algn="l"/>
                <a:tab pos="717215" algn="l"/>
              </a:tabLst>
            </a:pPr>
            <a:r>
              <a:rPr lang="id-ID" sz="1765" dirty="0" smtClean="0">
                <a:latin typeface="Arial"/>
                <a:cs typeface="Arial"/>
              </a:rPr>
              <a:t>suara yang </a:t>
            </a:r>
            <a:r>
              <a:rPr lang="id-ID" sz="1765" spc="-4" dirty="0" smtClean="0">
                <a:latin typeface="Arial"/>
                <a:cs typeface="Arial"/>
              </a:rPr>
              <a:t>berkisar </a:t>
            </a:r>
            <a:r>
              <a:rPr lang="id-ID" sz="1765" dirty="0" smtClean="0">
                <a:latin typeface="Arial"/>
                <a:cs typeface="Arial"/>
              </a:rPr>
              <a:t>pada </a:t>
            </a:r>
            <a:r>
              <a:rPr lang="id-ID" sz="1765" spc="-4" dirty="0" smtClean="0">
                <a:latin typeface="Arial"/>
                <a:cs typeface="Arial"/>
              </a:rPr>
              <a:t>frekuensi 1000 </a:t>
            </a:r>
            <a:r>
              <a:rPr lang="id-ID" sz="1765" dirty="0" smtClean="0">
                <a:latin typeface="Arial"/>
                <a:cs typeface="Arial"/>
              </a:rPr>
              <a:t>– 4000 </a:t>
            </a:r>
            <a:r>
              <a:rPr lang="id-ID" sz="1765" spc="-9" dirty="0" smtClean="0">
                <a:latin typeface="Arial"/>
                <a:cs typeface="Arial"/>
              </a:rPr>
              <a:t>Hertz </a:t>
            </a:r>
            <a:r>
              <a:rPr lang="id-ID" sz="1765" spc="-4" dirty="0" smtClean="0">
                <a:latin typeface="Arial"/>
                <a:cs typeface="Arial"/>
              </a:rPr>
              <a:t>menyebabkan pendengaran </a:t>
            </a:r>
            <a:r>
              <a:rPr lang="id-ID" sz="1765" dirty="0" smtClean="0">
                <a:latin typeface="Arial"/>
                <a:cs typeface="Arial"/>
              </a:rPr>
              <a:t>menjadi lebih</a:t>
            </a:r>
            <a:r>
              <a:rPr lang="id-ID" sz="1765" spc="-9" dirty="0" smtClean="0">
                <a:latin typeface="Arial"/>
                <a:cs typeface="Arial"/>
              </a:rPr>
              <a:t> </a:t>
            </a:r>
            <a:r>
              <a:rPr lang="id-ID" sz="1765" spc="-4" dirty="0" smtClean="0">
                <a:latin typeface="Arial"/>
                <a:cs typeface="Arial"/>
              </a:rPr>
              <a:t>sensitif</a:t>
            </a:r>
            <a:endParaRPr lang="id-ID" sz="2250" dirty="0" smtClean="0">
              <a:latin typeface="Times New Roman"/>
              <a:cs typeface="Times New Roman"/>
            </a:endParaRPr>
          </a:p>
          <a:p>
            <a:pPr marL="347401" marR="208441" indent="-336194" algn="just">
              <a:lnSpc>
                <a:spcPct val="150000"/>
              </a:lnSpc>
              <a:buAutoNum type="arabicPeriod"/>
              <a:tabLst>
                <a:tab pos="383822" algn="l"/>
                <a:tab pos="384381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Sistem pendengaran </a:t>
            </a:r>
            <a:r>
              <a:rPr lang="id-ID" sz="2118" dirty="0" smtClean="0">
                <a:latin typeface="Arial"/>
                <a:cs typeface="Arial"/>
              </a:rPr>
              <a:t>manusia </a:t>
            </a:r>
            <a:r>
              <a:rPr lang="id-ID" sz="2118" spc="-4" dirty="0" smtClean="0">
                <a:latin typeface="Arial"/>
                <a:cs typeface="Arial"/>
              </a:rPr>
              <a:t>dapat menyaring </a:t>
            </a:r>
            <a:r>
              <a:rPr lang="id-ID" sz="2118" spc="4" dirty="0" smtClean="0">
                <a:latin typeface="Arial"/>
                <a:cs typeface="Arial"/>
              </a:rPr>
              <a:t>suara-</a:t>
            </a:r>
            <a:r>
              <a:rPr lang="id-ID" sz="2118" dirty="0" smtClean="0">
                <a:latin typeface="Arial"/>
                <a:cs typeface="Arial"/>
              </a:rPr>
              <a:t>suara </a:t>
            </a:r>
            <a:r>
              <a:rPr lang="id-ID" sz="2118" spc="-4" dirty="0" smtClean="0">
                <a:latin typeface="Arial"/>
                <a:cs typeface="Arial"/>
              </a:rPr>
              <a:t>di</a:t>
            </a:r>
            <a:r>
              <a:rPr lang="id-ID" sz="2118" spc="-13" dirty="0" smtClean="0">
                <a:latin typeface="Arial"/>
                <a:cs typeface="Arial"/>
              </a:rPr>
              <a:t> </a:t>
            </a:r>
            <a:r>
              <a:rPr lang="id-ID" sz="2118" dirty="0" smtClean="0">
                <a:latin typeface="Arial"/>
                <a:cs typeface="Arial"/>
              </a:rPr>
              <a:t>sekitarnya.</a:t>
            </a:r>
          </a:p>
          <a:p>
            <a:pPr marL="347401" marR="1233833" algn="just">
              <a:lnSpc>
                <a:spcPct val="150000"/>
              </a:lnSpc>
              <a:spcBef>
                <a:spcPts val="503"/>
              </a:spcBef>
            </a:pPr>
            <a:r>
              <a:rPr lang="id-ID" sz="2118" dirty="0" smtClean="0">
                <a:latin typeface="Arial"/>
                <a:cs typeface="Arial"/>
              </a:rPr>
              <a:t>Misalnya </a:t>
            </a:r>
            <a:r>
              <a:rPr lang="id-ID" sz="2118" spc="-4" dirty="0" smtClean="0">
                <a:latin typeface="Arial"/>
                <a:cs typeface="Arial"/>
              </a:rPr>
              <a:t>membedakan </a:t>
            </a:r>
            <a:r>
              <a:rPr lang="id-ID" sz="2118" dirty="0" smtClean="0">
                <a:latin typeface="Arial"/>
                <a:cs typeface="Arial"/>
              </a:rPr>
              <a:t>suatu suara (misalnya </a:t>
            </a:r>
            <a:r>
              <a:rPr lang="id-ID" sz="2118" spc="-4" dirty="0" smtClean="0">
                <a:latin typeface="Arial"/>
                <a:cs typeface="Arial"/>
              </a:rPr>
              <a:t>panggilan) dengan </a:t>
            </a:r>
            <a:r>
              <a:rPr lang="id-ID" sz="2118" dirty="0" smtClean="0">
                <a:latin typeface="Arial"/>
                <a:cs typeface="Arial"/>
              </a:rPr>
              <a:t>suara </a:t>
            </a:r>
            <a:r>
              <a:rPr lang="id-ID" sz="2118" spc="-4" dirty="0" smtClean="0">
                <a:latin typeface="Arial"/>
                <a:cs typeface="Arial"/>
              </a:rPr>
              <a:t>derau latar</a:t>
            </a:r>
            <a:r>
              <a:rPr lang="id-ID" sz="2118" spc="40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belakang</a:t>
            </a:r>
            <a:endParaRPr lang="id-ID" sz="2118" dirty="0" smtClean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9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3. Sentuhan dan</a:t>
            </a:r>
            <a:r>
              <a:rPr lang="id-ID" b="1" spc="-75" dirty="0" smtClean="0"/>
              <a:t> </a:t>
            </a:r>
            <a:r>
              <a:rPr lang="id-ID" b="1" dirty="0" smtClean="0"/>
              <a:t>Gerakan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5032376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spcBef>
                <a:spcPts val="397"/>
              </a:spcBef>
              <a:buNone/>
            </a:pPr>
            <a:r>
              <a:rPr lang="id-ID" sz="2824" b="1" spc="-4" dirty="0" smtClean="0">
                <a:latin typeface="Arial"/>
                <a:cs typeface="Arial"/>
              </a:rPr>
              <a:t>Sentuhan</a:t>
            </a:r>
            <a:endParaRPr lang="id-ID" sz="2824" dirty="0" smtClean="0">
              <a:latin typeface="Arial"/>
              <a:cs typeface="Arial"/>
            </a:endParaRPr>
          </a:p>
          <a:p>
            <a:pPr marL="313781" marR="541273" indent="-302575" algn="just">
              <a:lnSpc>
                <a:spcPct val="150000"/>
              </a:lnSpc>
              <a:spcBef>
                <a:spcPts val="516"/>
              </a:spcBef>
              <a:tabLst>
                <a:tab pos="313221" algn="l"/>
                <a:tab pos="313781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Sentuhan digunakan sebagai </a:t>
            </a:r>
            <a:r>
              <a:rPr lang="id-ID" sz="2118" dirty="0" smtClean="0">
                <a:latin typeface="Arial"/>
                <a:cs typeface="Arial"/>
              </a:rPr>
              <a:t>sarana interaksi </a:t>
            </a:r>
            <a:r>
              <a:rPr lang="id-ID" sz="2118" spc="-4" dirty="0" smtClean="0">
                <a:latin typeface="Arial"/>
                <a:cs typeface="Arial"/>
              </a:rPr>
              <a:t>bagi orang tuna netra </a:t>
            </a:r>
            <a:r>
              <a:rPr lang="id-ID" sz="2118" dirty="0" smtClean="0">
                <a:latin typeface="Arial"/>
                <a:cs typeface="Arial"/>
              </a:rPr>
              <a:t>selain </a:t>
            </a:r>
            <a:r>
              <a:rPr lang="id-ID" sz="2118" spc="-4" dirty="0" smtClean="0">
                <a:latin typeface="Arial"/>
                <a:cs typeface="Arial"/>
              </a:rPr>
              <a:t>dengan </a:t>
            </a:r>
            <a:r>
              <a:rPr lang="id-ID" sz="2118" dirty="0" smtClean="0">
                <a:latin typeface="Arial"/>
                <a:cs typeface="Arial"/>
              </a:rPr>
              <a:t>suara (jika </a:t>
            </a:r>
            <a:r>
              <a:rPr lang="id-ID" sz="2118" spc="-4" dirty="0" smtClean="0">
                <a:latin typeface="Arial"/>
                <a:cs typeface="Arial"/>
              </a:rPr>
              <a:t>tidak</a:t>
            </a:r>
            <a:r>
              <a:rPr lang="id-ID" sz="2118" spc="40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tuli)</a:t>
            </a:r>
            <a:endParaRPr lang="id-ID" sz="2118" dirty="0" smtClean="0">
              <a:latin typeface="Arial"/>
              <a:cs typeface="Arial"/>
            </a:endParaRPr>
          </a:p>
          <a:p>
            <a:pPr marL="313781" marR="644933" indent="-302575" algn="just">
              <a:lnSpc>
                <a:spcPct val="150000"/>
              </a:lnSpc>
              <a:spcBef>
                <a:spcPts val="521"/>
              </a:spcBef>
              <a:tabLst>
                <a:tab pos="313221" algn="l"/>
                <a:tab pos="313781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Sensitivitas sentuhan lebih </a:t>
            </a:r>
            <a:r>
              <a:rPr lang="id-ID" sz="2118" dirty="0" smtClean="0">
                <a:latin typeface="Arial"/>
                <a:cs typeface="Arial"/>
              </a:rPr>
              <a:t>dikaitkan </a:t>
            </a:r>
            <a:r>
              <a:rPr lang="id-ID" sz="2118" spc="-4" dirty="0" smtClean="0">
                <a:latin typeface="Arial"/>
                <a:cs typeface="Arial"/>
              </a:rPr>
              <a:t>dengan aspek ergonomis dalam sebuah</a:t>
            </a:r>
            <a:r>
              <a:rPr lang="id-ID" sz="2118" spc="18" dirty="0" smtClean="0">
                <a:latin typeface="Arial"/>
                <a:cs typeface="Arial"/>
              </a:rPr>
              <a:t> </a:t>
            </a:r>
            <a:r>
              <a:rPr lang="id-ID" sz="2118" dirty="0" smtClean="0">
                <a:latin typeface="Arial"/>
                <a:cs typeface="Arial"/>
              </a:rPr>
              <a:t>sistem</a:t>
            </a:r>
          </a:p>
          <a:p>
            <a:pPr marL="667346" marR="4483" algn="just">
              <a:lnSpc>
                <a:spcPct val="150000"/>
              </a:lnSpc>
              <a:spcBef>
                <a:spcPts val="432"/>
              </a:spcBef>
            </a:pPr>
            <a:r>
              <a:rPr lang="id-ID" sz="1765" dirty="0" smtClean="0">
                <a:latin typeface="Arial"/>
                <a:cs typeface="Arial"/>
              </a:rPr>
              <a:t>Penggunaan </a:t>
            </a:r>
            <a:r>
              <a:rPr lang="id-ID" sz="1765" spc="-4" dirty="0" smtClean="0">
                <a:latin typeface="Arial"/>
                <a:cs typeface="Arial"/>
              </a:rPr>
              <a:t>keyboard yang berkaitan </a:t>
            </a:r>
            <a:r>
              <a:rPr lang="id-ID" sz="1765" dirty="0" smtClean="0">
                <a:latin typeface="Arial"/>
                <a:cs typeface="Arial"/>
              </a:rPr>
              <a:t>dengan </a:t>
            </a:r>
            <a:r>
              <a:rPr lang="id-ID" sz="1765" spc="-4" dirty="0" smtClean="0">
                <a:latin typeface="Arial"/>
                <a:cs typeface="Arial"/>
              </a:rPr>
              <a:t>posisi </a:t>
            </a:r>
            <a:r>
              <a:rPr lang="id-ID" sz="1765" dirty="0" smtClean="0">
                <a:latin typeface="Arial"/>
                <a:cs typeface="Arial"/>
              </a:rPr>
              <a:t>dan </a:t>
            </a:r>
            <a:r>
              <a:rPr lang="id-ID" sz="1765" spc="-4" dirty="0" smtClean="0">
                <a:latin typeface="Arial"/>
                <a:cs typeface="Arial"/>
              </a:rPr>
              <a:t>bentuk tombol serta</a:t>
            </a:r>
            <a:r>
              <a:rPr lang="id-ID" sz="1765" spc="-31" dirty="0" smtClean="0">
                <a:latin typeface="Arial"/>
                <a:cs typeface="Arial"/>
              </a:rPr>
              <a:t> </a:t>
            </a:r>
            <a:r>
              <a:rPr lang="id-ID" sz="1765" spc="-4" dirty="0" smtClean="0">
                <a:latin typeface="Arial"/>
                <a:cs typeface="Arial"/>
              </a:rPr>
              <a:t>pengoperasiannya</a:t>
            </a:r>
            <a:endParaRPr lang="id-ID" sz="1765" dirty="0" smtClean="0">
              <a:latin typeface="Arial"/>
              <a:cs typeface="Arial"/>
            </a:endParaRPr>
          </a:p>
          <a:p>
            <a:pPr marL="313781" marR="88531" indent="-302575" algn="just">
              <a:lnSpc>
                <a:spcPct val="150000"/>
              </a:lnSpc>
              <a:spcBef>
                <a:spcPts val="468"/>
              </a:spcBef>
              <a:tabLst>
                <a:tab pos="313221" algn="l"/>
                <a:tab pos="313781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Kemampuan </a:t>
            </a:r>
            <a:r>
              <a:rPr lang="id-ID" sz="2118" dirty="0" smtClean="0">
                <a:latin typeface="Arial"/>
                <a:cs typeface="Arial"/>
              </a:rPr>
              <a:t>manusia </a:t>
            </a:r>
            <a:r>
              <a:rPr lang="id-ID" sz="2118" spc="-4" dirty="0" smtClean="0">
                <a:latin typeface="Arial"/>
                <a:cs typeface="Arial"/>
              </a:rPr>
              <a:t>dalam </a:t>
            </a:r>
            <a:r>
              <a:rPr lang="id-ID" sz="2118" dirty="0" smtClean="0">
                <a:latin typeface="Arial"/>
                <a:cs typeface="Arial"/>
              </a:rPr>
              <a:t>hal </a:t>
            </a:r>
            <a:r>
              <a:rPr lang="id-ID" sz="2118" spc="-4" dirty="0" smtClean="0">
                <a:latin typeface="Arial"/>
                <a:cs typeface="Arial"/>
              </a:rPr>
              <a:t>ini untuk </a:t>
            </a:r>
            <a:r>
              <a:rPr lang="id-ID" sz="2118" dirty="0" smtClean="0">
                <a:latin typeface="Arial"/>
                <a:cs typeface="Arial"/>
              </a:rPr>
              <a:t>merasakan </a:t>
            </a:r>
            <a:r>
              <a:rPr lang="id-ID" sz="2118" dirty="0" smtClean="0">
                <a:latin typeface="Arial"/>
                <a:cs typeface="Arial"/>
              </a:rPr>
              <a:t>pergerakan </a:t>
            </a:r>
            <a:r>
              <a:rPr lang="id-ID" sz="2118" spc="-4" dirty="0" smtClean="0">
                <a:latin typeface="Arial"/>
                <a:cs typeface="Arial"/>
              </a:rPr>
              <a:t>atau posisi dari </a:t>
            </a:r>
            <a:r>
              <a:rPr lang="id-ID" sz="2118" dirty="0" smtClean="0">
                <a:latin typeface="Arial"/>
                <a:cs typeface="Arial"/>
              </a:rPr>
              <a:t>anggota </a:t>
            </a:r>
            <a:r>
              <a:rPr lang="id-ID" sz="2118" spc="-4" dirty="0" smtClean="0">
                <a:latin typeface="Arial"/>
                <a:cs typeface="Arial"/>
              </a:rPr>
              <a:t>tubuh atau badan yang </a:t>
            </a:r>
            <a:r>
              <a:rPr lang="id-ID" sz="2118" dirty="0" smtClean="0">
                <a:latin typeface="Arial"/>
                <a:cs typeface="Arial"/>
              </a:rPr>
              <a:t>disebut </a:t>
            </a:r>
            <a:r>
              <a:rPr lang="id-ID" sz="2118" i="1" spc="-4" dirty="0" smtClean="0">
                <a:latin typeface="Arial"/>
                <a:cs typeface="Arial"/>
              </a:rPr>
              <a:t>kinesthesis </a:t>
            </a:r>
            <a:r>
              <a:rPr lang="id-ID" sz="2118" spc="-4" dirty="0" smtClean="0">
                <a:latin typeface="Arial"/>
                <a:cs typeface="Arial"/>
              </a:rPr>
              <a:t>atau </a:t>
            </a:r>
            <a:r>
              <a:rPr lang="id-ID" sz="2118" i="1" spc="-4" dirty="0" smtClean="0">
                <a:latin typeface="Arial"/>
                <a:cs typeface="Arial"/>
              </a:rPr>
              <a:t>kinaesthesis </a:t>
            </a:r>
            <a:r>
              <a:rPr lang="id-ID" sz="2118" spc="-4" dirty="0" smtClean="0">
                <a:latin typeface="Arial"/>
                <a:cs typeface="Arial"/>
              </a:rPr>
              <a:t>akan mempengaruhi </a:t>
            </a:r>
            <a:r>
              <a:rPr lang="id-ID" sz="2118" dirty="0" smtClean="0">
                <a:latin typeface="Arial"/>
                <a:cs typeface="Arial"/>
              </a:rPr>
              <a:t>kenyamanan dan </a:t>
            </a:r>
            <a:r>
              <a:rPr lang="id-ID" sz="2118" spc="-4" dirty="0" smtClean="0">
                <a:latin typeface="Arial"/>
                <a:cs typeface="Arial"/>
              </a:rPr>
              <a:t>unjuk kerja</a:t>
            </a:r>
            <a:r>
              <a:rPr lang="id-ID" sz="2118" spc="22" dirty="0" smtClean="0">
                <a:latin typeface="Arial"/>
                <a:cs typeface="Arial"/>
              </a:rPr>
              <a:t> </a:t>
            </a:r>
            <a:r>
              <a:rPr lang="id-ID" sz="2118" dirty="0" smtClean="0">
                <a:latin typeface="Arial"/>
                <a:cs typeface="Arial"/>
              </a:rPr>
              <a:t>seseorang</a:t>
            </a:r>
            <a:endParaRPr lang="id-ID" sz="2118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Gerakan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604205"/>
          </a:xfrm>
        </p:spPr>
        <p:txBody>
          <a:bodyPr>
            <a:noAutofit/>
          </a:bodyPr>
          <a:lstStyle/>
          <a:p>
            <a:pPr marL="313781" marR="1454041" indent="-302575" algn="just">
              <a:lnSpc>
                <a:spcPct val="150000"/>
              </a:lnSpc>
              <a:spcBef>
                <a:spcPts val="653"/>
              </a:spcBef>
              <a:tabLst>
                <a:tab pos="313221" algn="l"/>
                <a:tab pos="313781" algn="l"/>
              </a:tabLst>
            </a:pPr>
            <a:r>
              <a:rPr lang="id-ID" sz="2000" spc="-4" dirty="0" smtClean="0">
                <a:latin typeface="Arial"/>
                <a:cs typeface="Arial"/>
              </a:rPr>
              <a:t>Gerakan </a:t>
            </a:r>
            <a:r>
              <a:rPr lang="id-ID" sz="2000" dirty="0" smtClean="0">
                <a:latin typeface="Arial"/>
                <a:cs typeface="Arial"/>
              </a:rPr>
              <a:t>mempunyai dua aspek, </a:t>
            </a:r>
            <a:r>
              <a:rPr lang="id-ID" sz="2000" spc="-4" dirty="0" smtClean="0">
                <a:latin typeface="Arial"/>
                <a:cs typeface="Arial"/>
              </a:rPr>
              <a:t>yaitu </a:t>
            </a:r>
            <a:r>
              <a:rPr lang="id-ID" sz="2000" dirty="0" smtClean="0">
                <a:latin typeface="Arial"/>
                <a:cs typeface="Arial"/>
              </a:rPr>
              <a:t>kecepatan dan</a:t>
            </a:r>
            <a:r>
              <a:rPr lang="id-ID" sz="2000" spc="9" dirty="0" smtClean="0">
                <a:latin typeface="Arial"/>
                <a:cs typeface="Arial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keakuratan.</a:t>
            </a:r>
          </a:p>
          <a:p>
            <a:pPr marL="667346" marR="511015" algn="just">
              <a:lnSpc>
                <a:spcPct val="150000"/>
              </a:lnSpc>
              <a:spcBef>
                <a:spcPts val="538"/>
              </a:spcBef>
            </a:pPr>
            <a:r>
              <a:rPr lang="id-ID" sz="1800" spc="-4" dirty="0" smtClean="0">
                <a:latin typeface="Arial"/>
                <a:cs typeface="Arial"/>
              </a:rPr>
              <a:t>Kecepatan dan </a:t>
            </a:r>
            <a:r>
              <a:rPr lang="id-ID" sz="1800" dirty="0" smtClean="0">
                <a:latin typeface="Arial"/>
                <a:cs typeface="Arial"/>
              </a:rPr>
              <a:t>keakuratan </a:t>
            </a:r>
            <a:r>
              <a:rPr lang="id-ID" sz="1800" spc="-4" dirty="0" smtClean="0">
                <a:latin typeface="Arial"/>
                <a:cs typeface="Arial"/>
              </a:rPr>
              <a:t>ini tergantung </a:t>
            </a:r>
            <a:r>
              <a:rPr lang="id-ID" sz="1800" dirty="0" smtClean="0">
                <a:latin typeface="Arial"/>
                <a:cs typeface="Arial"/>
              </a:rPr>
              <a:t>dari rangsangan </a:t>
            </a:r>
            <a:r>
              <a:rPr lang="id-ID" sz="1800" spc="-4" dirty="0" smtClean="0">
                <a:latin typeface="Arial"/>
                <a:cs typeface="Arial"/>
              </a:rPr>
              <a:t>yang </a:t>
            </a:r>
            <a:r>
              <a:rPr lang="id-ID" sz="1800" dirty="0" smtClean="0">
                <a:latin typeface="Arial"/>
                <a:cs typeface="Arial"/>
              </a:rPr>
              <a:t>diberikan </a:t>
            </a:r>
            <a:r>
              <a:rPr lang="id-ID" sz="1800" spc="-4" dirty="0" smtClean="0">
                <a:latin typeface="Arial"/>
                <a:cs typeface="Arial"/>
              </a:rPr>
              <a:t>sebagai </a:t>
            </a:r>
            <a:r>
              <a:rPr lang="id-ID" sz="1800" dirty="0" smtClean="0">
                <a:latin typeface="Arial"/>
                <a:cs typeface="Arial"/>
              </a:rPr>
              <a:t>suatu </a:t>
            </a:r>
            <a:r>
              <a:rPr lang="id-ID" sz="1800" spc="-4" dirty="0" smtClean="0">
                <a:latin typeface="Arial"/>
                <a:cs typeface="Arial"/>
              </a:rPr>
              <a:t>bentuk respon.</a:t>
            </a:r>
            <a:endParaRPr lang="id-ID" sz="1800" dirty="0" smtClean="0">
              <a:latin typeface="Arial"/>
              <a:cs typeface="Arial"/>
            </a:endParaRPr>
          </a:p>
          <a:p>
            <a:pPr marL="667346" marR="79006" algn="just">
              <a:lnSpc>
                <a:spcPct val="150000"/>
              </a:lnSpc>
              <a:spcBef>
                <a:spcPts val="516"/>
              </a:spcBef>
            </a:pPr>
            <a:r>
              <a:rPr lang="id-ID" sz="1800" spc="-4" dirty="0" smtClean="0">
                <a:latin typeface="Arial"/>
                <a:cs typeface="Arial"/>
              </a:rPr>
              <a:t>Waktu yang dibutuhkan untuk </a:t>
            </a:r>
            <a:r>
              <a:rPr lang="id-ID" sz="1800" dirty="0" smtClean="0">
                <a:latin typeface="Arial"/>
                <a:cs typeface="Arial"/>
              </a:rPr>
              <a:t>merespon </a:t>
            </a:r>
            <a:r>
              <a:rPr lang="id-ID" sz="1800" spc="-4" dirty="0" smtClean="0">
                <a:latin typeface="Arial"/>
                <a:cs typeface="Arial"/>
              </a:rPr>
              <a:t>rangsangan diperoleh dengan </a:t>
            </a:r>
            <a:r>
              <a:rPr lang="id-ID" sz="1800" dirty="0" smtClean="0">
                <a:latin typeface="Arial"/>
                <a:cs typeface="Arial"/>
              </a:rPr>
              <a:t>rumusan</a:t>
            </a:r>
            <a:r>
              <a:rPr lang="id-ID" sz="1800" spc="4" dirty="0" smtClean="0">
                <a:latin typeface="Arial"/>
                <a:cs typeface="Arial"/>
              </a:rPr>
              <a:t> </a:t>
            </a:r>
            <a:r>
              <a:rPr lang="id-ID" sz="1800" dirty="0" smtClean="0">
                <a:latin typeface="Arial"/>
                <a:cs typeface="Arial"/>
              </a:rPr>
              <a:t>berikut:</a:t>
            </a:r>
          </a:p>
          <a:p>
            <a:pPr marL="817513" algn="just">
              <a:lnSpc>
                <a:spcPct val="150000"/>
              </a:lnSpc>
              <a:spcBef>
                <a:spcPts val="9"/>
              </a:spcBef>
            </a:pPr>
            <a:r>
              <a:rPr lang="id-ID" sz="2000" spc="-4" dirty="0" smtClean="0">
                <a:latin typeface="Arial"/>
                <a:cs typeface="Arial"/>
              </a:rPr>
              <a:t>waktu </a:t>
            </a:r>
            <a:r>
              <a:rPr lang="id-ID" sz="2000" dirty="0" smtClean="0">
                <a:latin typeface="Arial"/>
                <a:cs typeface="Arial"/>
              </a:rPr>
              <a:t>respon = </a:t>
            </a:r>
            <a:r>
              <a:rPr lang="id-ID" sz="2000" spc="-4" dirty="0" smtClean="0">
                <a:latin typeface="Arial"/>
                <a:cs typeface="Arial"/>
              </a:rPr>
              <a:t>waktu </a:t>
            </a:r>
            <a:r>
              <a:rPr lang="id-ID" sz="2000" dirty="0" smtClean="0">
                <a:latin typeface="Arial"/>
                <a:cs typeface="Arial"/>
              </a:rPr>
              <a:t>reaksi + </a:t>
            </a:r>
            <a:r>
              <a:rPr lang="id-ID" sz="2000" spc="-4" dirty="0" smtClean="0">
                <a:latin typeface="Arial"/>
                <a:cs typeface="Arial"/>
              </a:rPr>
              <a:t>waktu </a:t>
            </a:r>
            <a:r>
              <a:rPr lang="id-ID" sz="2000" dirty="0" smtClean="0">
                <a:latin typeface="Arial"/>
                <a:cs typeface="Arial"/>
              </a:rPr>
              <a:t>gerak</a:t>
            </a:r>
          </a:p>
          <a:p>
            <a:pPr marL="313781" marR="4483" indent="-302575" algn="just">
              <a:lnSpc>
                <a:spcPct val="150000"/>
              </a:lnSpc>
              <a:spcBef>
                <a:spcPts val="569"/>
              </a:spcBef>
              <a:tabLst>
                <a:tab pos="313221" algn="l"/>
                <a:tab pos="313781" algn="l"/>
              </a:tabLst>
            </a:pPr>
            <a:r>
              <a:rPr lang="id-ID" sz="2000" spc="-4" dirty="0" smtClean="0">
                <a:latin typeface="Arial"/>
                <a:cs typeface="Arial"/>
              </a:rPr>
              <a:t>Waktu gerak </a:t>
            </a:r>
            <a:r>
              <a:rPr lang="id-ID" sz="2000" dirty="0" smtClean="0">
                <a:latin typeface="Arial"/>
                <a:cs typeface="Arial"/>
              </a:rPr>
              <a:t>manusia ini </a:t>
            </a:r>
            <a:r>
              <a:rPr lang="id-ID" sz="2000" spc="-4" dirty="0" smtClean="0">
                <a:latin typeface="Arial"/>
                <a:cs typeface="Arial"/>
              </a:rPr>
              <a:t>tergantung </a:t>
            </a:r>
            <a:r>
              <a:rPr lang="id-ID" sz="2000" dirty="0" smtClean="0">
                <a:latin typeface="Arial"/>
                <a:cs typeface="Arial"/>
              </a:rPr>
              <a:t>dari banyak hal </a:t>
            </a:r>
            <a:r>
              <a:rPr lang="id-ID" sz="2000" dirty="0" smtClean="0">
                <a:latin typeface="Wingdings"/>
                <a:cs typeface="Wingdings"/>
              </a:rPr>
              <a:t></a:t>
            </a:r>
            <a:r>
              <a:rPr lang="id-ID" sz="2000" dirty="0" smtClean="0">
                <a:latin typeface="Times New Roman"/>
                <a:cs typeface="Times New Roman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usia, kesehatan, </a:t>
            </a:r>
            <a:r>
              <a:rPr lang="id-ID" sz="2000" spc="-4" dirty="0" smtClean="0">
                <a:latin typeface="Arial"/>
                <a:cs typeface="Arial"/>
              </a:rPr>
              <a:t>emosi,</a:t>
            </a:r>
            <a:r>
              <a:rPr lang="id-ID" sz="2000" spc="57" dirty="0" smtClean="0">
                <a:latin typeface="Arial"/>
                <a:cs typeface="Arial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dll.</a:t>
            </a:r>
          </a:p>
          <a:p>
            <a:pPr marL="313781" marR="1619336" indent="-302575" algn="just">
              <a:lnSpc>
                <a:spcPct val="150000"/>
              </a:lnSpc>
              <a:spcBef>
                <a:spcPts val="613"/>
              </a:spcBef>
              <a:tabLst>
                <a:tab pos="313221" algn="l"/>
                <a:tab pos="313781" algn="l"/>
              </a:tabLst>
            </a:pPr>
            <a:r>
              <a:rPr lang="id-ID" sz="2000" spc="-4" dirty="0" smtClean="0">
                <a:latin typeface="Arial"/>
                <a:cs typeface="Arial"/>
              </a:rPr>
              <a:t>Waktu reaksi tergantung </a:t>
            </a:r>
            <a:r>
              <a:rPr lang="id-ID" sz="2000" dirty="0" smtClean="0">
                <a:latin typeface="Arial"/>
                <a:cs typeface="Arial"/>
              </a:rPr>
              <a:t>dari </a:t>
            </a:r>
            <a:r>
              <a:rPr lang="id-ID" sz="2000" spc="-4" dirty="0" smtClean="0">
                <a:latin typeface="Arial"/>
                <a:cs typeface="Arial"/>
              </a:rPr>
              <a:t>macam </a:t>
            </a:r>
            <a:r>
              <a:rPr lang="id-ID" sz="2000" dirty="0" smtClean="0">
                <a:latin typeface="Arial"/>
                <a:cs typeface="Arial"/>
              </a:rPr>
              <a:t>rangsangan yang</a:t>
            </a:r>
            <a:r>
              <a:rPr lang="id-ID" sz="2000" spc="-13" dirty="0" smtClean="0">
                <a:latin typeface="Arial"/>
                <a:cs typeface="Arial"/>
              </a:rPr>
              <a:t> </a:t>
            </a:r>
            <a:r>
              <a:rPr lang="id-ID" sz="2000" spc="-4" dirty="0" smtClean="0">
                <a:latin typeface="Arial"/>
                <a:cs typeface="Arial"/>
              </a:rPr>
              <a:t>diterima</a:t>
            </a:r>
            <a:endParaRPr lang="id-ID" sz="20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0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4. Otak dan</a:t>
            </a:r>
            <a:r>
              <a:rPr lang="id-ID" b="1" spc="-84" dirty="0" smtClean="0"/>
              <a:t> </a:t>
            </a:r>
            <a:r>
              <a:rPr lang="id-ID" b="1" dirty="0" smtClean="0"/>
              <a:t>Memori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825624"/>
            <a:ext cx="9829800" cy="460420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777"/>
              </a:spcBef>
              <a:buNone/>
            </a:pPr>
            <a:r>
              <a:rPr lang="id-ID" sz="2400" b="1" dirty="0" smtClean="0">
                <a:latin typeface="Arial"/>
                <a:cs typeface="Arial"/>
              </a:rPr>
              <a:t>Otak</a:t>
            </a:r>
            <a:endParaRPr lang="id-ID" sz="2400" dirty="0" smtClean="0">
              <a:latin typeface="Arial"/>
              <a:cs typeface="Arial"/>
            </a:endParaRPr>
          </a:p>
          <a:p>
            <a:pPr marL="313781" marR="73402" indent="-302575" algn="just">
              <a:lnSpc>
                <a:spcPct val="150000"/>
              </a:lnSpc>
              <a:spcBef>
                <a:spcPts val="587"/>
              </a:spcBef>
              <a:tabLst>
                <a:tab pos="313221" algn="l"/>
                <a:tab pos="313781" algn="l"/>
              </a:tabLst>
            </a:pPr>
            <a:r>
              <a:rPr lang="id-ID" sz="2000" spc="-4" dirty="0" smtClean="0">
                <a:latin typeface="Arial"/>
                <a:cs typeface="Arial"/>
              </a:rPr>
              <a:t>Otak manusia </a:t>
            </a:r>
            <a:r>
              <a:rPr lang="id-ID" sz="2000" dirty="0" smtClean="0">
                <a:latin typeface="Arial"/>
                <a:cs typeface="Arial"/>
              </a:rPr>
              <a:t>sangatlah penting untuk menyimpan informasi dan mengolah</a:t>
            </a:r>
            <a:r>
              <a:rPr lang="id-ID" sz="2000" spc="-4" dirty="0" smtClean="0">
                <a:latin typeface="Arial"/>
                <a:cs typeface="Arial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informasi.</a:t>
            </a:r>
          </a:p>
          <a:p>
            <a:pPr marL="313781" marR="58274" indent="-302575" algn="just">
              <a:lnSpc>
                <a:spcPct val="150000"/>
              </a:lnSpc>
              <a:spcBef>
                <a:spcPts val="591"/>
              </a:spcBef>
              <a:tabLst>
                <a:tab pos="313221" algn="l"/>
                <a:tab pos="313781" algn="l"/>
              </a:tabLst>
            </a:pPr>
            <a:r>
              <a:rPr lang="id-ID" sz="2000" spc="-4" dirty="0" smtClean="0">
                <a:latin typeface="Arial"/>
                <a:cs typeface="Arial"/>
              </a:rPr>
              <a:t>Otak manusia </a:t>
            </a:r>
            <a:r>
              <a:rPr lang="id-ID" sz="2000" dirty="0" smtClean="0">
                <a:latin typeface="Arial"/>
                <a:cs typeface="Arial"/>
              </a:rPr>
              <a:t>merupakan </a:t>
            </a:r>
            <a:r>
              <a:rPr lang="id-ID" sz="2000" spc="-4" dirty="0" smtClean="0">
                <a:latin typeface="Arial"/>
                <a:cs typeface="Arial"/>
              </a:rPr>
              <a:t>sistem </a:t>
            </a:r>
            <a:r>
              <a:rPr lang="id-ID" sz="2000" dirty="0" smtClean="0">
                <a:latin typeface="Arial"/>
                <a:cs typeface="Arial"/>
              </a:rPr>
              <a:t>pusat syaraf yang merupakan organ yang sangat</a:t>
            </a:r>
            <a:r>
              <a:rPr lang="id-ID" sz="2000" spc="-31" dirty="0" smtClean="0">
                <a:latin typeface="Arial"/>
                <a:cs typeface="Arial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kompleks.</a:t>
            </a:r>
          </a:p>
          <a:p>
            <a:pPr marL="313781" marR="4483" indent="-302575" algn="just">
              <a:lnSpc>
                <a:spcPct val="150000"/>
              </a:lnSpc>
              <a:spcBef>
                <a:spcPts val="600"/>
              </a:spcBef>
              <a:tabLst>
                <a:tab pos="313221" algn="l"/>
                <a:tab pos="313781" algn="l"/>
              </a:tabLst>
            </a:pPr>
            <a:r>
              <a:rPr lang="id-ID" sz="2000" spc="-4" dirty="0" smtClean="0">
                <a:latin typeface="Arial"/>
                <a:cs typeface="Arial"/>
              </a:rPr>
              <a:t>Otak memonitor </a:t>
            </a:r>
            <a:r>
              <a:rPr lang="id-ID" sz="2000" dirty="0" smtClean="0">
                <a:latin typeface="Arial"/>
                <a:cs typeface="Arial"/>
              </a:rPr>
              <a:t>dan mengatur reaksi dan </a:t>
            </a:r>
            <a:r>
              <a:rPr lang="id-ID" sz="2000" spc="-4" dirty="0" smtClean="0">
                <a:latin typeface="Arial"/>
                <a:cs typeface="Arial"/>
              </a:rPr>
              <a:t>aksi tubuh </a:t>
            </a:r>
            <a:r>
              <a:rPr lang="id-ID" sz="2000" dirty="0" smtClean="0">
                <a:latin typeface="Arial"/>
                <a:cs typeface="Arial"/>
              </a:rPr>
              <a:t>manusia yang selalu menerima informasi sensorik secara berkelanjutan, </a:t>
            </a:r>
            <a:r>
              <a:rPr lang="id-ID" sz="2000" spc="-4" dirty="0" smtClean="0">
                <a:latin typeface="Arial"/>
                <a:cs typeface="Arial"/>
              </a:rPr>
              <a:t>kemudian </a:t>
            </a:r>
            <a:r>
              <a:rPr lang="id-ID" sz="2000" dirty="0" smtClean="0">
                <a:latin typeface="Arial"/>
                <a:cs typeface="Arial"/>
              </a:rPr>
              <a:t>dengan cepat menganalisis data dan </a:t>
            </a:r>
            <a:r>
              <a:rPr lang="id-ID" sz="2000" dirty="0" smtClean="0">
                <a:latin typeface="Arial"/>
                <a:cs typeface="Arial"/>
              </a:rPr>
              <a:t>meresponnya</a:t>
            </a:r>
            <a:r>
              <a:rPr lang="id-ID" sz="2000" dirty="0" smtClean="0">
                <a:latin typeface="Arial"/>
                <a:cs typeface="Arial"/>
              </a:rPr>
              <a:t>, </a:t>
            </a:r>
            <a:r>
              <a:rPr lang="id-ID" sz="2000" spc="-4" dirty="0" smtClean="0">
                <a:latin typeface="Arial"/>
                <a:cs typeface="Arial"/>
              </a:rPr>
              <a:t>mengatur fungsi </a:t>
            </a:r>
            <a:r>
              <a:rPr lang="id-ID" sz="2000" dirty="0" smtClean="0">
                <a:latin typeface="Arial"/>
                <a:cs typeface="Arial"/>
              </a:rPr>
              <a:t>dan aksi</a:t>
            </a:r>
            <a:r>
              <a:rPr lang="id-ID" sz="2000" spc="44" dirty="0" smtClean="0">
                <a:latin typeface="Arial"/>
                <a:cs typeface="Arial"/>
              </a:rPr>
              <a:t> </a:t>
            </a:r>
            <a:r>
              <a:rPr lang="id-ID" sz="2000" spc="-4" dirty="0" smtClean="0">
                <a:latin typeface="Arial"/>
                <a:cs typeface="Arial"/>
              </a:rPr>
              <a:t>tubuh.</a:t>
            </a:r>
            <a:endParaRPr lang="id-ID" sz="20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0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593395"/>
            <a:ext cx="3802743" cy="5126719"/>
          </a:xfrm>
        </p:spPr>
        <p:txBody>
          <a:bodyPr>
            <a:noAutofit/>
          </a:bodyPr>
          <a:lstStyle/>
          <a:p>
            <a:pPr marL="313781" marR="4483" indent="-302575">
              <a:lnSpc>
                <a:spcPct val="150000"/>
              </a:lnSpc>
              <a:spcBef>
                <a:spcPts val="596"/>
              </a:spcBef>
              <a:tabLst>
                <a:tab pos="313221" algn="l"/>
                <a:tab pos="313781" algn="l"/>
              </a:tabLst>
            </a:pPr>
            <a:r>
              <a:rPr lang="id-ID" sz="1800" spc="-4" dirty="0" smtClean="0">
                <a:latin typeface="Arial"/>
                <a:cs typeface="Arial"/>
              </a:rPr>
              <a:t>Bagian otak yang disebut  </a:t>
            </a:r>
            <a:r>
              <a:rPr lang="id-ID" sz="1800" i="1" spc="-4" dirty="0" smtClean="0">
                <a:latin typeface="Arial"/>
                <a:cs typeface="Arial"/>
              </a:rPr>
              <a:t>frontal lobes </a:t>
            </a:r>
            <a:r>
              <a:rPr lang="id-ID" sz="1800" dirty="0" smtClean="0">
                <a:latin typeface="Arial"/>
                <a:cs typeface="Arial"/>
              </a:rPr>
              <a:t>diasosiasikan dengan</a:t>
            </a:r>
            <a:r>
              <a:rPr lang="id-ID" sz="1800" spc="-66" dirty="0" smtClean="0">
                <a:latin typeface="Arial"/>
                <a:cs typeface="Arial"/>
              </a:rPr>
              <a:t> </a:t>
            </a:r>
            <a:r>
              <a:rPr lang="id-ID" sz="1800" spc="-4" dirty="0" smtClean="0">
                <a:latin typeface="Arial"/>
                <a:cs typeface="Arial"/>
              </a:rPr>
              <a:t>fungsi eksekutif seperti  pengontrolan diri, perencanaan, penalaran, dan </a:t>
            </a:r>
            <a:r>
              <a:rPr lang="id-ID" sz="1800" dirty="0" smtClean="0">
                <a:latin typeface="Arial"/>
                <a:cs typeface="Arial"/>
              </a:rPr>
              <a:t>pemikiran</a:t>
            </a:r>
            <a:r>
              <a:rPr lang="id-ID" sz="1800" spc="-4" dirty="0" smtClean="0">
                <a:latin typeface="Arial"/>
                <a:cs typeface="Arial"/>
              </a:rPr>
              <a:t> abstrak.</a:t>
            </a:r>
            <a:endParaRPr lang="id-ID" sz="1800" dirty="0" smtClean="0">
              <a:latin typeface="Arial"/>
              <a:cs typeface="Arial"/>
            </a:endParaRPr>
          </a:p>
          <a:p>
            <a:pPr marL="313781" marR="34740" indent="-302575">
              <a:lnSpc>
                <a:spcPct val="150000"/>
              </a:lnSpc>
              <a:spcBef>
                <a:spcPts val="503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1800" i="1" spc="-4" dirty="0" smtClean="0">
                <a:latin typeface="Arial"/>
                <a:cs typeface="Arial"/>
              </a:rPr>
              <a:t>Neocortex </a:t>
            </a:r>
            <a:r>
              <a:rPr lang="id-ID" sz="1800" dirty="0" smtClean="0">
                <a:latin typeface="Arial"/>
                <a:cs typeface="Arial"/>
              </a:rPr>
              <a:t>merupakan </a:t>
            </a:r>
            <a:r>
              <a:rPr lang="id-ID" sz="1800" spc="-4" dirty="0" smtClean="0">
                <a:latin typeface="Arial"/>
                <a:cs typeface="Arial"/>
              </a:rPr>
              <a:t>pusat pemikiran, </a:t>
            </a:r>
            <a:r>
              <a:rPr lang="id-ID" sz="1800" dirty="0" smtClean="0">
                <a:latin typeface="Arial"/>
                <a:cs typeface="Arial"/>
              </a:rPr>
              <a:t>pembelajaran, </a:t>
            </a:r>
            <a:r>
              <a:rPr lang="id-ID" sz="1800" spc="-4" dirty="0" smtClean="0">
                <a:latin typeface="Arial"/>
                <a:cs typeface="Arial"/>
              </a:rPr>
              <a:t>dan</a:t>
            </a:r>
            <a:r>
              <a:rPr lang="id-ID" sz="1800" spc="-66" dirty="0" smtClean="0">
                <a:latin typeface="Arial"/>
                <a:cs typeface="Arial"/>
              </a:rPr>
              <a:t> </a:t>
            </a:r>
            <a:r>
              <a:rPr lang="id-ID" sz="1800" dirty="0" smtClean="0">
                <a:latin typeface="Arial"/>
                <a:cs typeface="Arial"/>
              </a:rPr>
              <a:t>memori. </a:t>
            </a:r>
            <a:r>
              <a:rPr lang="id-ID" sz="1800" i="1" spc="-4" dirty="0" smtClean="0">
                <a:latin typeface="Arial"/>
                <a:cs typeface="Arial"/>
              </a:rPr>
              <a:t>Cerebellum </a:t>
            </a:r>
            <a:r>
              <a:rPr lang="id-ID" sz="1800" dirty="0" smtClean="0">
                <a:latin typeface="Arial"/>
                <a:cs typeface="Arial"/>
              </a:rPr>
              <a:t>(otak </a:t>
            </a:r>
            <a:r>
              <a:rPr lang="id-ID" sz="1800" spc="-4" dirty="0" smtClean="0">
                <a:latin typeface="Arial"/>
                <a:cs typeface="Arial"/>
              </a:rPr>
              <a:t>kecil)  bertanggung jawab terhadap </a:t>
            </a:r>
            <a:r>
              <a:rPr lang="id-ID" sz="1800" dirty="0" smtClean="0">
                <a:latin typeface="Arial"/>
                <a:cs typeface="Arial"/>
              </a:rPr>
              <a:t>keseimbangan </a:t>
            </a:r>
            <a:r>
              <a:rPr lang="id-ID" sz="1800" spc="-4" dirty="0" smtClean="0">
                <a:latin typeface="Arial"/>
                <a:cs typeface="Arial"/>
              </a:rPr>
              <a:t>dan </a:t>
            </a:r>
            <a:r>
              <a:rPr lang="id-ID" sz="1800" dirty="0" smtClean="0">
                <a:latin typeface="Arial"/>
                <a:cs typeface="Arial"/>
              </a:rPr>
              <a:t>gerakan.</a:t>
            </a:r>
            <a:endParaRPr lang="id-ID" sz="18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742" y="1593395"/>
            <a:ext cx="6458857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4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Memo</a:t>
            </a:r>
            <a:r>
              <a:rPr lang="id-ID" b="1" dirty="0" smtClean="0"/>
              <a:t>ri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313781" marR="185467" indent="-302575" algn="just">
              <a:lnSpc>
                <a:spcPct val="100000"/>
              </a:lnSpc>
              <a:spcBef>
                <a:spcPts val="494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2400" b="1" dirty="0" smtClean="0">
                <a:latin typeface="Arial"/>
                <a:cs typeface="Arial"/>
              </a:rPr>
              <a:t>Memori </a:t>
            </a:r>
            <a:r>
              <a:rPr lang="id-ID" sz="2400" b="1" spc="-4" dirty="0" smtClean="0">
                <a:latin typeface="Arial"/>
                <a:cs typeface="Arial"/>
              </a:rPr>
              <a:t>sensorik (</a:t>
            </a:r>
            <a:r>
              <a:rPr lang="id-ID" sz="2400" b="1" i="1" spc="-4" dirty="0" smtClean="0">
                <a:latin typeface="Arial"/>
                <a:cs typeface="Arial"/>
              </a:rPr>
              <a:t>sensory memory</a:t>
            </a:r>
            <a:r>
              <a:rPr lang="id-ID" sz="2400" b="1" spc="-4" dirty="0" smtClean="0">
                <a:latin typeface="Arial"/>
                <a:cs typeface="Arial"/>
              </a:rPr>
              <a:t>) </a:t>
            </a:r>
            <a:r>
              <a:rPr lang="id-ID" sz="2400" b="1" spc="-4" dirty="0" smtClean="0">
                <a:latin typeface="Wingdings"/>
                <a:cs typeface="Wingdings"/>
              </a:rPr>
              <a:t> </a:t>
            </a:r>
            <a:r>
              <a:rPr lang="id-ID" sz="2400" spc="-4" dirty="0" smtClean="0"/>
              <a:t>memori </a:t>
            </a:r>
            <a:r>
              <a:rPr lang="id-ID" sz="2400" dirty="0" smtClean="0"/>
              <a:t>penyangga </a:t>
            </a:r>
            <a:r>
              <a:rPr lang="id-ID" sz="2400" spc="-4" dirty="0" smtClean="0"/>
              <a:t>untuk  rangsangan yang diterima </a:t>
            </a:r>
            <a:r>
              <a:rPr lang="id-ID" sz="2400" dirty="0" smtClean="0"/>
              <a:t>indera. </a:t>
            </a:r>
            <a:r>
              <a:rPr lang="id-ID" sz="2400" spc="-4" dirty="0" smtClean="0"/>
              <a:t>Memori sensorik terdiri</a:t>
            </a:r>
            <a:r>
              <a:rPr lang="id-ID" sz="2400" spc="-31" dirty="0" smtClean="0"/>
              <a:t> </a:t>
            </a:r>
            <a:r>
              <a:rPr lang="id-ID" sz="2400" spc="-4" dirty="0" smtClean="0"/>
              <a:t>dari:</a:t>
            </a:r>
          </a:p>
          <a:p>
            <a:pPr marL="586089" lvl="1" indent="-171450" algn="just">
              <a:lnSpc>
                <a:spcPct val="100000"/>
              </a:lnSpc>
              <a:spcBef>
                <a:spcPts val="9"/>
              </a:spcBef>
              <a:tabLst>
                <a:tab pos="874105" algn="l"/>
                <a:tab pos="874666" algn="l"/>
              </a:tabLst>
            </a:pPr>
            <a:r>
              <a:rPr lang="id-ID" sz="1600" i="1" spc="-4" dirty="0" smtClean="0">
                <a:latin typeface="Arial"/>
                <a:cs typeface="Arial"/>
              </a:rPr>
              <a:t>Iconic memory, </a:t>
            </a:r>
            <a:r>
              <a:rPr lang="id-ID" sz="1600" spc="-4" dirty="0" smtClean="0">
                <a:latin typeface="Arial"/>
                <a:cs typeface="Arial"/>
              </a:rPr>
              <a:t>untuk rangsangan berupa</a:t>
            </a:r>
            <a:r>
              <a:rPr lang="id-ID" sz="1600" dirty="0" smtClean="0">
                <a:latin typeface="Arial"/>
                <a:cs typeface="Arial"/>
              </a:rPr>
              <a:t> </a:t>
            </a:r>
            <a:r>
              <a:rPr lang="id-ID" sz="1600" spc="-4" dirty="0" smtClean="0">
                <a:latin typeface="Arial"/>
                <a:cs typeface="Arial"/>
              </a:rPr>
              <a:t>visual</a:t>
            </a:r>
            <a:endParaRPr lang="id-ID" sz="1600" dirty="0" smtClean="0">
              <a:latin typeface="Arial"/>
              <a:cs typeface="Arial"/>
            </a:endParaRPr>
          </a:p>
          <a:p>
            <a:pPr marL="586089" lvl="1" indent="-171450" algn="just">
              <a:lnSpc>
                <a:spcPct val="100000"/>
              </a:lnSpc>
              <a:spcBef>
                <a:spcPts val="9"/>
              </a:spcBef>
              <a:tabLst>
                <a:tab pos="874105" algn="l"/>
                <a:tab pos="874666" algn="l"/>
              </a:tabLst>
            </a:pPr>
            <a:r>
              <a:rPr lang="id-ID" sz="1600" i="1" spc="-4" dirty="0" smtClean="0">
                <a:latin typeface="Arial"/>
                <a:cs typeface="Arial"/>
              </a:rPr>
              <a:t>Echoic memory, </a:t>
            </a:r>
            <a:r>
              <a:rPr lang="id-ID" sz="1600" spc="-4" dirty="0" smtClean="0">
                <a:latin typeface="Arial"/>
                <a:cs typeface="Arial"/>
              </a:rPr>
              <a:t>untuk rangsangan berupa</a:t>
            </a:r>
            <a:r>
              <a:rPr lang="id-ID" sz="1600" spc="13" dirty="0" smtClean="0">
                <a:latin typeface="Arial"/>
                <a:cs typeface="Arial"/>
              </a:rPr>
              <a:t> </a:t>
            </a:r>
            <a:r>
              <a:rPr lang="id-ID" sz="1600" spc="-4" dirty="0" smtClean="0">
                <a:latin typeface="Arial"/>
                <a:cs typeface="Arial"/>
              </a:rPr>
              <a:t>suara</a:t>
            </a:r>
            <a:endParaRPr lang="id-ID" sz="1600" dirty="0">
              <a:latin typeface="Arial"/>
              <a:cs typeface="Arial"/>
            </a:endParaRPr>
          </a:p>
          <a:p>
            <a:pPr marL="586089" lvl="1" indent="-171450" algn="just">
              <a:lnSpc>
                <a:spcPct val="100000"/>
              </a:lnSpc>
              <a:spcBef>
                <a:spcPts val="9"/>
              </a:spcBef>
              <a:tabLst>
                <a:tab pos="874105" algn="l"/>
                <a:tab pos="874666" algn="l"/>
              </a:tabLst>
            </a:pPr>
            <a:r>
              <a:rPr lang="id-ID" sz="1600" i="1" spc="-4" dirty="0" smtClean="0">
                <a:latin typeface="Arial"/>
                <a:cs typeface="Arial"/>
              </a:rPr>
              <a:t>Haptic memory, </a:t>
            </a:r>
            <a:r>
              <a:rPr lang="id-ID" sz="1600" spc="-4" dirty="0" smtClean="0">
                <a:latin typeface="Arial"/>
                <a:cs typeface="Arial"/>
              </a:rPr>
              <a:t>untuk rangsangan berupa</a:t>
            </a:r>
            <a:r>
              <a:rPr lang="id-ID" sz="1600" spc="4" dirty="0" smtClean="0">
                <a:latin typeface="Arial"/>
                <a:cs typeface="Arial"/>
              </a:rPr>
              <a:t> </a:t>
            </a:r>
            <a:r>
              <a:rPr lang="id-ID" sz="1600" spc="-4" dirty="0" smtClean="0">
                <a:latin typeface="Arial"/>
                <a:cs typeface="Arial"/>
              </a:rPr>
              <a:t>sentuhan</a:t>
            </a:r>
            <a:endParaRPr lang="id-ID" sz="2000" dirty="0" smtClean="0">
              <a:latin typeface="Times New Roman"/>
              <a:cs typeface="Times New Roman"/>
            </a:endParaRPr>
          </a:p>
          <a:p>
            <a:pPr marL="313781" marR="4483" indent="-302575" algn="just">
              <a:lnSpc>
                <a:spcPct val="100000"/>
              </a:lnSpc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2400" b="1" dirty="0" smtClean="0">
                <a:latin typeface="Arial"/>
                <a:cs typeface="Arial"/>
              </a:rPr>
              <a:t>Memori </a:t>
            </a:r>
            <a:r>
              <a:rPr lang="id-ID" sz="2400" b="1" spc="-4" dirty="0" smtClean="0">
                <a:latin typeface="Arial"/>
                <a:cs typeface="Arial"/>
              </a:rPr>
              <a:t>jangka </a:t>
            </a:r>
            <a:r>
              <a:rPr lang="id-ID" sz="2400" b="1" dirty="0" smtClean="0">
                <a:latin typeface="Arial"/>
                <a:cs typeface="Arial"/>
              </a:rPr>
              <a:t>pendek </a:t>
            </a:r>
            <a:r>
              <a:rPr lang="id-ID" sz="2400" b="1" spc="-4" dirty="0" smtClean="0">
                <a:latin typeface="Arial"/>
                <a:cs typeface="Arial"/>
              </a:rPr>
              <a:t>(short-term </a:t>
            </a:r>
            <a:r>
              <a:rPr lang="id-ID" sz="2400" b="1" spc="-9" dirty="0" smtClean="0">
                <a:latin typeface="Arial"/>
                <a:cs typeface="Arial"/>
              </a:rPr>
              <a:t>memory) </a:t>
            </a:r>
            <a:r>
              <a:rPr lang="id-ID" sz="2400" b="1" spc="4" dirty="0" smtClean="0">
                <a:latin typeface="Wingdings"/>
                <a:cs typeface="Wingdings"/>
              </a:rPr>
              <a:t></a:t>
            </a:r>
            <a:r>
              <a:rPr lang="id-ID" sz="2400" b="1" spc="4" dirty="0" smtClean="0">
                <a:latin typeface="Times New Roman"/>
                <a:cs typeface="Times New Roman"/>
              </a:rPr>
              <a:t> </a:t>
            </a:r>
            <a:r>
              <a:rPr lang="id-ID" sz="2400" spc="-4" dirty="0" smtClean="0"/>
              <a:t>menyimpan  </a:t>
            </a:r>
            <a:r>
              <a:rPr lang="id-ID" sz="2400" dirty="0" smtClean="0"/>
              <a:t>informasi </a:t>
            </a:r>
            <a:r>
              <a:rPr lang="id-ID" sz="2400" spc="-4" dirty="0" smtClean="0"/>
              <a:t>berukuran kecil, </a:t>
            </a:r>
            <a:r>
              <a:rPr lang="id-ID" sz="2400" dirty="0" smtClean="0"/>
              <a:t>yang </a:t>
            </a:r>
            <a:r>
              <a:rPr lang="id-ID" sz="2400" spc="-4" dirty="0" smtClean="0"/>
              <a:t>tersedia </a:t>
            </a:r>
            <a:r>
              <a:rPr lang="id-ID" sz="2400" dirty="0" smtClean="0"/>
              <a:t>dalam </a:t>
            </a:r>
            <a:r>
              <a:rPr lang="id-ID" sz="2400" spc="-4" dirty="0" smtClean="0"/>
              <a:t>waktu </a:t>
            </a:r>
            <a:r>
              <a:rPr lang="id-ID" sz="2400" dirty="0" smtClean="0"/>
              <a:t>relatif </a:t>
            </a:r>
            <a:r>
              <a:rPr lang="id-ID" sz="2400" spc="-4" dirty="0" smtClean="0"/>
              <a:t>singkat.  Kapasitas memori </a:t>
            </a:r>
            <a:r>
              <a:rPr lang="id-ID" sz="2400" dirty="0" smtClean="0"/>
              <a:t>ini </a:t>
            </a:r>
            <a:r>
              <a:rPr lang="id-ID" sz="2400" spc="-4" dirty="0" smtClean="0"/>
              <a:t>diperkirakan </a:t>
            </a:r>
            <a:r>
              <a:rPr lang="id-ID" sz="2400" dirty="0" smtClean="0"/>
              <a:t>7 </a:t>
            </a:r>
            <a:r>
              <a:rPr lang="id-ID" sz="2400" spc="-4" dirty="0" smtClean="0"/>
              <a:t>ditambah atau dikurangi </a:t>
            </a:r>
            <a:r>
              <a:rPr lang="id-ID" sz="2400" dirty="0" smtClean="0"/>
              <a:t>2 </a:t>
            </a:r>
            <a:r>
              <a:rPr lang="id-ID" sz="2400" spc="-4" dirty="0" smtClean="0"/>
              <a:t>(7±2</a:t>
            </a:r>
            <a:r>
              <a:rPr lang="id-ID" sz="2400" spc="-4" dirty="0" smtClean="0"/>
              <a:t>) </a:t>
            </a:r>
            <a:r>
              <a:rPr lang="id-ID" sz="2400" dirty="0" smtClean="0"/>
              <a:t>unit atau elemen. Dalam memori </a:t>
            </a:r>
            <a:r>
              <a:rPr lang="id-ID" sz="2400" spc="-4" dirty="0" smtClean="0"/>
              <a:t>jangka pendek, waktu yang </a:t>
            </a:r>
            <a:r>
              <a:rPr lang="id-ID" sz="2400" dirty="0" smtClean="0"/>
              <a:t>cepat </a:t>
            </a:r>
            <a:r>
              <a:rPr lang="id-ID" sz="2400" spc="-4" dirty="0" smtClean="0"/>
              <a:t>untuk mengakses informasi </a:t>
            </a:r>
            <a:r>
              <a:rPr lang="id-ID" sz="2400" dirty="0" smtClean="0"/>
              <a:t>70ms, </a:t>
            </a:r>
            <a:r>
              <a:rPr lang="id-ID" sz="2400" spc="-4" dirty="0" smtClean="0"/>
              <a:t>sedangkan untuk </a:t>
            </a:r>
            <a:r>
              <a:rPr lang="id-ID" sz="2400" spc="-4" dirty="0" smtClean="0"/>
              <a:t>melupakannya </a:t>
            </a:r>
            <a:r>
              <a:rPr lang="id-ID" sz="2400" dirty="0" smtClean="0"/>
              <a:t>200ms.</a:t>
            </a:r>
            <a:endParaRPr lang="id-ID" sz="2000" dirty="0" smtClean="0">
              <a:latin typeface="Times New Roman"/>
              <a:cs typeface="Times New Roman"/>
            </a:endParaRPr>
          </a:p>
          <a:p>
            <a:pPr marL="313781" marR="453302" indent="-302575" algn="just">
              <a:lnSpc>
                <a:spcPct val="100000"/>
              </a:lnSpc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2400" b="1" dirty="0" smtClean="0">
                <a:latin typeface="Arial"/>
                <a:cs typeface="Arial"/>
              </a:rPr>
              <a:t>Memori </a:t>
            </a:r>
            <a:r>
              <a:rPr lang="id-ID" sz="2400" b="1" spc="-4" dirty="0" smtClean="0">
                <a:latin typeface="Arial"/>
                <a:cs typeface="Arial"/>
              </a:rPr>
              <a:t>jangka </a:t>
            </a:r>
            <a:r>
              <a:rPr lang="id-ID" sz="2400" b="1" dirty="0" smtClean="0">
                <a:latin typeface="Arial"/>
                <a:cs typeface="Arial"/>
              </a:rPr>
              <a:t>panjang </a:t>
            </a:r>
            <a:r>
              <a:rPr lang="id-ID" sz="2400" b="1" spc="-4" dirty="0" smtClean="0">
                <a:latin typeface="Arial"/>
                <a:cs typeface="Arial"/>
              </a:rPr>
              <a:t>(long-term </a:t>
            </a:r>
            <a:r>
              <a:rPr lang="id-ID" sz="2400" b="1" spc="-9" dirty="0" smtClean="0">
                <a:latin typeface="Arial"/>
                <a:cs typeface="Arial"/>
              </a:rPr>
              <a:t>memory) </a:t>
            </a:r>
            <a:r>
              <a:rPr lang="id-ID" sz="2400" b="1" dirty="0" smtClean="0">
                <a:latin typeface="Wingdings"/>
                <a:cs typeface="Wingdings"/>
              </a:rPr>
              <a:t> </a:t>
            </a:r>
            <a:r>
              <a:rPr lang="id-ID" sz="2400" dirty="0" smtClean="0"/>
              <a:t>menyimpan  </a:t>
            </a:r>
            <a:r>
              <a:rPr lang="id-ID" sz="2400" dirty="0" smtClean="0"/>
              <a:t>seluruh pengetahuan </a:t>
            </a:r>
            <a:r>
              <a:rPr lang="id-ID" sz="2400" spc="-4" dirty="0" smtClean="0"/>
              <a:t>kita. </a:t>
            </a:r>
            <a:r>
              <a:rPr lang="id-ID" sz="2400" dirty="0" smtClean="0"/>
              <a:t>Memori ini </a:t>
            </a:r>
            <a:r>
              <a:rPr lang="id-ID" sz="2400" spc="-4" dirty="0" smtClean="0"/>
              <a:t>mempunyai waktu </a:t>
            </a:r>
            <a:r>
              <a:rPr lang="id-ID" sz="2400" spc="-4" dirty="0" smtClean="0"/>
              <a:t>yang </a:t>
            </a:r>
            <a:r>
              <a:rPr lang="id-ID" sz="2400" dirty="0" smtClean="0"/>
              <a:t>lambat </a:t>
            </a:r>
            <a:r>
              <a:rPr lang="id-ID" sz="2400" spc="-4" dirty="0" smtClean="0"/>
              <a:t>untuk mengakses informasi 1/10 </a:t>
            </a:r>
            <a:r>
              <a:rPr lang="id-ID" sz="2400" dirty="0" smtClean="0"/>
              <a:t>detik, </a:t>
            </a:r>
            <a:r>
              <a:rPr lang="id-ID" sz="2400" spc="-4" dirty="0" smtClean="0"/>
              <a:t>sedangkan </a:t>
            </a:r>
            <a:r>
              <a:rPr lang="id-ID" sz="2400" spc="-4" dirty="0" smtClean="0"/>
              <a:t>untuk </a:t>
            </a:r>
            <a:r>
              <a:rPr lang="id-ID" sz="2400" spc="-4" dirty="0" smtClean="0"/>
              <a:t>melupakannya </a:t>
            </a:r>
            <a:r>
              <a:rPr lang="id-ID" sz="2400" dirty="0" smtClean="0"/>
              <a:t>akan </a:t>
            </a:r>
            <a:r>
              <a:rPr lang="id-ID" sz="2400" spc="-4" dirty="0" smtClean="0"/>
              <a:t>sangat</a:t>
            </a:r>
            <a:r>
              <a:rPr lang="id-ID" sz="2400" spc="-40" dirty="0" smtClean="0"/>
              <a:t> </a:t>
            </a:r>
            <a:r>
              <a:rPr lang="id-ID" sz="2400" dirty="0" smtClean="0"/>
              <a:t>lama.</a:t>
            </a:r>
            <a:endParaRPr lang="id-ID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85227" y="3250099"/>
            <a:ext cx="7063067" cy="1364967"/>
          </a:xfrm>
          <a:prstGeom prst="rect">
            <a:avLst/>
          </a:prstGeom>
        </p:spPr>
        <p:txBody>
          <a:bodyPr vert="horz" wrap="square" lIns="0" tIns="10646" rIns="0" bIns="0" rtlCol="0" anchor="ctr">
            <a:spAutoFit/>
          </a:bodyPr>
          <a:lstStyle/>
          <a:p>
            <a:pPr marL="11206" algn="ctr">
              <a:lnSpc>
                <a:spcPct val="100000"/>
              </a:lnSpc>
              <a:spcBef>
                <a:spcPts val="84"/>
              </a:spcBef>
            </a:pPr>
            <a:r>
              <a:rPr b="1" spc="-9" dirty="0"/>
              <a:t>Model Pengolahan pada</a:t>
            </a:r>
            <a:r>
              <a:rPr b="1" spc="31" dirty="0"/>
              <a:t> </a:t>
            </a:r>
            <a:r>
              <a:rPr b="1" spc="-4" dirty="0"/>
              <a:t>Manusia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18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Berfikir..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549118" marR="1162672" indent="-537911" algn="just">
              <a:lnSpc>
                <a:spcPct val="150000"/>
              </a:lnSpc>
              <a:spcBef>
                <a:spcPts val="79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z="2400" spc="-4" dirty="0" smtClean="0">
                <a:latin typeface="Arial"/>
                <a:cs typeface="Arial"/>
              </a:rPr>
              <a:t>Berpikir </a:t>
            </a:r>
            <a:r>
              <a:rPr lang="id-ID" sz="2400" dirty="0" smtClean="0">
                <a:latin typeface="Arial"/>
                <a:cs typeface="Arial"/>
              </a:rPr>
              <a:t>merupakan proses mengolah informasi, mempertimbangkan, dan  menyelesaikan</a:t>
            </a:r>
            <a:r>
              <a:rPr lang="id-ID" sz="2400" spc="13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masalah</a:t>
            </a:r>
          </a:p>
          <a:p>
            <a:pPr marL="549118" marR="4483" indent="-537911" algn="just">
              <a:lnSpc>
                <a:spcPct val="150000"/>
              </a:lnSpc>
              <a:spcBef>
                <a:spcPts val="587"/>
              </a:spcBef>
              <a:buAutoNum type="arabicPeriod"/>
              <a:tabLst>
                <a:tab pos="548557" algn="l"/>
                <a:tab pos="549118" algn="l"/>
              </a:tabLst>
            </a:pPr>
            <a:r>
              <a:rPr lang="id-ID" sz="2400" dirty="0" smtClean="0">
                <a:latin typeface="Arial"/>
                <a:cs typeface="Arial"/>
              </a:rPr>
              <a:t>Dalam berpikir, </a:t>
            </a:r>
            <a:r>
              <a:rPr lang="id-ID" sz="2400" spc="-4" dirty="0" smtClean="0">
                <a:latin typeface="Arial"/>
                <a:cs typeface="Arial"/>
              </a:rPr>
              <a:t>masukan yang </a:t>
            </a:r>
            <a:r>
              <a:rPr lang="id-ID" sz="2400" dirty="0" smtClean="0">
                <a:latin typeface="Arial"/>
                <a:cs typeface="Arial"/>
              </a:rPr>
              <a:t>berupa </a:t>
            </a:r>
            <a:r>
              <a:rPr lang="id-ID" sz="2400" spc="-4" dirty="0" smtClean="0">
                <a:latin typeface="Arial"/>
                <a:cs typeface="Arial"/>
              </a:rPr>
              <a:t>informasi premis </a:t>
            </a:r>
            <a:r>
              <a:rPr lang="id-ID" sz="2400" dirty="0" smtClean="0">
                <a:latin typeface="Arial"/>
                <a:cs typeface="Arial"/>
              </a:rPr>
              <a:t>atau </a:t>
            </a:r>
            <a:r>
              <a:rPr lang="id-ID" sz="2400" spc="-4" dirty="0" smtClean="0">
                <a:latin typeface="Arial"/>
                <a:cs typeface="Arial"/>
              </a:rPr>
              <a:t>fakta </a:t>
            </a:r>
            <a:r>
              <a:rPr lang="id-ID" sz="2400" dirty="0" smtClean="0">
                <a:latin typeface="Arial"/>
                <a:cs typeface="Arial"/>
              </a:rPr>
              <a:t>akan diproses berdasar logika manusia menggunakan penalaran sehingga nantinya dihasilkan suatu kesimpulan yang dapat digunakan untuk menyelesaikan</a:t>
            </a:r>
            <a:r>
              <a:rPr lang="id-ID" sz="2400" spc="13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masalah.</a:t>
            </a:r>
            <a:endParaRPr lang="id-ID" sz="24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6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4" dirty="0" smtClean="0"/>
              <a:t>P</a:t>
            </a:r>
            <a:r>
              <a:rPr lang="id-ID" b="1" spc="-4" dirty="0" smtClean="0"/>
              <a:t>en</a:t>
            </a:r>
            <a:r>
              <a:rPr lang="id-ID" b="1" dirty="0" smtClean="0"/>
              <a:t>al</a:t>
            </a:r>
            <a:r>
              <a:rPr lang="id-ID" b="1" spc="-4" dirty="0" smtClean="0"/>
              <a:t>a</a:t>
            </a:r>
            <a:r>
              <a:rPr lang="id-ID" b="1" dirty="0" smtClean="0"/>
              <a:t>ran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11207" marR="205079" indent="0" algn="just">
              <a:lnSpc>
                <a:spcPct val="150000"/>
              </a:lnSpc>
              <a:spcBef>
                <a:spcPts val="653"/>
              </a:spcBef>
              <a:buNone/>
            </a:pPr>
            <a:r>
              <a:rPr lang="id-ID" sz="2400" spc="-4" dirty="0" smtClean="0">
                <a:latin typeface="Arial"/>
                <a:cs typeface="Arial"/>
              </a:rPr>
              <a:t>Ada tiga </a:t>
            </a:r>
            <a:r>
              <a:rPr lang="id-ID" sz="2400" dirty="0" smtClean="0">
                <a:latin typeface="Arial"/>
                <a:cs typeface="Arial"/>
              </a:rPr>
              <a:t>macam penalaran yang dapat </a:t>
            </a:r>
            <a:r>
              <a:rPr lang="id-ID" sz="2400" spc="-4" dirty="0" smtClean="0">
                <a:latin typeface="Arial"/>
                <a:cs typeface="Arial"/>
              </a:rPr>
              <a:t>dilakukan </a:t>
            </a:r>
            <a:r>
              <a:rPr lang="id-ID" sz="2400" dirty="0" smtClean="0">
                <a:latin typeface="Arial"/>
                <a:cs typeface="Arial"/>
              </a:rPr>
              <a:t>untuk mendapatkan kesimpulan,</a:t>
            </a:r>
            <a:r>
              <a:rPr lang="id-ID" sz="2400" spc="13" dirty="0" smtClean="0">
                <a:latin typeface="Arial"/>
                <a:cs typeface="Arial"/>
              </a:rPr>
              <a:t> </a:t>
            </a:r>
            <a:r>
              <a:rPr lang="id-ID" sz="2400" spc="-4" dirty="0" smtClean="0">
                <a:latin typeface="Arial"/>
                <a:cs typeface="Arial"/>
              </a:rPr>
              <a:t>yaitu:</a:t>
            </a:r>
            <a:endParaRPr lang="id-ID" sz="2400" dirty="0" smtClean="0">
              <a:latin typeface="Arial"/>
              <a:cs typeface="Arial"/>
            </a:endParaRPr>
          </a:p>
          <a:p>
            <a:pPr marL="481879" marR="4483" indent="-470672" algn="just">
              <a:lnSpc>
                <a:spcPct val="150000"/>
              </a:lnSpc>
              <a:spcBef>
                <a:spcPts val="591"/>
              </a:spcBef>
              <a:buAutoNum type="arabicPeriod"/>
              <a:tabLst>
                <a:tab pos="481318" algn="l"/>
                <a:tab pos="481879" algn="l"/>
              </a:tabLst>
            </a:pPr>
            <a:r>
              <a:rPr lang="id-ID" sz="2400" b="1" spc="-4" dirty="0" smtClean="0">
                <a:latin typeface="Arial"/>
                <a:cs typeface="Arial"/>
              </a:rPr>
              <a:t>Penalaran deduktif </a:t>
            </a:r>
            <a:r>
              <a:rPr lang="id-ID" sz="2400" b="1" dirty="0" smtClean="0">
                <a:latin typeface="Wingdings"/>
                <a:cs typeface="Wingdings"/>
              </a:rPr>
              <a:t></a:t>
            </a:r>
            <a:r>
              <a:rPr lang="id-ID" sz="2400" b="1" dirty="0" smtClean="0">
                <a:latin typeface="Times New Roman"/>
                <a:cs typeface="Times New Roman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penalaran yang </a:t>
            </a:r>
            <a:r>
              <a:rPr lang="id-ID" sz="2400" spc="-4" dirty="0" smtClean="0">
                <a:latin typeface="Arial"/>
                <a:cs typeface="Arial"/>
              </a:rPr>
              <a:t>dimulai </a:t>
            </a:r>
            <a:r>
              <a:rPr lang="id-ID" sz="2400" dirty="0" smtClean="0">
                <a:latin typeface="Arial"/>
                <a:cs typeface="Arial"/>
              </a:rPr>
              <a:t>dari premis </a:t>
            </a:r>
            <a:r>
              <a:rPr lang="id-ID" sz="2400" spc="-4" dirty="0" smtClean="0">
                <a:latin typeface="Arial"/>
                <a:cs typeface="Arial"/>
              </a:rPr>
              <a:t>umum </a:t>
            </a:r>
            <a:r>
              <a:rPr lang="id-ID" sz="2400" dirty="0" smtClean="0">
                <a:latin typeface="Arial"/>
                <a:cs typeface="Arial"/>
              </a:rPr>
              <a:t>untuk mendapatkan  kesimpulan</a:t>
            </a:r>
            <a:r>
              <a:rPr lang="id-ID" sz="2400" spc="9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khusus.</a:t>
            </a:r>
          </a:p>
          <a:p>
            <a:pPr marL="481879" marR="93014" indent="-470672" algn="just">
              <a:lnSpc>
                <a:spcPct val="150000"/>
              </a:lnSpc>
              <a:spcBef>
                <a:spcPts val="609"/>
              </a:spcBef>
              <a:buAutoNum type="arabicPeriod"/>
              <a:tabLst>
                <a:tab pos="481318" algn="l"/>
                <a:tab pos="481879" algn="l"/>
              </a:tabLst>
            </a:pPr>
            <a:r>
              <a:rPr lang="id-ID" sz="2400" b="1" spc="-4" dirty="0" smtClean="0">
                <a:latin typeface="Arial"/>
                <a:cs typeface="Arial"/>
              </a:rPr>
              <a:t>Penalaran induktif </a:t>
            </a:r>
            <a:r>
              <a:rPr lang="id-ID" sz="2400" b="1" dirty="0" smtClean="0">
                <a:latin typeface="Wingdings"/>
                <a:cs typeface="Wingdings"/>
              </a:rPr>
              <a:t></a:t>
            </a:r>
            <a:r>
              <a:rPr lang="id-ID" sz="2400" b="1" dirty="0" smtClean="0">
                <a:latin typeface="Times New Roman"/>
                <a:cs typeface="Times New Roman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penalaran yang </a:t>
            </a:r>
            <a:r>
              <a:rPr lang="id-ID" sz="2400" spc="-4" dirty="0" smtClean="0">
                <a:latin typeface="Arial"/>
                <a:cs typeface="Arial"/>
              </a:rPr>
              <a:t>dimulai </a:t>
            </a:r>
            <a:r>
              <a:rPr lang="id-ID" sz="2400" dirty="0" smtClean="0">
                <a:latin typeface="Arial"/>
                <a:cs typeface="Arial"/>
              </a:rPr>
              <a:t>dari premis khusus untuk mendapatkan  kesimpulan</a:t>
            </a:r>
            <a:r>
              <a:rPr lang="id-ID" sz="2400" spc="9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umum.</a:t>
            </a:r>
          </a:p>
          <a:p>
            <a:pPr marL="481879" marR="4483" indent="-470672" algn="just">
              <a:lnSpc>
                <a:spcPct val="150000"/>
              </a:lnSpc>
              <a:spcBef>
                <a:spcPts val="604"/>
              </a:spcBef>
              <a:buAutoNum type="arabicPeriod"/>
              <a:tabLst>
                <a:tab pos="481318" algn="l"/>
                <a:tab pos="481879" algn="l"/>
              </a:tabLst>
            </a:pPr>
            <a:r>
              <a:rPr lang="id-ID" sz="2400" b="1" spc="-4" dirty="0" smtClean="0">
                <a:latin typeface="Arial"/>
                <a:cs typeface="Arial"/>
              </a:rPr>
              <a:t>Penalaran abduktif </a:t>
            </a:r>
            <a:r>
              <a:rPr lang="id-ID" sz="2400" b="1" dirty="0" smtClean="0">
                <a:latin typeface="Wingdings"/>
                <a:cs typeface="Wingdings"/>
              </a:rPr>
              <a:t></a:t>
            </a:r>
            <a:r>
              <a:rPr lang="id-ID" sz="2400" b="1" dirty="0" smtClean="0">
                <a:latin typeface="Times New Roman"/>
                <a:cs typeface="Times New Roman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penalaran yang </a:t>
            </a:r>
            <a:r>
              <a:rPr lang="id-ID" sz="2400" spc="-4" dirty="0" smtClean="0">
                <a:latin typeface="Arial"/>
                <a:cs typeface="Arial"/>
              </a:rPr>
              <a:t>dimulai </a:t>
            </a:r>
            <a:r>
              <a:rPr lang="id-ID" sz="2400" dirty="0" smtClean="0">
                <a:latin typeface="Arial"/>
                <a:cs typeface="Arial"/>
              </a:rPr>
              <a:t>dari </a:t>
            </a:r>
            <a:r>
              <a:rPr lang="id-ID" sz="2400" spc="-4" dirty="0" smtClean="0">
                <a:latin typeface="Arial"/>
                <a:cs typeface="Arial"/>
              </a:rPr>
              <a:t>fakta-fakta kejadian </a:t>
            </a:r>
            <a:r>
              <a:rPr lang="id-ID" sz="2400" dirty="0" smtClean="0">
                <a:latin typeface="Arial"/>
                <a:cs typeface="Arial"/>
              </a:rPr>
              <a:t>menjadi penyebab sehingga didapat</a:t>
            </a:r>
            <a:r>
              <a:rPr lang="id-ID" sz="2400" spc="31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kesimpulan.</a:t>
            </a:r>
            <a:endParaRPr lang="id-ID" sz="24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2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Model </a:t>
            </a:r>
            <a:r>
              <a:rPr lang="id-ID" b="1" dirty="0" smtClean="0"/>
              <a:t>Kesalahan dan</a:t>
            </a:r>
            <a:r>
              <a:rPr lang="id-ID" b="1" spc="-57" dirty="0" smtClean="0"/>
              <a:t> </a:t>
            </a:r>
            <a:r>
              <a:rPr lang="id-ID" b="1" dirty="0" smtClean="0"/>
              <a:t>Mental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331"/>
              </a:spcBef>
              <a:buNone/>
            </a:pPr>
            <a:r>
              <a:rPr lang="id-ID" sz="2000" spc="-4" dirty="0" smtClean="0">
                <a:latin typeface="Arial"/>
                <a:cs typeface="Arial"/>
              </a:rPr>
              <a:t>Kesalahan </a:t>
            </a:r>
            <a:r>
              <a:rPr lang="id-ID" sz="2000" dirty="0" smtClean="0">
                <a:latin typeface="Arial"/>
                <a:cs typeface="Arial"/>
              </a:rPr>
              <a:t>manusia </a:t>
            </a:r>
            <a:r>
              <a:rPr lang="id-ID" sz="2000" spc="-4" dirty="0" smtClean="0">
                <a:latin typeface="Arial"/>
                <a:cs typeface="Arial"/>
              </a:rPr>
              <a:t>terdiri </a:t>
            </a:r>
            <a:r>
              <a:rPr lang="id-ID" sz="2000" dirty="0" smtClean="0">
                <a:latin typeface="Arial"/>
                <a:cs typeface="Arial"/>
              </a:rPr>
              <a:t>dari </a:t>
            </a:r>
            <a:r>
              <a:rPr lang="id-ID" sz="2000" spc="-4" dirty="0" smtClean="0">
                <a:latin typeface="Arial"/>
                <a:cs typeface="Arial"/>
              </a:rPr>
              <a:t>beberapa </a:t>
            </a:r>
            <a:r>
              <a:rPr lang="id-ID" sz="2000" dirty="0" smtClean="0">
                <a:latin typeface="Arial"/>
                <a:cs typeface="Arial"/>
              </a:rPr>
              <a:t>macam,</a:t>
            </a:r>
            <a:r>
              <a:rPr lang="id-ID" sz="2000" spc="31" dirty="0" smtClean="0">
                <a:latin typeface="Arial"/>
                <a:cs typeface="Arial"/>
              </a:rPr>
              <a:t> </a:t>
            </a:r>
            <a:r>
              <a:rPr lang="id-ID" sz="2000" spc="-4" dirty="0" smtClean="0">
                <a:latin typeface="Arial"/>
                <a:cs typeface="Arial"/>
              </a:rPr>
              <a:t>misalnya:</a:t>
            </a:r>
            <a:endParaRPr lang="id-ID" sz="2000" dirty="0" smtClean="0">
              <a:latin typeface="Arial"/>
              <a:cs typeface="Arial"/>
            </a:endParaRPr>
          </a:p>
          <a:p>
            <a:pPr marL="313781" marR="149046" indent="-302575" algn="just">
              <a:lnSpc>
                <a:spcPct val="150000"/>
              </a:lnSpc>
              <a:spcBef>
                <a:spcPts val="499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2000" b="1" spc="-4" dirty="0" smtClean="0">
                <a:latin typeface="Arial"/>
                <a:cs typeface="Arial"/>
              </a:rPr>
              <a:t>Kesilapan (slip)</a:t>
            </a:r>
            <a:r>
              <a:rPr lang="id-ID" sz="2000" spc="-4" dirty="0" smtClean="0">
                <a:latin typeface="Arial"/>
                <a:cs typeface="Arial"/>
              </a:rPr>
              <a:t>, dimana niat/tujuan untuk </a:t>
            </a:r>
            <a:r>
              <a:rPr lang="id-ID" sz="2000" dirty="0" smtClean="0">
                <a:latin typeface="Arial"/>
                <a:cs typeface="Arial"/>
              </a:rPr>
              <a:t>melakukan </a:t>
            </a:r>
            <a:r>
              <a:rPr lang="id-ID" sz="2000" dirty="0" smtClean="0">
                <a:latin typeface="Arial"/>
                <a:cs typeface="Arial"/>
              </a:rPr>
              <a:t>sesuatu </a:t>
            </a:r>
            <a:r>
              <a:rPr lang="id-ID" sz="2000" spc="-4" dirty="0" smtClean="0">
                <a:latin typeface="Arial"/>
                <a:cs typeface="Arial"/>
              </a:rPr>
              <a:t>dengan baik, namun gagal </a:t>
            </a:r>
            <a:r>
              <a:rPr lang="id-ID" sz="2000" dirty="0" smtClean="0">
                <a:latin typeface="Arial"/>
                <a:cs typeface="Arial"/>
              </a:rPr>
              <a:t>melaksanakannya.  </a:t>
            </a:r>
            <a:r>
              <a:rPr lang="id-ID" sz="2000" spc="-4" dirty="0" smtClean="0">
                <a:latin typeface="Arial"/>
                <a:cs typeface="Arial"/>
              </a:rPr>
              <a:t>Bisa </a:t>
            </a:r>
            <a:r>
              <a:rPr lang="id-ID" sz="2000" dirty="0" smtClean="0">
                <a:latin typeface="Arial"/>
                <a:cs typeface="Arial"/>
              </a:rPr>
              <a:t>diakibatkan </a:t>
            </a:r>
            <a:r>
              <a:rPr lang="id-ID" sz="2000" spc="-4" dirty="0" smtClean="0">
                <a:latin typeface="Arial"/>
                <a:cs typeface="Arial"/>
              </a:rPr>
              <a:t>karena keterampilan fisik yang </a:t>
            </a:r>
            <a:r>
              <a:rPr lang="id-ID" sz="2000" dirty="0" smtClean="0">
                <a:latin typeface="Arial"/>
                <a:cs typeface="Arial"/>
              </a:rPr>
              <a:t>kurang,  </a:t>
            </a:r>
            <a:r>
              <a:rPr lang="id-ID" sz="2000" spc="-4" dirty="0" smtClean="0">
                <a:latin typeface="Arial"/>
                <a:cs typeface="Arial"/>
              </a:rPr>
              <a:t>kurangnya perhatian, perubahan aspek </a:t>
            </a:r>
            <a:r>
              <a:rPr lang="id-ID" sz="2000" dirty="0" smtClean="0">
                <a:latin typeface="Arial"/>
                <a:cs typeface="Arial"/>
              </a:rPr>
              <a:t>perilaku,</a:t>
            </a:r>
            <a:r>
              <a:rPr lang="id-ID" sz="2000" spc="49" dirty="0" smtClean="0">
                <a:latin typeface="Arial"/>
                <a:cs typeface="Arial"/>
              </a:rPr>
              <a:t> </a:t>
            </a:r>
            <a:r>
              <a:rPr lang="id-ID" sz="2000" spc="-4" dirty="0" smtClean="0">
                <a:latin typeface="Arial"/>
                <a:cs typeface="Arial"/>
              </a:rPr>
              <a:t>dll.</a:t>
            </a:r>
            <a:endParaRPr lang="id-ID" sz="2000" dirty="0" smtClean="0">
              <a:latin typeface="Arial"/>
              <a:cs typeface="Arial"/>
            </a:endParaRPr>
          </a:p>
          <a:p>
            <a:pPr marL="313781" marR="280162" indent="-302575" algn="just">
              <a:lnSpc>
                <a:spcPct val="150000"/>
              </a:lnSpc>
              <a:spcBef>
                <a:spcPts val="516"/>
              </a:spcBef>
              <a:buFont typeface="Arial"/>
              <a:buChar char="•"/>
              <a:tabLst>
                <a:tab pos="313221" algn="l"/>
                <a:tab pos="313781" algn="l"/>
              </a:tabLst>
            </a:pPr>
            <a:r>
              <a:rPr lang="id-ID" sz="2000" b="1" spc="-4" dirty="0" smtClean="0">
                <a:latin typeface="Arial"/>
                <a:cs typeface="Arial"/>
              </a:rPr>
              <a:t>Kekeliruan (mistake)</a:t>
            </a:r>
            <a:r>
              <a:rPr lang="id-ID" sz="2000" spc="-4" dirty="0" smtClean="0">
                <a:latin typeface="Arial"/>
                <a:cs typeface="Arial"/>
              </a:rPr>
              <a:t>, dimana </a:t>
            </a:r>
            <a:r>
              <a:rPr lang="id-ID" sz="2000" dirty="0" smtClean="0">
                <a:latin typeface="Arial"/>
                <a:cs typeface="Arial"/>
              </a:rPr>
              <a:t>dari </a:t>
            </a:r>
            <a:r>
              <a:rPr lang="id-ID" sz="2000" spc="-4" dirty="0" smtClean="0">
                <a:latin typeface="Arial"/>
                <a:cs typeface="Arial"/>
              </a:rPr>
              <a:t>awal </a:t>
            </a:r>
            <a:r>
              <a:rPr lang="id-ID" sz="2000" dirty="0" smtClean="0">
                <a:latin typeface="Arial"/>
                <a:cs typeface="Arial"/>
              </a:rPr>
              <a:t>mempunyai </a:t>
            </a:r>
            <a:r>
              <a:rPr lang="id-ID" sz="2000" spc="-4" dirty="0" smtClean="0">
                <a:latin typeface="Arial"/>
                <a:cs typeface="Arial"/>
              </a:rPr>
              <a:t>niat/tujuan yang </a:t>
            </a:r>
            <a:r>
              <a:rPr lang="id-ID" sz="2000" dirty="0" smtClean="0">
                <a:latin typeface="Arial"/>
                <a:cs typeface="Arial"/>
              </a:rPr>
              <a:t>salah. </a:t>
            </a:r>
            <a:r>
              <a:rPr lang="id-ID" sz="2000" spc="-4" dirty="0" smtClean="0">
                <a:latin typeface="Arial"/>
                <a:cs typeface="Arial"/>
              </a:rPr>
              <a:t>Penyebabnya </a:t>
            </a:r>
            <a:r>
              <a:rPr lang="id-ID" sz="2000" spc="-4" dirty="0" smtClean="0">
                <a:latin typeface="Arial"/>
                <a:cs typeface="Arial"/>
              </a:rPr>
              <a:t>adalah </a:t>
            </a:r>
            <a:r>
              <a:rPr lang="id-ID" sz="2000" dirty="0" smtClean="0">
                <a:latin typeface="Arial"/>
                <a:cs typeface="Arial"/>
              </a:rPr>
              <a:t>pemahaman </a:t>
            </a:r>
            <a:r>
              <a:rPr lang="id-ID" sz="2000" spc="-4" dirty="0" smtClean="0">
                <a:latin typeface="Arial"/>
                <a:cs typeface="Arial"/>
              </a:rPr>
              <a:t>yang salah/tidak </a:t>
            </a:r>
            <a:r>
              <a:rPr lang="id-ID" sz="2000" dirty="0" smtClean="0">
                <a:latin typeface="Arial"/>
                <a:cs typeface="Arial"/>
              </a:rPr>
              <a:t>tepat. </a:t>
            </a:r>
            <a:r>
              <a:rPr lang="id-ID" sz="2000" spc="-4" dirty="0" smtClean="0">
                <a:latin typeface="Arial"/>
                <a:cs typeface="Arial"/>
              </a:rPr>
              <a:t>Walaupun </a:t>
            </a:r>
            <a:r>
              <a:rPr lang="id-ID" sz="2000" spc="-4" dirty="0" smtClean="0">
                <a:latin typeface="Arial"/>
                <a:cs typeface="Arial"/>
              </a:rPr>
              <a:t>seseorang </a:t>
            </a:r>
            <a:r>
              <a:rPr lang="id-ID" sz="2000" spc="-4" dirty="0" smtClean="0">
                <a:latin typeface="Arial"/>
                <a:cs typeface="Arial"/>
              </a:rPr>
              <a:t>yang </a:t>
            </a:r>
            <a:r>
              <a:rPr lang="id-ID" sz="2000" dirty="0" smtClean="0">
                <a:latin typeface="Arial"/>
                <a:cs typeface="Arial"/>
              </a:rPr>
              <a:t>terampil namun </a:t>
            </a:r>
            <a:r>
              <a:rPr lang="id-ID" sz="2000" spc="-4" dirty="0" smtClean="0">
                <a:latin typeface="Arial"/>
                <a:cs typeface="Arial"/>
              </a:rPr>
              <a:t>bila </a:t>
            </a:r>
            <a:r>
              <a:rPr lang="id-ID" sz="2000" dirty="0" smtClean="0">
                <a:latin typeface="Arial"/>
                <a:cs typeface="Arial"/>
              </a:rPr>
              <a:t>pemahaman </a:t>
            </a:r>
            <a:r>
              <a:rPr lang="id-ID" sz="2000" spc="-4" dirty="0" smtClean="0">
                <a:latin typeface="Arial"/>
                <a:cs typeface="Arial"/>
              </a:rPr>
              <a:t>teori </a:t>
            </a:r>
            <a:r>
              <a:rPr lang="id-ID" sz="2000" dirty="0" smtClean="0">
                <a:latin typeface="Arial"/>
                <a:cs typeface="Arial"/>
              </a:rPr>
              <a:t>sudah salah, maka </a:t>
            </a:r>
            <a:r>
              <a:rPr lang="id-ID" sz="2000" spc="-4" dirty="0" smtClean="0">
                <a:latin typeface="Arial"/>
                <a:cs typeface="Arial"/>
              </a:rPr>
              <a:t>pada </a:t>
            </a:r>
            <a:r>
              <a:rPr lang="id-ID" sz="2000" dirty="0" smtClean="0">
                <a:latin typeface="Arial"/>
                <a:cs typeface="Arial"/>
              </a:rPr>
              <a:t>praktiknya </a:t>
            </a:r>
            <a:r>
              <a:rPr lang="id-ID" sz="2000" spc="-4" dirty="0" smtClean="0">
                <a:latin typeface="Arial"/>
                <a:cs typeface="Arial"/>
              </a:rPr>
              <a:t>akan jadi</a:t>
            </a:r>
            <a:r>
              <a:rPr lang="id-ID" sz="2000" spc="-26" dirty="0" smtClean="0">
                <a:latin typeface="Arial"/>
                <a:cs typeface="Arial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salah.</a:t>
            </a:r>
            <a:endParaRPr lang="id-ID" sz="20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24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Model </a:t>
            </a:r>
            <a:r>
              <a:rPr lang="id-ID" b="1" dirty="0" smtClean="0"/>
              <a:t>Kesalahan dan</a:t>
            </a:r>
            <a:r>
              <a:rPr lang="id-ID" b="1" spc="-57" dirty="0" smtClean="0"/>
              <a:t> </a:t>
            </a:r>
            <a:r>
              <a:rPr lang="id-ID" b="1" dirty="0" smtClean="0"/>
              <a:t>Mental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313781" marR="720016" indent="-302575" algn="just">
              <a:lnSpc>
                <a:spcPct val="150000"/>
              </a:lnSpc>
              <a:spcBef>
                <a:spcPts val="79"/>
              </a:spcBef>
              <a:tabLst>
                <a:tab pos="313221" algn="l"/>
                <a:tab pos="313781" algn="l"/>
              </a:tabLst>
            </a:pPr>
            <a:r>
              <a:rPr lang="id-ID" sz="2471" spc="-4" dirty="0" smtClean="0">
                <a:latin typeface="Arial"/>
                <a:cs typeface="Arial"/>
              </a:rPr>
              <a:t>Emosi </a:t>
            </a:r>
            <a:r>
              <a:rPr lang="id-ID" sz="2471" dirty="0" smtClean="0">
                <a:latin typeface="Arial"/>
                <a:cs typeface="Arial"/>
              </a:rPr>
              <a:t>merupakan salah </a:t>
            </a:r>
            <a:r>
              <a:rPr lang="id-ID" sz="2471" spc="-4" dirty="0" smtClean="0">
                <a:latin typeface="Arial"/>
                <a:cs typeface="Arial"/>
              </a:rPr>
              <a:t>satu model mental manusia </a:t>
            </a:r>
            <a:r>
              <a:rPr lang="id-ID" sz="2471" dirty="0" smtClean="0">
                <a:latin typeface="Arial"/>
                <a:cs typeface="Arial"/>
              </a:rPr>
              <a:t>yang berpengaruh </a:t>
            </a:r>
            <a:r>
              <a:rPr lang="id-ID" sz="2471" spc="-4" dirty="0" smtClean="0">
                <a:latin typeface="Arial"/>
                <a:cs typeface="Arial"/>
              </a:rPr>
              <a:t>terhadap </a:t>
            </a:r>
            <a:r>
              <a:rPr lang="id-ID" sz="2471" dirty="0" smtClean="0">
                <a:latin typeface="Arial"/>
                <a:cs typeface="Arial"/>
              </a:rPr>
              <a:t>kinerja manusia. </a:t>
            </a:r>
            <a:r>
              <a:rPr lang="id-ID" sz="2471" spc="-4" dirty="0" smtClean="0">
                <a:latin typeface="Arial"/>
                <a:cs typeface="Arial"/>
              </a:rPr>
              <a:t>Beberapa teori tentang </a:t>
            </a:r>
            <a:r>
              <a:rPr lang="id-ID" sz="2471" dirty="0" smtClean="0">
                <a:latin typeface="Arial"/>
                <a:cs typeface="Arial"/>
              </a:rPr>
              <a:t>bagaimana </a:t>
            </a:r>
            <a:r>
              <a:rPr lang="id-ID" sz="2471" spc="-4" dirty="0" smtClean="0">
                <a:latin typeface="Arial"/>
                <a:cs typeface="Arial"/>
              </a:rPr>
              <a:t>emosi </a:t>
            </a:r>
            <a:r>
              <a:rPr lang="id-ID" sz="2471" dirty="0" smtClean="0">
                <a:latin typeface="Arial"/>
                <a:cs typeface="Arial"/>
              </a:rPr>
              <a:t>bekerja adalah sebagai</a:t>
            </a:r>
            <a:r>
              <a:rPr lang="id-ID" sz="2471" spc="31" dirty="0" smtClean="0">
                <a:latin typeface="Arial"/>
                <a:cs typeface="Arial"/>
              </a:rPr>
              <a:t> </a:t>
            </a:r>
            <a:r>
              <a:rPr lang="id-ID" sz="2471" dirty="0" smtClean="0">
                <a:latin typeface="Arial"/>
                <a:cs typeface="Arial"/>
              </a:rPr>
              <a:t>berikut:</a:t>
            </a:r>
          </a:p>
          <a:p>
            <a:pPr marL="667346" marR="364770" lvl="1" indent="-252706" algn="just">
              <a:lnSpc>
                <a:spcPct val="150000"/>
              </a:lnSpc>
              <a:spcBef>
                <a:spcPts val="604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James-Lange: </a:t>
            </a:r>
            <a:r>
              <a:rPr lang="id-ID" sz="2118" dirty="0" smtClean="0">
                <a:latin typeface="Arial"/>
                <a:cs typeface="Arial"/>
              </a:rPr>
              <a:t>emosi </a:t>
            </a:r>
            <a:r>
              <a:rPr lang="id-ID" sz="2118" spc="-4" dirty="0" smtClean="0">
                <a:latin typeface="Arial"/>
                <a:cs typeface="Arial"/>
              </a:rPr>
              <a:t>adalah interpretasi dari </a:t>
            </a:r>
            <a:r>
              <a:rPr lang="id-ID" sz="2118" spc="-4" dirty="0" smtClean="0">
                <a:latin typeface="Arial"/>
                <a:cs typeface="Arial"/>
              </a:rPr>
              <a:t>respon </a:t>
            </a:r>
            <a:r>
              <a:rPr lang="id-ID" sz="2118" spc="-4" dirty="0" smtClean="0">
                <a:latin typeface="Arial"/>
                <a:cs typeface="Arial"/>
              </a:rPr>
              <a:t>fisiologis terhadap </a:t>
            </a:r>
            <a:r>
              <a:rPr lang="id-ID" sz="2118" dirty="0" smtClean="0">
                <a:latin typeface="Arial"/>
                <a:cs typeface="Arial"/>
              </a:rPr>
              <a:t>suatu </a:t>
            </a:r>
            <a:r>
              <a:rPr lang="id-ID" sz="2118" spc="-4" dirty="0" smtClean="0">
                <a:latin typeface="Arial"/>
                <a:cs typeface="Arial"/>
              </a:rPr>
              <a:t>rangsangan.</a:t>
            </a:r>
            <a:endParaRPr lang="id-ID" sz="2118" dirty="0" smtClean="0">
              <a:latin typeface="Arial"/>
              <a:cs typeface="Arial"/>
            </a:endParaRPr>
          </a:p>
          <a:p>
            <a:pPr marL="667346" marR="585539" lvl="1" indent="-252706" algn="just">
              <a:lnSpc>
                <a:spcPct val="150000"/>
              </a:lnSpc>
              <a:spcBef>
                <a:spcPts val="516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Cannon: </a:t>
            </a:r>
            <a:r>
              <a:rPr lang="id-ID" sz="2118" dirty="0" smtClean="0">
                <a:latin typeface="Arial"/>
                <a:cs typeface="Arial"/>
              </a:rPr>
              <a:t>emosi adalah </a:t>
            </a:r>
            <a:r>
              <a:rPr lang="id-ID" sz="2118" spc="-4" dirty="0" smtClean="0">
                <a:latin typeface="Arial"/>
                <a:cs typeface="Arial"/>
              </a:rPr>
              <a:t>respon </a:t>
            </a:r>
            <a:r>
              <a:rPr lang="id-ID" sz="2118" dirty="0" smtClean="0">
                <a:latin typeface="Arial"/>
                <a:cs typeface="Arial"/>
              </a:rPr>
              <a:t>psikologis </a:t>
            </a:r>
            <a:r>
              <a:rPr lang="id-ID" sz="2118" spc="-4" dirty="0" smtClean="0">
                <a:latin typeface="Arial"/>
                <a:cs typeface="Arial"/>
              </a:rPr>
              <a:t>terhadap </a:t>
            </a:r>
            <a:r>
              <a:rPr lang="id-ID" sz="2118" dirty="0" smtClean="0">
                <a:latin typeface="Arial"/>
                <a:cs typeface="Arial"/>
              </a:rPr>
              <a:t>suatu</a:t>
            </a:r>
            <a:r>
              <a:rPr lang="id-ID" sz="2118" spc="-9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rangsangan.</a:t>
            </a:r>
            <a:endParaRPr lang="id-ID" sz="2118" dirty="0" smtClean="0">
              <a:latin typeface="Arial"/>
              <a:cs typeface="Arial"/>
            </a:endParaRPr>
          </a:p>
          <a:p>
            <a:pPr marL="667346" marR="4483" lvl="1" indent="-252706" algn="just">
              <a:lnSpc>
                <a:spcPct val="150000"/>
              </a:lnSpc>
              <a:spcBef>
                <a:spcPts val="427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Schacter-Singer: </a:t>
            </a:r>
            <a:r>
              <a:rPr lang="id-ID" sz="2118" dirty="0" smtClean="0">
                <a:latin typeface="Arial"/>
                <a:cs typeface="Arial"/>
              </a:rPr>
              <a:t>emosi </a:t>
            </a:r>
            <a:r>
              <a:rPr lang="id-ID" sz="2118" spc="-4" dirty="0" smtClean="0">
                <a:latin typeface="Arial"/>
                <a:cs typeface="Arial"/>
              </a:rPr>
              <a:t>adalah </a:t>
            </a:r>
            <a:r>
              <a:rPr lang="id-ID" sz="2118" dirty="0" smtClean="0">
                <a:latin typeface="Arial"/>
                <a:cs typeface="Arial"/>
              </a:rPr>
              <a:t>hasil evaluasi </a:t>
            </a:r>
            <a:r>
              <a:rPr lang="id-ID" sz="2118" spc="-4" dirty="0" smtClean="0">
                <a:latin typeface="Arial"/>
                <a:cs typeface="Arial"/>
              </a:rPr>
              <a:t>dari </a:t>
            </a:r>
            <a:r>
              <a:rPr lang="id-ID" sz="2118" spc="-4" dirty="0" smtClean="0">
                <a:latin typeface="Arial"/>
                <a:cs typeface="Arial"/>
              </a:rPr>
              <a:t>respon fisiologis dilihat dari situasi </a:t>
            </a:r>
            <a:r>
              <a:rPr lang="id-ID" sz="2118" dirty="0" smtClean="0">
                <a:latin typeface="Arial"/>
                <a:cs typeface="Arial"/>
              </a:rPr>
              <a:t>keseluruhan </a:t>
            </a:r>
            <a:r>
              <a:rPr lang="id-ID" sz="2118" spc="-4" dirty="0" smtClean="0">
                <a:latin typeface="Arial"/>
                <a:cs typeface="Arial"/>
              </a:rPr>
              <a:t>dimana </a:t>
            </a:r>
            <a:r>
              <a:rPr lang="id-ID" sz="2118" dirty="0" smtClean="0">
                <a:latin typeface="Arial"/>
                <a:cs typeface="Arial"/>
              </a:rPr>
              <a:t>kita</a:t>
            </a:r>
            <a:r>
              <a:rPr lang="id-ID" sz="2118" spc="-9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berada.</a:t>
            </a:r>
            <a:endParaRPr lang="id-ID" sz="2118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6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Model </a:t>
            </a:r>
            <a:r>
              <a:rPr lang="id-ID" b="1" dirty="0" smtClean="0"/>
              <a:t>Kesalahan dan</a:t>
            </a:r>
            <a:r>
              <a:rPr lang="id-ID" b="1" spc="-57" dirty="0" smtClean="0"/>
              <a:t> </a:t>
            </a:r>
            <a:r>
              <a:rPr lang="id-ID" b="1" dirty="0" smtClean="0"/>
              <a:t>Mental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313781" marR="4483" indent="-302575" algn="just">
              <a:lnSpc>
                <a:spcPct val="150000"/>
              </a:lnSpc>
              <a:spcBef>
                <a:spcPts val="437"/>
              </a:spcBef>
              <a:tabLst>
                <a:tab pos="313221" algn="l"/>
                <a:tab pos="313781" algn="l"/>
              </a:tabLst>
            </a:pPr>
            <a:r>
              <a:rPr lang="id-ID" sz="2400" spc="-4" dirty="0" smtClean="0">
                <a:latin typeface="Arial"/>
                <a:cs typeface="Arial"/>
              </a:rPr>
              <a:t>Emosi secara </a:t>
            </a:r>
            <a:r>
              <a:rPr lang="id-ID" sz="2400" spc="-9" dirty="0" smtClean="0">
                <a:latin typeface="Arial"/>
                <a:cs typeface="Arial"/>
              </a:rPr>
              <a:t>jelas </a:t>
            </a:r>
            <a:r>
              <a:rPr lang="id-ID" sz="2400" spc="-4" dirty="0" smtClean="0">
                <a:latin typeface="Arial"/>
                <a:cs typeface="Arial"/>
              </a:rPr>
              <a:t>melibatkan baik respon kognitif dan fisik terhadap suatu rangsangan. Respon biologis terhadap rangsangan fisik disebut perasaan (</a:t>
            </a:r>
            <a:r>
              <a:rPr lang="id-ID" sz="2400" i="1" spc="-4" dirty="0" smtClean="0">
                <a:latin typeface="Arial"/>
                <a:cs typeface="Arial"/>
              </a:rPr>
              <a:t>affect</a:t>
            </a:r>
            <a:r>
              <a:rPr lang="id-ID" sz="2400" spc="-4" dirty="0" smtClean="0">
                <a:latin typeface="Arial"/>
                <a:cs typeface="Arial"/>
              </a:rPr>
              <a:t>). Perasaan </a:t>
            </a:r>
            <a:r>
              <a:rPr lang="id-ID" sz="2400" dirty="0" smtClean="0">
                <a:latin typeface="Arial"/>
                <a:cs typeface="Arial"/>
              </a:rPr>
              <a:t>akan </a:t>
            </a:r>
            <a:r>
              <a:rPr lang="id-ID" sz="2400" spc="-4" dirty="0" smtClean="0">
                <a:latin typeface="Arial"/>
                <a:cs typeface="Arial"/>
              </a:rPr>
              <a:t>mempengaruhi bagaimana  </a:t>
            </a:r>
            <a:r>
              <a:rPr lang="id-ID" sz="2400" dirty="0" smtClean="0">
                <a:latin typeface="Arial"/>
                <a:cs typeface="Arial"/>
              </a:rPr>
              <a:t>kita </a:t>
            </a:r>
            <a:r>
              <a:rPr lang="id-ID" sz="2400" spc="-4" dirty="0" smtClean="0">
                <a:latin typeface="Arial"/>
                <a:cs typeface="Arial"/>
              </a:rPr>
              <a:t>merespon suatu</a:t>
            </a:r>
            <a:r>
              <a:rPr lang="id-ID" sz="2400" spc="-57" dirty="0" smtClean="0">
                <a:latin typeface="Arial"/>
                <a:cs typeface="Arial"/>
              </a:rPr>
              <a:t> </a:t>
            </a:r>
            <a:r>
              <a:rPr lang="id-ID" sz="2400" spc="-4" dirty="0" smtClean="0">
                <a:latin typeface="Arial"/>
                <a:cs typeface="Arial"/>
              </a:rPr>
              <a:t>situasi.</a:t>
            </a:r>
            <a:endParaRPr lang="id-ID" sz="2400" dirty="0" smtClean="0">
              <a:latin typeface="Arial"/>
              <a:cs typeface="Arial"/>
            </a:endParaRPr>
          </a:p>
          <a:p>
            <a:pPr marL="667346" marR="465629" lvl="1" indent="-252706" algn="just">
              <a:lnSpc>
                <a:spcPct val="150000"/>
              </a:lnSpc>
              <a:spcBef>
                <a:spcPts val="640"/>
              </a:spcBef>
              <a:buChar char="–"/>
              <a:tabLst>
                <a:tab pos="667906" algn="l"/>
              </a:tabLst>
            </a:pPr>
            <a:r>
              <a:rPr lang="id-ID" sz="2000" spc="-4" dirty="0" smtClean="0">
                <a:latin typeface="Arial"/>
                <a:cs typeface="Arial"/>
              </a:rPr>
              <a:t>Pengaruh </a:t>
            </a:r>
            <a:r>
              <a:rPr lang="id-ID" sz="2000" dirty="0" smtClean="0">
                <a:latin typeface="Arial"/>
                <a:cs typeface="Arial"/>
              </a:rPr>
              <a:t>positif, </a:t>
            </a:r>
            <a:r>
              <a:rPr lang="id-ID" sz="2000" spc="-4" dirty="0" smtClean="0">
                <a:latin typeface="Arial"/>
                <a:cs typeface="Arial"/>
              </a:rPr>
              <a:t>akan </a:t>
            </a:r>
            <a:r>
              <a:rPr lang="id-ID" sz="2000" dirty="0" smtClean="0">
                <a:latin typeface="Arial"/>
                <a:cs typeface="Arial"/>
              </a:rPr>
              <a:t>dapat memecahkan </a:t>
            </a:r>
            <a:r>
              <a:rPr lang="id-ID" sz="2000" spc="-4" dirty="0" smtClean="0">
                <a:latin typeface="Arial"/>
                <a:cs typeface="Arial"/>
              </a:rPr>
              <a:t>masalah </a:t>
            </a:r>
            <a:r>
              <a:rPr lang="id-ID" sz="2000" dirty="0" smtClean="0">
                <a:latin typeface="Arial"/>
                <a:cs typeface="Arial"/>
              </a:rPr>
              <a:t>dengan</a:t>
            </a:r>
            <a:r>
              <a:rPr lang="id-ID" sz="2000" spc="31" dirty="0" smtClean="0">
                <a:latin typeface="Arial"/>
                <a:cs typeface="Arial"/>
              </a:rPr>
              <a:t> </a:t>
            </a:r>
            <a:r>
              <a:rPr lang="id-ID" sz="2000" dirty="0" smtClean="0">
                <a:latin typeface="Arial"/>
                <a:cs typeface="Arial"/>
              </a:rPr>
              <a:t>kreatif.</a:t>
            </a:r>
          </a:p>
          <a:p>
            <a:pPr marL="667346" marR="1059012" lvl="1" indent="-252706" algn="just">
              <a:lnSpc>
                <a:spcPct val="150000"/>
              </a:lnSpc>
              <a:spcBef>
                <a:spcPts val="600"/>
              </a:spcBef>
              <a:buChar char="–"/>
              <a:tabLst>
                <a:tab pos="667906" algn="l"/>
              </a:tabLst>
            </a:pPr>
            <a:r>
              <a:rPr lang="id-ID" sz="2000" spc="-4" dirty="0" smtClean="0">
                <a:latin typeface="Arial"/>
                <a:cs typeface="Arial"/>
              </a:rPr>
              <a:t>Pengaruh </a:t>
            </a:r>
            <a:r>
              <a:rPr lang="id-ID" sz="2000" dirty="0" smtClean="0">
                <a:latin typeface="Arial"/>
                <a:cs typeface="Arial"/>
              </a:rPr>
              <a:t>negatif, akan menyempitkan pemikiran.</a:t>
            </a:r>
            <a:endParaRPr lang="id-ID" sz="200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Model </a:t>
            </a:r>
            <a:r>
              <a:rPr lang="id-ID" b="1" dirty="0" smtClean="0"/>
              <a:t>Kesalahan dan</a:t>
            </a:r>
            <a:r>
              <a:rPr lang="id-ID" b="1" spc="-57" dirty="0" smtClean="0"/>
              <a:t> </a:t>
            </a:r>
            <a:r>
              <a:rPr lang="id-ID" b="1" dirty="0" smtClean="0"/>
              <a:t>Mental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313781" marR="598426" indent="-302575" algn="just">
              <a:lnSpc>
                <a:spcPct val="100000"/>
              </a:lnSpc>
              <a:spcBef>
                <a:spcPts val="424"/>
              </a:spcBef>
              <a:tabLst>
                <a:tab pos="313221" algn="l"/>
                <a:tab pos="313781" algn="l"/>
              </a:tabLst>
            </a:pPr>
            <a:r>
              <a:rPr lang="id-ID" sz="2471" spc="-4" dirty="0" smtClean="0">
                <a:latin typeface="Arial"/>
                <a:cs typeface="Arial"/>
              </a:rPr>
              <a:t>Implikasi </a:t>
            </a:r>
            <a:r>
              <a:rPr lang="id-ID" sz="2471" dirty="0" smtClean="0">
                <a:latin typeface="Arial"/>
                <a:cs typeface="Arial"/>
              </a:rPr>
              <a:t>dari emosi </a:t>
            </a:r>
            <a:r>
              <a:rPr lang="id-ID" sz="2471" spc="-4" dirty="0" smtClean="0">
                <a:latin typeface="Arial"/>
                <a:cs typeface="Arial"/>
              </a:rPr>
              <a:t>manusia </a:t>
            </a:r>
            <a:r>
              <a:rPr lang="id-ID" sz="2471" dirty="0" smtClean="0">
                <a:latin typeface="Arial"/>
                <a:cs typeface="Arial"/>
              </a:rPr>
              <a:t>terhadap desain antarmuka</a:t>
            </a:r>
            <a:r>
              <a:rPr lang="id-ID" sz="2471" spc="4" dirty="0" smtClean="0">
                <a:latin typeface="Arial"/>
                <a:cs typeface="Arial"/>
              </a:rPr>
              <a:t> </a:t>
            </a:r>
            <a:r>
              <a:rPr lang="id-ID" sz="2471" dirty="0" smtClean="0">
                <a:latin typeface="Arial"/>
                <a:cs typeface="Arial"/>
              </a:rPr>
              <a:t>yaitu:</a:t>
            </a:r>
          </a:p>
          <a:p>
            <a:pPr marL="667346" marR="1050047" lvl="1" indent="-252706" algn="just">
              <a:lnSpc>
                <a:spcPct val="100000"/>
              </a:lnSpc>
              <a:spcBef>
                <a:spcPts val="499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Stres akan </a:t>
            </a:r>
            <a:r>
              <a:rPr lang="id-ID" sz="2118" dirty="0" smtClean="0">
                <a:latin typeface="Arial"/>
                <a:cs typeface="Arial"/>
              </a:rPr>
              <a:t>meningkatkan </a:t>
            </a:r>
            <a:r>
              <a:rPr lang="id-ID" sz="2118" spc="-4" dirty="0" smtClean="0">
                <a:latin typeface="Arial"/>
                <a:cs typeface="Arial"/>
              </a:rPr>
              <a:t>tingkat </a:t>
            </a:r>
            <a:r>
              <a:rPr lang="id-ID" sz="2118" dirty="0" smtClean="0">
                <a:latin typeface="Arial"/>
                <a:cs typeface="Arial"/>
              </a:rPr>
              <a:t>kesulitan </a:t>
            </a:r>
            <a:r>
              <a:rPr lang="id-ID" sz="2118" spc="-4" dirty="0" smtClean="0">
                <a:latin typeface="Arial"/>
                <a:cs typeface="Arial"/>
              </a:rPr>
              <a:t>dari </a:t>
            </a:r>
            <a:r>
              <a:rPr lang="id-ID" sz="2118" dirty="0" smtClean="0">
                <a:latin typeface="Arial"/>
                <a:cs typeface="Arial"/>
              </a:rPr>
              <a:t>pemecahan</a:t>
            </a:r>
            <a:r>
              <a:rPr lang="id-ID" sz="2118" spc="-4" dirty="0" smtClean="0">
                <a:latin typeface="Arial"/>
                <a:cs typeface="Arial"/>
              </a:rPr>
              <a:t> masalah.</a:t>
            </a:r>
            <a:endParaRPr lang="id-ID" sz="2118" dirty="0" smtClean="0">
              <a:latin typeface="Arial"/>
              <a:cs typeface="Arial"/>
            </a:endParaRPr>
          </a:p>
          <a:p>
            <a:pPr marL="667346" marR="403993" lvl="1" indent="-252706" algn="just">
              <a:lnSpc>
                <a:spcPct val="100000"/>
              </a:lnSpc>
              <a:spcBef>
                <a:spcPts val="503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Pengguna yang </a:t>
            </a:r>
            <a:r>
              <a:rPr lang="id-ID" sz="2118" dirty="0" smtClean="0">
                <a:latin typeface="Arial"/>
                <a:cs typeface="Arial"/>
              </a:rPr>
              <a:t>relaks </a:t>
            </a:r>
            <a:r>
              <a:rPr lang="id-ID" sz="2118" spc="-4" dirty="0" smtClean="0">
                <a:latin typeface="Arial"/>
                <a:cs typeface="Arial"/>
              </a:rPr>
              <a:t>akan dapat lebih </a:t>
            </a:r>
            <a:r>
              <a:rPr lang="id-ID" sz="2118" dirty="0" smtClean="0">
                <a:latin typeface="Arial"/>
                <a:cs typeface="Arial"/>
              </a:rPr>
              <a:t>memaafkan  desain antarmuka </a:t>
            </a:r>
            <a:r>
              <a:rPr lang="id-ID" sz="2118" spc="-4" dirty="0" smtClean="0">
                <a:latin typeface="Arial"/>
                <a:cs typeface="Arial"/>
              </a:rPr>
              <a:t>yang </a:t>
            </a:r>
            <a:r>
              <a:rPr lang="id-ID" sz="2118" dirty="0" smtClean="0">
                <a:latin typeface="Arial"/>
                <a:cs typeface="Arial"/>
              </a:rPr>
              <a:t>mempunyai</a:t>
            </a:r>
            <a:r>
              <a:rPr lang="id-ID" sz="2118" spc="-13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kekurangan.</a:t>
            </a:r>
            <a:endParaRPr lang="id-ID" sz="2118" dirty="0" smtClean="0">
              <a:latin typeface="Arial"/>
              <a:cs typeface="Arial"/>
            </a:endParaRPr>
          </a:p>
          <a:p>
            <a:pPr marL="667346" marR="4483" lvl="1" indent="-252706" algn="just">
              <a:lnSpc>
                <a:spcPct val="100000"/>
              </a:lnSpc>
              <a:spcBef>
                <a:spcPts val="503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Antarmuka yang </a:t>
            </a:r>
            <a:r>
              <a:rPr lang="id-ID" sz="2118" dirty="0" smtClean="0">
                <a:latin typeface="Arial"/>
                <a:cs typeface="Arial"/>
              </a:rPr>
              <a:t>bagus secara estetika </a:t>
            </a:r>
            <a:r>
              <a:rPr lang="id-ID" sz="2118" spc="-4" dirty="0" smtClean="0">
                <a:latin typeface="Arial"/>
                <a:cs typeface="Arial"/>
              </a:rPr>
              <a:t>dan bermanfaat akan </a:t>
            </a:r>
            <a:r>
              <a:rPr lang="id-ID" sz="2118" dirty="0" smtClean="0">
                <a:latin typeface="Arial"/>
                <a:cs typeface="Arial"/>
              </a:rPr>
              <a:t>meningkatkan perasaan</a:t>
            </a:r>
            <a:r>
              <a:rPr lang="id-ID" sz="2118" spc="-4" dirty="0" smtClean="0">
                <a:latin typeface="Arial"/>
                <a:cs typeface="Arial"/>
              </a:rPr>
              <a:t> positif.</a:t>
            </a:r>
            <a:endParaRPr lang="id-ID" sz="2118" dirty="0" smtClean="0">
              <a:latin typeface="Arial"/>
              <a:cs typeface="Arial"/>
            </a:endParaRPr>
          </a:p>
          <a:p>
            <a:pPr marL="667346" marR="224690" lvl="1" indent="-252706" algn="just">
              <a:lnSpc>
                <a:spcPct val="100000"/>
              </a:lnSpc>
              <a:spcBef>
                <a:spcPts val="499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Sikap negatif pengguna dapat </a:t>
            </a:r>
            <a:r>
              <a:rPr lang="id-ID" sz="2118" dirty="0" smtClean="0">
                <a:latin typeface="Arial"/>
                <a:cs typeface="Arial"/>
              </a:rPr>
              <a:t>mempengaruhi </a:t>
            </a:r>
            <a:r>
              <a:rPr lang="id-ID" sz="2118" spc="-4" dirty="0" smtClean="0">
                <a:latin typeface="Arial"/>
                <a:cs typeface="Arial"/>
              </a:rPr>
              <a:t>unjuk </a:t>
            </a:r>
            <a:r>
              <a:rPr lang="id-ID" sz="2118" dirty="0" smtClean="0">
                <a:latin typeface="Arial"/>
                <a:cs typeface="Arial"/>
              </a:rPr>
              <a:t>kerja </a:t>
            </a:r>
            <a:r>
              <a:rPr lang="id-ID" sz="2118" spc="-4" dirty="0" smtClean="0">
                <a:latin typeface="Arial"/>
                <a:cs typeface="Arial"/>
              </a:rPr>
              <a:t>pengguna </a:t>
            </a:r>
            <a:r>
              <a:rPr lang="id-ID" sz="2118" dirty="0" smtClean="0">
                <a:latin typeface="Arial"/>
                <a:cs typeface="Arial"/>
              </a:rPr>
              <a:t>serta </a:t>
            </a:r>
            <a:r>
              <a:rPr lang="id-ID" sz="2118" spc="-4" dirty="0" smtClean="0">
                <a:latin typeface="Arial"/>
                <a:cs typeface="Arial"/>
              </a:rPr>
              <a:t>mempengaruhi </a:t>
            </a:r>
            <a:r>
              <a:rPr lang="id-ID" sz="2118" dirty="0" smtClean="0">
                <a:latin typeface="Arial"/>
                <a:cs typeface="Arial"/>
              </a:rPr>
              <a:t>kemampuannya </a:t>
            </a:r>
            <a:r>
              <a:rPr lang="id-ID" sz="2118" spc="-4" dirty="0" smtClean="0">
                <a:latin typeface="Arial"/>
                <a:cs typeface="Arial"/>
              </a:rPr>
              <a:t>untuk </a:t>
            </a:r>
            <a:r>
              <a:rPr lang="id-ID" sz="2118" dirty="0" smtClean="0">
                <a:latin typeface="Arial"/>
                <a:cs typeface="Arial"/>
              </a:rPr>
              <a:t>mempelajari sistem</a:t>
            </a:r>
            <a:r>
              <a:rPr lang="id-ID" sz="2118" spc="4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komputer</a:t>
            </a:r>
            <a:endParaRPr lang="id-ID" sz="2118" dirty="0" smtClean="0">
              <a:latin typeface="Arial"/>
              <a:cs typeface="Arial"/>
            </a:endParaRPr>
          </a:p>
          <a:p>
            <a:pPr marL="667346" marR="26896" lvl="1" indent="-252706" algn="just">
              <a:lnSpc>
                <a:spcPct val="100000"/>
              </a:lnSpc>
              <a:spcBef>
                <a:spcPts val="503"/>
              </a:spcBef>
              <a:buChar char="–"/>
              <a:tabLst>
                <a:tab pos="667906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Sikap ini </a:t>
            </a:r>
            <a:r>
              <a:rPr lang="id-ID" sz="2118" dirty="0" smtClean="0">
                <a:latin typeface="Arial"/>
                <a:cs typeface="Arial"/>
              </a:rPr>
              <a:t>juga </a:t>
            </a:r>
            <a:r>
              <a:rPr lang="id-ID" sz="2118" spc="-4" dirty="0" smtClean="0">
                <a:latin typeface="Arial"/>
                <a:cs typeface="Arial"/>
              </a:rPr>
              <a:t>dapat mereduksi </a:t>
            </a:r>
            <a:r>
              <a:rPr lang="id-ID" sz="2118" dirty="0" smtClean="0">
                <a:latin typeface="Arial"/>
                <a:cs typeface="Arial"/>
              </a:rPr>
              <a:t>kemampuan memori jangka </a:t>
            </a:r>
            <a:r>
              <a:rPr lang="id-ID" sz="2118" spc="-4" dirty="0" smtClean="0">
                <a:latin typeface="Arial"/>
                <a:cs typeface="Arial"/>
              </a:rPr>
              <a:t>pendek </a:t>
            </a:r>
            <a:r>
              <a:rPr lang="id-ID" sz="2118" dirty="0" smtClean="0">
                <a:latin typeface="Arial"/>
                <a:cs typeface="Arial"/>
              </a:rPr>
              <a:t>sehingga </a:t>
            </a:r>
            <a:r>
              <a:rPr lang="id-ID" sz="2118" spc="-4" dirty="0" smtClean="0">
                <a:latin typeface="Arial"/>
                <a:cs typeface="Arial"/>
              </a:rPr>
              <a:t>proses belajar menjadi</a:t>
            </a:r>
            <a:r>
              <a:rPr lang="id-ID" sz="2118" spc="40" dirty="0" smtClean="0">
                <a:latin typeface="Arial"/>
                <a:cs typeface="Arial"/>
              </a:rPr>
              <a:t> </a:t>
            </a:r>
            <a:r>
              <a:rPr lang="id-ID" sz="2118" dirty="0" smtClean="0">
                <a:latin typeface="Arial"/>
                <a:cs typeface="Arial"/>
              </a:rPr>
              <a:t>lambat</a:t>
            </a:r>
            <a:endParaRPr lang="id-ID" sz="2118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4" dirty="0" smtClean="0"/>
              <a:t>Sikap </a:t>
            </a:r>
            <a:r>
              <a:rPr lang="id-ID" b="1" spc="-9" dirty="0" smtClean="0"/>
              <a:t>dan </a:t>
            </a:r>
            <a:r>
              <a:rPr lang="id-ID" b="1" spc="-4" dirty="0" smtClean="0"/>
              <a:t>Kecerdasan</a:t>
            </a:r>
            <a:r>
              <a:rPr lang="id-ID" b="1" spc="-9" dirty="0" smtClean="0"/>
              <a:t> </a:t>
            </a:r>
            <a:r>
              <a:rPr lang="id-ID" b="1" spc="-4" dirty="0" smtClean="0"/>
              <a:t>Manusia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313781" marR="4483" indent="-302575" algn="just">
              <a:lnSpc>
                <a:spcPct val="150000"/>
              </a:lnSpc>
              <a:spcBef>
                <a:spcPts val="93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Kecemasan biasanya didorong </a:t>
            </a:r>
            <a:r>
              <a:rPr lang="id-ID" spc="-9" dirty="0" smtClean="0">
                <a:latin typeface="Arial"/>
                <a:cs typeface="Arial"/>
              </a:rPr>
              <a:t>oleh </a:t>
            </a:r>
            <a:r>
              <a:rPr lang="id-ID" spc="-4" dirty="0" smtClean="0">
                <a:latin typeface="Arial"/>
                <a:cs typeface="Arial"/>
              </a:rPr>
              <a:t>ketakutan berbuat salah pada sistem</a:t>
            </a:r>
            <a:r>
              <a:rPr lang="id-ID" spc="-84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yang belum dikenal, overloading memori jangka  pendek dengan detil</a:t>
            </a:r>
            <a:r>
              <a:rPr lang="id-ID" spc="-62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sistem,dll</a:t>
            </a:r>
            <a:endParaRPr lang="id-ID" dirty="0" smtClean="0">
              <a:latin typeface="Arial"/>
              <a:cs typeface="Arial"/>
            </a:endParaRPr>
          </a:p>
          <a:p>
            <a:pPr marL="313781" marR="302015" indent="-302575" algn="just">
              <a:lnSpc>
                <a:spcPct val="150000"/>
              </a:lnSpc>
              <a:spcBef>
                <a:spcPts val="684"/>
              </a:spcBef>
              <a:tabLst>
                <a:tab pos="313221" algn="l"/>
                <a:tab pos="313781" algn="l"/>
              </a:tabLst>
            </a:pPr>
            <a:r>
              <a:rPr lang="id-ID" spc="-4" dirty="0" smtClean="0">
                <a:latin typeface="Arial"/>
                <a:cs typeface="Arial"/>
              </a:rPr>
              <a:t>IMK salah satu tujuannya adalah antarmuka yang </a:t>
            </a:r>
            <a:r>
              <a:rPr lang="id-ID" i="1" spc="-4" dirty="0" smtClean="0">
                <a:latin typeface="Arial"/>
                <a:cs typeface="Arial"/>
              </a:rPr>
              <a:t>usability </a:t>
            </a:r>
            <a:r>
              <a:rPr lang="id-ID" dirty="0" smtClean="0">
                <a:latin typeface="Arial"/>
                <a:cs typeface="Arial"/>
              </a:rPr>
              <a:t>yang </a:t>
            </a:r>
            <a:r>
              <a:rPr lang="id-ID" spc="-4" dirty="0" smtClean="0">
                <a:latin typeface="Arial"/>
                <a:cs typeface="Arial"/>
              </a:rPr>
              <a:t>berarti memberi respon </a:t>
            </a:r>
            <a:r>
              <a:rPr lang="id-ID" dirty="0" smtClean="0">
                <a:latin typeface="Arial"/>
                <a:cs typeface="Arial"/>
              </a:rPr>
              <a:t>yang </a:t>
            </a:r>
            <a:r>
              <a:rPr lang="id-ID" spc="-4" dirty="0" smtClean="0">
                <a:latin typeface="Arial"/>
                <a:cs typeface="Arial"/>
              </a:rPr>
              <a:t>bersifat</a:t>
            </a:r>
            <a:r>
              <a:rPr lang="id-ID" spc="-93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menuntun bila terjadi</a:t>
            </a:r>
            <a:r>
              <a:rPr lang="id-ID" spc="-31" dirty="0" smtClean="0">
                <a:latin typeface="Arial"/>
                <a:cs typeface="Arial"/>
              </a:rPr>
              <a:t> </a:t>
            </a:r>
            <a:r>
              <a:rPr lang="id-ID" spc="-4" dirty="0" smtClean="0">
                <a:latin typeface="Arial"/>
                <a:cs typeface="Arial"/>
              </a:rPr>
              <a:t>kesalahan</a:t>
            </a:r>
            <a:endParaRPr lang="id-ID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62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t-IT" b="1" spc="-9" dirty="0" smtClean="0"/>
              <a:t>Model</a:t>
            </a:r>
            <a:r>
              <a:rPr lang="it-IT" b="1" spc="-40" dirty="0" smtClean="0"/>
              <a:t> </a:t>
            </a:r>
            <a:r>
              <a:rPr lang="it-IT" b="1" spc="-4" dirty="0" smtClean="0"/>
              <a:t>Persepsi,  </a:t>
            </a:r>
            <a:r>
              <a:rPr lang="it-IT" b="1" spc="-9" dirty="0" smtClean="0"/>
              <a:t>Kognisi </a:t>
            </a:r>
            <a:r>
              <a:rPr lang="it-IT" b="1" dirty="0" smtClean="0"/>
              <a:t>&amp; </a:t>
            </a:r>
            <a:r>
              <a:rPr lang="it-IT" b="1" spc="-4" dirty="0" smtClean="0"/>
              <a:t>Memori</a:t>
            </a:r>
            <a:r>
              <a:rPr lang="it-IT" b="1" dirty="0" smtClean="0"/>
              <a:t> </a:t>
            </a:r>
            <a:r>
              <a:rPr lang="it-IT" b="1" spc="-4" dirty="0" smtClean="0"/>
              <a:t>Manusia</a:t>
            </a:r>
            <a:endParaRPr lang="id-ID" b="1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1524000" y="2353235"/>
            <a:ext cx="9829799" cy="40765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24348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t-IT" b="1" spc="-9" dirty="0" smtClean="0"/>
              <a:t>Model</a:t>
            </a:r>
            <a:r>
              <a:rPr lang="it-IT" b="1" spc="-40" dirty="0" smtClean="0"/>
              <a:t> </a:t>
            </a:r>
            <a:r>
              <a:rPr lang="it-IT" b="1" spc="-4" dirty="0" smtClean="0"/>
              <a:t>Persepsi,  </a:t>
            </a:r>
            <a:r>
              <a:rPr lang="it-IT" b="1" spc="-9" dirty="0" smtClean="0"/>
              <a:t>Kognisi </a:t>
            </a:r>
            <a:r>
              <a:rPr lang="it-IT" b="1" dirty="0" smtClean="0"/>
              <a:t>&amp; </a:t>
            </a:r>
            <a:r>
              <a:rPr lang="it-IT" b="1" spc="-4" dirty="0" smtClean="0"/>
              <a:t>Memori</a:t>
            </a:r>
            <a:r>
              <a:rPr lang="it-IT" b="1" dirty="0" smtClean="0"/>
              <a:t> </a:t>
            </a:r>
            <a:r>
              <a:rPr lang="it-IT" b="1" spc="-4" dirty="0" smtClean="0"/>
              <a:t>Manusia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313781" marR="131676" indent="-302575" algn="just">
              <a:lnSpc>
                <a:spcPct val="150000"/>
              </a:lnSpc>
              <a:spcBef>
                <a:spcPts val="437"/>
              </a:spcBef>
              <a:tabLst>
                <a:tab pos="313221" algn="l"/>
                <a:tab pos="313781" algn="l"/>
              </a:tabLst>
            </a:pPr>
            <a:r>
              <a:rPr lang="id-ID" sz="2824" dirty="0" smtClean="0">
                <a:latin typeface="Arial"/>
                <a:cs typeface="Arial"/>
              </a:rPr>
              <a:t>Sistem </a:t>
            </a:r>
            <a:r>
              <a:rPr lang="id-ID" sz="2824" spc="-4" dirty="0" smtClean="0">
                <a:latin typeface="Arial"/>
                <a:cs typeface="Arial"/>
              </a:rPr>
              <a:t>pengolahan di dalam diri manusia sangat kompleks dan tidak mudah untuk dipahami</a:t>
            </a:r>
            <a:endParaRPr lang="id-ID" sz="2824" dirty="0" smtClean="0">
              <a:latin typeface="Arial"/>
              <a:cs typeface="Arial"/>
            </a:endParaRPr>
          </a:p>
          <a:p>
            <a:pPr marL="667346" marR="4483" algn="just">
              <a:lnSpc>
                <a:spcPct val="150000"/>
              </a:lnSpc>
              <a:spcBef>
                <a:spcPts val="627"/>
              </a:spcBef>
              <a:tabLst>
                <a:tab pos="1366630" algn="l"/>
              </a:tabLst>
            </a:pPr>
            <a:r>
              <a:rPr lang="id-ID" sz="2471" spc="-4" dirty="0" smtClean="0">
                <a:latin typeface="Arial"/>
                <a:cs typeface="Arial"/>
              </a:rPr>
              <a:t>Tidak </a:t>
            </a:r>
            <a:r>
              <a:rPr lang="id-ID" sz="2471" dirty="0" smtClean="0">
                <a:latin typeface="Arial"/>
                <a:cs typeface="Arial"/>
              </a:rPr>
              <a:t>dapat direpresentasikan secara lengkap dan akurat dengan sebuah</a:t>
            </a:r>
            <a:r>
              <a:rPr lang="id-ID" sz="2471" spc="22" dirty="0" smtClean="0">
                <a:latin typeface="Arial"/>
                <a:cs typeface="Arial"/>
              </a:rPr>
              <a:t> </a:t>
            </a:r>
            <a:r>
              <a:rPr lang="id-ID" sz="2471" spc="-4" dirty="0" smtClean="0">
                <a:latin typeface="Arial"/>
                <a:cs typeface="Arial"/>
              </a:rPr>
              <a:t>model</a:t>
            </a:r>
            <a:endParaRPr lang="id-ID" sz="2471" dirty="0" smtClean="0">
              <a:latin typeface="Arial"/>
              <a:cs typeface="Arial"/>
            </a:endParaRPr>
          </a:p>
          <a:p>
            <a:pPr marL="313781" marR="151848" indent="-302575" algn="just">
              <a:lnSpc>
                <a:spcPct val="150000"/>
              </a:lnSpc>
              <a:spcBef>
                <a:spcPts val="684"/>
              </a:spcBef>
              <a:tabLst>
                <a:tab pos="313221" algn="l"/>
                <a:tab pos="313781" algn="l"/>
              </a:tabLst>
            </a:pPr>
            <a:r>
              <a:rPr lang="id-ID" sz="2824" spc="-4" dirty="0" smtClean="0">
                <a:latin typeface="Arial"/>
                <a:cs typeface="Arial"/>
              </a:rPr>
              <a:t>Model </a:t>
            </a:r>
            <a:r>
              <a:rPr lang="id-ID" sz="2824" dirty="0" smtClean="0">
                <a:latin typeface="Arial"/>
                <a:cs typeface="Arial"/>
              </a:rPr>
              <a:t>sistem </a:t>
            </a:r>
            <a:r>
              <a:rPr lang="id-ID" sz="2824" spc="-4" dirty="0" smtClean="0">
                <a:latin typeface="Arial"/>
                <a:cs typeface="Arial"/>
              </a:rPr>
              <a:t>pengolahan manusia terdiri atas;</a:t>
            </a:r>
            <a:endParaRPr lang="id-ID" sz="2824" dirty="0" smtClean="0">
              <a:latin typeface="Arial"/>
              <a:cs typeface="Arial"/>
            </a:endParaRPr>
          </a:p>
          <a:p>
            <a:pPr marL="818073" lvl="1" indent="-403433" algn="just">
              <a:lnSpc>
                <a:spcPct val="150000"/>
              </a:lnSpc>
              <a:spcBef>
                <a:spcPts val="238"/>
              </a:spcBef>
              <a:buChar char="–"/>
              <a:tabLst>
                <a:tab pos="817513" algn="l"/>
                <a:tab pos="818073" algn="l"/>
              </a:tabLst>
            </a:pPr>
            <a:r>
              <a:rPr lang="id-ID" sz="2471" dirty="0" smtClean="0">
                <a:latin typeface="Arial"/>
                <a:cs typeface="Arial"/>
              </a:rPr>
              <a:t>Pengolahan</a:t>
            </a:r>
            <a:r>
              <a:rPr lang="id-ID" sz="2471" spc="13" dirty="0" smtClean="0">
                <a:latin typeface="Arial"/>
                <a:cs typeface="Arial"/>
              </a:rPr>
              <a:t> </a:t>
            </a:r>
            <a:r>
              <a:rPr lang="id-ID" sz="2471" dirty="0" smtClean="0">
                <a:latin typeface="Arial"/>
                <a:cs typeface="Arial"/>
              </a:rPr>
              <a:t>perseptual,</a:t>
            </a:r>
          </a:p>
          <a:p>
            <a:pPr marL="818073" lvl="1" indent="-403433" algn="just">
              <a:lnSpc>
                <a:spcPct val="150000"/>
              </a:lnSpc>
              <a:spcBef>
                <a:spcPts val="296"/>
              </a:spcBef>
              <a:buChar char="–"/>
              <a:tabLst>
                <a:tab pos="817513" algn="l"/>
                <a:tab pos="818073" algn="l"/>
              </a:tabLst>
            </a:pPr>
            <a:r>
              <a:rPr lang="id-ID" sz="2471" dirty="0" smtClean="0">
                <a:latin typeface="Arial"/>
                <a:cs typeface="Arial"/>
              </a:rPr>
              <a:t>Pengolahan </a:t>
            </a:r>
            <a:r>
              <a:rPr lang="id-ID" sz="2471" spc="-4" dirty="0" smtClean="0">
                <a:latin typeface="Arial"/>
                <a:cs typeface="Arial"/>
              </a:rPr>
              <a:t>intelektual</a:t>
            </a:r>
            <a:r>
              <a:rPr lang="id-ID" sz="2471" spc="40" dirty="0" smtClean="0">
                <a:latin typeface="Arial"/>
                <a:cs typeface="Arial"/>
              </a:rPr>
              <a:t> </a:t>
            </a:r>
            <a:r>
              <a:rPr lang="id-ID" sz="2471" dirty="0" smtClean="0">
                <a:latin typeface="Arial"/>
                <a:cs typeface="Arial"/>
              </a:rPr>
              <a:t>(kognitif)</a:t>
            </a:r>
          </a:p>
          <a:p>
            <a:pPr marL="818073" lvl="1" indent="-403433" algn="just">
              <a:lnSpc>
                <a:spcPct val="150000"/>
              </a:lnSpc>
              <a:spcBef>
                <a:spcPts val="309"/>
              </a:spcBef>
              <a:buChar char="–"/>
              <a:tabLst>
                <a:tab pos="817513" algn="l"/>
                <a:tab pos="818073" algn="l"/>
              </a:tabLst>
            </a:pPr>
            <a:r>
              <a:rPr lang="id-ID" sz="2471" dirty="0" smtClean="0">
                <a:latin typeface="Arial"/>
                <a:cs typeface="Arial"/>
              </a:rPr>
              <a:t>Pengendalian</a:t>
            </a:r>
            <a:r>
              <a:rPr lang="id-ID" sz="2471" spc="-9" dirty="0" smtClean="0">
                <a:latin typeface="Arial"/>
                <a:cs typeface="Arial"/>
              </a:rPr>
              <a:t> </a:t>
            </a:r>
            <a:r>
              <a:rPr lang="id-ID" sz="2471" dirty="0" smtClean="0">
                <a:latin typeface="Arial"/>
                <a:cs typeface="Arial"/>
              </a:rPr>
              <a:t>motorik</a:t>
            </a:r>
            <a:endParaRPr lang="id-ID" sz="2471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83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t-IT" b="1" spc="-9" dirty="0" smtClean="0"/>
              <a:t>Model</a:t>
            </a:r>
            <a:r>
              <a:rPr lang="it-IT" b="1" spc="-40" dirty="0" smtClean="0"/>
              <a:t> </a:t>
            </a:r>
            <a:r>
              <a:rPr lang="it-IT" b="1" spc="-4" dirty="0" smtClean="0"/>
              <a:t>Persepsi,  </a:t>
            </a:r>
            <a:r>
              <a:rPr lang="it-IT" b="1" spc="-9" dirty="0" smtClean="0"/>
              <a:t>Kognisi </a:t>
            </a:r>
            <a:r>
              <a:rPr lang="it-IT" b="1" dirty="0" smtClean="0"/>
              <a:t>&amp; </a:t>
            </a:r>
            <a:r>
              <a:rPr lang="it-IT" b="1" spc="-4" dirty="0" smtClean="0"/>
              <a:t>Memori</a:t>
            </a:r>
            <a:r>
              <a:rPr lang="it-IT" b="1" dirty="0" smtClean="0"/>
              <a:t> </a:t>
            </a:r>
            <a:r>
              <a:rPr lang="it-IT" b="1" spc="-4" dirty="0" smtClean="0"/>
              <a:t>Manusia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313781" indent="-302575" algn="just">
              <a:lnSpc>
                <a:spcPct val="150000"/>
              </a:lnSpc>
              <a:spcBef>
                <a:spcPts val="353"/>
              </a:spcBef>
              <a:tabLst>
                <a:tab pos="313221" algn="l"/>
                <a:tab pos="313781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Pengolahan </a:t>
            </a:r>
            <a:r>
              <a:rPr lang="id-ID" sz="2118" dirty="0" smtClean="0">
                <a:latin typeface="Arial"/>
                <a:cs typeface="Arial"/>
              </a:rPr>
              <a:t>secara </a:t>
            </a:r>
            <a:r>
              <a:rPr lang="id-ID" sz="2118" spc="-4" dirty="0" smtClean="0">
                <a:latin typeface="Arial"/>
                <a:cs typeface="Arial"/>
              </a:rPr>
              <a:t>sadar </a:t>
            </a:r>
            <a:r>
              <a:rPr lang="id-ID" sz="2118" dirty="0" smtClean="0">
                <a:latin typeface="Arial"/>
                <a:cs typeface="Arial"/>
              </a:rPr>
              <a:t>(concious</a:t>
            </a:r>
            <a:r>
              <a:rPr lang="id-ID" sz="2118" spc="-9" dirty="0" smtClean="0">
                <a:latin typeface="Arial"/>
                <a:cs typeface="Arial"/>
              </a:rPr>
              <a:t> </a:t>
            </a:r>
            <a:r>
              <a:rPr lang="id-ID" sz="2118" dirty="0" smtClean="0">
                <a:latin typeface="Arial"/>
                <a:cs typeface="Arial"/>
              </a:rPr>
              <a:t>processing)</a:t>
            </a:r>
          </a:p>
          <a:p>
            <a:pPr marL="667346" marR="810788" lvl="1" indent="-252706" algn="just">
              <a:lnSpc>
                <a:spcPct val="150000"/>
              </a:lnSpc>
              <a:spcBef>
                <a:spcPts val="468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1765" dirty="0" smtClean="0">
                <a:latin typeface="Arial"/>
                <a:cs typeface="Arial"/>
              </a:rPr>
              <a:t>Terjadi ketika </a:t>
            </a:r>
            <a:r>
              <a:rPr lang="id-ID" sz="1765" spc="-4" dirty="0" smtClean="0">
                <a:latin typeface="Arial"/>
                <a:cs typeface="Arial"/>
              </a:rPr>
              <a:t>rangsangan yang datang </a:t>
            </a:r>
            <a:r>
              <a:rPr lang="id-ID" sz="1765" dirty="0" smtClean="0">
                <a:latin typeface="Arial"/>
                <a:cs typeface="Arial"/>
              </a:rPr>
              <a:t>dibawa ke bagian intelektual </a:t>
            </a:r>
            <a:r>
              <a:rPr lang="id-ID" sz="1765" spc="-9" dirty="0" smtClean="0">
                <a:latin typeface="Arial"/>
                <a:cs typeface="Arial"/>
              </a:rPr>
              <a:t>dan </a:t>
            </a:r>
            <a:r>
              <a:rPr lang="id-ID" sz="1765" spc="-4" dirty="0" smtClean="0">
                <a:latin typeface="Arial"/>
                <a:cs typeface="Arial"/>
              </a:rPr>
              <a:t>memerlukan </a:t>
            </a:r>
            <a:r>
              <a:rPr lang="id-ID" sz="1765" dirty="0" smtClean="0">
                <a:latin typeface="Arial"/>
                <a:cs typeface="Arial"/>
              </a:rPr>
              <a:t>beberapa </a:t>
            </a:r>
            <a:r>
              <a:rPr lang="id-ID" sz="1765" spc="-4" dirty="0" smtClean="0">
                <a:latin typeface="Arial"/>
                <a:cs typeface="Arial"/>
              </a:rPr>
              <a:t>waktu untuk menghasilkan suatu tanggapan yang</a:t>
            </a:r>
            <a:r>
              <a:rPr lang="id-ID" sz="1765" spc="-31" dirty="0" smtClean="0">
                <a:latin typeface="Arial"/>
                <a:cs typeface="Arial"/>
              </a:rPr>
              <a:t> </a:t>
            </a:r>
            <a:r>
              <a:rPr lang="id-ID" sz="1765" dirty="0" smtClean="0">
                <a:latin typeface="Arial"/>
                <a:cs typeface="Arial"/>
              </a:rPr>
              <a:t>sesuai</a:t>
            </a:r>
          </a:p>
          <a:p>
            <a:pPr marL="667346" marR="146245" lvl="1" indent="-252706" algn="just">
              <a:lnSpc>
                <a:spcPct val="150000"/>
              </a:lnSpc>
              <a:spcBef>
                <a:spcPts val="424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1765" dirty="0" smtClean="0">
                <a:latin typeface="Arial"/>
                <a:cs typeface="Arial"/>
              </a:rPr>
              <a:t>Biasanya berhubungan dengan </a:t>
            </a:r>
            <a:r>
              <a:rPr lang="id-ID" sz="1765" spc="-4" dirty="0" smtClean="0">
                <a:latin typeface="Arial"/>
                <a:cs typeface="Arial"/>
              </a:rPr>
              <a:t>tindakan baru </a:t>
            </a:r>
            <a:r>
              <a:rPr lang="id-ID" sz="1765" dirty="0" smtClean="0">
                <a:latin typeface="Arial"/>
                <a:cs typeface="Arial"/>
              </a:rPr>
              <a:t>atau </a:t>
            </a:r>
            <a:r>
              <a:rPr lang="id-ID" sz="1765" spc="-4" dirty="0" smtClean="0">
                <a:latin typeface="Arial"/>
                <a:cs typeface="Arial"/>
              </a:rPr>
              <a:t>tindakan </a:t>
            </a:r>
            <a:r>
              <a:rPr lang="id-ID" sz="1765" dirty="0" smtClean="0">
                <a:latin typeface="Arial"/>
                <a:cs typeface="Arial"/>
              </a:rPr>
              <a:t>yang jarang </a:t>
            </a:r>
            <a:r>
              <a:rPr lang="id-ID" sz="1765" spc="-4" dirty="0" smtClean="0">
                <a:latin typeface="Arial"/>
                <a:cs typeface="Arial"/>
              </a:rPr>
              <a:t>dilakukan </a:t>
            </a:r>
            <a:r>
              <a:rPr lang="id-ID" sz="1765" dirty="0" smtClean="0">
                <a:latin typeface="Arial"/>
                <a:cs typeface="Arial"/>
              </a:rPr>
              <a:t>sehingga menghasilkan </a:t>
            </a:r>
            <a:r>
              <a:rPr lang="id-ID" sz="1765" spc="-4" dirty="0" smtClean="0">
                <a:latin typeface="Arial"/>
                <a:cs typeface="Arial"/>
              </a:rPr>
              <a:t>tanggapan yang  </a:t>
            </a:r>
            <a:r>
              <a:rPr lang="id-ID" sz="1765" dirty="0" smtClean="0">
                <a:latin typeface="Arial"/>
                <a:cs typeface="Arial"/>
              </a:rPr>
              <a:t>lambat</a:t>
            </a:r>
          </a:p>
          <a:p>
            <a:pPr marL="313781" indent="-302575" algn="just">
              <a:lnSpc>
                <a:spcPct val="150000"/>
              </a:lnSpc>
              <a:spcBef>
                <a:spcPts val="212"/>
              </a:spcBef>
              <a:tabLst>
                <a:tab pos="313221" algn="l"/>
                <a:tab pos="313781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Pengolahan</a:t>
            </a:r>
            <a:r>
              <a:rPr lang="id-ID" sz="2118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otomatis</a:t>
            </a:r>
            <a:endParaRPr lang="id-ID" sz="2118" dirty="0" smtClean="0">
              <a:latin typeface="Arial"/>
              <a:cs typeface="Arial"/>
            </a:endParaRPr>
          </a:p>
          <a:p>
            <a:pPr marL="667346" marR="239258" lvl="1" indent="-252706" algn="just">
              <a:lnSpc>
                <a:spcPct val="150000"/>
              </a:lnSpc>
              <a:spcBef>
                <a:spcPts val="463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1765" dirty="0" smtClean="0">
                <a:latin typeface="Arial"/>
                <a:cs typeface="Arial"/>
              </a:rPr>
              <a:t>Berlangsung </a:t>
            </a:r>
            <a:r>
              <a:rPr lang="id-ID" sz="1765" spc="-4" dirty="0" smtClean="0">
                <a:latin typeface="Arial"/>
                <a:cs typeface="Arial"/>
              </a:rPr>
              <a:t>seperti reflek </a:t>
            </a:r>
            <a:r>
              <a:rPr lang="id-ID" sz="1765" dirty="0" smtClean="0">
                <a:latin typeface="Arial"/>
                <a:cs typeface="Arial"/>
              </a:rPr>
              <a:t>dan </a:t>
            </a:r>
            <a:r>
              <a:rPr lang="id-ID" sz="1765" spc="-4" dirty="0" smtClean="0">
                <a:latin typeface="Arial"/>
                <a:cs typeface="Arial"/>
              </a:rPr>
              <a:t>hanya memerlukan waktu </a:t>
            </a:r>
            <a:r>
              <a:rPr lang="id-ID" sz="1765" dirty="0" smtClean="0">
                <a:latin typeface="Arial"/>
                <a:cs typeface="Arial"/>
              </a:rPr>
              <a:t>yang </a:t>
            </a:r>
            <a:r>
              <a:rPr lang="id-ID" sz="1765" dirty="0" smtClean="0">
                <a:latin typeface="Arial"/>
                <a:cs typeface="Arial"/>
              </a:rPr>
              <a:t>sangat</a:t>
            </a:r>
            <a:r>
              <a:rPr lang="id-ID" sz="1765" spc="-18" dirty="0" smtClean="0">
                <a:latin typeface="Arial"/>
                <a:cs typeface="Arial"/>
              </a:rPr>
              <a:t> </a:t>
            </a:r>
            <a:r>
              <a:rPr lang="id-ID" sz="1765" spc="-4" dirty="0" smtClean="0">
                <a:latin typeface="Arial"/>
                <a:cs typeface="Arial"/>
              </a:rPr>
              <a:t>pendek</a:t>
            </a:r>
            <a:endParaRPr lang="id-ID" sz="1765" dirty="0" smtClean="0">
              <a:latin typeface="Arial"/>
              <a:cs typeface="Arial"/>
            </a:endParaRPr>
          </a:p>
          <a:p>
            <a:pPr marL="667346" lvl="1" indent="-252706" algn="just">
              <a:lnSpc>
                <a:spcPct val="150000"/>
              </a:lnSpc>
              <a:spcBef>
                <a:spcPts val="185"/>
              </a:spcBef>
              <a:buChar char="–"/>
              <a:tabLst>
                <a:tab pos="667346" algn="l"/>
                <a:tab pos="667906" algn="l"/>
              </a:tabLst>
            </a:pPr>
            <a:r>
              <a:rPr lang="id-ID" sz="1765" dirty="0" smtClean="0">
                <a:latin typeface="Arial"/>
                <a:cs typeface="Arial"/>
              </a:rPr>
              <a:t>Biasanya berhubungan dengan </a:t>
            </a:r>
            <a:r>
              <a:rPr lang="id-ID" sz="1765" spc="-4" dirty="0" smtClean="0">
                <a:latin typeface="Arial"/>
                <a:cs typeface="Arial"/>
              </a:rPr>
              <a:t>tindakan </a:t>
            </a:r>
            <a:r>
              <a:rPr lang="id-ID" sz="1765" dirty="0" smtClean="0">
                <a:latin typeface="Arial"/>
                <a:cs typeface="Arial"/>
              </a:rPr>
              <a:t>yang sering</a:t>
            </a:r>
            <a:r>
              <a:rPr lang="id-ID" sz="1765" spc="-110" dirty="0" smtClean="0">
                <a:latin typeface="Arial"/>
                <a:cs typeface="Arial"/>
              </a:rPr>
              <a:t> </a:t>
            </a:r>
            <a:r>
              <a:rPr lang="id-ID" sz="1765" dirty="0" smtClean="0">
                <a:latin typeface="Arial"/>
                <a:cs typeface="Arial"/>
              </a:rPr>
              <a:t>dilakukan</a:t>
            </a:r>
          </a:p>
          <a:p>
            <a:pPr marL="313781" marR="4483" indent="-302575" algn="just">
              <a:lnSpc>
                <a:spcPct val="150000"/>
              </a:lnSpc>
              <a:spcBef>
                <a:spcPts val="490"/>
              </a:spcBef>
              <a:tabLst>
                <a:tab pos="313781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Setiap tindakan </a:t>
            </a:r>
            <a:r>
              <a:rPr lang="id-ID" sz="2118" dirty="0" smtClean="0">
                <a:latin typeface="Arial"/>
                <a:cs typeface="Arial"/>
              </a:rPr>
              <a:t>dimulai </a:t>
            </a:r>
            <a:r>
              <a:rPr lang="id-ID" sz="2118" spc="-4" dirty="0" smtClean="0">
                <a:latin typeface="Arial"/>
                <a:cs typeface="Arial"/>
              </a:rPr>
              <a:t>dengan pengolahan sadar tetapi dengan </a:t>
            </a:r>
            <a:r>
              <a:rPr lang="id-ID" sz="2118" dirty="0" smtClean="0">
                <a:latin typeface="Arial"/>
                <a:cs typeface="Arial"/>
              </a:rPr>
              <a:t>praktek </a:t>
            </a:r>
            <a:r>
              <a:rPr lang="id-ID" sz="2118" spc="-4" dirty="0" smtClean="0">
                <a:latin typeface="Arial"/>
                <a:cs typeface="Arial"/>
              </a:rPr>
              <a:t>dan pengalaman dapat berubah menjadi tindakan yang</a:t>
            </a:r>
            <a:r>
              <a:rPr lang="id-ID" sz="2118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otomatis/reflek</a:t>
            </a:r>
            <a:endParaRPr lang="id-ID" sz="2118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4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spc="-9" dirty="0" smtClean="0"/>
              <a:t>K</a:t>
            </a:r>
            <a:r>
              <a:rPr lang="id-ID" b="1" spc="-4" dirty="0" smtClean="0"/>
              <a:t>es</a:t>
            </a:r>
            <a:r>
              <a:rPr lang="id-ID" b="1" spc="4" dirty="0" smtClean="0"/>
              <a:t>i</a:t>
            </a:r>
            <a:r>
              <a:rPr lang="id-ID" b="1" dirty="0" smtClean="0"/>
              <a:t>m</a:t>
            </a:r>
            <a:r>
              <a:rPr lang="id-ID" b="1" spc="-13" dirty="0" smtClean="0"/>
              <a:t>pu</a:t>
            </a:r>
            <a:r>
              <a:rPr lang="id-ID" b="1" spc="-4" dirty="0" smtClean="0"/>
              <a:t>l</a:t>
            </a:r>
            <a:r>
              <a:rPr lang="id-ID" b="1" spc="-9" dirty="0" smtClean="0"/>
              <a:t>a</a:t>
            </a:r>
            <a:r>
              <a:rPr lang="id-ID" b="1" spc="-4" dirty="0" smtClean="0"/>
              <a:t>n</a:t>
            </a:r>
            <a:endParaRPr lang="id-ID" b="1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sp>
        <p:nvSpPr>
          <p:cNvPr id="6" name="object 3"/>
          <p:cNvSpPr/>
          <p:nvPr/>
        </p:nvSpPr>
        <p:spPr>
          <a:xfrm>
            <a:off x="2606488" y="1803920"/>
            <a:ext cx="7664824" cy="46378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</p:spTree>
    <p:extLst>
      <p:ext uri="{BB962C8B-B14F-4D97-AF65-F5344CB8AC3E}">
        <p14:creationId xmlns:p14="http://schemas.microsoft.com/office/powerpoint/2010/main" val="375690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65125"/>
            <a:ext cx="9829800" cy="13255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lang="id-ID" b="1" dirty="0" smtClean="0"/>
              <a:t>KES</a:t>
            </a:r>
            <a:r>
              <a:rPr lang="id-ID" b="1" spc="-13" dirty="0" smtClean="0"/>
              <a:t>I</a:t>
            </a:r>
            <a:r>
              <a:rPr lang="id-ID" b="1" spc="4" dirty="0" smtClean="0"/>
              <a:t>MP</a:t>
            </a:r>
            <a:r>
              <a:rPr lang="id-ID" b="1" spc="-13" dirty="0" smtClean="0"/>
              <a:t>U</a:t>
            </a:r>
            <a:r>
              <a:rPr lang="id-ID" b="1" spc="-4" dirty="0" smtClean="0"/>
              <a:t>L</a:t>
            </a:r>
            <a:r>
              <a:rPr lang="id-ID" b="1" dirty="0" smtClean="0"/>
              <a:t>A</a:t>
            </a:r>
            <a:r>
              <a:rPr lang="id-ID" b="1" spc="4" dirty="0" smtClean="0"/>
              <a:t>N</a:t>
            </a:r>
            <a:endParaRPr lang="id-ID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90688"/>
            <a:ext cx="9829800" cy="5058455"/>
          </a:xfrm>
        </p:spPr>
        <p:txBody>
          <a:bodyPr>
            <a:noAutofit/>
          </a:bodyPr>
          <a:lstStyle/>
          <a:p>
            <a:pPr marL="549118" marR="767644" indent="-537911" algn="just">
              <a:lnSpc>
                <a:spcPct val="150000"/>
              </a:lnSpc>
              <a:spcBef>
                <a:spcPts val="344"/>
              </a:spcBef>
              <a:tabLst>
                <a:tab pos="549118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Pada </a:t>
            </a:r>
            <a:r>
              <a:rPr lang="id-ID" sz="2118" dirty="0" smtClean="0">
                <a:latin typeface="Arial"/>
                <a:cs typeface="Arial"/>
              </a:rPr>
              <a:t>dasarnya </a:t>
            </a:r>
            <a:r>
              <a:rPr lang="id-ID" sz="2118" spc="-4" dirty="0" smtClean="0">
                <a:latin typeface="Arial"/>
                <a:cs typeface="Arial"/>
              </a:rPr>
              <a:t>baik </a:t>
            </a:r>
            <a:r>
              <a:rPr lang="id-ID" sz="2118" dirty="0" smtClean="0">
                <a:latin typeface="Arial"/>
                <a:cs typeface="Arial"/>
              </a:rPr>
              <a:t>manusia </a:t>
            </a:r>
            <a:r>
              <a:rPr lang="id-ID" sz="2118" spc="-4" dirty="0" smtClean="0">
                <a:latin typeface="Arial"/>
                <a:cs typeface="Arial"/>
              </a:rPr>
              <a:t>maupun </a:t>
            </a:r>
            <a:r>
              <a:rPr lang="id-ID" sz="2118" dirty="0" smtClean="0">
                <a:latin typeface="Arial"/>
                <a:cs typeface="Arial"/>
              </a:rPr>
              <a:t>komputer masing-masing memiliki </a:t>
            </a:r>
            <a:r>
              <a:rPr lang="id-ID" sz="2118" spc="-4" dirty="0" smtClean="0">
                <a:latin typeface="Arial"/>
                <a:cs typeface="Arial"/>
              </a:rPr>
              <a:t>piranti masukan, </a:t>
            </a:r>
            <a:r>
              <a:rPr lang="id-ID" sz="2118" dirty="0" smtClean="0">
                <a:latin typeface="Arial"/>
                <a:cs typeface="Arial"/>
              </a:rPr>
              <a:t>sistem </a:t>
            </a:r>
            <a:r>
              <a:rPr lang="id-ID" sz="2118" spc="-4" dirty="0" smtClean="0">
                <a:latin typeface="Arial"/>
                <a:cs typeface="Arial"/>
              </a:rPr>
              <a:t>pengolah </a:t>
            </a:r>
            <a:r>
              <a:rPr lang="id-ID" sz="2118" dirty="0" smtClean="0">
                <a:latin typeface="Arial"/>
                <a:cs typeface="Arial"/>
              </a:rPr>
              <a:t>dan </a:t>
            </a:r>
            <a:r>
              <a:rPr lang="id-ID" sz="2118" spc="-4" dirty="0" smtClean="0">
                <a:latin typeface="Arial"/>
                <a:cs typeface="Arial"/>
              </a:rPr>
              <a:t>piranti</a:t>
            </a:r>
            <a:r>
              <a:rPr lang="id-ID" sz="2118" spc="9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keluaran.</a:t>
            </a:r>
            <a:endParaRPr lang="id-ID" sz="2118" dirty="0" smtClean="0">
              <a:latin typeface="Arial"/>
              <a:cs typeface="Arial"/>
            </a:endParaRPr>
          </a:p>
          <a:p>
            <a:pPr marL="549118" marR="4483" indent="-537911" algn="just">
              <a:lnSpc>
                <a:spcPct val="150000"/>
              </a:lnSpc>
              <a:spcBef>
                <a:spcPts val="1667"/>
              </a:spcBef>
              <a:tabLst>
                <a:tab pos="548557" algn="l"/>
                <a:tab pos="549118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Pengolahan data pada diri </a:t>
            </a:r>
            <a:r>
              <a:rPr lang="id-ID" sz="2118" dirty="0" smtClean="0">
                <a:latin typeface="Arial"/>
                <a:cs typeface="Arial"/>
              </a:rPr>
              <a:t>manusia </a:t>
            </a:r>
            <a:r>
              <a:rPr lang="id-ID" sz="2118" spc="-4" dirty="0" smtClean="0">
                <a:latin typeface="Arial"/>
                <a:cs typeface="Arial"/>
              </a:rPr>
              <a:t>sangatlah </a:t>
            </a:r>
            <a:r>
              <a:rPr lang="id-ID" sz="2118" dirty="0" smtClean="0">
                <a:latin typeface="Arial"/>
                <a:cs typeface="Arial"/>
              </a:rPr>
              <a:t>kompleks </a:t>
            </a:r>
            <a:r>
              <a:rPr lang="id-ID" sz="2118" spc="-4" dirty="0" smtClean="0">
                <a:latin typeface="Arial"/>
                <a:cs typeface="Arial"/>
              </a:rPr>
              <a:t>dan tidak </a:t>
            </a:r>
            <a:r>
              <a:rPr lang="id-ID" sz="2118" dirty="0" smtClean="0">
                <a:latin typeface="Arial"/>
                <a:cs typeface="Arial"/>
              </a:rPr>
              <a:t>mudah </a:t>
            </a:r>
            <a:r>
              <a:rPr lang="id-ID" sz="2118" spc="-4" dirty="0" smtClean="0">
                <a:latin typeface="Arial"/>
                <a:cs typeface="Arial"/>
              </a:rPr>
              <a:t>untuk difahami, tetapi </a:t>
            </a:r>
            <a:r>
              <a:rPr lang="id-ID" sz="2118" dirty="0" smtClean="0">
                <a:latin typeface="Arial"/>
                <a:cs typeface="Arial"/>
              </a:rPr>
              <a:t>kita </a:t>
            </a:r>
            <a:r>
              <a:rPr lang="id-ID" sz="2118" spc="-4" dirty="0" smtClean="0">
                <a:latin typeface="Arial"/>
                <a:cs typeface="Arial"/>
              </a:rPr>
              <a:t>dapat </a:t>
            </a:r>
            <a:r>
              <a:rPr lang="id-ID" sz="2118" dirty="0" smtClean="0">
                <a:latin typeface="Arial"/>
                <a:cs typeface="Arial"/>
              </a:rPr>
              <a:t>melakukan </a:t>
            </a:r>
            <a:r>
              <a:rPr lang="id-ID" sz="2118" spc="-4" dirty="0" smtClean="0">
                <a:latin typeface="Arial"/>
                <a:cs typeface="Arial"/>
              </a:rPr>
              <a:t>pendekatan </a:t>
            </a:r>
            <a:r>
              <a:rPr lang="id-ID" sz="2118" dirty="0" smtClean="0">
                <a:latin typeface="Arial"/>
                <a:cs typeface="Arial"/>
              </a:rPr>
              <a:t>sebagai </a:t>
            </a:r>
            <a:r>
              <a:rPr lang="id-ID" sz="2118" spc="-4" dirty="0" smtClean="0">
                <a:latin typeface="Arial"/>
                <a:cs typeface="Arial"/>
              </a:rPr>
              <a:t>berikut:  Pengolahan </a:t>
            </a:r>
            <a:r>
              <a:rPr lang="id-ID" sz="2118" dirty="0" smtClean="0">
                <a:latin typeface="Arial"/>
                <a:cs typeface="Arial"/>
              </a:rPr>
              <a:t>manusia </a:t>
            </a:r>
            <a:r>
              <a:rPr lang="id-ID" sz="2118" spc="-4" dirty="0" smtClean="0">
                <a:latin typeface="Arial"/>
                <a:cs typeface="Arial"/>
              </a:rPr>
              <a:t>terdiri dari, persepsi, intelektual dan pengendalian motorik yang </a:t>
            </a:r>
            <a:r>
              <a:rPr lang="id-ID" sz="2118" dirty="0" smtClean="0">
                <a:latin typeface="Arial"/>
                <a:cs typeface="Arial"/>
              </a:rPr>
              <a:t>semuanya berinteraksi </a:t>
            </a:r>
            <a:r>
              <a:rPr lang="id-ID" sz="2118" spc="-4" dirty="0" smtClean="0">
                <a:latin typeface="Arial"/>
                <a:cs typeface="Arial"/>
              </a:rPr>
              <a:t>dengan otak</a:t>
            </a:r>
            <a:r>
              <a:rPr lang="id-ID" sz="2118" spc="4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manusia.</a:t>
            </a:r>
            <a:endParaRPr lang="id-ID" sz="2118" dirty="0" smtClean="0">
              <a:latin typeface="Arial"/>
              <a:cs typeface="Arial"/>
            </a:endParaRPr>
          </a:p>
          <a:p>
            <a:pPr marL="549118" marR="33619" indent="-537911" algn="just">
              <a:lnSpc>
                <a:spcPct val="150000"/>
              </a:lnSpc>
              <a:spcBef>
                <a:spcPts val="1699"/>
              </a:spcBef>
              <a:tabLst>
                <a:tab pos="548557" algn="l"/>
                <a:tab pos="549118" algn="l"/>
              </a:tabLst>
            </a:pPr>
            <a:r>
              <a:rPr lang="id-ID" sz="2118" spc="-4" dirty="0" smtClean="0">
                <a:latin typeface="Arial"/>
                <a:cs typeface="Arial"/>
              </a:rPr>
              <a:t>Begitu </a:t>
            </a:r>
            <a:r>
              <a:rPr lang="id-ID" sz="2118" dirty="0" smtClean="0">
                <a:latin typeface="Arial"/>
                <a:cs typeface="Arial"/>
              </a:rPr>
              <a:t>halnya </a:t>
            </a:r>
            <a:r>
              <a:rPr lang="id-ID" sz="2118" spc="-4" dirty="0" smtClean="0">
                <a:latin typeface="Arial"/>
                <a:cs typeface="Arial"/>
              </a:rPr>
              <a:t>juga dengan </a:t>
            </a:r>
            <a:r>
              <a:rPr lang="id-ID" sz="2118" dirty="0" smtClean="0">
                <a:latin typeface="Arial"/>
                <a:cs typeface="Arial"/>
              </a:rPr>
              <a:t>komputer </a:t>
            </a:r>
            <a:r>
              <a:rPr lang="id-ID" sz="2118" spc="-4" dirty="0" smtClean="0">
                <a:latin typeface="Arial"/>
                <a:cs typeface="Arial"/>
              </a:rPr>
              <a:t>yang </a:t>
            </a:r>
            <a:r>
              <a:rPr lang="id-ID" sz="2118" dirty="0" smtClean="0">
                <a:latin typeface="Arial"/>
                <a:cs typeface="Arial"/>
              </a:rPr>
              <a:t>mempunyai </a:t>
            </a:r>
            <a:r>
              <a:rPr lang="id-ID" sz="2118" spc="-4" dirty="0" smtClean="0">
                <a:latin typeface="Arial"/>
                <a:cs typeface="Arial"/>
              </a:rPr>
              <a:t>prosesor, </a:t>
            </a:r>
            <a:r>
              <a:rPr lang="id-ID" sz="2118" dirty="0" smtClean="0">
                <a:latin typeface="Arial"/>
                <a:cs typeface="Arial"/>
              </a:rPr>
              <a:t>memory </a:t>
            </a:r>
            <a:r>
              <a:rPr lang="id-ID" sz="2118" spc="-4" dirty="0" smtClean="0">
                <a:latin typeface="Arial"/>
                <a:cs typeface="Arial"/>
              </a:rPr>
              <a:t>dan </a:t>
            </a:r>
            <a:r>
              <a:rPr lang="id-ID" sz="2118" dirty="0" smtClean="0">
                <a:latin typeface="Arial"/>
                <a:cs typeface="Arial"/>
              </a:rPr>
              <a:t>beinteraksi </a:t>
            </a:r>
            <a:r>
              <a:rPr lang="id-ID" sz="2118" spc="-4" dirty="0" smtClean="0">
                <a:latin typeface="Arial"/>
                <a:cs typeface="Arial"/>
              </a:rPr>
              <a:t>melalui </a:t>
            </a:r>
            <a:r>
              <a:rPr lang="id-ID" sz="2118" dirty="0" smtClean="0">
                <a:latin typeface="Arial"/>
                <a:cs typeface="Arial"/>
              </a:rPr>
              <a:t>sistem</a:t>
            </a:r>
            <a:r>
              <a:rPr lang="id-ID" sz="2118" spc="31" dirty="0" smtClean="0">
                <a:latin typeface="Arial"/>
                <a:cs typeface="Arial"/>
              </a:rPr>
              <a:t> </a:t>
            </a:r>
            <a:r>
              <a:rPr lang="id-ID" sz="2118" spc="-4" dirty="0" smtClean="0">
                <a:latin typeface="Arial"/>
                <a:cs typeface="Arial"/>
              </a:rPr>
              <a:t>bus.</a:t>
            </a:r>
            <a:endParaRPr lang="id-ID" sz="2118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0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41" y="251893"/>
            <a:ext cx="1245859" cy="164886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20" y="478971"/>
            <a:ext cx="9771762" cy="616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20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3171</Words>
  <Application>Microsoft Office PowerPoint</Application>
  <PresentationFormat>Widescreen</PresentationFormat>
  <Paragraphs>314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Arial</vt:lpstr>
      <vt:lpstr>Calibri</vt:lpstr>
      <vt:lpstr>Calibri Light</vt:lpstr>
      <vt:lpstr>Courier New</vt:lpstr>
      <vt:lpstr>Snap ITC</vt:lpstr>
      <vt:lpstr>Times New Roman</vt:lpstr>
      <vt:lpstr>Vivaldi</vt:lpstr>
      <vt:lpstr>Wingdings</vt:lpstr>
      <vt:lpstr>Office Theme</vt:lpstr>
      <vt:lpstr>Human Capabilities (Faktor Manusia)</vt:lpstr>
      <vt:lpstr>IMK menurut Ahli..</vt:lpstr>
      <vt:lpstr>Bidang Ilmu Pendukung IMK..</vt:lpstr>
      <vt:lpstr>Sistem seharusnya..??</vt:lpstr>
      <vt:lpstr>Perlu diingat..??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Starategi Pengembangan Antarmuka..</vt:lpstr>
      <vt:lpstr>Faktor Manusia..</vt:lpstr>
      <vt:lpstr>Manusia sebagai Pemroses..</vt:lpstr>
      <vt:lpstr>PowerPoint Presentation</vt:lpstr>
      <vt:lpstr>PowerPoint Presentation</vt:lpstr>
      <vt:lpstr>PowerPoint Presentation</vt:lpstr>
      <vt:lpstr>Faktor Manusia terhadap Hasil Rancangan??</vt:lpstr>
      <vt:lpstr>Sambungan..</vt:lpstr>
      <vt:lpstr>Yang harus diperhatikan..</vt:lpstr>
      <vt:lpstr>SALURAN INPUT-OUTPUT</vt:lpstr>
      <vt:lpstr>1. Penglihatan..</vt:lpstr>
      <vt:lpstr>Pandangan (Vision)</vt:lpstr>
      <vt:lpstr>Alat Fisik: Mata</vt:lpstr>
      <vt:lpstr>Struktur Mata Manusia</vt:lpstr>
      <vt:lpstr>Interpretasi Sinyal..</vt:lpstr>
      <vt:lpstr>Interpretasi Sinyal..</vt:lpstr>
      <vt:lpstr>Interpretasi Sinyal..</vt:lpstr>
      <vt:lpstr>Faktor-faktor Yang  Mempengaruhi Penglihatan</vt:lpstr>
      <vt:lpstr>Kisi-Kisi Herman</vt:lpstr>
      <vt:lpstr>Warna</vt:lpstr>
      <vt:lpstr>Warna</vt:lpstr>
      <vt:lpstr>Warna</vt:lpstr>
      <vt:lpstr>Warna</vt:lpstr>
      <vt:lpstr>Warna</vt:lpstr>
      <vt:lpstr>Kombinasi Warna Terbaik..</vt:lpstr>
      <vt:lpstr>Kombinasi Warna Terburuk..</vt:lpstr>
      <vt:lpstr>PowerPoint Presentation</vt:lpstr>
      <vt:lpstr>Hal Penting terkait Warna..</vt:lpstr>
      <vt:lpstr>Proses Visual</vt:lpstr>
      <vt:lpstr>Medan Penglihatan;</vt:lpstr>
      <vt:lpstr>Medan Penglihatan;</vt:lpstr>
      <vt:lpstr>Area Penglihatan..</vt:lpstr>
      <vt:lpstr>PowerPoint Presentation</vt:lpstr>
      <vt:lpstr>2. Pendengaran dan Suara</vt:lpstr>
      <vt:lpstr>3. Sentuhan dan Gerakan</vt:lpstr>
      <vt:lpstr>Gerakan</vt:lpstr>
      <vt:lpstr>4. Otak dan Memori</vt:lpstr>
      <vt:lpstr>PowerPoint Presentation</vt:lpstr>
      <vt:lpstr>Memori</vt:lpstr>
      <vt:lpstr>Model Pengolahan pada Manusia</vt:lpstr>
      <vt:lpstr>Berfikir..</vt:lpstr>
      <vt:lpstr>Penalaran</vt:lpstr>
      <vt:lpstr>Model Kesalahan dan Mental</vt:lpstr>
      <vt:lpstr>Model Kesalahan dan Mental</vt:lpstr>
      <vt:lpstr>Model Kesalahan dan Mental</vt:lpstr>
      <vt:lpstr>Model Kesalahan dan Mental</vt:lpstr>
      <vt:lpstr>Sikap dan Kecerdasan Manusia</vt:lpstr>
      <vt:lpstr>Model Persepsi,  Kognisi &amp; Memori Manusia</vt:lpstr>
      <vt:lpstr>Model Persepsi,  Kognisi &amp; Memori Manusia</vt:lpstr>
      <vt:lpstr>Model Persepsi,  Kognisi &amp; Memori Manusia</vt:lpstr>
      <vt:lpstr>Kesimpulan</vt:lpstr>
      <vt:lpstr>KESIMPULAN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Capabilities (Faktor Manusia)</dc:title>
  <dc:creator>INFORMATIKA</dc:creator>
  <cp:lastModifiedBy>INFORMATIKA</cp:lastModifiedBy>
  <cp:revision>23</cp:revision>
  <dcterms:created xsi:type="dcterms:W3CDTF">2019-02-19T02:35:33Z</dcterms:created>
  <dcterms:modified xsi:type="dcterms:W3CDTF">2019-02-25T00:32:35Z</dcterms:modified>
</cp:coreProperties>
</file>