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1" r:id="rId3"/>
    <p:sldId id="275" r:id="rId4"/>
    <p:sldId id="257" r:id="rId5"/>
    <p:sldId id="258" r:id="rId6"/>
    <p:sldId id="259" r:id="rId7"/>
    <p:sldId id="260" r:id="rId8"/>
    <p:sldId id="261" r:id="rId9"/>
    <p:sldId id="262" r:id="rId10"/>
    <p:sldId id="278" r:id="rId11"/>
    <p:sldId id="263" r:id="rId12"/>
    <p:sldId id="280" r:id="rId13"/>
    <p:sldId id="265" r:id="rId14"/>
    <p:sldId id="284" r:id="rId15"/>
    <p:sldId id="28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86" r:id="rId2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1019EC-5413-4296-9311-D607804A5FC9}" type="doc">
      <dgm:prSet loTypeId="urn:microsoft.com/office/officeart/2008/layout/RadialCluster" loCatId="relationship" qsTypeId="urn:microsoft.com/office/officeart/2009/2/quickstyle/3d8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3E3CB98-42D3-4055-9A39-E5E4E111D046}">
      <dgm:prSet phldrT="[Text]" custT="1"/>
      <dgm:spPr/>
      <dgm:t>
        <a:bodyPr/>
        <a:lstStyle/>
        <a:p>
          <a:r>
            <a:rPr lang="en-US" sz="2000" dirty="0" err="1"/>
            <a:t>Tujuan</a:t>
          </a:r>
          <a:r>
            <a:rPr lang="en-US" sz="2000" dirty="0"/>
            <a:t> Audit </a:t>
          </a:r>
          <a:r>
            <a:rPr lang="id-ID" sz="2000" dirty="0" smtClean="0"/>
            <a:t> IT</a:t>
          </a:r>
          <a:endParaRPr lang="en-US" sz="2000" dirty="0"/>
        </a:p>
      </dgm:t>
    </dgm:pt>
    <dgm:pt modelId="{43B5D779-7650-4DCD-AE1D-AB82BAF39869}" type="parTrans" cxnId="{C577A9EB-5A01-49A7-B905-072E7A876079}">
      <dgm:prSet/>
      <dgm:spPr/>
      <dgm:t>
        <a:bodyPr/>
        <a:lstStyle/>
        <a:p>
          <a:endParaRPr lang="en-US" sz="2000"/>
        </a:p>
      </dgm:t>
    </dgm:pt>
    <dgm:pt modelId="{7731BF75-AF8F-4889-8E9E-3126D587C0FD}" type="sibTrans" cxnId="{C577A9EB-5A01-49A7-B905-072E7A876079}">
      <dgm:prSet/>
      <dgm:spPr/>
      <dgm:t>
        <a:bodyPr/>
        <a:lstStyle/>
        <a:p>
          <a:endParaRPr lang="en-US" sz="2000"/>
        </a:p>
      </dgm:t>
    </dgm:pt>
    <dgm:pt modelId="{B65A2D30-1ADD-4781-A319-A650DF980CD2}">
      <dgm:prSet phldrT="[Text]" custT="1"/>
      <dgm:spPr/>
      <dgm:t>
        <a:bodyPr/>
        <a:lstStyle/>
        <a:p>
          <a:r>
            <a:rPr lang="en-ID" sz="1800" b="1" dirty="0" err="1"/>
            <a:t>Perlindungan</a:t>
          </a:r>
          <a:r>
            <a:rPr lang="en-ID" sz="2000" b="1" dirty="0"/>
            <a:t> </a:t>
          </a:r>
          <a:r>
            <a:rPr lang="en-ID" sz="2000" b="1" dirty="0" err="1"/>
            <a:t>Aset</a:t>
          </a:r>
          <a:endParaRPr lang="en-US" sz="2000" dirty="0"/>
        </a:p>
      </dgm:t>
    </dgm:pt>
    <dgm:pt modelId="{9610C6A2-7634-4CFD-A022-E1C55E45DF39}" type="parTrans" cxnId="{4713FF85-1649-45BF-93A7-27D82A60D985}">
      <dgm:prSet/>
      <dgm:spPr/>
      <dgm:t>
        <a:bodyPr/>
        <a:lstStyle/>
        <a:p>
          <a:endParaRPr lang="en-US" sz="2000"/>
        </a:p>
      </dgm:t>
    </dgm:pt>
    <dgm:pt modelId="{DD881B52-3CD1-4D1D-80AF-8A5EF8BC638B}" type="sibTrans" cxnId="{4713FF85-1649-45BF-93A7-27D82A60D985}">
      <dgm:prSet/>
      <dgm:spPr/>
      <dgm:t>
        <a:bodyPr/>
        <a:lstStyle/>
        <a:p>
          <a:endParaRPr lang="en-US" sz="2000"/>
        </a:p>
      </dgm:t>
    </dgm:pt>
    <dgm:pt modelId="{3D9ADEA5-209C-41D5-B912-930635AB68B9}">
      <dgm:prSet phldrT="[Text]" custT="1"/>
      <dgm:spPr/>
      <dgm:t>
        <a:bodyPr/>
        <a:lstStyle/>
        <a:p>
          <a:r>
            <a:rPr lang="en-ID" sz="2000" b="1" dirty="0" err="1"/>
            <a:t>Integritas</a:t>
          </a:r>
          <a:r>
            <a:rPr lang="en-ID" sz="2000" b="1" dirty="0"/>
            <a:t> Data</a:t>
          </a:r>
          <a:endParaRPr lang="en-US" sz="2000" dirty="0"/>
        </a:p>
      </dgm:t>
    </dgm:pt>
    <dgm:pt modelId="{42EBC431-8261-48C5-ADAB-E72E17607D4E}" type="parTrans" cxnId="{09D484F4-DAF6-4B7D-90D3-BF58B0BF2751}">
      <dgm:prSet/>
      <dgm:spPr/>
      <dgm:t>
        <a:bodyPr/>
        <a:lstStyle/>
        <a:p>
          <a:endParaRPr lang="en-US" sz="2000"/>
        </a:p>
      </dgm:t>
    </dgm:pt>
    <dgm:pt modelId="{B24C69AC-F65F-4525-AE2F-E696508B2466}" type="sibTrans" cxnId="{09D484F4-DAF6-4B7D-90D3-BF58B0BF2751}">
      <dgm:prSet/>
      <dgm:spPr/>
      <dgm:t>
        <a:bodyPr/>
        <a:lstStyle/>
        <a:p>
          <a:endParaRPr lang="en-US" sz="2000"/>
        </a:p>
      </dgm:t>
    </dgm:pt>
    <dgm:pt modelId="{A94DCE73-6EDA-427E-A657-557EA3265E33}">
      <dgm:prSet phldrT="[Text]" custT="1"/>
      <dgm:spPr/>
      <dgm:t>
        <a:bodyPr/>
        <a:lstStyle/>
        <a:p>
          <a:r>
            <a:rPr lang="en-ID" sz="2000" b="1" dirty="0" err="1"/>
            <a:t>Efektivitas</a:t>
          </a:r>
          <a:r>
            <a:rPr lang="en-ID" sz="2000" b="1" dirty="0"/>
            <a:t> </a:t>
          </a:r>
          <a:r>
            <a:rPr lang="en-ID" sz="2000" b="1" dirty="0" err="1"/>
            <a:t>Sistem</a:t>
          </a:r>
          <a:endParaRPr lang="en-US" sz="2000" dirty="0"/>
        </a:p>
      </dgm:t>
    </dgm:pt>
    <dgm:pt modelId="{14029D95-3500-4348-B66A-50B9343F5700}" type="parTrans" cxnId="{62859A29-B91B-43BE-85FF-3797EA5E468B}">
      <dgm:prSet/>
      <dgm:spPr/>
      <dgm:t>
        <a:bodyPr/>
        <a:lstStyle/>
        <a:p>
          <a:endParaRPr lang="en-US" sz="2000"/>
        </a:p>
      </dgm:t>
    </dgm:pt>
    <dgm:pt modelId="{8AC254C9-D83D-410B-B743-E8055D5A6CD0}" type="sibTrans" cxnId="{62859A29-B91B-43BE-85FF-3797EA5E468B}">
      <dgm:prSet/>
      <dgm:spPr/>
      <dgm:t>
        <a:bodyPr/>
        <a:lstStyle/>
        <a:p>
          <a:endParaRPr lang="en-US" sz="2000"/>
        </a:p>
      </dgm:t>
    </dgm:pt>
    <dgm:pt modelId="{015EFBBF-DA86-4B20-B5CF-9338530F9AB4}">
      <dgm:prSet phldrT="[Text]" custT="1"/>
      <dgm:spPr/>
      <dgm:t>
        <a:bodyPr/>
        <a:lstStyle/>
        <a:p>
          <a:r>
            <a:rPr lang="en-ID" sz="2000" b="1" dirty="0" err="1"/>
            <a:t>Efisiensi</a:t>
          </a:r>
          <a:r>
            <a:rPr lang="en-ID" sz="2000" b="1" dirty="0"/>
            <a:t> </a:t>
          </a:r>
          <a:r>
            <a:rPr lang="en-ID" sz="2000" b="1" dirty="0" err="1"/>
            <a:t>Sistem</a:t>
          </a:r>
          <a:endParaRPr lang="en-US" sz="2000" dirty="0"/>
        </a:p>
      </dgm:t>
    </dgm:pt>
    <dgm:pt modelId="{5FA8C792-192A-4B5B-A260-910F8F1185E0}" type="parTrans" cxnId="{9D5CCCBD-5D6B-4A89-B740-56D86E447A47}">
      <dgm:prSet/>
      <dgm:spPr/>
      <dgm:t>
        <a:bodyPr/>
        <a:lstStyle/>
        <a:p>
          <a:endParaRPr lang="en-US" sz="2000"/>
        </a:p>
      </dgm:t>
    </dgm:pt>
    <dgm:pt modelId="{1B171374-BAD4-4F52-83FD-EA2E7A239ED5}" type="sibTrans" cxnId="{9D5CCCBD-5D6B-4A89-B740-56D86E447A47}">
      <dgm:prSet/>
      <dgm:spPr/>
      <dgm:t>
        <a:bodyPr/>
        <a:lstStyle/>
        <a:p>
          <a:endParaRPr lang="en-US" sz="2000"/>
        </a:p>
      </dgm:t>
    </dgm:pt>
    <dgm:pt modelId="{164A11B5-775D-4724-9AC4-DFE7FD96F850}" type="pres">
      <dgm:prSet presAssocID="{6A1019EC-5413-4296-9311-D607804A5FC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CFFEB2D6-7A4C-40BB-9B20-0718DFCCDF2A}" type="pres">
      <dgm:prSet presAssocID="{C3E3CB98-42D3-4055-9A39-E5E4E111D046}" presName="singleCycle" presStyleCnt="0"/>
      <dgm:spPr/>
    </dgm:pt>
    <dgm:pt modelId="{2200B950-8103-41E9-9C8A-AAC8BDBF4EEA}" type="pres">
      <dgm:prSet presAssocID="{C3E3CB98-42D3-4055-9A39-E5E4E111D046}" presName="singleCenter" presStyleLbl="node1" presStyleIdx="0" presStyleCnt="5">
        <dgm:presLayoutVars>
          <dgm:chMax val="7"/>
          <dgm:chPref val="7"/>
        </dgm:presLayoutVars>
      </dgm:prSet>
      <dgm:spPr/>
      <dgm:t>
        <a:bodyPr/>
        <a:lstStyle/>
        <a:p>
          <a:endParaRPr lang="id-ID"/>
        </a:p>
      </dgm:t>
    </dgm:pt>
    <dgm:pt modelId="{0FF86CBA-247B-4F44-8C0A-B62CBFAC1120}" type="pres">
      <dgm:prSet presAssocID="{9610C6A2-7634-4CFD-A022-E1C55E45DF39}" presName="Name56" presStyleLbl="parChTrans1D2" presStyleIdx="0" presStyleCnt="4"/>
      <dgm:spPr/>
      <dgm:t>
        <a:bodyPr/>
        <a:lstStyle/>
        <a:p>
          <a:endParaRPr lang="id-ID"/>
        </a:p>
      </dgm:t>
    </dgm:pt>
    <dgm:pt modelId="{F176161A-DE31-4D69-A49A-EEE3F53A5C42}" type="pres">
      <dgm:prSet presAssocID="{B65A2D30-1ADD-4781-A319-A650DF980CD2}" presName="text0" presStyleLbl="node1" presStyleIdx="1" presStyleCnt="5" custScaleX="183518" custScaleY="110042" custRadScaleRad="95869" custRadScaleInc="1158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04D1F6-92F6-4D03-9239-58CA40176A73}" type="pres">
      <dgm:prSet presAssocID="{42EBC431-8261-48C5-ADAB-E72E17607D4E}" presName="Name56" presStyleLbl="parChTrans1D2" presStyleIdx="1" presStyleCnt="4"/>
      <dgm:spPr/>
      <dgm:t>
        <a:bodyPr/>
        <a:lstStyle/>
        <a:p>
          <a:endParaRPr lang="id-ID"/>
        </a:p>
      </dgm:t>
    </dgm:pt>
    <dgm:pt modelId="{D5066D26-D35F-4455-A656-9ECB83699113}" type="pres">
      <dgm:prSet presAssocID="{3D9ADEA5-209C-41D5-B912-930635AB68B9}" presName="text0" presStyleLbl="node1" presStyleIdx="2" presStyleCnt="5" custScaleX="189722" custScaleY="9185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AE4A403-955F-45C7-B43D-120384907B6F}" type="pres">
      <dgm:prSet presAssocID="{14029D95-3500-4348-B66A-50B9343F5700}" presName="Name56" presStyleLbl="parChTrans1D2" presStyleIdx="2" presStyleCnt="4"/>
      <dgm:spPr/>
      <dgm:t>
        <a:bodyPr/>
        <a:lstStyle/>
        <a:p>
          <a:endParaRPr lang="id-ID"/>
        </a:p>
      </dgm:t>
    </dgm:pt>
    <dgm:pt modelId="{3AAE668F-7C6D-4AF1-9B05-7A365CB65429}" type="pres">
      <dgm:prSet presAssocID="{A94DCE73-6EDA-427E-A657-557EA3265E33}" presName="text0" presStyleLbl="node1" presStyleIdx="3" presStyleCnt="5" custScaleX="263533" custScaleY="99669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D917CE0-4B6E-4C61-A91E-2C8095FAF6B0}" type="pres">
      <dgm:prSet presAssocID="{5FA8C792-192A-4B5B-A260-910F8F1185E0}" presName="Name56" presStyleLbl="parChTrans1D2" presStyleIdx="3" presStyleCnt="4"/>
      <dgm:spPr/>
      <dgm:t>
        <a:bodyPr/>
        <a:lstStyle/>
        <a:p>
          <a:endParaRPr lang="id-ID"/>
        </a:p>
      </dgm:t>
    </dgm:pt>
    <dgm:pt modelId="{150EE99B-BF16-486A-A7B7-1A3FA90BE95F}" type="pres">
      <dgm:prSet presAssocID="{015EFBBF-DA86-4B20-B5CF-9338530F9AB4}" presName="text0" presStyleLbl="node1" presStyleIdx="4" presStyleCnt="5" custScaleX="187914" custScaleY="9669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577A9EB-5A01-49A7-B905-072E7A876079}" srcId="{6A1019EC-5413-4296-9311-D607804A5FC9}" destId="{C3E3CB98-42D3-4055-9A39-E5E4E111D046}" srcOrd="0" destOrd="0" parTransId="{43B5D779-7650-4DCD-AE1D-AB82BAF39869}" sibTransId="{7731BF75-AF8F-4889-8E9E-3126D587C0FD}"/>
    <dgm:cxn modelId="{AC588E97-D562-4914-8F3A-D34A0FFEFEB1}" type="presOf" srcId="{C3E3CB98-42D3-4055-9A39-E5E4E111D046}" destId="{2200B950-8103-41E9-9C8A-AAC8BDBF4EEA}" srcOrd="0" destOrd="0" presId="urn:microsoft.com/office/officeart/2008/layout/RadialCluster"/>
    <dgm:cxn modelId="{676790EB-714E-47C4-A0BF-AF3031852177}" type="presOf" srcId="{9610C6A2-7634-4CFD-A022-E1C55E45DF39}" destId="{0FF86CBA-247B-4F44-8C0A-B62CBFAC1120}" srcOrd="0" destOrd="0" presId="urn:microsoft.com/office/officeart/2008/layout/RadialCluster"/>
    <dgm:cxn modelId="{9D5CCCBD-5D6B-4A89-B740-56D86E447A47}" srcId="{C3E3CB98-42D3-4055-9A39-E5E4E111D046}" destId="{015EFBBF-DA86-4B20-B5CF-9338530F9AB4}" srcOrd="3" destOrd="0" parTransId="{5FA8C792-192A-4B5B-A260-910F8F1185E0}" sibTransId="{1B171374-BAD4-4F52-83FD-EA2E7A239ED5}"/>
    <dgm:cxn modelId="{4E9A47D7-208A-4CF8-8EE1-D041180CB600}" type="presOf" srcId="{015EFBBF-DA86-4B20-B5CF-9338530F9AB4}" destId="{150EE99B-BF16-486A-A7B7-1A3FA90BE95F}" srcOrd="0" destOrd="0" presId="urn:microsoft.com/office/officeart/2008/layout/RadialCluster"/>
    <dgm:cxn modelId="{A73FEAF2-1801-4577-BBFB-97CC404F325F}" type="presOf" srcId="{6A1019EC-5413-4296-9311-D607804A5FC9}" destId="{164A11B5-775D-4724-9AC4-DFE7FD96F850}" srcOrd="0" destOrd="0" presId="urn:microsoft.com/office/officeart/2008/layout/RadialCluster"/>
    <dgm:cxn modelId="{09D484F4-DAF6-4B7D-90D3-BF58B0BF2751}" srcId="{C3E3CB98-42D3-4055-9A39-E5E4E111D046}" destId="{3D9ADEA5-209C-41D5-B912-930635AB68B9}" srcOrd="1" destOrd="0" parTransId="{42EBC431-8261-48C5-ADAB-E72E17607D4E}" sibTransId="{B24C69AC-F65F-4525-AE2F-E696508B2466}"/>
    <dgm:cxn modelId="{63CC82DB-06F3-43F5-B8E5-469F50716A4F}" type="presOf" srcId="{A94DCE73-6EDA-427E-A657-557EA3265E33}" destId="{3AAE668F-7C6D-4AF1-9B05-7A365CB65429}" srcOrd="0" destOrd="0" presId="urn:microsoft.com/office/officeart/2008/layout/RadialCluster"/>
    <dgm:cxn modelId="{4713FF85-1649-45BF-93A7-27D82A60D985}" srcId="{C3E3CB98-42D3-4055-9A39-E5E4E111D046}" destId="{B65A2D30-1ADD-4781-A319-A650DF980CD2}" srcOrd="0" destOrd="0" parTransId="{9610C6A2-7634-4CFD-A022-E1C55E45DF39}" sibTransId="{DD881B52-3CD1-4D1D-80AF-8A5EF8BC638B}"/>
    <dgm:cxn modelId="{5B534C44-0677-43B6-A470-33457B6F2D48}" type="presOf" srcId="{14029D95-3500-4348-B66A-50B9343F5700}" destId="{1AE4A403-955F-45C7-B43D-120384907B6F}" srcOrd="0" destOrd="0" presId="urn:microsoft.com/office/officeart/2008/layout/RadialCluster"/>
    <dgm:cxn modelId="{ABD03145-A56E-4909-9AC7-DF50C16C267E}" type="presOf" srcId="{42EBC431-8261-48C5-ADAB-E72E17607D4E}" destId="{5604D1F6-92F6-4D03-9239-58CA40176A73}" srcOrd="0" destOrd="0" presId="urn:microsoft.com/office/officeart/2008/layout/RadialCluster"/>
    <dgm:cxn modelId="{388DAD0A-EEDB-4791-AED8-B020F8AB290D}" type="presOf" srcId="{5FA8C792-192A-4B5B-A260-910F8F1185E0}" destId="{9D917CE0-4B6E-4C61-A91E-2C8095FAF6B0}" srcOrd="0" destOrd="0" presId="urn:microsoft.com/office/officeart/2008/layout/RadialCluster"/>
    <dgm:cxn modelId="{B655A43F-0903-4F74-A5C5-3B0FC463884D}" type="presOf" srcId="{B65A2D30-1ADD-4781-A319-A650DF980CD2}" destId="{F176161A-DE31-4D69-A49A-EEE3F53A5C42}" srcOrd="0" destOrd="0" presId="urn:microsoft.com/office/officeart/2008/layout/RadialCluster"/>
    <dgm:cxn modelId="{62859A29-B91B-43BE-85FF-3797EA5E468B}" srcId="{C3E3CB98-42D3-4055-9A39-E5E4E111D046}" destId="{A94DCE73-6EDA-427E-A657-557EA3265E33}" srcOrd="2" destOrd="0" parTransId="{14029D95-3500-4348-B66A-50B9343F5700}" sibTransId="{8AC254C9-D83D-410B-B743-E8055D5A6CD0}"/>
    <dgm:cxn modelId="{2CBDF784-8407-4908-95DB-6007AE49F85F}" type="presOf" srcId="{3D9ADEA5-209C-41D5-B912-930635AB68B9}" destId="{D5066D26-D35F-4455-A656-9ECB83699113}" srcOrd="0" destOrd="0" presId="urn:microsoft.com/office/officeart/2008/layout/RadialCluster"/>
    <dgm:cxn modelId="{01604169-CADC-4186-A870-E735F3AC196C}" type="presParOf" srcId="{164A11B5-775D-4724-9AC4-DFE7FD96F850}" destId="{CFFEB2D6-7A4C-40BB-9B20-0718DFCCDF2A}" srcOrd="0" destOrd="0" presId="urn:microsoft.com/office/officeart/2008/layout/RadialCluster"/>
    <dgm:cxn modelId="{5147F2DC-7FB1-4A8E-9CE6-0360B5A8AE83}" type="presParOf" srcId="{CFFEB2D6-7A4C-40BB-9B20-0718DFCCDF2A}" destId="{2200B950-8103-41E9-9C8A-AAC8BDBF4EEA}" srcOrd="0" destOrd="0" presId="urn:microsoft.com/office/officeart/2008/layout/RadialCluster"/>
    <dgm:cxn modelId="{4D9A0B88-86BE-441D-B481-0BB0D5141B7C}" type="presParOf" srcId="{CFFEB2D6-7A4C-40BB-9B20-0718DFCCDF2A}" destId="{0FF86CBA-247B-4F44-8C0A-B62CBFAC1120}" srcOrd="1" destOrd="0" presId="urn:microsoft.com/office/officeart/2008/layout/RadialCluster"/>
    <dgm:cxn modelId="{08E60C1B-1CDD-4AB2-9D4C-759A9D220F4D}" type="presParOf" srcId="{CFFEB2D6-7A4C-40BB-9B20-0718DFCCDF2A}" destId="{F176161A-DE31-4D69-A49A-EEE3F53A5C42}" srcOrd="2" destOrd="0" presId="urn:microsoft.com/office/officeart/2008/layout/RadialCluster"/>
    <dgm:cxn modelId="{CAEE70C8-D464-44DA-94B1-ABAFD7AE2D12}" type="presParOf" srcId="{CFFEB2D6-7A4C-40BB-9B20-0718DFCCDF2A}" destId="{5604D1F6-92F6-4D03-9239-58CA40176A73}" srcOrd="3" destOrd="0" presId="urn:microsoft.com/office/officeart/2008/layout/RadialCluster"/>
    <dgm:cxn modelId="{D378DC24-C438-4971-85F1-A154AD13CB9D}" type="presParOf" srcId="{CFFEB2D6-7A4C-40BB-9B20-0718DFCCDF2A}" destId="{D5066D26-D35F-4455-A656-9ECB83699113}" srcOrd="4" destOrd="0" presId="urn:microsoft.com/office/officeart/2008/layout/RadialCluster"/>
    <dgm:cxn modelId="{1AFF7D98-4EB0-48EF-90CA-013AC597423E}" type="presParOf" srcId="{CFFEB2D6-7A4C-40BB-9B20-0718DFCCDF2A}" destId="{1AE4A403-955F-45C7-B43D-120384907B6F}" srcOrd="5" destOrd="0" presId="urn:microsoft.com/office/officeart/2008/layout/RadialCluster"/>
    <dgm:cxn modelId="{A5A50232-1E32-4741-BB7E-6CE23EF3D686}" type="presParOf" srcId="{CFFEB2D6-7A4C-40BB-9B20-0718DFCCDF2A}" destId="{3AAE668F-7C6D-4AF1-9B05-7A365CB65429}" srcOrd="6" destOrd="0" presId="urn:microsoft.com/office/officeart/2008/layout/RadialCluster"/>
    <dgm:cxn modelId="{F94EDCE3-9E7A-467D-A0B4-45CCD333BD67}" type="presParOf" srcId="{CFFEB2D6-7A4C-40BB-9B20-0718DFCCDF2A}" destId="{9D917CE0-4B6E-4C61-A91E-2C8095FAF6B0}" srcOrd="7" destOrd="0" presId="urn:microsoft.com/office/officeart/2008/layout/RadialCluster"/>
    <dgm:cxn modelId="{BE61906A-3D07-4212-B279-6D9C03B3B119}" type="presParOf" srcId="{CFFEB2D6-7A4C-40BB-9B20-0718DFCCDF2A}" destId="{150EE99B-BF16-486A-A7B7-1A3FA90BE95F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0B950-8103-41E9-9C8A-AAC8BDBF4EEA}">
      <dsp:nvSpPr>
        <dsp:cNvPr id="0" name=""/>
        <dsp:cNvSpPr/>
      </dsp:nvSpPr>
      <dsp:spPr>
        <a:xfrm>
          <a:off x="2230276" y="1924777"/>
          <a:ext cx="1625600" cy="1625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Tujuan</a:t>
          </a:r>
          <a:r>
            <a:rPr lang="en-US" sz="2000" kern="1200" dirty="0"/>
            <a:t> Audit </a:t>
          </a:r>
          <a:r>
            <a:rPr lang="id-ID" sz="2000" kern="1200" dirty="0" smtClean="0"/>
            <a:t> IT</a:t>
          </a:r>
          <a:endParaRPr lang="en-US" sz="2000" kern="1200" dirty="0"/>
        </a:p>
      </dsp:txBody>
      <dsp:txXfrm>
        <a:off x="2309631" y="2004132"/>
        <a:ext cx="1466890" cy="1466890"/>
      </dsp:txXfrm>
    </dsp:sp>
    <dsp:sp modelId="{0FF86CBA-247B-4F44-8C0A-B62CBFAC1120}">
      <dsp:nvSpPr>
        <dsp:cNvPr id="0" name=""/>
        <dsp:cNvSpPr/>
      </dsp:nvSpPr>
      <dsp:spPr>
        <a:xfrm rot="16512849">
          <a:off x="2818624" y="1597659"/>
          <a:ext cx="6569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6955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76161A-DE31-4D69-A49A-EEE3F53A5C42}">
      <dsp:nvSpPr>
        <dsp:cNvPr id="0" name=""/>
        <dsp:cNvSpPr/>
      </dsp:nvSpPr>
      <dsp:spPr>
        <a:xfrm>
          <a:off x="2232244" y="72016"/>
          <a:ext cx="1998790" cy="1198524"/>
        </a:xfrm>
        <a:prstGeom prst="roundRect">
          <a:avLst/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b="1" kern="1200" dirty="0" err="1"/>
            <a:t>Perlindungan</a:t>
          </a:r>
          <a:r>
            <a:rPr lang="en-ID" sz="2000" b="1" kern="1200" dirty="0"/>
            <a:t> </a:t>
          </a:r>
          <a:r>
            <a:rPr lang="en-ID" sz="2000" b="1" kern="1200" dirty="0" err="1"/>
            <a:t>Aset</a:t>
          </a:r>
          <a:endParaRPr lang="en-US" sz="2000" kern="1200" dirty="0"/>
        </a:p>
      </dsp:txBody>
      <dsp:txXfrm>
        <a:off x="2290751" y="130523"/>
        <a:ext cx="1881776" cy="1081510"/>
      </dsp:txXfrm>
    </dsp:sp>
    <dsp:sp modelId="{5604D1F6-92F6-4D03-9239-58CA40176A73}">
      <dsp:nvSpPr>
        <dsp:cNvPr id="0" name=""/>
        <dsp:cNvSpPr/>
      </dsp:nvSpPr>
      <dsp:spPr>
        <a:xfrm>
          <a:off x="3855877" y="2737577"/>
          <a:ext cx="3183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8311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66D26-D35F-4455-A656-9ECB83699113}">
      <dsp:nvSpPr>
        <dsp:cNvPr id="0" name=""/>
        <dsp:cNvSpPr/>
      </dsp:nvSpPr>
      <dsp:spPr>
        <a:xfrm>
          <a:off x="4174188" y="2237379"/>
          <a:ext cx="2066361" cy="1000397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000" b="1" kern="1200" dirty="0" err="1"/>
            <a:t>Integritas</a:t>
          </a:r>
          <a:r>
            <a:rPr lang="en-ID" sz="2000" b="1" kern="1200" dirty="0"/>
            <a:t> Data</a:t>
          </a:r>
          <a:endParaRPr lang="en-US" sz="2000" kern="1200" dirty="0"/>
        </a:p>
      </dsp:txBody>
      <dsp:txXfrm>
        <a:off x="4223023" y="2286214"/>
        <a:ext cx="1968691" cy="902727"/>
      </dsp:txXfrm>
    </dsp:sp>
    <dsp:sp modelId="{1AE4A403-955F-45C7-B43D-120384907B6F}">
      <dsp:nvSpPr>
        <dsp:cNvPr id="0" name=""/>
        <dsp:cNvSpPr/>
      </dsp:nvSpPr>
      <dsp:spPr>
        <a:xfrm rot="5400000">
          <a:off x="2638717" y="3954737"/>
          <a:ext cx="8087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8718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AE668F-7C6D-4AF1-9B05-7A365CB65429}">
      <dsp:nvSpPr>
        <dsp:cNvPr id="0" name=""/>
        <dsp:cNvSpPr/>
      </dsp:nvSpPr>
      <dsp:spPr>
        <a:xfrm>
          <a:off x="1607939" y="4359096"/>
          <a:ext cx="2870275" cy="1085546"/>
        </a:xfrm>
        <a:prstGeom prst="roundRect">
          <a:avLst/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000" b="1" kern="1200" dirty="0" err="1"/>
            <a:t>Efektivitas</a:t>
          </a:r>
          <a:r>
            <a:rPr lang="en-ID" sz="2000" b="1" kern="1200" dirty="0"/>
            <a:t> </a:t>
          </a:r>
          <a:r>
            <a:rPr lang="en-ID" sz="2000" b="1" kern="1200" dirty="0" err="1"/>
            <a:t>Sistem</a:t>
          </a:r>
          <a:endParaRPr lang="en-US" sz="2000" kern="1200" dirty="0"/>
        </a:p>
      </dsp:txBody>
      <dsp:txXfrm>
        <a:off x="1660931" y="4412088"/>
        <a:ext cx="2764291" cy="979562"/>
      </dsp:txXfrm>
    </dsp:sp>
    <dsp:sp modelId="{9D917CE0-4B6E-4C61-A91E-2C8095FAF6B0}">
      <dsp:nvSpPr>
        <dsp:cNvPr id="0" name=""/>
        <dsp:cNvSpPr/>
      </dsp:nvSpPr>
      <dsp:spPr>
        <a:xfrm rot="10800000">
          <a:off x="1902119" y="2737577"/>
          <a:ext cx="3281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8157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EE99B-BF16-486A-A7B7-1A3FA90BE95F}">
      <dsp:nvSpPr>
        <dsp:cNvPr id="0" name=""/>
        <dsp:cNvSpPr/>
      </dsp:nvSpPr>
      <dsp:spPr>
        <a:xfrm>
          <a:off x="-144549" y="2211005"/>
          <a:ext cx="2046669" cy="1053144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000" b="1" kern="1200" dirty="0" err="1"/>
            <a:t>Efisiensi</a:t>
          </a:r>
          <a:r>
            <a:rPr lang="en-ID" sz="2000" b="1" kern="1200" dirty="0"/>
            <a:t> </a:t>
          </a:r>
          <a:r>
            <a:rPr lang="en-ID" sz="2000" b="1" kern="1200" dirty="0" err="1"/>
            <a:t>Sistem</a:t>
          </a:r>
          <a:endParaRPr lang="en-US" sz="2000" kern="1200" dirty="0"/>
        </a:p>
      </dsp:txBody>
      <dsp:txXfrm>
        <a:off x="-93139" y="2262415"/>
        <a:ext cx="1943849" cy="950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2192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7088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014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210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7604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877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202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10453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690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37304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0508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132DA-A628-4337-AA46-F52AB1542399}" type="datetimeFigureOut">
              <a:rPr lang="id-ID" smtClean="0"/>
              <a:t>20/02/2019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265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149080"/>
            <a:ext cx="8458200" cy="1254001"/>
          </a:xfrm>
        </p:spPr>
        <p:txBody>
          <a:bodyPr>
            <a:normAutofit/>
          </a:bodyPr>
          <a:lstStyle/>
          <a:p>
            <a:r>
              <a:rPr lang="id-ID" sz="4400" dirty="0" smtClean="0"/>
              <a:t>PENDAHULUAN AUDIT TI</a:t>
            </a:r>
            <a:endParaRPr lang="id-ID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769640"/>
          </a:xfrm>
        </p:spPr>
        <p:txBody>
          <a:bodyPr/>
          <a:lstStyle/>
          <a:p>
            <a:r>
              <a:rPr lang="id-ID" dirty="0" smtClean="0"/>
              <a:t>Noora Qotrun Nada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4203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548680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i-FI" sz="3200" b="1" dirty="0"/>
              <a:t>Bidang Pekerjaan IT di </a:t>
            </a:r>
            <a:r>
              <a:rPr lang="id-ID" sz="3200" b="1" dirty="0" smtClean="0"/>
              <a:t>P</a:t>
            </a:r>
            <a:r>
              <a:rPr lang="fi-FI" sz="3200" b="1" dirty="0" smtClean="0"/>
              <a:t>erusahaan</a:t>
            </a:r>
            <a:endParaRPr lang="fi-FI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467544" y="1268760"/>
            <a:ext cx="7920880" cy="26776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id-ID" sz="2800" dirty="0" smtClean="0"/>
              <a:t>System </a:t>
            </a:r>
            <a:r>
              <a:rPr lang="id-ID" sz="2800" dirty="0"/>
              <a:t>Analyst </a:t>
            </a:r>
            <a:endParaRPr lang="id-ID" sz="2800" dirty="0" smtClean="0"/>
          </a:p>
          <a:p>
            <a:pPr marL="457200" indent="-457200">
              <a:buFont typeface="Wingdings" pitchFamily="2" charset="2"/>
              <a:buChar char="ü"/>
            </a:pPr>
            <a:r>
              <a:rPr lang="id-ID" sz="2800" dirty="0" smtClean="0"/>
              <a:t>Programmer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id-ID" sz="2800" dirty="0" smtClean="0"/>
              <a:t>Administrator </a:t>
            </a:r>
            <a:r>
              <a:rPr lang="id-ID" sz="2800" dirty="0"/>
              <a:t>(Network, system, database) </a:t>
            </a:r>
            <a:endParaRPr lang="id-ID" sz="2800" dirty="0" smtClean="0"/>
          </a:p>
          <a:p>
            <a:pPr marL="457200" indent="-457200">
              <a:buFont typeface="Wingdings" pitchFamily="2" charset="2"/>
              <a:buChar char="ü"/>
            </a:pPr>
            <a:r>
              <a:rPr lang="id-ID" sz="2800" dirty="0" smtClean="0"/>
              <a:t>Support </a:t>
            </a:r>
            <a:r>
              <a:rPr lang="id-ID" sz="2800" dirty="0"/>
              <a:t>(workshop, maintenance, helpdesk, dll ) </a:t>
            </a:r>
            <a:endParaRPr lang="id-ID" sz="2800" dirty="0" smtClean="0"/>
          </a:p>
          <a:p>
            <a:pPr marL="457200" indent="-457200">
              <a:buFont typeface="Wingdings" pitchFamily="2" charset="2"/>
              <a:buChar char="ü"/>
            </a:pPr>
            <a:r>
              <a:rPr lang="id-ID" sz="2800" dirty="0" smtClean="0"/>
              <a:t>Security </a:t>
            </a:r>
            <a:r>
              <a:rPr lang="id-ID" sz="2800" dirty="0"/>
              <a:t>Officer </a:t>
            </a:r>
            <a:endParaRPr lang="id-ID" sz="2800" dirty="0" smtClean="0"/>
          </a:p>
          <a:p>
            <a:pPr marL="457200" indent="-457200">
              <a:buFont typeface="Wingdings" pitchFamily="2" charset="2"/>
              <a:buChar char="ü"/>
            </a:pPr>
            <a:r>
              <a:rPr lang="id-ID" sz="2800" b="1" dirty="0" smtClean="0"/>
              <a:t>Auditor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8143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en-US" b="1" dirty="0" err="1"/>
              <a:t>Peluang</a:t>
            </a:r>
            <a:r>
              <a:rPr lang="en-US" altLang="en-US" b="1" dirty="0"/>
              <a:t> </a:t>
            </a:r>
            <a:r>
              <a:rPr lang="en-US" altLang="en-US" b="1" dirty="0" err="1"/>
              <a:t>Profesi</a:t>
            </a:r>
            <a:r>
              <a:rPr lang="en-US" altLang="en-US" b="1" dirty="0"/>
              <a:t> Auditor </a:t>
            </a:r>
            <a:r>
              <a:rPr lang="id-ID" altLang="en-US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en-US" dirty="0" err="1"/>
              <a:t>Ketergantungan</a:t>
            </a:r>
            <a:r>
              <a:rPr lang="en-US" altLang="en-US" dirty="0"/>
              <a:t> </a:t>
            </a:r>
            <a:r>
              <a:rPr lang="en-US" altLang="en-US" dirty="0" err="1"/>
              <a:t>terhadap</a:t>
            </a:r>
            <a:r>
              <a:rPr lang="en-US" altLang="en-US" dirty="0"/>
              <a:t> </a:t>
            </a:r>
            <a:r>
              <a:rPr lang="id-ID" altLang="en-US" dirty="0" smtClean="0"/>
              <a:t>TI </a:t>
            </a:r>
            <a:r>
              <a:rPr lang="en-US" altLang="en-US" dirty="0" err="1" smtClean="0"/>
              <a:t>semakin</a:t>
            </a:r>
            <a:r>
              <a:rPr lang="en-US" altLang="en-US" dirty="0" smtClean="0"/>
              <a:t> </a:t>
            </a:r>
            <a:r>
              <a:rPr lang="en-US" altLang="en-US" dirty="0" err="1"/>
              <a:t>besar</a:t>
            </a:r>
            <a:r>
              <a:rPr lang="en-US" altLang="en-US" dirty="0"/>
              <a:t> </a:t>
            </a:r>
            <a:r>
              <a:rPr lang="en-US" altLang="en-US" dirty="0" err="1"/>
              <a:t>sehingga</a:t>
            </a:r>
            <a:r>
              <a:rPr lang="en-US" altLang="en-US" dirty="0"/>
              <a:t> </a:t>
            </a:r>
            <a:r>
              <a:rPr lang="en-US" altLang="en-US" dirty="0" err="1"/>
              <a:t>muncul</a:t>
            </a:r>
            <a:r>
              <a:rPr lang="en-US" altLang="en-US" dirty="0"/>
              <a:t> </a:t>
            </a:r>
            <a:r>
              <a:rPr lang="en-US" altLang="en-US" dirty="0" err="1"/>
              <a:t>kebutuhan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melakukan</a:t>
            </a:r>
            <a:r>
              <a:rPr lang="en-US" altLang="en-US" dirty="0"/>
              <a:t> audit </a:t>
            </a:r>
            <a:r>
              <a:rPr lang="id-ID" altLang="en-US" dirty="0" smtClean="0"/>
              <a:t>TI</a:t>
            </a:r>
            <a:endParaRPr lang="en-US" altLang="en-US" dirty="0"/>
          </a:p>
          <a:p>
            <a:r>
              <a:rPr lang="en-US" altLang="en-US" dirty="0"/>
              <a:t>Auditor </a:t>
            </a:r>
            <a:r>
              <a:rPr lang="id-ID" altLang="en-US" dirty="0" smtClean="0"/>
              <a:t>TI atau SI</a:t>
            </a:r>
            <a:r>
              <a:rPr lang="en-US" altLang="en-US" dirty="0" smtClean="0"/>
              <a:t> </a:t>
            </a:r>
            <a:r>
              <a:rPr lang="en-US" altLang="en-US" dirty="0"/>
              <a:t>yang </a:t>
            </a:r>
            <a:r>
              <a:rPr lang="en-US" altLang="en-US" dirty="0" err="1"/>
              <a:t>sekarang</a:t>
            </a:r>
            <a:r>
              <a:rPr lang="en-US" altLang="en-US" dirty="0"/>
              <a:t> </a:t>
            </a:r>
            <a:r>
              <a:rPr lang="en-US" altLang="en-US" dirty="0" err="1"/>
              <a:t>banyak</a:t>
            </a:r>
            <a:r>
              <a:rPr lang="en-US" altLang="en-US" dirty="0"/>
              <a:t> yang </a:t>
            </a:r>
            <a:r>
              <a:rPr lang="en-US" altLang="en-US" dirty="0" err="1"/>
              <a:t>berasal</a:t>
            </a:r>
            <a:r>
              <a:rPr lang="en-US" altLang="en-US" dirty="0"/>
              <a:t> </a:t>
            </a:r>
            <a:r>
              <a:rPr lang="en-US" altLang="en-US" dirty="0" err="1"/>
              <a:t>bukan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bidang</a:t>
            </a:r>
            <a:r>
              <a:rPr lang="en-US" altLang="en-US" dirty="0"/>
              <a:t> IT</a:t>
            </a:r>
          </a:p>
          <a:p>
            <a:r>
              <a:rPr lang="en-US" altLang="en-US" dirty="0" err="1"/>
              <a:t>Banyak</a:t>
            </a:r>
            <a:r>
              <a:rPr lang="en-US" altLang="en-US" dirty="0"/>
              <a:t> </a:t>
            </a:r>
            <a:r>
              <a:rPr lang="en-US" altLang="en-US" dirty="0" err="1"/>
              <a:t>permasalahan</a:t>
            </a:r>
            <a:r>
              <a:rPr lang="en-US" altLang="en-US" dirty="0"/>
              <a:t> (</a:t>
            </a:r>
            <a:r>
              <a:rPr lang="en-US" altLang="en-US" dirty="0" err="1"/>
              <a:t>bisnis</a:t>
            </a:r>
            <a:r>
              <a:rPr lang="en-US" altLang="en-US" dirty="0"/>
              <a:t>)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pengelolaan</a:t>
            </a:r>
            <a:r>
              <a:rPr lang="en-US" altLang="en-US" dirty="0"/>
              <a:t> IT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862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066800"/>
          </a:xfrm>
        </p:spPr>
        <p:txBody>
          <a:bodyPr>
            <a:normAutofit/>
          </a:bodyPr>
          <a:lstStyle/>
          <a:p>
            <a:pPr algn="r"/>
            <a:r>
              <a:rPr lang="en-US" b="1" dirty="0" err="1"/>
              <a:t>Pengertian</a:t>
            </a:r>
            <a:r>
              <a:rPr lang="en-US" b="1" dirty="0"/>
              <a:t> Audit </a:t>
            </a:r>
            <a:r>
              <a:rPr lang="en-US" b="1" dirty="0" smtClean="0"/>
              <a:t>I</a:t>
            </a:r>
            <a:r>
              <a:rPr lang="id-ID" b="1" dirty="0" smtClean="0"/>
              <a:t>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8585200" cy="472745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09728" indent="0" algn="just">
              <a:buNone/>
            </a:pPr>
            <a:endParaRPr lang="en-ID" sz="2900" dirty="0"/>
          </a:p>
          <a:p>
            <a:pPr marL="0" indent="0" algn="just">
              <a:buNone/>
            </a:pPr>
            <a:r>
              <a:rPr lang="en-ID" sz="2900" dirty="0"/>
              <a:t>Audit </a:t>
            </a:r>
            <a:r>
              <a:rPr lang="id-ID" sz="2900" dirty="0" smtClean="0"/>
              <a:t>IT</a:t>
            </a:r>
            <a:r>
              <a:rPr lang="en-ID" sz="2900" dirty="0" smtClean="0"/>
              <a:t> </a:t>
            </a:r>
            <a:r>
              <a:rPr lang="en-ID" sz="2900" dirty="0" err="1"/>
              <a:t>merupakan</a:t>
            </a:r>
            <a:r>
              <a:rPr lang="en-ID" sz="2900" dirty="0"/>
              <a:t> </a:t>
            </a:r>
            <a:r>
              <a:rPr lang="en-ID" sz="2900" b="1" dirty="0" err="1"/>
              <a:t>upaya</a:t>
            </a:r>
            <a:r>
              <a:rPr lang="en-ID" sz="2900" b="1" dirty="0"/>
              <a:t> </a:t>
            </a:r>
            <a:r>
              <a:rPr lang="en-ID" sz="2900" b="1" dirty="0" err="1"/>
              <a:t>menilai</a:t>
            </a:r>
            <a:r>
              <a:rPr lang="en-ID" sz="2900" b="1" dirty="0"/>
              <a:t> </a:t>
            </a:r>
            <a:r>
              <a:rPr lang="en-ID" sz="2900" b="1" dirty="0" err="1"/>
              <a:t>apakah</a:t>
            </a:r>
            <a:r>
              <a:rPr lang="en-ID" sz="2900" b="1" dirty="0"/>
              <a:t> proses IT </a:t>
            </a:r>
            <a:r>
              <a:rPr lang="en-ID" sz="2900" b="1" dirty="0" err="1"/>
              <a:t>sudah</a:t>
            </a:r>
            <a:r>
              <a:rPr lang="en-ID" sz="2900" b="1" dirty="0"/>
              <a:t> </a:t>
            </a:r>
            <a:r>
              <a:rPr lang="en-ID" sz="2900" b="1" dirty="0" err="1"/>
              <a:t>dilakukan</a:t>
            </a:r>
            <a:r>
              <a:rPr lang="en-ID" sz="2900" b="1" dirty="0"/>
              <a:t> </a:t>
            </a:r>
            <a:r>
              <a:rPr lang="en-ID" sz="2900" b="1" dirty="0" err="1"/>
              <a:t>dengan</a:t>
            </a:r>
            <a:r>
              <a:rPr lang="en-ID" sz="2900" b="1" dirty="0"/>
              <a:t> </a:t>
            </a:r>
            <a:r>
              <a:rPr lang="en-ID" sz="2900" b="1" dirty="0" err="1"/>
              <a:t>baik</a:t>
            </a:r>
            <a:r>
              <a:rPr lang="en-ID" sz="2900" b="1" dirty="0"/>
              <a:t> </a:t>
            </a:r>
            <a:r>
              <a:rPr lang="en-ID" sz="2900" dirty="0" err="1"/>
              <a:t>untuk</a:t>
            </a:r>
            <a:r>
              <a:rPr lang="en-ID" sz="2900" dirty="0"/>
              <a:t> </a:t>
            </a:r>
            <a:r>
              <a:rPr lang="en-ID" sz="2900" b="1" dirty="0" err="1"/>
              <a:t>mendukung</a:t>
            </a:r>
            <a:r>
              <a:rPr lang="en-ID" sz="2900" b="1" dirty="0"/>
              <a:t> </a:t>
            </a:r>
            <a:r>
              <a:rPr lang="en-ID" sz="2900" b="1" dirty="0" err="1"/>
              <a:t>tujuan</a:t>
            </a:r>
            <a:r>
              <a:rPr lang="en-ID" sz="2900" b="1" dirty="0"/>
              <a:t> </a:t>
            </a:r>
            <a:r>
              <a:rPr lang="en-ID" sz="2900" b="1" dirty="0" err="1"/>
              <a:t>organisasi</a:t>
            </a:r>
            <a:r>
              <a:rPr lang="en-ID" sz="2900" b="1" dirty="0"/>
              <a:t> </a:t>
            </a:r>
            <a:r>
              <a:rPr lang="en-ID" sz="2900" dirty="0" err="1"/>
              <a:t>dengan</a:t>
            </a:r>
            <a:r>
              <a:rPr lang="en-ID" sz="2900" dirty="0"/>
              <a:t> </a:t>
            </a:r>
            <a:r>
              <a:rPr lang="en-ID" sz="2900" b="1" dirty="0" err="1"/>
              <a:t>melakukan</a:t>
            </a:r>
            <a:r>
              <a:rPr lang="en-ID" sz="2900" b="1" dirty="0"/>
              <a:t> </a:t>
            </a:r>
            <a:r>
              <a:rPr lang="en-ID" sz="2900" b="1" dirty="0" err="1"/>
              <a:t>pengendalian</a:t>
            </a:r>
            <a:r>
              <a:rPr lang="en-ID" sz="2900" b="1" dirty="0"/>
              <a:t> </a:t>
            </a:r>
            <a:r>
              <a:rPr lang="en-ID" sz="2900" b="1" dirty="0" err="1"/>
              <a:t>dari</a:t>
            </a:r>
            <a:r>
              <a:rPr lang="en-ID" sz="2900" b="1" dirty="0"/>
              <a:t> outcome yang </a:t>
            </a:r>
            <a:r>
              <a:rPr lang="en-ID" sz="2900" b="1" dirty="0" err="1"/>
              <a:t>dihasilkan</a:t>
            </a:r>
            <a:r>
              <a:rPr lang="en-ID" sz="2900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6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Pengertian</a:t>
            </a:r>
            <a:r>
              <a:rPr lang="en-US" b="1" dirty="0"/>
              <a:t> Audit </a:t>
            </a:r>
            <a:r>
              <a:rPr lang="en-US" b="1" dirty="0" smtClean="0"/>
              <a:t>S</a:t>
            </a:r>
            <a:r>
              <a:rPr lang="id-ID" b="1" dirty="0" smtClean="0"/>
              <a:t>I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ID" dirty="0"/>
              <a:t>Audit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b="1" dirty="0"/>
              <a:t>proses yang </a:t>
            </a:r>
            <a:r>
              <a:rPr lang="en-ID" b="1" dirty="0" err="1"/>
              <a:t>sistematis</a:t>
            </a:r>
            <a:r>
              <a:rPr lang="en-ID" b="1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b="1" dirty="0" err="1"/>
              <a:t>mengumpulkan</a:t>
            </a:r>
            <a:r>
              <a:rPr lang="en-ID" b="1" dirty="0"/>
              <a:t> </a:t>
            </a:r>
            <a:r>
              <a:rPr lang="en-ID" b="1" dirty="0" err="1"/>
              <a:t>dan</a:t>
            </a:r>
            <a:r>
              <a:rPr lang="en-ID" b="1" dirty="0"/>
              <a:t> </a:t>
            </a:r>
            <a:r>
              <a:rPr lang="en-ID" b="1" dirty="0" err="1" smtClean="0"/>
              <a:t>mengevaluasi</a:t>
            </a:r>
            <a:r>
              <a:rPr lang="id-ID" b="1" dirty="0"/>
              <a:t> </a:t>
            </a:r>
            <a:r>
              <a:rPr lang="en-ID" b="1" dirty="0" err="1" smtClean="0"/>
              <a:t>bukti-bukti</a:t>
            </a:r>
            <a:r>
              <a:rPr lang="en-ID" dirty="0" smtClean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menentukan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b="1" dirty="0" err="1"/>
              <a:t>sistem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oleh</a:t>
            </a:r>
            <a:r>
              <a:rPr lang="en-ID" dirty="0"/>
              <a:t> </a:t>
            </a:r>
            <a:r>
              <a:rPr lang="en-ID" b="1" dirty="0" err="1"/>
              <a:t>organisasi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b="1" dirty="0" err="1"/>
              <a:t>mencapai</a:t>
            </a:r>
            <a:r>
              <a:rPr lang="en-ID" b="1" dirty="0"/>
              <a:t> </a:t>
            </a:r>
            <a:r>
              <a:rPr lang="en-ID" b="1" dirty="0" err="1"/>
              <a:t>tujuannya</a:t>
            </a:r>
            <a:r>
              <a:rPr lang="en-ID" dirty="0"/>
              <a:t>, </a:t>
            </a:r>
            <a:r>
              <a:rPr lang="en-ID" dirty="0" err="1"/>
              <a:t>antara</a:t>
            </a:r>
            <a:r>
              <a:rPr lang="en-ID" dirty="0"/>
              <a:t> lain: </a:t>
            </a:r>
          </a:p>
          <a:p>
            <a:pPr algn="just"/>
            <a:r>
              <a:rPr lang="en-ID" dirty="0" err="1"/>
              <a:t>Pengamanan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aktiva</a:t>
            </a:r>
            <a:r>
              <a:rPr lang="en-ID" dirty="0"/>
              <a:t> (asset).</a:t>
            </a:r>
          </a:p>
          <a:p>
            <a:pPr algn="just"/>
            <a:r>
              <a:rPr lang="en-ID" dirty="0" err="1"/>
              <a:t>Pemeliharaan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integritas</a:t>
            </a:r>
            <a:r>
              <a:rPr lang="en-ID" dirty="0"/>
              <a:t> data.</a:t>
            </a:r>
          </a:p>
          <a:p>
            <a:pPr algn="just"/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 smtClean="0"/>
              <a:t>Efektifitas</a:t>
            </a:r>
            <a:r>
              <a:rPr lang="id-ID" dirty="0" smtClean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4891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Pentingnya</a:t>
            </a:r>
            <a:r>
              <a:rPr lang="en-US" b="1" dirty="0"/>
              <a:t> Audit </a:t>
            </a:r>
            <a:r>
              <a:rPr lang="en-US" b="1" dirty="0" smtClean="0"/>
              <a:t>T</a:t>
            </a:r>
            <a:r>
              <a:rPr lang="id-ID" b="1" dirty="0" smtClean="0"/>
              <a:t>I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D" sz="3400" dirty="0"/>
              <a:t>Audit </a:t>
            </a:r>
            <a:r>
              <a:rPr lang="en-ID" sz="3400" dirty="0" err="1"/>
              <a:t>Sistem</a:t>
            </a:r>
            <a:r>
              <a:rPr lang="en-ID" sz="3400" dirty="0"/>
              <a:t> </a:t>
            </a:r>
            <a:r>
              <a:rPr lang="en-ID" sz="3400" dirty="0" err="1"/>
              <a:t>Informasi</a:t>
            </a:r>
            <a:r>
              <a:rPr lang="en-ID" sz="3400" dirty="0"/>
              <a:t> </a:t>
            </a:r>
            <a:r>
              <a:rPr lang="en-ID" sz="3400" dirty="0" err="1"/>
              <a:t>merupakan</a:t>
            </a:r>
            <a:r>
              <a:rPr lang="en-ID" sz="3400" dirty="0"/>
              <a:t> </a:t>
            </a:r>
            <a:r>
              <a:rPr lang="en-ID" sz="3400" dirty="0" err="1"/>
              <a:t>hal</a:t>
            </a:r>
            <a:r>
              <a:rPr lang="en-ID" sz="3400" dirty="0"/>
              <a:t> yang </a:t>
            </a:r>
            <a:r>
              <a:rPr lang="en-ID" sz="3400" dirty="0" err="1"/>
              <a:t>penting</a:t>
            </a:r>
            <a:r>
              <a:rPr lang="en-ID" sz="3400" dirty="0"/>
              <a:t> </a:t>
            </a:r>
            <a:r>
              <a:rPr lang="en-ID" sz="3400" dirty="0" err="1"/>
              <a:t>bagi</a:t>
            </a:r>
            <a:r>
              <a:rPr lang="en-ID" sz="3400" dirty="0"/>
              <a:t> </a:t>
            </a:r>
            <a:r>
              <a:rPr lang="en-ID" sz="3400" dirty="0" err="1"/>
              <a:t>sebuah</a:t>
            </a:r>
            <a:r>
              <a:rPr lang="en-ID" sz="3400" dirty="0"/>
              <a:t> </a:t>
            </a:r>
            <a:r>
              <a:rPr lang="en-ID" sz="3400" dirty="0" err="1"/>
              <a:t>organisasi</a:t>
            </a:r>
            <a:r>
              <a:rPr lang="en-ID" sz="3400" dirty="0"/>
              <a:t> </a:t>
            </a:r>
            <a:r>
              <a:rPr lang="en-ID" sz="3400" dirty="0" err="1"/>
              <a:t>untuk</a:t>
            </a:r>
            <a:r>
              <a:rPr lang="en-ID" sz="3400" dirty="0"/>
              <a:t> </a:t>
            </a:r>
            <a:r>
              <a:rPr lang="en-ID" sz="3400" dirty="0" err="1"/>
              <a:t>dapat</a:t>
            </a:r>
            <a:r>
              <a:rPr lang="en-ID" sz="3400" dirty="0"/>
              <a:t> </a:t>
            </a:r>
            <a:r>
              <a:rPr lang="en-ID" sz="3400" dirty="0" err="1"/>
              <a:t>menghindari</a:t>
            </a:r>
            <a:r>
              <a:rPr lang="en-ID" sz="3400" dirty="0" smtClean="0"/>
              <a:t>:</a:t>
            </a:r>
            <a:endParaRPr lang="id-ID" sz="3400" dirty="0" smtClean="0"/>
          </a:p>
          <a:p>
            <a:pPr marL="0" indent="0">
              <a:buNone/>
            </a:pPr>
            <a:endParaRPr lang="en-ID" sz="3400" dirty="0"/>
          </a:p>
          <a:p>
            <a:pPr marL="514350" indent="-514350">
              <a:buFont typeface="+mj-lt"/>
              <a:buAutoNum type="arabicPeriod"/>
            </a:pPr>
            <a:r>
              <a:rPr lang="en-ID" sz="3400" dirty="0" err="1"/>
              <a:t>Kerugian</a:t>
            </a:r>
            <a:r>
              <a:rPr lang="en-ID" sz="3400" dirty="0"/>
              <a:t> </a:t>
            </a:r>
            <a:r>
              <a:rPr lang="en-ID" sz="3400" dirty="0" err="1"/>
              <a:t>akibat</a:t>
            </a:r>
            <a:r>
              <a:rPr lang="en-ID" sz="3400" dirty="0"/>
              <a:t> </a:t>
            </a:r>
            <a:r>
              <a:rPr lang="en-ID" sz="3400" dirty="0" err="1"/>
              <a:t>kehilangan</a:t>
            </a:r>
            <a:r>
              <a:rPr lang="en-ID" sz="3400" dirty="0"/>
              <a:t> data</a:t>
            </a:r>
          </a:p>
          <a:p>
            <a:pPr marL="514350" indent="-514350">
              <a:buFont typeface="+mj-lt"/>
              <a:buAutoNum type="arabicPeriod"/>
            </a:pPr>
            <a:r>
              <a:rPr lang="en-ID" sz="3400" dirty="0" err="1"/>
              <a:t>Kerugian</a:t>
            </a:r>
            <a:r>
              <a:rPr lang="en-ID" sz="3400" dirty="0"/>
              <a:t> </a:t>
            </a:r>
            <a:r>
              <a:rPr lang="en-ID" sz="3400" dirty="0" err="1"/>
              <a:t>akibat</a:t>
            </a:r>
            <a:r>
              <a:rPr lang="en-ID" sz="3400" dirty="0"/>
              <a:t> </a:t>
            </a:r>
            <a:r>
              <a:rPr lang="en-ID" sz="3400" dirty="0" err="1"/>
              <a:t>kesalahan</a:t>
            </a:r>
            <a:r>
              <a:rPr lang="en-ID" sz="3400" dirty="0"/>
              <a:t> </a:t>
            </a:r>
            <a:r>
              <a:rPr lang="en-ID" sz="3400" dirty="0" err="1"/>
              <a:t>pemrosesan</a:t>
            </a:r>
            <a:r>
              <a:rPr lang="en-ID" sz="3400" dirty="0"/>
              <a:t> </a:t>
            </a:r>
            <a:r>
              <a:rPr lang="id-ID" sz="3400" dirty="0" smtClean="0"/>
              <a:t>k</a:t>
            </a:r>
            <a:r>
              <a:rPr lang="en-ID" sz="3400" dirty="0" err="1" smtClean="0"/>
              <a:t>omputer</a:t>
            </a:r>
            <a:endParaRPr lang="en-ID" sz="3400" dirty="0"/>
          </a:p>
          <a:p>
            <a:pPr marL="514350" indent="-514350">
              <a:buFont typeface="+mj-lt"/>
              <a:buAutoNum type="arabicPeriod"/>
            </a:pPr>
            <a:r>
              <a:rPr lang="en-ID" sz="3400" dirty="0" err="1"/>
              <a:t>Pengambilan</a:t>
            </a:r>
            <a:r>
              <a:rPr lang="en-ID" sz="3400" dirty="0"/>
              <a:t> </a:t>
            </a:r>
            <a:r>
              <a:rPr lang="en-ID" sz="3400" dirty="0" err="1"/>
              <a:t>keputusan</a:t>
            </a:r>
            <a:r>
              <a:rPr lang="en-ID" sz="3400" dirty="0"/>
              <a:t> yang </a:t>
            </a:r>
            <a:r>
              <a:rPr lang="en-ID" sz="3400" dirty="0" err="1"/>
              <a:t>salah</a:t>
            </a:r>
            <a:r>
              <a:rPr lang="en-ID" sz="3400" dirty="0"/>
              <a:t> </a:t>
            </a:r>
            <a:r>
              <a:rPr lang="en-ID" sz="3400" dirty="0" err="1"/>
              <a:t>akibat</a:t>
            </a:r>
            <a:r>
              <a:rPr lang="en-ID" sz="3400" dirty="0"/>
              <a:t> </a:t>
            </a:r>
            <a:r>
              <a:rPr lang="en-ID" sz="3400" dirty="0" err="1"/>
              <a:t>informasi</a:t>
            </a:r>
            <a:r>
              <a:rPr lang="en-ID" sz="3400" dirty="0"/>
              <a:t> yang </a:t>
            </a:r>
            <a:r>
              <a:rPr lang="en-ID" sz="3400" dirty="0" err="1"/>
              <a:t>salah</a:t>
            </a:r>
            <a:endParaRPr lang="en-ID" sz="3400" dirty="0"/>
          </a:p>
          <a:p>
            <a:pPr marL="514350" indent="-514350">
              <a:buFont typeface="+mj-lt"/>
              <a:buAutoNum type="arabicPeriod"/>
            </a:pPr>
            <a:r>
              <a:rPr lang="en-ID" sz="3400" dirty="0" err="1"/>
              <a:t>Kerugian</a:t>
            </a:r>
            <a:r>
              <a:rPr lang="en-ID" sz="3400" dirty="0"/>
              <a:t> </a:t>
            </a:r>
            <a:r>
              <a:rPr lang="en-ID" sz="3400" dirty="0" err="1"/>
              <a:t>karena</a:t>
            </a:r>
            <a:r>
              <a:rPr lang="en-ID" sz="3400" dirty="0"/>
              <a:t> </a:t>
            </a:r>
            <a:r>
              <a:rPr lang="en-ID" sz="3400" dirty="0" err="1"/>
              <a:t>penyalahgunaan</a:t>
            </a:r>
            <a:r>
              <a:rPr lang="en-ID" sz="3400" dirty="0"/>
              <a:t> </a:t>
            </a:r>
            <a:r>
              <a:rPr lang="en-ID" sz="3400" dirty="0" err="1"/>
              <a:t>komputer</a:t>
            </a:r>
            <a:r>
              <a:rPr lang="en-ID" sz="3400" dirty="0"/>
              <a:t> (Computer Abused)</a:t>
            </a:r>
          </a:p>
          <a:p>
            <a:pPr marL="514350" indent="-514350">
              <a:buFont typeface="+mj-lt"/>
              <a:buAutoNum type="arabicPeriod"/>
            </a:pPr>
            <a:r>
              <a:rPr lang="en-ID" sz="3400" dirty="0" err="1"/>
              <a:t>Nilai</a:t>
            </a:r>
            <a:r>
              <a:rPr lang="en-ID" sz="3400" dirty="0"/>
              <a:t> hardware, software </a:t>
            </a:r>
            <a:r>
              <a:rPr lang="en-ID" sz="3400" dirty="0" err="1"/>
              <a:t>dan</a:t>
            </a:r>
            <a:r>
              <a:rPr lang="en-ID" sz="3400" dirty="0"/>
              <a:t> </a:t>
            </a:r>
            <a:r>
              <a:rPr lang="en-ID" sz="3400" dirty="0" err="1"/>
              <a:t>personil</a:t>
            </a:r>
            <a:r>
              <a:rPr lang="en-ID" sz="3400" dirty="0"/>
              <a:t> </a:t>
            </a:r>
            <a:r>
              <a:rPr lang="en-ID" sz="3400" dirty="0" err="1"/>
              <a:t>sistem</a:t>
            </a:r>
            <a:r>
              <a:rPr lang="en-ID" sz="3400" dirty="0"/>
              <a:t> </a:t>
            </a:r>
            <a:r>
              <a:rPr lang="en-ID" sz="3400" dirty="0" err="1"/>
              <a:t>informasi</a:t>
            </a:r>
            <a:endParaRPr lang="en-ID" sz="3400" dirty="0"/>
          </a:p>
          <a:p>
            <a:pPr marL="514350" indent="-514350">
              <a:buFont typeface="+mj-lt"/>
              <a:buAutoNum type="arabicPeriod"/>
            </a:pPr>
            <a:r>
              <a:rPr lang="fi-FI" sz="3400" dirty="0"/>
              <a:t>Pemeliharaan kerahasiaan informasi</a:t>
            </a:r>
            <a:br>
              <a:rPr lang="fi-FI" sz="3400" dirty="0"/>
            </a:br>
            <a:r>
              <a:rPr lang="fi-FI" dirty="0"/>
              <a:t/>
            </a:r>
            <a:br>
              <a:rPr lang="fi-FI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1667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382000" cy="1069848"/>
          </a:xfrm>
        </p:spPr>
        <p:txBody>
          <a:bodyPr>
            <a:normAutofit/>
          </a:bodyPr>
          <a:lstStyle/>
          <a:p>
            <a:pPr algn="r"/>
            <a:r>
              <a:rPr lang="en-ID" b="1" dirty="0" err="1"/>
              <a:t>Penyalahgunaan</a:t>
            </a:r>
            <a:r>
              <a:rPr lang="en-ID" b="1" dirty="0"/>
              <a:t> </a:t>
            </a:r>
            <a:r>
              <a:rPr lang="en-ID" b="1" dirty="0" err="1"/>
              <a:t>komputer</a:t>
            </a:r>
            <a:endParaRPr lang="en-ID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67544" y="2039815"/>
            <a:ext cx="3240360" cy="46526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en-ID" dirty="0" err="1"/>
              <a:t>Tipe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564903"/>
            <a:ext cx="3250704" cy="356125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D" dirty="0"/>
              <a:t>Hacking</a:t>
            </a:r>
          </a:p>
          <a:p>
            <a:r>
              <a:rPr lang="en-ID" dirty="0"/>
              <a:t>Virus</a:t>
            </a:r>
          </a:p>
          <a:p>
            <a:r>
              <a:rPr lang="en-ID" dirty="0"/>
              <a:t>Illegal Physical Access</a:t>
            </a:r>
          </a:p>
          <a:p>
            <a:r>
              <a:rPr lang="en-ID" dirty="0" err="1"/>
              <a:t>Abouse</a:t>
            </a:r>
            <a:r>
              <a:rPr lang="en-ID" dirty="0"/>
              <a:t> of </a:t>
            </a:r>
            <a:r>
              <a:rPr lang="en-ID" dirty="0" err="1"/>
              <a:t>Privilages</a:t>
            </a:r>
            <a:endParaRPr lang="en-ID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77408" y="2039815"/>
            <a:ext cx="4655032" cy="46526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ID" dirty="0" err="1"/>
              <a:t>Jenis</a:t>
            </a:r>
            <a:endParaRPr lang="en-ID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23928" y="2636911"/>
            <a:ext cx="4592614" cy="355275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en-ID" dirty="0"/>
              <a:t>Destruction of asset (</a:t>
            </a:r>
            <a:r>
              <a:rPr lang="en-ID" dirty="0" err="1"/>
              <a:t>perusakan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)</a:t>
            </a:r>
          </a:p>
          <a:p>
            <a:r>
              <a:rPr lang="en-ID" dirty="0"/>
              <a:t>Theft of asset (</a:t>
            </a:r>
            <a:r>
              <a:rPr lang="en-ID" dirty="0" err="1"/>
              <a:t>pencurian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)</a:t>
            </a:r>
          </a:p>
          <a:p>
            <a:r>
              <a:rPr lang="en-ID" dirty="0"/>
              <a:t>Modification of asset (</a:t>
            </a:r>
            <a:r>
              <a:rPr lang="en-ID" dirty="0" err="1"/>
              <a:t>modifikasi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)</a:t>
            </a:r>
          </a:p>
          <a:p>
            <a:r>
              <a:rPr lang="en-ID" dirty="0"/>
              <a:t>Privacy </a:t>
            </a:r>
            <a:r>
              <a:rPr lang="en-ID" dirty="0" err="1"/>
              <a:t>violaction</a:t>
            </a:r>
            <a:r>
              <a:rPr lang="en-ID" dirty="0"/>
              <a:t> (</a:t>
            </a:r>
            <a:r>
              <a:rPr lang="en-ID" dirty="0" err="1"/>
              <a:t>pelanggaran</a:t>
            </a:r>
            <a:r>
              <a:rPr lang="en-ID" dirty="0"/>
              <a:t> </a:t>
            </a:r>
            <a:r>
              <a:rPr lang="en-ID" dirty="0" err="1"/>
              <a:t>privasi</a:t>
            </a:r>
            <a:r>
              <a:rPr lang="en-ID" dirty="0"/>
              <a:t>)</a:t>
            </a:r>
          </a:p>
          <a:p>
            <a:r>
              <a:rPr lang="en-ID" dirty="0" err="1"/>
              <a:t>Discruption</a:t>
            </a:r>
            <a:r>
              <a:rPr lang="en-ID" dirty="0"/>
              <a:t> of Operations (</a:t>
            </a:r>
            <a:r>
              <a:rPr lang="en-ID" dirty="0" err="1"/>
              <a:t>pengacauan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)</a:t>
            </a:r>
          </a:p>
          <a:p>
            <a:r>
              <a:rPr lang="en-ID" dirty="0"/>
              <a:t>Unauthorized use of asset (</a:t>
            </a:r>
            <a:r>
              <a:rPr lang="en-ID" dirty="0" err="1"/>
              <a:t>penyalahgunaan</a:t>
            </a:r>
            <a:r>
              <a:rPr lang="en-ID" dirty="0"/>
              <a:t> </a:t>
            </a:r>
            <a:r>
              <a:rPr lang="en-ID" dirty="0" err="1"/>
              <a:t>otorisasi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)</a:t>
            </a:r>
          </a:p>
          <a:p>
            <a:r>
              <a:rPr lang="en-ID" dirty="0"/>
              <a:t>Physical harm to personnel (</a:t>
            </a:r>
            <a:r>
              <a:rPr lang="en-ID" dirty="0" err="1"/>
              <a:t>kejahatan</a:t>
            </a:r>
            <a:r>
              <a:rPr lang="en-ID" dirty="0"/>
              <a:t> </a:t>
            </a:r>
            <a:r>
              <a:rPr lang="en-ID" dirty="0" err="1"/>
              <a:t>fisik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personal)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5017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764704"/>
            <a:ext cx="7715200" cy="1066800"/>
          </a:xfrm>
        </p:spPr>
        <p:txBody>
          <a:bodyPr/>
          <a:lstStyle/>
          <a:p>
            <a:pPr algn="r"/>
            <a:r>
              <a:rPr lang="en-ID" b="1" dirty="0" err="1"/>
              <a:t>Tujuan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01489857"/>
              </p:ext>
            </p:extLst>
          </p:nvPr>
        </p:nvGraphicFramePr>
        <p:xfrm>
          <a:off x="395536" y="692696"/>
          <a:ext cx="6096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93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Tujuan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ID" sz="2400" b="1" dirty="0" err="1" smtClean="0"/>
              <a:t>Perlindungan</a:t>
            </a:r>
            <a:r>
              <a:rPr lang="en-ID" sz="2400" b="1" dirty="0" smtClean="0"/>
              <a:t> </a:t>
            </a:r>
            <a:r>
              <a:rPr lang="en-ID" sz="2400" b="1" dirty="0" err="1" smtClean="0"/>
              <a:t>Aset</a:t>
            </a:r>
            <a:endParaRPr lang="en-ID" sz="2400" dirty="0" smtClean="0"/>
          </a:p>
          <a:p>
            <a:pPr marL="457200" lvl="1" indent="0" algn="just">
              <a:buNone/>
            </a:pPr>
            <a:r>
              <a:rPr lang="en-ID" sz="2400" dirty="0" err="1" smtClean="0"/>
              <a:t>Aset</a:t>
            </a:r>
            <a:r>
              <a:rPr lang="en-ID" sz="2400" dirty="0" smtClean="0"/>
              <a:t> </a:t>
            </a:r>
            <a:r>
              <a:rPr lang="id-ID" sz="2400" dirty="0" smtClean="0"/>
              <a:t>TI</a:t>
            </a:r>
            <a:r>
              <a:rPr lang="en-ID" sz="2400" dirty="0" smtClean="0"/>
              <a:t> </a:t>
            </a:r>
            <a:r>
              <a:rPr lang="en-ID" sz="2400" dirty="0" err="1" smtClean="0"/>
              <a:t>didalam</a:t>
            </a:r>
            <a:r>
              <a:rPr lang="en-ID" sz="2400" dirty="0" smtClean="0"/>
              <a:t> </a:t>
            </a:r>
            <a:r>
              <a:rPr lang="en-ID" sz="2400" dirty="0" err="1" smtClean="0"/>
              <a:t>organisasi</a:t>
            </a:r>
            <a:r>
              <a:rPr lang="en-ID" sz="2400" dirty="0" smtClean="0"/>
              <a:t> </a:t>
            </a:r>
            <a:r>
              <a:rPr lang="en-ID" sz="2400" dirty="0" err="1" smtClean="0"/>
              <a:t>adalah</a:t>
            </a:r>
            <a:r>
              <a:rPr lang="en-ID" sz="2400" dirty="0" smtClean="0"/>
              <a:t> HW, SW, </a:t>
            </a:r>
            <a:r>
              <a:rPr lang="en-ID" sz="2400" dirty="0" err="1" smtClean="0"/>
              <a:t>fasilitas</a:t>
            </a:r>
            <a:r>
              <a:rPr lang="en-ID" sz="2400" dirty="0" smtClean="0"/>
              <a:t>, user (</a:t>
            </a:r>
            <a:r>
              <a:rPr lang="en-ID" sz="2400" dirty="0" err="1" smtClean="0"/>
              <a:t>konwledge</a:t>
            </a:r>
            <a:r>
              <a:rPr lang="en-ID" sz="2400" dirty="0" smtClean="0"/>
              <a:t>), file data, </a:t>
            </a:r>
            <a:r>
              <a:rPr lang="en-ID" sz="2400" dirty="0" err="1" smtClean="0"/>
              <a:t>dokumentasi</a:t>
            </a:r>
            <a:r>
              <a:rPr lang="en-ID" sz="2400" dirty="0" smtClean="0"/>
              <a:t> </a:t>
            </a:r>
            <a:r>
              <a:rPr lang="en-ID" sz="2400" dirty="0" err="1" smtClean="0"/>
              <a:t>sistem</a:t>
            </a:r>
            <a:r>
              <a:rPr lang="en-ID" sz="2400" dirty="0" smtClean="0"/>
              <a:t> </a:t>
            </a:r>
            <a:r>
              <a:rPr lang="en-ID" sz="2400" dirty="0" err="1" smtClean="0"/>
              <a:t>dan</a:t>
            </a:r>
            <a:r>
              <a:rPr lang="en-ID" sz="2400" dirty="0" smtClean="0"/>
              <a:t> </a:t>
            </a:r>
            <a:r>
              <a:rPr lang="en-ID" sz="2400" dirty="0" err="1" smtClean="0"/>
              <a:t>persediaan</a:t>
            </a:r>
            <a:r>
              <a:rPr lang="en-ID" sz="2400" dirty="0" smtClean="0"/>
              <a:t> </a:t>
            </a:r>
            <a:r>
              <a:rPr lang="en-ID" sz="2400" dirty="0" err="1" smtClean="0"/>
              <a:t>barang</a:t>
            </a:r>
            <a:r>
              <a:rPr lang="en-ID" sz="2400" dirty="0" smtClean="0"/>
              <a:t>. </a:t>
            </a:r>
          </a:p>
          <a:p>
            <a:pPr algn="just">
              <a:buFont typeface="Wingdings" pitchFamily="2" charset="2"/>
              <a:buChar char="ü"/>
            </a:pPr>
            <a:r>
              <a:rPr lang="en-ID" sz="2400" b="1" dirty="0" err="1" smtClean="0"/>
              <a:t>Integritas</a:t>
            </a:r>
            <a:r>
              <a:rPr lang="en-ID" sz="2400" b="1" dirty="0" smtClean="0"/>
              <a:t> Data</a:t>
            </a:r>
            <a:endParaRPr lang="en-ID" sz="2400" dirty="0" smtClean="0"/>
          </a:p>
          <a:p>
            <a:pPr marL="457200" lvl="1" indent="0" algn="just">
              <a:buNone/>
            </a:pPr>
            <a:r>
              <a:rPr lang="en-ID" sz="2400" dirty="0" err="1" smtClean="0"/>
              <a:t>Integritas</a:t>
            </a:r>
            <a:r>
              <a:rPr lang="en-ID" sz="2400" dirty="0" smtClean="0"/>
              <a:t> data </a:t>
            </a:r>
            <a:r>
              <a:rPr lang="en-ID" sz="2400" dirty="0" err="1" smtClean="0"/>
              <a:t>ialah</a:t>
            </a:r>
            <a:r>
              <a:rPr lang="en-ID" sz="2400" dirty="0" smtClean="0"/>
              <a:t> </a:t>
            </a:r>
            <a:r>
              <a:rPr lang="en-ID" sz="2400" dirty="0" err="1" smtClean="0"/>
              <a:t>konsep</a:t>
            </a:r>
            <a:r>
              <a:rPr lang="en-ID" sz="2400" dirty="0" smtClean="0"/>
              <a:t> </a:t>
            </a:r>
            <a:r>
              <a:rPr lang="en-ID" sz="2400" dirty="0" err="1" smtClean="0"/>
              <a:t>dasar</a:t>
            </a:r>
            <a:r>
              <a:rPr lang="en-ID" sz="2400" dirty="0" smtClean="0"/>
              <a:t> </a:t>
            </a:r>
            <a:r>
              <a:rPr lang="en-ID" sz="2400" dirty="0" err="1" smtClean="0"/>
              <a:t>didalam</a:t>
            </a:r>
            <a:r>
              <a:rPr lang="en-ID" sz="2400" dirty="0" smtClean="0"/>
              <a:t> audit. </a:t>
            </a:r>
            <a:r>
              <a:rPr lang="en-ID" sz="2400" dirty="0" err="1" smtClean="0"/>
              <a:t>Jika</a:t>
            </a:r>
            <a:r>
              <a:rPr lang="en-ID" sz="2400" dirty="0" smtClean="0"/>
              <a:t> </a:t>
            </a:r>
            <a:r>
              <a:rPr lang="en-ID" sz="2400" dirty="0" err="1" smtClean="0"/>
              <a:t>integritas</a:t>
            </a:r>
            <a:r>
              <a:rPr lang="en-ID" sz="2400" dirty="0" smtClean="0"/>
              <a:t> data </a:t>
            </a:r>
            <a:r>
              <a:rPr lang="en-ID" sz="2400" dirty="0" err="1" smtClean="0"/>
              <a:t>tidak</a:t>
            </a:r>
            <a:r>
              <a:rPr lang="en-ID" sz="2400" dirty="0" smtClean="0"/>
              <a:t> </a:t>
            </a:r>
            <a:r>
              <a:rPr lang="en-ID" sz="2400" dirty="0" err="1" smtClean="0"/>
              <a:t>dipelihara</a:t>
            </a:r>
            <a:r>
              <a:rPr lang="en-ID" sz="2400" dirty="0" smtClean="0"/>
              <a:t>, </a:t>
            </a:r>
            <a:r>
              <a:rPr lang="en-ID" sz="2400" dirty="0" err="1" smtClean="0"/>
              <a:t>maka</a:t>
            </a:r>
            <a:r>
              <a:rPr lang="en-ID" sz="2400" dirty="0" smtClean="0"/>
              <a:t> </a:t>
            </a:r>
            <a:r>
              <a:rPr lang="en-ID" sz="2400" dirty="0" err="1" smtClean="0"/>
              <a:t>organisasi</a:t>
            </a:r>
            <a:r>
              <a:rPr lang="en-ID" sz="2400" dirty="0" smtClean="0"/>
              <a:t> </a:t>
            </a:r>
            <a:r>
              <a:rPr lang="en-ID" sz="2400" dirty="0" err="1" smtClean="0"/>
              <a:t>tidak</a:t>
            </a:r>
            <a:r>
              <a:rPr lang="en-ID" sz="2400" dirty="0" smtClean="0"/>
              <a:t> </a:t>
            </a:r>
            <a:r>
              <a:rPr lang="en-ID" sz="2400" dirty="0" err="1" smtClean="0"/>
              <a:t>akan</a:t>
            </a:r>
            <a:r>
              <a:rPr lang="en-ID" sz="2400" dirty="0" smtClean="0"/>
              <a:t> </a:t>
            </a:r>
            <a:r>
              <a:rPr lang="en-ID" sz="2400" dirty="0" err="1" smtClean="0"/>
              <a:t>mendapatkan</a:t>
            </a:r>
            <a:r>
              <a:rPr lang="en-ID" sz="2400" dirty="0" smtClean="0"/>
              <a:t> </a:t>
            </a:r>
            <a:r>
              <a:rPr lang="en-ID" sz="2400" dirty="0" err="1" smtClean="0"/>
              <a:t>repres</a:t>
            </a:r>
            <a:r>
              <a:rPr lang="id-ID" sz="2400" dirty="0" smtClean="0"/>
              <a:t>e</a:t>
            </a:r>
            <a:r>
              <a:rPr lang="en-ID" sz="2400" dirty="0" err="1" smtClean="0"/>
              <a:t>ntasi</a:t>
            </a:r>
            <a:r>
              <a:rPr lang="en-ID" sz="2400" dirty="0" smtClean="0"/>
              <a:t> data yang </a:t>
            </a:r>
            <a:r>
              <a:rPr lang="en-ID" sz="2400" dirty="0" err="1" smtClean="0"/>
              <a:t>benar</a:t>
            </a:r>
            <a:r>
              <a:rPr lang="en-ID" sz="2400" dirty="0" smtClean="0"/>
              <a:t> </a:t>
            </a:r>
            <a:r>
              <a:rPr lang="en-ID" sz="2400" dirty="0" err="1" smtClean="0"/>
              <a:t>untuk</a:t>
            </a:r>
            <a:r>
              <a:rPr lang="en-ID" sz="2400" dirty="0" smtClean="0"/>
              <a:t> </a:t>
            </a:r>
            <a:r>
              <a:rPr lang="en-ID" sz="2400" dirty="0" err="1" smtClean="0"/>
              <a:t>suatu</a:t>
            </a:r>
            <a:r>
              <a:rPr lang="en-ID" sz="2400" dirty="0" smtClean="0"/>
              <a:t> </a:t>
            </a:r>
            <a:r>
              <a:rPr lang="en-ID" sz="2400" dirty="0" err="1" smtClean="0"/>
              <a:t>aktifitas</a:t>
            </a:r>
            <a:r>
              <a:rPr lang="en-ID" sz="2400" dirty="0" smtClean="0"/>
              <a:t>, </a:t>
            </a:r>
            <a:r>
              <a:rPr lang="en-ID" sz="2400" dirty="0" err="1" smtClean="0"/>
              <a:t>akibatnya</a:t>
            </a:r>
            <a:r>
              <a:rPr lang="en-ID" sz="2400" dirty="0" smtClean="0"/>
              <a:t> </a:t>
            </a:r>
            <a:r>
              <a:rPr lang="en-ID" sz="2400" dirty="0" err="1" smtClean="0"/>
              <a:t>organisasi</a:t>
            </a:r>
            <a:r>
              <a:rPr lang="en-ID" sz="2400" dirty="0" smtClean="0"/>
              <a:t> </a:t>
            </a:r>
            <a:r>
              <a:rPr lang="en-ID" sz="2400" dirty="0" err="1" smtClean="0"/>
              <a:t>tidak</a:t>
            </a:r>
            <a:r>
              <a:rPr lang="en-ID" sz="2400" dirty="0" smtClean="0"/>
              <a:t> </a:t>
            </a:r>
            <a:r>
              <a:rPr lang="en-ID" sz="2400" dirty="0" err="1" smtClean="0"/>
              <a:t>dapat</a:t>
            </a:r>
            <a:r>
              <a:rPr lang="en-ID" sz="2400" dirty="0" smtClean="0"/>
              <a:t> </a:t>
            </a:r>
            <a:r>
              <a:rPr lang="en-ID" sz="2400" dirty="0" err="1" smtClean="0"/>
              <a:t>berkompetisi</a:t>
            </a:r>
            <a:r>
              <a:rPr lang="en-ID" sz="2400" dirty="0" smtClean="0"/>
              <a:t> </a:t>
            </a:r>
            <a:r>
              <a:rPr lang="en-ID" sz="2400" dirty="0" err="1" smtClean="0"/>
              <a:t>dan</a:t>
            </a:r>
            <a:r>
              <a:rPr lang="en-ID" sz="2400" dirty="0" smtClean="0"/>
              <a:t> data </a:t>
            </a:r>
            <a:r>
              <a:rPr lang="en-ID" sz="2400" dirty="0" err="1" smtClean="0"/>
              <a:t>tidak</a:t>
            </a:r>
            <a:r>
              <a:rPr lang="en-ID" sz="2400" dirty="0" smtClean="0"/>
              <a:t> </a:t>
            </a:r>
            <a:r>
              <a:rPr lang="en-ID" sz="2400" dirty="0" err="1" smtClean="0"/>
              <a:t>dapat</a:t>
            </a:r>
            <a:r>
              <a:rPr lang="en-ID" sz="2400" dirty="0" smtClean="0"/>
              <a:t> </a:t>
            </a:r>
            <a:r>
              <a:rPr lang="en-ID" sz="2400" dirty="0" err="1" smtClean="0"/>
              <a:t>digunakan</a:t>
            </a:r>
            <a:r>
              <a:rPr lang="en-ID" sz="2400" dirty="0" smtClean="0"/>
              <a:t> </a:t>
            </a:r>
            <a:r>
              <a:rPr lang="en-ID" sz="2400" dirty="0" err="1" smtClean="0"/>
              <a:t>untuk</a:t>
            </a:r>
            <a:r>
              <a:rPr lang="en-ID" sz="2400" dirty="0" smtClean="0"/>
              <a:t> </a:t>
            </a:r>
            <a:r>
              <a:rPr lang="en-ID" sz="2400" dirty="0" err="1" smtClean="0"/>
              <a:t>pengabilan</a:t>
            </a:r>
            <a:r>
              <a:rPr lang="en-ID" sz="2400" dirty="0" smtClean="0"/>
              <a:t> </a:t>
            </a:r>
            <a:r>
              <a:rPr lang="en-ID" sz="2400" dirty="0" err="1" smtClean="0"/>
              <a:t>keputusan</a:t>
            </a:r>
            <a:r>
              <a:rPr lang="en-ID" sz="2400" dirty="0" smtClean="0"/>
              <a:t> yang valid.</a:t>
            </a:r>
          </a:p>
          <a:p>
            <a:pPr algn="just">
              <a:buFont typeface="Wingdings" pitchFamily="2" charset="2"/>
              <a:buChar char="ü"/>
            </a:pP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94430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Tujuan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ID" sz="2000" b="1" dirty="0" err="1" smtClean="0"/>
              <a:t>Efektivitas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Sistem</a:t>
            </a:r>
            <a:endParaRPr lang="en-ID" sz="2000" dirty="0" smtClean="0"/>
          </a:p>
          <a:p>
            <a:pPr marL="457200" lvl="1" indent="0" algn="just">
              <a:buNone/>
            </a:pPr>
            <a:r>
              <a:rPr lang="en-ID" sz="2000" dirty="0" smtClean="0"/>
              <a:t>Audit </a:t>
            </a:r>
            <a:r>
              <a:rPr lang="en-ID" sz="2000" dirty="0" err="1" smtClean="0"/>
              <a:t>sering</a:t>
            </a:r>
            <a:r>
              <a:rPr lang="en-ID" sz="2000" dirty="0" smtClean="0"/>
              <a:t> </a:t>
            </a:r>
            <a:r>
              <a:rPr lang="en-ID" sz="2000" dirty="0" err="1" smtClean="0"/>
              <a:t>dilakukan</a:t>
            </a:r>
            <a:r>
              <a:rPr lang="en-ID" sz="2000" dirty="0" smtClean="0"/>
              <a:t> </a:t>
            </a:r>
            <a:r>
              <a:rPr lang="en-ID" sz="2000" dirty="0" err="1" smtClean="0"/>
              <a:t>setelah</a:t>
            </a:r>
            <a:r>
              <a:rPr lang="en-ID" sz="2000" dirty="0" smtClean="0"/>
              <a:t> </a:t>
            </a:r>
            <a:r>
              <a:rPr lang="en-ID" sz="2000" dirty="0" err="1" smtClean="0"/>
              <a:t>sistem</a:t>
            </a:r>
            <a:r>
              <a:rPr lang="en-ID" sz="2000" dirty="0" smtClean="0"/>
              <a:t> </a:t>
            </a:r>
            <a:r>
              <a:rPr lang="en-ID" sz="2000" dirty="0" err="1" smtClean="0"/>
              <a:t>berjalan</a:t>
            </a:r>
            <a:r>
              <a:rPr lang="en-ID" sz="2000" dirty="0" smtClean="0"/>
              <a:t> </a:t>
            </a:r>
            <a:r>
              <a:rPr lang="en-ID" sz="2000" dirty="0" err="1" smtClean="0"/>
              <a:t>untuk</a:t>
            </a:r>
            <a:r>
              <a:rPr lang="en-ID" sz="2000" dirty="0" smtClean="0"/>
              <a:t> </a:t>
            </a:r>
            <a:r>
              <a:rPr lang="en-ID" sz="2000" dirty="0" err="1" smtClean="0"/>
              <a:t>beberapa</a:t>
            </a:r>
            <a:r>
              <a:rPr lang="en-ID" sz="2000" dirty="0" smtClean="0"/>
              <a:t> </a:t>
            </a:r>
            <a:r>
              <a:rPr lang="en-ID" sz="2000" dirty="0" err="1" smtClean="0"/>
              <a:t>waktu</a:t>
            </a:r>
            <a:r>
              <a:rPr lang="en-ID" sz="2000" dirty="0" smtClean="0"/>
              <a:t>. </a:t>
            </a:r>
            <a:r>
              <a:rPr lang="en-ID" sz="2000" dirty="0" err="1" smtClean="0"/>
              <a:t>Manajemen</a:t>
            </a:r>
            <a:r>
              <a:rPr lang="en-ID" sz="2000" dirty="0" smtClean="0"/>
              <a:t> </a:t>
            </a:r>
            <a:r>
              <a:rPr lang="en-ID" sz="2000" dirty="0" err="1" smtClean="0"/>
              <a:t>membutuhkan</a:t>
            </a:r>
            <a:r>
              <a:rPr lang="en-ID" sz="2000" dirty="0" smtClean="0"/>
              <a:t> </a:t>
            </a:r>
            <a:r>
              <a:rPr lang="en-ID" sz="2000" dirty="0" err="1" smtClean="0"/>
              <a:t>hasil</a:t>
            </a:r>
            <a:r>
              <a:rPr lang="en-ID" sz="2000" dirty="0" smtClean="0"/>
              <a:t> </a:t>
            </a:r>
            <a:r>
              <a:rPr lang="en-ID" sz="2000" dirty="0" err="1" smtClean="0"/>
              <a:t>efektivitas</a:t>
            </a:r>
            <a:r>
              <a:rPr lang="en-ID" sz="2000" dirty="0" smtClean="0"/>
              <a:t> </a:t>
            </a:r>
            <a:r>
              <a:rPr lang="en-ID" sz="2000" dirty="0" err="1" smtClean="0"/>
              <a:t>untuk</a:t>
            </a:r>
            <a:r>
              <a:rPr lang="en-ID" sz="2000" dirty="0" smtClean="0"/>
              <a:t> </a:t>
            </a:r>
            <a:r>
              <a:rPr lang="en-ID" sz="2000" dirty="0" err="1" smtClean="0"/>
              <a:t>mengambil</a:t>
            </a:r>
            <a:r>
              <a:rPr lang="en-ID" sz="2000" dirty="0" smtClean="0"/>
              <a:t> </a:t>
            </a:r>
            <a:r>
              <a:rPr lang="en-ID" sz="2000" dirty="0" err="1" smtClean="0"/>
              <a:t>keputusan</a:t>
            </a:r>
            <a:r>
              <a:rPr lang="en-ID" sz="2000" dirty="0" smtClean="0"/>
              <a:t> </a:t>
            </a:r>
            <a:r>
              <a:rPr lang="en-ID" sz="2000" dirty="0" err="1" smtClean="0"/>
              <a:t>apakah</a:t>
            </a:r>
            <a:r>
              <a:rPr lang="en-ID" sz="2000" dirty="0" smtClean="0"/>
              <a:t> system </a:t>
            </a:r>
            <a:r>
              <a:rPr lang="en-ID" sz="2000" dirty="0" err="1" smtClean="0"/>
              <a:t>informasi</a:t>
            </a:r>
            <a:r>
              <a:rPr lang="en-ID" sz="2000" dirty="0" smtClean="0"/>
              <a:t> </a:t>
            </a:r>
            <a:r>
              <a:rPr lang="en-ID" sz="2000" dirty="0" err="1" smtClean="0"/>
              <a:t>terus</a:t>
            </a:r>
            <a:r>
              <a:rPr lang="en-ID" sz="2000" dirty="0" smtClean="0"/>
              <a:t> </a:t>
            </a:r>
            <a:r>
              <a:rPr lang="en-ID" sz="2000" dirty="0" err="1" smtClean="0"/>
              <a:t>dijalankan</a:t>
            </a:r>
            <a:r>
              <a:rPr lang="en-ID" sz="2000" dirty="0" smtClean="0"/>
              <a:t> </a:t>
            </a:r>
            <a:r>
              <a:rPr lang="en-ID" sz="2000" dirty="0" err="1" smtClean="0"/>
              <a:t>atau</a:t>
            </a:r>
            <a:r>
              <a:rPr lang="en-ID" sz="2000" dirty="0" smtClean="0"/>
              <a:t> </a:t>
            </a:r>
            <a:r>
              <a:rPr lang="en-ID" sz="2000" dirty="0" err="1" smtClean="0"/>
              <a:t>dihentikan</a:t>
            </a:r>
            <a:r>
              <a:rPr lang="en-ID" sz="2000" dirty="0" smtClean="0"/>
              <a:t> </a:t>
            </a:r>
            <a:r>
              <a:rPr lang="en-ID" sz="2000" dirty="0" err="1" smtClean="0"/>
              <a:t>sementara</a:t>
            </a:r>
            <a:r>
              <a:rPr lang="en-ID" sz="2000" dirty="0" smtClean="0"/>
              <a:t> </a:t>
            </a:r>
            <a:r>
              <a:rPr lang="en-ID" sz="2000" dirty="0" err="1" smtClean="0"/>
              <a:t>untuk</a:t>
            </a:r>
            <a:r>
              <a:rPr lang="en-ID" sz="2000" dirty="0" smtClean="0"/>
              <a:t> proses </a:t>
            </a:r>
            <a:r>
              <a:rPr lang="en-ID" sz="2000" dirty="0" err="1" smtClean="0"/>
              <a:t>modifikasi</a:t>
            </a:r>
            <a:r>
              <a:rPr lang="en-ID" sz="2000" dirty="0" smtClean="0"/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en-ID" sz="2000" b="1" dirty="0" err="1" smtClean="0"/>
              <a:t>Efisiensi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Sistem</a:t>
            </a:r>
            <a:endParaRPr lang="en-ID" sz="2000" dirty="0" smtClean="0"/>
          </a:p>
          <a:p>
            <a:pPr marL="457200" lvl="1" indent="0" algn="just">
              <a:buNone/>
            </a:pPr>
            <a:r>
              <a:rPr lang="en-ID" sz="2000" dirty="0" err="1" smtClean="0"/>
              <a:t>Efisiensi</a:t>
            </a:r>
            <a:r>
              <a:rPr lang="en-ID" sz="2000" dirty="0" smtClean="0"/>
              <a:t> </a:t>
            </a:r>
            <a:r>
              <a:rPr lang="id-ID" sz="2000" dirty="0" smtClean="0"/>
              <a:t>IT</a:t>
            </a:r>
            <a:r>
              <a:rPr lang="en-ID" sz="2000" dirty="0" smtClean="0"/>
              <a:t> </a:t>
            </a:r>
            <a:r>
              <a:rPr lang="en-ID" sz="2000" dirty="0" err="1" smtClean="0"/>
              <a:t>dilakukan</a:t>
            </a:r>
            <a:r>
              <a:rPr lang="en-ID" sz="2000" dirty="0" smtClean="0"/>
              <a:t> </a:t>
            </a:r>
            <a:r>
              <a:rPr lang="en-ID" sz="2000" dirty="0" err="1" smtClean="0"/>
              <a:t>dengan</a:t>
            </a:r>
            <a:r>
              <a:rPr lang="en-ID" sz="2000" dirty="0" smtClean="0"/>
              <a:t> </a:t>
            </a:r>
            <a:r>
              <a:rPr lang="en-ID" sz="2000" dirty="0" err="1" smtClean="0"/>
              <a:t>cara</a:t>
            </a:r>
            <a:r>
              <a:rPr lang="en-ID" sz="2000" dirty="0" smtClean="0"/>
              <a:t> </a:t>
            </a:r>
            <a:r>
              <a:rPr lang="en-ID" sz="2000" dirty="0" err="1" smtClean="0"/>
              <a:t>menggunakan</a:t>
            </a:r>
            <a:r>
              <a:rPr lang="en-ID" sz="2000" dirty="0" smtClean="0"/>
              <a:t> </a:t>
            </a:r>
            <a:r>
              <a:rPr lang="en-ID" sz="2000" dirty="0" err="1" smtClean="0"/>
              <a:t>sumber</a:t>
            </a:r>
            <a:r>
              <a:rPr lang="en-ID" sz="2000" dirty="0" smtClean="0"/>
              <a:t> </a:t>
            </a:r>
            <a:r>
              <a:rPr lang="en-ID" sz="2000" dirty="0" err="1" smtClean="0"/>
              <a:t>daya</a:t>
            </a:r>
            <a:r>
              <a:rPr lang="en-ID" sz="2000" dirty="0" smtClean="0"/>
              <a:t> minimum </a:t>
            </a:r>
            <a:r>
              <a:rPr lang="en-ID" sz="2000" dirty="0" err="1" smtClean="0"/>
              <a:t>untuk</a:t>
            </a:r>
            <a:r>
              <a:rPr lang="en-ID" sz="2000" dirty="0" smtClean="0"/>
              <a:t> </a:t>
            </a:r>
            <a:r>
              <a:rPr lang="en-ID" sz="2000" dirty="0" err="1" smtClean="0"/>
              <a:t>menyelesaikan</a:t>
            </a:r>
            <a:r>
              <a:rPr lang="en-ID" sz="2000" dirty="0" smtClean="0"/>
              <a:t> </a:t>
            </a:r>
            <a:r>
              <a:rPr lang="en-ID" sz="2000" dirty="0" err="1" smtClean="0"/>
              <a:t>suatu</a:t>
            </a:r>
            <a:r>
              <a:rPr lang="en-ID" sz="2000" dirty="0" smtClean="0"/>
              <a:t> </a:t>
            </a:r>
            <a:r>
              <a:rPr lang="en-ID" sz="2000" dirty="0" err="1" smtClean="0"/>
              <a:t>tujuan</a:t>
            </a:r>
            <a:r>
              <a:rPr lang="en-ID" sz="2000" dirty="0" smtClean="0"/>
              <a:t> </a:t>
            </a:r>
            <a:r>
              <a:rPr lang="en-ID" sz="2000" dirty="0" err="1" smtClean="0"/>
              <a:t>objek</a:t>
            </a:r>
            <a:r>
              <a:rPr lang="en-ID" sz="2000" dirty="0" smtClean="0"/>
              <a:t>. </a:t>
            </a:r>
            <a:r>
              <a:rPr lang="en-ID" sz="2000" dirty="0" err="1" smtClean="0"/>
              <a:t>Variasi</a:t>
            </a:r>
            <a:r>
              <a:rPr lang="en-ID" sz="2000" dirty="0" smtClean="0"/>
              <a:t> </a:t>
            </a:r>
            <a:r>
              <a:rPr lang="en-ID" sz="2000" dirty="0" err="1" smtClean="0"/>
              <a:t>sumber</a:t>
            </a:r>
            <a:r>
              <a:rPr lang="en-ID" sz="2000" dirty="0" smtClean="0"/>
              <a:t> </a:t>
            </a:r>
            <a:r>
              <a:rPr lang="en-ID" sz="2000" dirty="0" err="1" smtClean="0"/>
              <a:t>daya</a:t>
            </a:r>
            <a:r>
              <a:rPr lang="en-ID" sz="2000" dirty="0" smtClean="0"/>
              <a:t> </a:t>
            </a:r>
            <a:r>
              <a:rPr lang="en-ID" sz="2000" dirty="0" err="1" smtClean="0"/>
              <a:t>terdiri</a:t>
            </a:r>
            <a:r>
              <a:rPr lang="en-ID" sz="2000" dirty="0" smtClean="0"/>
              <a:t> </a:t>
            </a:r>
            <a:r>
              <a:rPr lang="en-ID" sz="2000" dirty="0" err="1" smtClean="0"/>
              <a:t>dari</a:t>
            </a:r>
            <a:r>
              <a:rPr lang="en-ID" sz="2000" dirty="0" smtClean="0"/>
              <a:t> </a:t>
            </a:r>
            <a:r>
              <a:rPr lang="en-ID" sz="2000" dirty="0" err="1" smtClean="0"/>
              <a:t>mesin</a:t>
            </a:r>
            <a:r>
              <a:rPr lang="en-ID" sz="2000" dirty="0" smtClean="0"/>
              <a:t>, </a:t>
            </a:r>
            <a:r>
              <a:rPr lang="en-ID" sz="2000" dirty="0" err="1" smtClean="0"/>
              <a:t>waktu</a:t>
            </a:r>
            <a:r>
              <a:rPr lang="en-ID" sz="2000" dirty="0" smtClean="0"/>
              <a:t>, peripheral, S/W </a:t>
            </a:r>
            <a:r>
              <a:rPr lang="en-ID" sz="2000" dirty="0" err="1" smtClean="0"/>
              <a:t>sistem</a:t>
            </a:r>
            <a:r>
              <a:rPr lang="en-ID" sz="2000" dirty="0" smtClean="0"/>
              <a:t> </a:t>
            </a:r>
            <a:r>
              <a:rPr lang="en-ID" sz="2000" dirty="0" err="1" smtClean="0"/>
              <a:t>dan</a:t>
            </a:r>
            <a:r>
              <a:rPr lang="en-ID" sz="2000" dirty="0" smtClean="0"/>
              <a:t> </a:t>
            </a:r>
            <a:r>
              <a:rPr lang="en-ID" sz="2000" dirty="0" err="1" smtClean="0"/>
              <a:t>pekerja</a:t>
            </a:r>
            <a:r>
              <a:rPr lang="en-ID" sz="2000" dirty="0" smtClean="0"/>
              <a:t>. </a:t>
            </a:r>
            <a:endParaRPr lang="id-ID" sz="2000" dirty="0" smtClean="0"/>
          </a:p>
          <a:p>
            <a:pPr marL="754380" lvl="1" indent="-342900" algn="just">
              <a:buFont typeface="Wingdings" pitchFamily="2" charset="2"/>
              <a:buChar char="ü"/>
            </a:pPr>
            <a:endParaRPr lang="en-ID" sz="2000" dirty="0" smtClean="0"/>
          </a:p>
          <a:p>
            <a:pPr marL="0" indent="0" algn="just">
              <a:buNone/>
            </a:pPr>
            <a:r>
              <a:rPr lang="en-ID" sz="2000" dirty="0" err="1" smtClean="0"/>
              <a:t>Tujuan</a:t>
            </a:r>
            <a:r>
              <a:rPr lang="en-ID" sz="2000" dirty="0" smtClean="0"/>
              <a:t> </a:t>
            </a:r>
            <a:r>
              <a:rPr lang="en-ID" sz="2000" dirty="0" err="1" smtClean="0"/>
              <a:t>dari</a:t>
            </a:r>
            <a:r>
              <a:rPr lang="en-ID" sz="2000" dirty="0" smtClean="0"/>
              <a:t> </a:t>
            </a:r>
            <a:r>
              <a:rPr lang="en-ID" sz="2000" dirty="0" err="1" smtClean="0"/>
              <a:t>perlindungan</a:t>
            </a:r>
            <a:r>
              <a:rPr lang="en-ID" sz="2000" dirty="0" smtClean="0"/>
              <a:t> </a:t>
            </a:r>
            <a:r>
              <a:rPr lang="en-ID" sz="2000" dirty="0" err="1" smtClean="0"/>
              <a:t>aset</a:t>
            </a:r>
            <a:r>
              <a:rPr lang="en-ID" sz="2000" dirty="0" smtClean="0"/>
              <a:t>, </a:t>
            </a:r>
            <a:r>
              <a:rPr lang="en-ID" sz="2000" dirty="0" err="1" smtClean="0"/>
              <a:t>integritas</a:t>
            </a:r>
            <a:r>
              <a:rPr lang="en-ID" sz="2000" dirty="0" smtClean="0"/>
              <a:t> data, </a:t>
            </a:r>
            <a:r>
              <a:rPr lang="en-ID" sz="2000" dirty="0" err="1" smtClean="0"/>
              <a:t>efektivitas</a:t>
            </a:r>
            <a:r>
              <a:rPr lang="en-ID" sz="2000" dirty="0" smtClean="0"/>
              <a:t> </a:t>
            </a:r>
            <a:r>
              <a:rPr lang="en-ID" sz="2000" dirty="0" err="1" smtClean="0"/>
              <a:t>sistem</a:t>
            </a:r>
            <a:r>
              <a:rPr lang="en-ID" sz="2000" dirty="0" smtClean="0"/>
              <a:t> </a:t>
            </a:r>
            <a:r>
              <a:rPr lang="en-ID" sz="2000" dirty="0" err="1" smtClean="0"/>
              <a:t>dan</a:t>
            </a:r>
            <a:r>
              <a:rPr lang="en-ID" sz="2000" dirty="0" smtClean="0"/>
              <a:t> </a:t>
            </a:r>
            <a:r>
              <a:rPr lang="en-ID" sz="2000" dirty="0" err="1" smtClean="0"/>
              <a:t>efisiensi</a:t>
            </a:r>
            <a:r>
              <a:rPr lang="en-ID" sz="2000" dirty="0" smtClean="0"/>
              <a:t> </a:t>
            </a:r>
            <a:r>
              <a:rPr lang="en-ID" sz="2000" dirty="0" err="1" smtClean="0"/>
              <a:t>sistem</a:t>
            </a:r>
            <a:r>
              <a:rPr lang="en-ID" sz="2000" dirty="0" smtClean="0"/>
              <a:t> </a:t>
            </a:r>
            <a:r>
              <a:rPr lang="en-ID" sz="2000" dirty="0" err="1" smtClean="0"/>
              <a:t>dapat</a:t>
            </a:r>
            <a:r>
              <a:rPr lang="en-ID" sz="2000" dirty="0" smtClean="0"/>
              <a:t> </a:t>
            </a:r>
            <a:r>
              <a:rPr lang="en-ID" sz="2000" dirty="0" err="1" smtClean="0"/>
              <a:t>dicapat</a:t>
            </a:r>
            <a:r>
              <a:rPr lang="en-ID" sz="2000" dirty="0" smtClean="0"/>
              <a:t> </a:t>
            </a:r>
            <a:r>
              <a:rPr lang="en-ID" sz="2000" dirty="0" err="1" smtClean="0"/>
              <a:t>dengan</a:t>
            </a:r>
            <a:r>
              <a:rPr lang="en-ID" sz="2000" dirty="0" smtClean="0"/>
              <a:t> </a:t>
            </a:r>
            <a:r>
              <a:rPr lang="en-ID" sz="2000" dirty="0" err="1" smtClean="0"/>
              <a:t>baik</a:t>
            </a:r>
            <a:r>
              <a:rPr lang="en-ID" sz="2000" dirty="0" smtClean="0"/>
              <a:t> </a:t>
            </a:r>
            <a:r>
              <a:rPr lang="en-ID" sz="2000" dirty="0" err="1" smtClean="0"/>
              <a:t>jika</a:t>
            </a:r>
            <a:r>
              <a:rPr lang="en-ID" sz="2000" dirty="0" smtClean="0"/>
              <a:t> </a:t>
            </a:r>
            <a:r>
              <a:rPr lang="en-ID" sz="2000" b="1" dirty="0" err="1" smtClean="0"/>
              <a:t>manajemen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organisasi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meningkatkan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sistem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pengendalian</a:t>
            </a:r>
            <a:r>
              <a:rPr lang="en-ID" sz="2000" b="1" dirty="0" smtClean="0"/>
              <a:t> </a:t>
            </a:r>
            <a:r>
              <a:rPr lang="en-ID" sz="2000" b="1" dirty="0" err="1" smtClean="0"/>
              <a:t>internalnya</a:t>
            </a:r>
            <a:endParaRPr lang="en-ID" sz="2000" b="1" dirty="0"/>
          </a:p>
        </p:txBody>
      </p:sp>
    </p:spTree>
    <p:extLst>
      <p:ext uri="{BB962C8B-B14F-4D97-AF65-F5344CB8AC3E}">
        <p14:creationId xmlns:p14="http://schemas.microsoft.com/office/powerpoint/2010/main" val="46629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Aspek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n-ID" sz="2000" dirty="0" err="1"/>
              <a:t>Jika</a:t>
            </a:r>
            <a:r>
              <a:rPr lang="en-ID" sz="2000" dirty="0"/>
              <a:t> </a:t>
            </a:r>
            <a:r>
              <a:rPr lang="en-ID" sz="2000" dirty="0" err="1"/>
              <a:t>melihat</a:t>
            </a:r>
            <a:r>
              <a:rPr lang="en-ID" sz="2000" dirty="0"/>
              <a:t> </a:t>
            </a:r>
            <a:r>
              <a:rPr lang="en-ID" sz="2000" dirty="0" err="1"/>
              <a:t>tujuan</a:t>
            </a:r>
            <a:r>
              <a:rPr lang="en-ID" sz="2000" dirty="0"/>
              <a:t> Audit </a:t>
            </a:r>
            <a:r>
              <a:rPr lang="en-ID" sz="2000" dirty="0" err="1"/>
              <a:t>Sistem</a:t>
            </a:r>
            <a:r>
              <a:rPr lang="en-ID" sz="2000" dirty="0"/>
              <a:t> </a:t>
            </a:r>
            <a:r>
              <a:rPr lang="en-ID" sz="2000" dirty="0" err="1"/>
              <a:t>Informasi</a:t>
            </a:r>
            <a:r>
              <a:rPr lang="en-ID" sz="2000" dirty="0"/>
              <a:t> </a:t>
            </a:r>
            <a:r>
              <a:rPr lang="en-ID" sz="2000" dirty="0" err="1"/>
              <a:t>pada</a:t>
            </a:r>
            <a:r>
              <a:rPr lang="en-ID" sz="2000" dirty="0"/>
              <a:t> </a:t>
            </a:r>
            <a:r>
              <a:rPr lang="en-ID" sz="2000" dirty="0" err="1"/>
              <a:t>bagian</a:t>
            </a:r>
            <a:r>
              <a:rPr lang="en-ID" sz="2000" dirty="0"/>
              <a:t> </a:t>
            </a:r>
            <a:r>
              <a:rPr lang="en-ID" sz="2000" dirty="0" err="1"/>
              <a:t>sebelumnya</a:t>
            </a:r>
            <a:r>
              <a:rPr lang="en-ID" sz="2000" dirty="0"/>
              <a:t> </a:t>
            </a:r>
            <a:r>
              <a:rPr lang="en-ID" sz="2000" dirty="0" err="1"/>
              <a:t>maka</a:t>
            </a:r>
            <a:r>
              <a:rPr lang="en-ID" sz="2000" dirty="0"/>
              <a:t> </a:t>
            </a:r>
            <a:r>
              <a:rPr lang="en-ID" sz="2000" dirty="0" err="1"/>
              <a:t>terdapat</a:t>
            </a:r>
            <a:r>
              <a:rPr lang="en-ID" sz="2000" dirty="0"/>
              <a:t> </a:t>
            </a:r>
            <a:r>
              <a:rPr lang="en-ID" sz="2000" dirty="0" err="1"/>
              <a:t>dua</a:t>
            </a:r>
            <a:r>
              <a:rPr lang="en-ID" sz="2000" dirty="0"/>
              <a:t> </a:t>
            </a:r>
            <a:r>
              <a:rPr lang="en-ID" sz="2000" dirty="0" err="1"/>
              <a:t>aspek</a:t>
            </a:r>
            <a:r>
              <a:rPr lang="en-ID" sz="2000" dirty="0"/>
              <a:t> </a:t>
            </a:r>
            <a:r>
              <a:rPr lang="en-ID" sz="2000" dirty="0" err="1"/>
              <a:t>utama</a:t>
            </a:r>
            <a:r>
              <a:rPr lang="en-ID" sz="2000" dirty="0"/>
              <a:t>, </a:t>
            </a:r>
            <a:r>
              <a:rPr lang="en-ID" sz="2000" dirty="0" err="1"/>
              <a:t>yaitu</a:t>
            </a:r>
            <a:r>
              <a:rPr lang="en-ID" sz="2000" dirty="0" smtClean="0"/>
              <a:t>:</a:t>
            </a:r>
            <a:endParaRPr lang="id-ID" sz="2000" dirty="0" smtClean="0"/>
          </a:p>
          <a:p>
            <a:pPr marL="0" indent="0" algn="just">
              <a:buNone/>
            </a:pPr>
            <a:endParaRPr lang="en-ID" sz="2000" dirty="0"/>
          </a:p>
          <a:p>
            <a:pPr marL="0" indent="0" algn="just">
              <a:buNone/>
            </a:pPr>
            <a:r>
              <a:rPr lang="en-ID" sz="2000" b="1" dirty="0"/>
              <a:t>Conformance</a:t>
            </a:r>
            <a:r>
              <a:rPr lang="en-ID" sz="2000" dirty="0"/>
              <a:t> (</a:t>
            </a:r>
            <a:r>
              <a:rPr lang="en-ID" sz="2000" dirty="0" err="1"/>
              <a:t>Kesesuaian</a:t>
            </a:r>
            <a:r>
              <a:rPr lang="en-ID" sz="2000" dirty="0"/>
              <a:t>)</a:t>
            </a:r>
          </a:p>
          <a:p>
            <a:pPr lvl="1" algn="just"/>
            <a:r>
              <a:rPr lang="en-ID" sz="2000" dirty="0" err="1"/>
              <a:t>Pada</a:t>
            </a:r>
            <a:r>
              <a:rPr lang="en-ID" sz="2000" dirty="0"/>
              <a:t> </a:t>
            </a:r>
            <a:r>
              <a:rPr lang="en-ID" sz="2000" dirty="0" err="1"/>
              <a:t>kelompok</a:t>
            </a:r>
            <a:r>
              <a:rPr lang="en-ID" sz="2000" dirty="0"/>
              <a:t> </a:t>
            </a:r>
            <a:r>
              <a:rPr lang="en-ID" sz="2000" dirty="0" err="1"/>
              <a:t>tujuan</a:t>
            </a:r>
            <a:r>
              <a:rPr lang="en-ID" sz="2000" dirty="0"/>
              <a:t> </a:t>
            </a:r>
            <a:r>
              <a:rPr lang="en-ID" sz="2000" dirty="0" err="1"/>
              <a:t>ini</a:t>
            </a:r>
            <a:r>
              <a:rPr lang="en-ID" sz="2000" dirty="0"/>
              <a:t> audit </a:t>
            </a:r>
            <a:r>
              <a:rPr lang="en-ID" sz="2000" dirty="0" err="1"/>
              <a:t>sistem</a:t>
            </a:r>
            <a:r>
              <a:rPr lang="en-ID" sz="2000" dirty="0"/>
              <a:t> </a:t>
            </a:r>
            <a:r>
              <a:rPr lang="en-ID" sz="2000" dirty="0" err="1"/>
              <a:t>informasi</a:t>
            </a:r>
            <a:r>
              <a:rPr lang="en-ID" sz="2000" dirty="0"/>
              <a:t> </a:t>
            </a:r>
            <a:r>
              <a:rPr lang="en-ID" sz="2000" dirty="0" err="1"/>
              <a:t>difokuskan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memperoleh</a:t>
            </a:r>
            <a:r>
              <a:rPr lang="en-ID" sz="2000" dirty="0"/>
              <a:t> </a:t>
            </a:r>
            <a:r>
              <a:rPr lang="en-ID" sz="2000" dirty="0" err="1"/>
              <a:t>kesimpulan</a:t>
            </a:r>
            <a:r>
              <a:rPr lang="en-ID" sz="2000" dirty="0"/>
              <a:t> </a:t>
            </a:r>
            <a:r>
              <a:rPr lang="en-ID" sz="2000" dirty="0" err="1"/>
              <a:t>atas</a:t>
            </a:r>
            <a:r>
              <a:rPr lang="en-ID" sz="2000" dirty="0"/>
              <a:t> </a:t>
            </a:r>
            <a:r>
              <a:rPr lang="en-ID" sz="2000" dirty="0" err="1"/>
              <a:t>aspek</a:t>
            </a:r>
            <a:r>
              <a:rPr lang="en-ID" sz="2000" dirty="0"/>
              <a:t> </a:t>
            </a:r>
            <a:r>
              <a:rPr lang="en-ID" sz="2000" dirty="0" err="1"/>
              <a:t>kesesuaian</a:t>
            </a:r>
            <a:r>
              <a:rPr lang="en-ID" sz="2000" dirty="0"/>
              <a:t>, </a:t>
            </a:r>
            <a:r>
              <a:rPr lang="en-ID" sz="2000" dirty="0" err="1"/>
              <a:t>yaitu</a:t>
            </a:r>
            <a:r>
              <a:rPr lang="en-ID" sz="2000" dirty="0"/>
              <a:t> : Confidentiality (</a:t>
            </a:r>
            <a:r>
              <a:rPr lang="en-ID" sz="2000" b="1" dirty="0" err="1"/>
              <a:t>Kerahasiaan</a:t>
            </a:r>
            <a:r>
              <a:rPr lang="en-ID" sz="2000" dirty="0"/>
              <a:t>), Integrity (</a:t>
            </a:r>
            <a:r>
              <a:rPr lang="en-ID" sz="2000" b="1" dirty="0" err="1"/>
              <a:t>Integritas</a:t>
            </a:r>
            <a:r>
              <a:rPr lang="en-ID" sz="2000" dirty="0"/>
              <a:t>), Availability (</a:t>
            </a:r>
            <a:r>
              <a:rPr lang="en-ID" sz="2000" b="1" dirty="0" err="1"/>
              <a:t>Ketersediaan</a:t>
            </a:r>
            <a:r>
              <a:rPr lang="en-ID" sz="2000" dirty="0"/>
              <a:t>) </a:t>
            </a:r>
            <a:r>
              <a:rPr lang="en-ID" sz="2000" dirty="0" err="1"/>
              <a:t>dan</a:t>
            </a:r>
            <a:r>
              <a:rPr lang="en-ID" sz="2000" dirty="0"/>
              <a:t> Compliance (</a:t>
            </a:r>
            <a:r>
              <a:rPr lang="en-ID" sz="2000" b="1" dirty="0" err="1"/>
              <a:t>Kepatuhan</a:t>
            </a:r>
            <a:r>
              <a:rPr lang="en-ID" sz="2000" dirty="0" smtClean="0"/>
              <a:t>)</a:t>
            </a:r>
            <a:endParaRPr lang="id-ID" sz="2000" dirty="0" smtClean="0"/>
          </a:p>
          <a:p>
            <a:pPr marL="457200" lvl="1" indent="0" algn="just">
              <a:buNone/>
            </a:pPr>
            <a:endParaRPr lang="en-ID" sz="2000" dirty="0"/>
          </a:p>
          <a:p>
            <a:pPr marL="0" indent="0" algn="just">
              <a:buNone/>
            </a:pPr>
            <a:r>
              <a:rPr lang="en-ID" sz="2000" b="1" dirty="0"/>
              <a:t>Performance</a:t>
            </a:r>
            <a:r>
              <a:rPr lang="en-ID" sz="2000" dirty="0"/>
              <a:t> (</a:t>
            </a:r>
            <a:r>
              <a:rPr lang="en-ID" sz="2000" dirty="0" err="1"/>
              <a:t>Kinerja</a:t>
            </a:r>
            <a:r>
              <a:rPr lang="en-ID" sz="2000" dirty="0" smtClean="0"/>
              <a:t>)</a:t>
            </a:r>
            <a:endParaRPr lang="en-ID" sz="2000" dirty="0"/>
          </a:p>
          <a:p>
            <a:pPr lvl="1" algn="just"/>
            <a:r>
              <a:rPr lang="en-ID" sz="2000" dirty="0" err="1"/>
              <a:t>Pada</a:t>
            </a:r>
            <a:r>
              <a:rPr lang="en-ID" sz="2000" dirty="0"/>
              <a:t> </a:t>
            </a:r>
            <a:r>
              <a:rPr lang="en-ID" sz="2000" dirty="0" err="1"/>
              <a:t>kelompok</a:t>
            </a:r>
            <a:r>
              <a:rPr lang="en-ID" sz="2000" dirty="0"/>
              <a:t> </a:t>
            </a:r>
            <a:r>
              <a:rPr lang="en-ID" sz="2000" dirty="0" err="1"/>
              <a:t>tujuan</a:t>
            </a:r>
            <a:r>
              <a:rPr lang="en-ID" sz="2000" dirty="0"/>
              <a:t> </a:t>
            </a:r>
            <a:r>
              <a:rPr lang="en-ID" sz="2000" dirty="0" err="1"/>
              <a:t>ini</a:t>
            </a:r>
            <a:r>
              <a:rPr lang="en-ID" sz="2000" dirty="0"/>
              <a:t> audit </a:t>
            </a:r>
            <a:r>
              <a:rPr lang="en-ID" sz="2000" dirty="0" err="1"/>
              <a:t>sistem</a:t>
            </a:r>
            <a:r>
              <a:rPr lang="en-ID" sz="2000" dirty="0"/>
              <a:t> </a:t>
            </a:r>
            <a:r>
              <a:rPr lang="en-ID" sz="2000" dirty="0" err="1"/>
              <a:t>informasi</a:t>
            </a:r>
            <a:r>
              <a:rPr lang="en-ID" sz="2000" dirty="0"/>
              <a:t> </a:t>
            </a:r>
            <a:r>
              <a:rPr lang="en-ID" sz="2000" dirty="0" err="1"/>
              <a:t>difokuskan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memperoleh</a:t>
            </a:r>
            <a:r>
              <a:rPr lang="en-ID" sz="2000" dirty="0"/>
              <a:t> </a:t>
            </a:r>
            <a:r>
              <a:rPr lang="en-ID" sz="2000" dirty="0" err="1"/>
              <a:t>kesimpulan</a:t>
            </a:r>
            <a:r>
              <a:rPr lang="en-ID" sz="2000" dirty="0"/>
              <a:t> </a:t>
            </a:r>
            <a:r>
              <a:rPr lang="en-ID" sz="2000" dirty="0" err="1"/>
              <a:t>atas</a:t>
            </a:r>
            <a:r>
              <a:rPr lang="en-ID" sz="2000" dirty="0"/>
              <a:t> </a:t>
            </a:r>
            <a:r>
              <a:rPr lang="en-ID" sz="2000" dirty="0" err="1"/>
              <a:t>aspek</a:t>
            </a:r>
            <a:r>
              <a:rPr lang="en-ID" sz="2000" dirty="0"/>
              <a:t> </a:t>
            </a:r>
            <a:r>
              <a:rPr lang="en-ID" sz="2000" dirty="0" err="1"/>
              <a:t>kinerja</a:t>
            </a:r>
            <a:r>
              <a:rPr lang="en-ID" sz="2000" dirty="0"/>
              <a:t>, </a:t>
            </a:r>
            <a:r>
              <a:rPr lang="en-ID" sz="2000" dirty="0" err="1"/>
              <a:t>yaitu</a:t>
            </a:r>
            <a:r>
              <a:rPr lang="en-ID" sz="2000" dirty="0"/>
              <a:t> : Effectiveness (</a:t>
            </a:r>
            <a:r>
              <a:rPr lang="en-ID" sz="2000" b="1" dirty="0" err="1"/>
              <a:t>Efektifitas</a:t>
            </a:r>
            <a:r>
              <a:rPr lang="en-ID" sz="2000" dirty="0"/>
              <a:t>), Efficiency (</a:t>
            </a:r>
            <a:r>
              <a:rPr lang="en-ID" sz="2000" b="1" dirty="0" err="1"/>
              <a:t>Efisiensi</a:t>
            </a:r>
            <a:r>
              <a:rPr lang="en-ID" sz="2000" dirty="0"/>
              <a:t>), Reliability (</a:t>
            </a:r>
            <a:r>
              <a:rPr lang="en-ID" sz="2000" b="1" dirty="0" err="1"/>
              <a:t>Kehandalan</a:t>
            </a:r>
            <a:r>
              <a:rPr lang="en-ID" sz="2000" dirty="0" smtClean="0"/>
              <a:t>).</a:t>
            </a:r>
            <a:endParaRPr lang="id-ID" sz="2000" dirty="0" smtClean="0"/>
          </a:p>
        </p:txBody>
      </p:sp>
    </p:spTree>
    <p:extLst>
      <p:ext uri="{BB962C8B-B14F-4D97-AF65-F5344CB8AC3E}">
        <p14:creationId xmlns:p14="http://schemas.microsoft.com/office/powerpoint/2010/main" val="59054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pPr eaLnBrk="1" hangingPunct="1"/>
            <a:r>
              <a:rPr lang="en-US" altLang="en-US" smtClean="0"/>
              <a:t>Overlap Audit</a:t>
            </a:r>
          </a:p>
        </p:txBody>
      </p:sp>
      <p:pic>
        <p:nvPicPr>
          <p:cNvPr id="2969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143000"/>
            <a:ext cx="4627563" cy="4572000"/>
          </a:xfrm>
        </p:spPr>
      </p:pic>
      <p:sp>
        <p:nvSpPr>
          <p:cNvPr id="29700" name="Rectangle 1"/>
          <p:cNvSpPr>
            <a:spLocks noChangeArrowheads="1"/>
          </p:cNvSpPr>
          <p:nvPr/>
        </p:nvSpPr>
        <p:spPr bwMode="auto">
          <a:xfrm>
            <a:off x="914400" y="5715000"/>
            <a:ext cx="7239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u="sng" dirty="0">
                <a:solidFill>
                  <a:schemeClr val="accent2"/>
                </a:solidFill>
              </a:rPr>
              <a:t>IT auditing has much in  common </a:t>
            </a:r>
            <a:r>
              <a:rPr lang="en-US" altLang="en-US" dirty="0"/>
              <a:t>with other types of audit and overlaps in many respects with financial, operational, and quality audit practices.</a:t>
            </a:r>
          </a:p>
        </p:txBody>
      </p:sp>
    </p:spTree>
    <p:extLst>
      <p:ext uri="{BB962C8B-B14F-4D97-AF65-F5344CB8AC3E}">
        <p14:creationId xmlns:p14="http://schemas.microsoft.com/office/powerpoint/2010/main" val="3597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D" b="1" dirty="0" err="1"/>
              <a:t>Metodologi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altLang="en-US" dirty="0" err="1" smtClean="0"/>
              <a:t>Dalam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pelaksanaanya</a:t>
            </a:r>
            <a:r>
              <a:rPr lang="en-US" altLang="en-US" dirty="0" smtClean="0"/>
              <a:t>, auditor TI </a:t>
            </a:r>
            <a:r>
              <a:rPr lang="en-US" altLang="en-US" dirty="0" err="1" smtClean="0"/>
              <a:t>mengumpulkan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bukti-bukti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memadai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melalui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berbagai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teknik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termasuk</a:t>
            </a:r>
            <a:r>
              <a:rPr lang="en-US" altLang="en-US" dirty="0" smtClean="0"/>
              <a:t> survey, </a:t>
            </a:r>
            <a:r>
              <a:rPr lang="en-US" altLang="en-US" dirty="0" err="1" smtClean="0"/>
              <a:t>wawancara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observasi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review </a:t>
            </a:r>
            <a:r>
              <a:rPr lang="en-US" altLang="en-US" dirty="0" err="1" smtClean="0"/>
              <a:t>dokumentasi</a:t>
            </a:r>
            <a:r>
              <a:rPr lang="en-US" altLang="en-US" dirty="0" smtClean="0"/>
              <a:t>.</a:t>
            </a:r>
          </a:p>
          <a:p>
            <a:r>
              <a:rPr lang="en-US" altLang="en-US" dirty="0" err="1" smtClean="0"/>
              <a:t>Satu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hal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unik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bukti-bukti</a:t>
            </a:r>
            <a:r>
              <a:rPr lang="en-US" altLang="en-US" dirty="0" smtClean="0"/>
              <a:t> audit yang </a:t>
            </a:r>
            <a:r>
              <a:rPr lang="en-US" altLang="en-US" dirty="0" err="1" smtClean="0"/>
              <a:t>diambil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oleh</a:t>
            </a:r>
            <a:r>
              <a:rPr lang="en-US" altLang="en-US" dirty="0" smtClean="0"/>
              <a:t> auditor </a:t>
            </a:r>
            <a:r>
              <a:rPr lang="en-US" altLang="en-US" dirty="0" err="1" smtClean="0"/>
              <a:t>biasanya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mencakup</a:t>
            </a:r>
            <a:r>
              <a:rPr lang="en-US" altLang="en-US" dirty="0" smtClean="0"/>
              <a:t> pula </a:t>
            </a:r>
            <a:r>
              <a:rPr lang="en-US" altLang="en-US" dirty="0" err="1" smtClean="0"/>
              <a:t>bukti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elektronis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Biasanya</a:t>
            </a:r>
            <a:r>
              <a:rPr lang="en-US" altLang="en-US" dirty="0" smtClean="0"/>
              <a:t>, auditor TI </a:t>
            </a:r>
            <a:r>
              <a:rPr lang="en-US" altLang="en-US" dirty="0" err="1" smtClean="0"/>
              <a:t>menerapkan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teknik</a:t>
            </a:r>
            <a:r>
              <a:rPr lang="en-US" altLang="en-US" dirty="0" smtClean="0"/>
              <a:t> audit </a:t>
            </a:r>
            <a:r>
              <a:rPr lang="en-US" altLang="en-US" dirty="0" err="1" smtClean="0"/>
              <a:t>berbantuan</a:t>
            </a:r>
            <a:r>
              <a:rPr lang="en-US" altLang="en-US" dirty="0" smtClean="0"/>
              <a:t> computer, </a:t>
            </a:r>
            <a:r>
              <a:rPr lang="en-US" altLang="en-US" dirty="0" err="1" smtClean="0"/>
              <a:t>disebut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juga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dengan</a:t>
            </a:r>
            <a:r>
              <a:rPr lang="en-US" altLang="en-US" dirty="0" smtClean="0"/>
              <a:t> CAAT (</a:t>
            </a:r>
            <a:r>
              <a:rPr lang="en-US" altLang="en-US" i="1" dirty="0" smtClean="0"/>
              <a:t>Computer Aided Auditing Technique</a:t>
            </a:r>
            <a:r>
              <a:rPr lang="en-US" altLang="en-US" dirty="0" smtClean="0"/>
              <a:t>).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146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id-ID" sz="4000" b="1" smtClean="0"/>
              <a:t>Jenis Audit </a:t>
            </a:r>
            <a:br>
              <a:rPr lang="en-US" altLang="id-ID" sz="4000" b="1" smtClean="0"/>
            </a:br>
            <a:r>
              <a:rPr lang="en-US" altLang="id-ID" sz="4000" b="1" smtClean="0"/>
              <a:t>(Secara Umum)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altLang="id-ID" sz="4400" dirty="0" smtClean="0"/>
              <a:t>Compliance</a:t>
            </a:r>
          </a:p>
          <a:p>
            <a:pPr eaLnBrk="1" hangingPunct="1"/>
            <a:r>
              <a:rPr lang="en-US" altLang="id-ID" sz="4400" dirty="0" err="1" smtClean="0"/>
              <a:t>Kinerja</a:t>
            </a:r>
            <a:endParaRPr lang="en-US" altLang="id-ID" sz="4400" dirty="0" smtClean="0"/>
          </a:p>
          <a:p>
            <a:pPr eaLnBrk="1" hangingPunct="1"/>
            <a:r>
              <a:rPr lang="en-US" altLang="id-ID" sz="4400" dirty="0" err="1" smtClean="0"/>
              <a:t>Kecurangan</a:t>
            </a:r>
            <a:endParaRPr lang="en-US" altLang="id-ID" sz="4400" dirty="0" smtClean="0"/>
          </a:p>
          <a:p>
            <a:pPr eaLnBrk="1" hangingPunct="1"/>
            <a:r>
              <a:rPr lang="en-US" altLang="id-ID" sz="4400" dirty="0" err="1" smtClean="0"/>
              <a:t>Sertifikasi</a:t>
            </a:r>
            <a:endParaRPr lang="en-GB" altLang="id-ID" sz="4400" dirty="0" smtClean="0"/>
          </a:p>
          <a:p>
            <a:pPr eaLnBrk="1" hangingPunct="1"/>
            <a:endParaRPr lang="en-US" altLang="id-ID" sz="4400" dirty="0" smtClean="0"/>
          </a:p>
        </p:txBody>
      </p:sp>
    </p:spTree>
    <p:extLst>
      <p:ext uri="{BB962C8B-B14F-4D97-AF65-F5344CB8AC3E}">
        <p14:creationId xmlns:p14="http://schemas.microsoft.com/office/powerpoint/2010/main" val="309003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pPr eaLnBrk="1" hangingPunct="1"/>
            <a:r>
              <a:rPr lang="en-US" altLang="id-ID" sz="4000" b="1" smtClean="0"/>
              <a:t>Jenis Audit  (IT)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id-ID" sz="2400" b="1" dirty="0" smtClean="0"/>
              <a:t>System Audit</a:t>
            </a:r>
          </a:p>
          <a:p>
            <a:pPr lvl="1" eaLnBrk="1" hangingPunct="1"/>
            <a:r>
              <a:rPr lang="en-US" altLang="id-ID" b="1" dirty="0" smtClean="0"/>
              <a:t>Audit </a:t>
            </a:r>
            <a:r>
              <a:rPr lang="en-US" altLang="id-ID" b="1" dirty="0" err="1" smtClean="0"/>
              <a:t>terhadap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sistem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terdokumentasi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untuk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memastikan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sudah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memenuhi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standar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nasional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atau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internasional</a:t>
            </a:r>
            <a:endParaRPr lang="en-US" altLang="id-ID" b="1" dirty="0" smtClean="0"/>
          </a:p>
          <a:p>
            <a:pPr eaLnBrk="1" hangingPunct="1"/>
            <a:r>
              <a:rPr lang="en-US" altLang="id-ID" sz="2400" b="1" dirty="0" smtClean="0"/>
              <a:t>Compliance Audit</a:t>
            </a:r>
          </a:p>
          <a:p>
            <a:pPr lvl="1" eaLnBrk="1" hangingPunct="1"/>
            <a:r>
              <a:rPr lang="en-US" altLang="id-ID" b="1" dirty="0" err="1" smtClean="0"/>
              <a:t>Untuk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menguji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efektifitas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implementasi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dari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kebijakan</a:t>
            </a:r>
            <a:r>
              <a:rPr lang="en-US" altLang="id-ID" b="1" dirty="0" smtClean="0"/>
              <a:t>, </a:t>
            </a:r>
            <a:r>
              <a:rPr lang="en-US" altLang="id-ID" b="1" dirty="0" err="1" smtClean="0"/>
              <a:t>prosedur</a:t>
            </a:r>
            <a:r>
              <a:rPr lang="en-US" altLang="id-ID" b="1" dirty="0" smtClean="0"/>
              <a:t>, </a:t>
            </a:r>
            <a:r>
              <a:rPr lang="en-US" altLang="id-ID" b="1" dirty="0" err="1" smtClean="0"/>
              <a:t>kontrol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dan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unsur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hukum</a:t>
            </a:r>
            <a:r>
              <a:rPr lang="en-US" altLang="id-ID" b="1" dirty="0" smtClean="0"/>
              <a:t> yang lain</a:t>
            </a:r>
          </a:p>
          <a:p>
            <a:pPr eaLnBrk="1" hangingPunct="1"/>
            <a:r>
              <a:rPr lang="en-US" altLang="id-ID" sz="2400" b="1" dirty="0" smtClean="0"/>
              <a:t>Product / Service Audit</a:t>
            </a:r>
          </a:p>
          <a:p>
            <a:pPr lvl="1" eaLnBrk="1" hangingPunct="1"/>
            <a:r>
              <a:rPr lang="en-US" altLang="id-ID" b="1" dirty="0" err="1" smtClean="0"/>
              <a:t>Untuk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menguji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suatu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produk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atau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layanan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telah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sesuai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seperti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spesifikasi</a:t>
            </a:r>
            <a:r>
              <a:rPr lang="en-US" altLang="id-ID" b="1" dirty="0" smtClean="0"/>
              <a:t> yang </a:t>
            </a:r>
            <a:r>
              <a:rPr lang="en-US" altLang="id-ID" b="1" dirty="0" err="1" smtClean="0"/>
              <a:t>telah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ditentukan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dan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cocok</a:t>
            </a:r>
            <a:r>
              <a:rPr lang="en-US" altLang="id-ID" b="1" dirty="0" smtClean="0"/>
              <a:t> </a:t>
            </a:r>
            <a:r>
              <a:rPr lang="en-US" altLang="id-ID" b="1" dirty="0" err="1" smtClean="0"/>
              <a:t>digunakan</a:t>
            </a:r>
            <a:endParaRPr lang="en-GB" altLang="id-ID" b="1" dirty="0" smtClean="0"/>
          </a:p>
          <a:p>
            <a:pPr eaLnBrk="1" hangingPunct="1"/>
            <a:endParaRPr lang="en-US" altLang="id-ID" dirty="0" smtClean="0"/>
          </a:p>
        </p:txBody>
      </p:sp>
    </p:spTree>
    <p:extLst>
      <p:ext uri="{BB962C8B-B14F-4D97-AF65-F5344CB8AC3E}">
        <p14:creationId xmlns:p14="http://schemas.microsoft.com/office/powerpoint/2010/main" val="284078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Tahapan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ID" dirty="0" err="1"/>
              <a:t>Tahapan</a:t>
            </a:r>
            <a:r>
              <a:rPr lang="en-ID" dirty="0"/>
              <a:t> audit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perencanaan</a:t>
            </a:r>
            <a:r>
              <a:rPr lang="en-ID" dirty="0"/>
              <a:t>, </a:t>
            </a:r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lapangan</a:t>
            </a:r>
            <a:r>
              <a:rPr lang="en-ID" dirty="0"/>
              <a:t>, </a:t>
            </a:r>
            <a:r>
              <a:rPr lang="en-ID" dirty="0" err="1"/>
              <a:t>pelaporan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tindak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D" b="1" dirty="0" err="1"/>
              <a:t>Perencanaan</a:t>
            </a:r>
            <a:r>
              <a:rPr lang="en-ID" b="1" dirty="0"/>
              <a:t> (</a:t>
            </a:r>
            <a:r>
              <a:rPr lang="en-ID" b="1" i="1" dirty="0"/>
              <a:t>Planning</a:t>
            </a:r>
            <a:r>
              <a:rPr lang="en-ID" b="1" dirty="0"/>
              <a:t>)</a:t>
            </a:r>
          </a:p>
          <a:p>
            <a:pPr lvl="1" algn="just"/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perencanaan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 (scope), </a:t>
            </a:r>
            <a:r>
              <a:rPr lang="en-ID" dirty="0" err="1"/>
              <a:t>objek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diaudit</a:t>
            </a:r>
            <a:r>
              <a:rPr lang="en-ID" dirty="0"/>
              <a:t>, standard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audit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managen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yang </a:t>
            </a:r>
            <a:r>
              <a:rPr lang="en-ID" dirty="0" err="1"/>
              <a:t>bersangkutan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menganalisa</a:t>
            </a:r>
            <a:r>
              <a:rPr lang="en-ID" dirty="0"/>
              <a:t> </a:t>
            </a:r>
            <a:r>
              <a:rPr lang="en-ID" dirty="0" err="1"/>
              <a:t>visi</a:t>
            </a:r>
            <a:r>
              <a:rPr lang="en-ID" dirty="0"/>
              <a:t>, </a:t>
            </a:r>
            <a:r>
              <a:rPr lang="en-ID" dirty="0" err="1"/>
              <a:t>misi</a:t>
            </a:r>
            <a:r>
              <a:rPr lang="en-ID" dirty="0"/>
              <a:t>, </a:t>
            </a:r>
            <a:r>
              <a:rPr lang="en-ID" dirty="0" err="1"/>
              <a:t>sasaran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 yang </a:t>
            </a:r>
            <a:r>
              <a:rPr lang="en-ID" dirty="0" err="1"/>
              <a:t>diteliti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strategi</a:t>
            </a:r>
            <a:r>
              <a:rPr lang="en-ID" dirty="0"/>
              <a:t>, </a:t>
            </a:r>
            <a:r>
              <a:rPr lang="en-ID" dirty="0" err="1"/>
              <a:t>kebijakan-kebijakan</a:t>
            </a:r>
            <a:r>
              <a:rPr lang="en-ID" dirty="0"/>
              <a:t> yang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pengolahan</a:t>
            </a:r>
            <a:r>
              <a:rPr lang="en-ID" dirty="0"/>
              <a:t> </a:t>
            </a:r>
            <a:r>
              <a:rPr lang="en-ID" dirty="0" err="1"/>
              <a:t>investigasi</a:t>
            </a:r>
            <a:endParaRPr lang="en-ID" dirty="0"/>
          </a:p>
          <a:p>
            <a:pPr lvl="1" algn="just"/>
            <a:r>
              <a:rPr lang="fi-FI" dirty="0"/>
              <a:t>Perencanaan meliputi beberapa aktivitas utama, yaitu:</a:t>
            </a:r>
            <a:endParaRPr lang="en-ID" dirty="0"/>
          </a:p>
          <a:p>
            <a:pPr lvl="2" algn="just"/>
            <a:r>
              <a:rPr lang="en-ID" dirty="0" err="1"/>
              <a:t>Penetapan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audit</a:t>
            </a:r>
          </a:p>
          <a:p>
            <a:pPr lvl="2" algn="just"/>
            <a:r>
              <a:rPr lang="en-ID" dirty="0" err="1"/>
              <a:t>Pengorganisasian</a:t>
            </a:r>
            <a:r>
              <a:rPr lang="en-ID" dirty="0"/>
              <a:t> </a:t>
            </a:r>
            <a:r>
              <a:rPr lang="en-ID" dirty="0" err="1"/>
              <a:t>tim</a:t>
            </a:r>
            <a:r>
              <a:rPr lang="en-ID" dirty="0"/>
              <a:t> audit</a:t>
            </a:r>
          </a:p>
          <a:p>
            <a:pPr lvl="2" algn="just"/>
            <a:r>
              <a:rPr lang="en-ID" dirty="0" err="1"/>
              <a:t>Pemahaman</a:t>
            </a:r>
            <a:r>
              <a:rPr lang="en-ID" dirty="0"/>
              <a:t>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bisnis</a:t>
            </a:r>
            <a:r>
              <a:rPr lang="en-ID" dirty="0"/>
              <a:t> </a:t>
            </a:r>
            <a:r>
              <a:rPr lang="en-ID" dirty="0" err="1"/>
              <a:t>klien</a:t>
            </a:r>
            <a:endParaRPr lang="en-ID" dirty="0"/>
          </a:p>
          <a:p>
            <a:pPr lvl="2" algn="just"/>
            <a:r>
              <a:rPr lang="en-ID" dirty="0" err="1"/>
              <a:t>Kaji</a:t>
            </a:r>
            <a:r>
              <a:rPr lang="en-ID" dirty="0"/>
              <a:t> </a:t>
            </a:r>
            <a:r>
              <a:rPr lang="en-ID" dirty="0" err="1"/>
              <a:t>ulang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audit </a:t>
            </a:r>
            <a:r>
              <a:rPr lang="en-ID" dirty="0" err="1"/>
              <a:t>sebelumnya</a:t>
            </a:r>
            <a:endParaRPr lang="en-ID" dirty="0"/>
          </a:p>
          <a:p>
            <a:pPr lvl="2" algn="just"/>
            <a:r>
              <a:rPr lang="en-ID" dirty="0" err="1"/>
              <a:t>Penyiapan</a:t>
            </a:r>
            <a:r>
              <a:rPr lang="en-ID" dirty="0"/>
              <a:t> program audit</a:t>
            </a:r>
          </a:p>
          <a:p>
            <a:pPr algn="just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144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Tahapan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514350" indent="-514350" algn="just">
              <a:buFont typeface="+mj-lt"/>
              <a:buAutoNum type="arabicPeriod" startAt="2"/>
            </a:pPr>
            <a:r>
              <a:rPr lang="en-ID" b="1" dirty="0" err="1"/>
              <a:t>Pemeriksaan</a:t>
            </a:r>
            <a:r>
              <a:rPr lang="en-ID" b="1" dirty="0"/>
              <a:t> </a:t>
            </a:r>
            <a:r>
              <a:rPr lang="en-ID" b="1" dirty="0" err="1"/>
              <a:t>Lapangan</a:t>
            </a:r>
            <a:r>
              <a:rPr lang="en-ID" b="1" dirty="0"/>
              <a:t> (</a:t>
            </a:r>
            <a:r>
              <a:rPr lang="en-ID" b="1" i="1" dirty="0"/>
              <a:t>Field Work</a:t>
            </a:r>
            <a:r>
              <a:rPr lang="en-ID" b="1" dirty="0"/>
              <a:t>)</a:t>
            </a:r>
          </a:p>
          <a:p>
            <a:pPr lvl="1" algn="just"/>
            <a:r>
              <a:rPr lang="en-ID" dirty="0" err="1"/>
              <a:t>Pengumpulan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mengumpulkan</a:t>
            </a:r>
            <a:r>
              <a:rPr lang="en-ID" dirty="0"/>
              <a:t> data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pihak-pihak</a:t>
            </a:r>
            <a:r>
              <a:rPr lang="en-ID" dirty="0"/>
              <a:t> yang </a:t>
            </a:r>
            <a:r>
              <a:rPr lang="en-ID" dirty="0" err="1"/>
              <a:t>terkait</a:t>
            </a:r>
            <a:r>
              <a:rPr lang="en-ID" dirty="0"/>
              <a:t>. </a:t>
            </a:r>
          </a:p>
          <a:p>
            <a:pPr lvl="1" algn="just"/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pengumpulan</a:t>
            </a:r>
            <a:r>
              <a:rPr lang="en-ID" dirty="0"/>
              <a:t> data </a:t>
            </a:r>
            <a:r>
              <a:rPr lang="en-ID" dirty="0" err="1"/>
              <a:t>yaitu</a:t>
            </a:r>
            <a:r>
              <a:rPr lang="en-ID" dirty="0"/>
              <a:t>: </a:t>
            </a:r>
            <a:r>
              <a:rPr lang="en-ID" dirty="0" err="1"/>
              <a:t>wawancara</a:t>
            </a:r>
            <a:r>
              <a:rPr lang="en-ID" dirty="0"/>
              <a:t>, </a:t>
            </a:r>
            <a:r>
              <a:rPr lang="en-ID" dirty="0" err="1"/>
              <a:t>quesioner</a:t>
            </a:r>
            <a:r>
              <a:rPr lang="en-ID" dirty="0"/>
              <a:t> </a:t>
            </a:r>
            <a:r>
              <a:rPr lang="en-ID" dirty="0" err="1"/>
              <a:t>ataupun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survey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lokasi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.</a:t>
            </a:r>
          </a:p>
          <a:p>
            <a:pPr marL="514350" indent="-514350" algn="just">
              <a:buFont typeface="+mj-lt"/>
              <a:buAutoNum type="arabicPeriod" startAt="3"/>
            </a:pPr>
            <a:r>
              <a:rPr lang="en-ID" b="1" dirty="0" err="1"/>
              <a:t>Pelaporan</a:t>
            </a:r>
            <a:r>
              <a:rPr lang="en-ID" b="1" dirty="0"/>
              <a:t> (</a:t>
            </a:r>
            <a:r>
              <a:rPr lang="en-ID" b="1" i="1" dirty="0"/>
              <a:t>Reporting</a:t>
            </a:r>
            <a:r>
              <a:rPr lang="en-ID" b="1" dirty="0"/>
              <a:t>)</a:t>
            </a:r>
          </a:p>
          <a:p>
            <a:pPr lvl="1" algn="just"/>
            <a:r>
              <a:rPr lang="en-ID" dirty="0" err="1"/>
              <a:t>Setelah</a:t>
            </a:r>
            <a:r>
              <a:rPr lang="en-ID" dirty="0"/>
              <a:t> proses </a:t>
            </a:r>
            <a:r>
              <a:rPr lang="en-ID" dirty="0" err="1"/>
              <a:t>pengumpulan</a:t>
            </a:r>
            <a:r>
              <a:rPr lang="en-ID" dirty="0"/>
              <a:t> data,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didapat</a:t>
            </a:r>
            <a:r>
              <a:rPr lang="en-ID" dirty="0"/>
              <a:t> data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diproses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dihitung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perhitungan</a:t>
            </a:r>
            <a:r>
              <a:rPr lang="en-ID" dirty="0"/>
              <a:t> </a:t>
            </a:r>
            <a:r>
              <a:rPr lang="en-ID" i="1" dirty="0"/>
              <a:t>maturity level</a:t>
            </a:r>
            <a:r>
              <a:rPr lang="en-ID" dirty="0"/>
              <a:t>. </a:t>
            </a:r>
          </a:p>
          <a:p>
            <a:pPr lvl="1" algn="just"/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hasil-hasil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audit. </a:t>
            </a:r>
          </a:p>
          <a:p>
            <a:pPr lvl="1" algn="just"/>
            <a:r>
              <a:rPr lang="en-ID" dirty="0" err="1"/>
              <a:t>Perhitungan</a:t>
            </a:r>
            <a:r>
              <a:rPr lang="en-ID" dirty="0"/>
              <a:t> maturity level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mengacu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wawancara</a:t>
            </a:r>
            <a:r>
              <a:rPr lang="en-ID" dirty="0"/>
              <a:t>, survey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rekapitulasi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penyebaran</a:t>
            </a:r>
            <a:r>
              <a:rPr lang="en-ID" dirty="0"/>
              <a:t> </a:t>
            </a:r>
            <a:r>
              <a:rPr lang="en-ID" dirty="0" err="1"/>
              <a:t>quesioner</a:t>
            </a:r>
            <a:r>
              <a:rPr lang="en-ID" dirty="0"/>
              <a:t>. </a:t>
            </a:r>
          </a:p>
          <a:p>
            <a:pPr lvl="1" algn="just"/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maturity level yang </a:t>
            </a:r>
            <a:r>
              <a:rPr lang="en-ID" dirty="0" err="1"/>
              <a:t>mencerminkan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(</a:t>
            </a:r>
            <a:r>
              <a:rPr lang="en-ID" i="1" dirty="0"/>
              <a:t>current maturity level</a:t>
            </a:r>
            <a:r>
              <a:rPr lang="en-ID" dirty="0"/>
              <a:t>)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standard </a:t>
            </a:r>
            <a:r>
              <a:rPr lang="en-ID" dirty="0" err="1"/>
              <a:t>atau</a:t>
            </a:r>
            <a:r>
              <a:rPr lang="en-ID" dirty="0"/>
              <a:t> ideal yang </a:t>
            </a:r>
            <a:r>
              <a:rPr lang="en-ID" dirty="0" err="1"/>
              <a:t>diharapkan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acuan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selanjutnya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kesenjangan</a:t>
            </a:r>
            <a:r>
              <a:rPr lang="en-ID" dirty="0"/>
              <a:t> (</a:t>
            </a:r>
            <a:r>
              <a:rPr lang="en-ID" i="1" dirty="0"/>
              <a:t>gap</a:t>
            </a:r>
            <a:r>
              <a:rPr lang="en-ID" dirty="0"/>
              <a:t>).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988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Tahapan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ID" sz="2400" b="1" dirty="0" err="1"/>
              <a:t>Tindak</a:t>
            </a:r>
            <a:r>
              <a:rPr lang="en-ID" sz="2400" b="1" dirty="0"/>
              <a:t> </a:t>
            </a:r>
            <a:r>
              <a:rPr lang="en-ID" sz="2400" b="1" dirty="0" err="1"/>
              <a:t>Lanjut</a:t>
            </a:r>
            <a:r>
              <a:rPr lang="en-ID" sz="2400" b="1" dirty="0"/>
              <a:t> (</a:t>
            </a:r>
            <a:r>
              <a:rPr lang="en-ID" sz="2400" b="1" i="1" dirty="0"/>
              <a:t>Follow Up</a:t>
            </a:r>
            <a:r>
              <a:rPr lang="en-ID" sz="2400" b="1" dirty="0"/>
              <a:t>)</a:t>
            </a:r>
          </a:p>
          <a:p>
            <a:pPr lvl="1" algn="just"/>
            <a:r>
              <a:rPr lang="en-ID" sz="2400" dirty="0" err="1"/>
              <a:t>Tahap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yang </a:t>
            </a:r>
            <a:r>
              <a:rPr lang="en-ID" sz="2400" dirty="0" err="1"/>
              <a:t>dilakukan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memberikan</a:t>
            </a:r>
            <a:r>
              <a:rPr lang="en-ID" sz="2400" dirty="0"/>
              <a:t> </a:t>
            </a:r>
            <a:r>
              <a:rPr lang="en-ID" sz="2400" dirty="0" err="1"/>
              <a:t>laporan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audit </a:t>
            </a:r>
            <a:r>
              <a:rPr lang="en-ID" sz="2400" dirty="0" err="1"/>
              <a:t>berupa</a:t>
            </a:r>
            <a:r>
              <a:rPr lang="en-ID" sz="2400" dirty="0"/>
              <a:t> </a:t>
            </a:r>
            <a:r>
              <a:rPr lang="en-ID" sz="2400" dirty="0" err="1"/>
              <a:t>rekomendasi</a:t>
            </a:r>
            <a:r>
              <a:rPr lang="en-ID" sz="2400" dirty="0"/>
              <a:t> </a:t>
            </a:r>
            <a:r>
              <a:rPr lang="en-ID" sz="2400" dirty="0" err="1"/>
              <a:t>tindakan</a:t>
            </a:r>
            <a:r>
              <a:rPr lang="en-ID" sz="2400" dirty="0"/>
              <a:t> </a:t>
            </a:r>
            <a:r>
              <a:rPr lang="en-ID" sz="2400" dirty="0" err="1"/>
              <a:t>perbaikan</a:t>
            </a:r>
            <a:r>
              <a:rPr lang="en-ID" sz="2400" dirty="0"/>
              <a:t> </a:t>
            </a:r>
            <a:r>
              <a:rPr lang="en-ID" sz="2400" dirty="0" err="1"/>
              <a:t>kepada</a:t>
            </a:r>
            <a:r>
              <a:rPr lang="en-ID" sz="2400" dirty="0"/>
              <a:t> </a:t>
            </a:r>
            <a:r>
              <a:rPr lang="en-ID" sz="2400" dirty="0" err="1"/>
              <a:t>pihak</a:t>
            </a:r>
            <a:r>
              <a:rPr lang="en-ID" sz="2400" dirty="0"/>
              <a:t> </a:t>
            </a:r>
            <a:r>
              <a:rPr lang="en-ID" sz="2400" dirty="0" err="1"/>
              <a:t>managemen</a:t>
            </a:r>
            <a:r>
              <a:rPr lang="en-ID" sz="2400" dirty="0"/>
              <a:t> </a:t>
            </a:r>
            <a:r>
              <a:rPr lang="en-ID" sz="2400" dirty="0" err="1"/>
              <a:t>objek</a:t>
            </a:r>
            <a:r>
              <a:rPr lang="en-ID" sz="2400" dirty="0"/>
              <a:t> yang </a:t>
            </a:r>
            <a:r>
              <a:rPr lang="en-ID" sz="2400" dirty="0" err="1"/>
              <a:t>diteliti</a:t>
            </a:r>
            <a:endParaRPr lang="en-ID" sz="2400" dirty="0"/>
          </a:p>
          <a:p>
            <a:pPr lvl="1" algn="just"/>
            <a:r>
              <a:rPr lang="en-ID" sz="2400" dirty="0" err="1"/>
              <a:t>Wewenang</a:t>
            </a:r>
            <a:r>
              <a:rPr lang="en-ID" sz="2400" dirty="0"/>
              <a:t> </a:t>
            </a:r>
            <a:r>
              <a:rPr lang="en-ID" sz="2400" dirty="0" err="1"/>
              <a:t>perbaikan</a:t>
            </a:r>
            <a:r>
              <a:rPr lang="en-ID" sz="2400" dirty="0"/>
              <a:t> </a:t>
            </a:r>
            <a:r>
              <a:rPr lang="en-ID" sz="2400" dirty="0" err="1"/>
              <a:t>menjadi</a:t>
            </a:r>
            <a:r>
              <a:rPr lang="en-ID" sz="2400" dirty="0"/>
              <a:t> </a:t>
            </a:r>
            <a:r>
              <a:rPr lang="en-ID" sz="2400" dirty="0" err="1"/>
              <a:t>tanggung</a:t>
            </a:r>
            <a:r>
              <a:rPr lang="en-ID" sz="2400" dirty="0"/>
              <a:t> </a:t>
            </a:r>
            <a:r>
              <a:rPr lang="en-ID" sz="2400" dirty="0" err="1"/>
              <a:t>jawab</a:t>
            </a:r>
            <a:r>
              <a:rPr lang="en-ID" sz="2400" dirty="0"/>
              <a:t> </a:t>
            </a:r>
            <a:r>
              <a:rPr lang="en-ID" sz="2400" dirty="0" err="1"/>
              <a:t>managemen</a:t>
            </a:r>
            <a:r>
              <a:rPr lang="en-ID" sz="2400" dirty="0"/>
              <a:t> </a:t>
            </a:r>
            <a:r>
              <a:rPr lang="en-ID" sz="2400" dirty="0" err="1"/>
              <a:t>objek</a:t>
            </a:r>
            <a:r>
              <a:rPr lang="en-ID" sz="2400" dirty="0"/>
              <a:t> yang </a:t>
            </a:r>
            <a:r>
              <a:rPr lang="en-ID" sz="2400" dirty="0" err="1"/>
              <a:t>diteliti</a:t>
            </a:r>
            <a:r>
              <a:rPr lang="en-ID" sz="2400" dirty="0"/>
              <a:t> </a:t>
            </a:r>
            <a:r>
              <a:rPr lang="en-ID" sz="2400" dirty="0" err="1"/>
              <a:t>apakah</a:t>
            </a:r>
            <a:r>
              <a:rPr lang="en-ID" sz="2400" dirty="0"/>
              <a:t> </a:t>
            </a:r>
            <a:r>
              <a:rPr lang="en-ID" sz="2400" dirty="0" err="1"/>
              <a:t>akan</a:t>
            </a:r>
            <a:r>
              <a:rPr lang="en-ID" sz="2400" dirty="0"/>
              <a:t> </a:t>
            </a:r>
            <a:r>
              <a:rPr lang="en-ID" sz="2400" dirty="0" err="1"/>
              <a:t>diterapkan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hanya</a:t>
            </a:r>
            <a:r>
              <a:rPr lang="en-ID" sz="2400" dirty="0"/>
              <a:t> </a:t>
            </a:r>
            <a:r>
              <a:rPr lang="en-ID" sz="2400" dirty="0" err="1"/>
              <a:t>menjadi</a:t>
            </a:r>
            <a:r>
              <a:rPr lang="en-ID" sz="2400" dirty="0"/>
              <a:t> </a:t>
            </a:r>
            <a:r>
              <a:rPr lang="en-ID" sz="2400" dirty="0" err="1"/>
              <a:t>acuhan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perbaikan</a:t>
            </a:r>
            <a:r>
              <a:rPr lang="en-ID" sz="2400" dirty="0"/>
              <a:t> </a:t>
            </a:r>
            <a:r>
              <a:rPr lang="en-ID" sz="2400" dirty="0" err="1"/>
              <a:t>dimasa</a:t>
            </a:r>
            <a:r>
              <a:rPr lang="en-ID" sz="2400" dirty="0"/>
              <a:t> yang </a:t>
            </a:r>
            <a:r>
              <a:rPr lang="en-ID" sz="2400" dirty="0" err="1"/>
              <a:t>akan</a:t>
            </a:r>
            <a:r>
              <a:rPr lang="en-ID" sz="2400" dirty="0"/>
              <a:t> </a:t>
            </a:r>
            <a:r>
              <a:rPr lang="en-ID" sz="2400" dirty="0" err="1"/>
              <a:t>datang</a:t>
            </a:r>
            <a:r>
              <a:rPr lang="en-ID" sz="2400" dirty="0"/>
              <a:t>.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5884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D" b="1" dirty="0" err="1"/>
              <a:t>Siapa</a:t>
            </a:r>
            <a:r>
              <a:rPr lang="en-ID" b="1" dirty="0"/>
              <a:t> Yang </a:t>
            </a:r>
            <a:r>
              <a:rPr lang="en-ID" b="1" dirty="0" err="1"/>
              <a:t>Melakukan</a:t>
            </a:r>
            <a:r>
              <a:rPr lang="en-ID" b="1" dirty="0"/>
              <a:t> </a:t>
            </a:r>
            <a:r>
              <a:rPr lang="en-ID" b="1" dirty="0" smtClean="0"/>
              <a:t>Audit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274320" indent="-274320">
              <a:buNone/>
              <a:defRPr/>
            </a:pP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Audit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Internal Audit (first party audit)</a:t>
            </a:r>
          </a:p>
          <a:p>
            <a:pPr marL="708660" lvl="1" indent="-342900">
              <a:defRPr/>
            </a:pP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endParaRPr lang="en-US" dirty="0"/>
          </a:p>
          <a:p>
            <a:pPr marL="708660" lvl="1" indent="-342900">
              <a:defRPr/>
            </a:pP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management review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internal </a:t>
            </a:r>
            <a:r>
              <a:rPr lang="en-US" dirty="0" err="1"/>
              <a:t>perusahaan</a:t>
            </a:r>
            <a:endParaRPr lang="en-US" dirty="0"/>
          </a:p>
          <a:p>
            <a:pPr marL="514350" indent="-514350">
              <a:buFont typeface="+mj-lt"/>
              <a:buAutoNum type="arabicPeriod" startAt="2"/>
              <a:defRPr/>
            </a:pPr>
            <a:r>
              <a:rPr lang="en-US" dirty="0" err="1"/>
              <a:t>Lembaga</a:t>
            </a:r>
            <a:r>
              <a:rPr lang="en-US" dirty="0"/>
              <a:t> </a:t>
            </a:r>
            <a:r>
              <a:rPr lang="en-US" dirty="0" err="1"/>
              <a:t>independen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  <a:p>
            <a:pPr marL="708660" lvl="1" indent="-342900">
              <a:defRPr/>
            </a:pPr>
            <a:r>
              <a:rPr lang="en-US" dirty="0"/>
              <a:t>Second party audit :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thd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pPr marL="708660" lvl="1" indent="-342900">
              <a:defRPr/>
            </a:pPr>
            <a:r>
              <a:rPr lang="en-US" dirty="0"/>
              <a:t>Third party audit :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independen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sertifikasi</a:t>
            </a:r>
            <a:r>
              <a:rPr lang="en-US" dirty="0"/>
              <a:t> (ISO 9001, BS7799 </a:t>
            </a:r>
            <a:r>
              <a:rPr lang="en-US" dirty="0" err="1"/>
              <a:t>dll</a:t>
            </a:r>
            <a:r>
              <a:rPr lang="en-US" dirty="0"/>
              <a:t>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33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D" b="1" dirty="0" err="1"/>
              <a:t>Siapa</a:t>
            </a:r>
            <a:r>
              <a:rPr lang="en-ID" b="1" dirty="0"/>
              <a:t> Yang Di </a:t>
            </a:r>
            <a:r>
              <a:rPr lang="en-ID" b="1" dirty="0" smtClean="0"/>
              <a:t>Audit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Management</a:t>
            </a:r>
          </a:p>
          <a:p>
            <a:r>
              <a:rPr lang="en-US" altLang="en-US" dirty="0"/>
              <a:t>IT Manager</a:t>
            </a:r>
          </a:p>
          <a:p>
            <a:r>
              <a:rPr lang="en-US" altLang="en-US" dirty="0"/>
              <a:t>IT Specialist (network, database, system analyst, programmer, </a:t>
            </a:r>
            <a:r>
              <a:rPr lang="en-US" altLang="en-US" dirty="0" err="1"/>
              <a:t>dll</a:t>
            </a:r>
            <a:r>
              <a:rPr lang="en-US" altLang="en-US" dirty="0"/>
              <a:t>.)</a:t>
            </a:r>
          </a:p>
          <a:p>
            <a:r>
              <a:rPr lang="en-US" altLang="en-US" dirty="0"/>
              <a:t>User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D" dirty="0" err="1"/>
              <a:t>Contoh</a:t>
            </a:r>
            <a:r>
              <a:rPr lang="en-ID" dirty="0"/>
              <a:t> : Audit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id-ID" dirty="0" smtClean="0"/>
              <a:t>Universitas</a:t>
            </a:r>
            <a:endParaRPr lang="en-ID" dirty="0"/>
          </a:p>
          <a:p>
            <a:pPr lvl="1"/>
            <a:r>
              <a:rPr lang="en-ID" dirty="0"/>
              <a:t>Management : </a:t>
            </a:r>
            <a:r>
              <a:rPr lang="en-ID" dirty="0" err="1"/>
              <a:t>Rektor</a:t>
            </a:r>
            <a:r>
              <a:rPr lang="en-ID" dirty="0"/>
              <a:t>, </a:t>
            </a:r>
            <a:r>
              <a:rPr lang="en-ID" dirty="0" err="1"/>
              <a:t>Warek</a:t>
            </a:r>
            <a:r>
              <a:rPr lang="en-ID" dirty="0"/>
              <a:t>, </a:t>
            </a:r>
            <a:r>
              <a:rPr lang="en-ID" dirty="0" err="1"/>
              <a:t>Dekan</a:t>
            </a:r>
            <a:r>
              <a:rPr lang="en-ID" dirty="0"/>
              <a:t>, </a:t>
            </a:r>
            <a:r>
              <a:rPr lang="id-ID" dirty="0" smtClean="0"/>
              <a:t>Kaprodi</a:t>
            </a:r>
            <a:endParaRPr lang="en-ID" dirty="0"/>
          </a:p>
          <a:p>
            <a:pPr lvl="1"/>
            <a:r>
              <a:rPr lang="en-ID" dirty="0"/>
              <a:t>IT Manager : </a:t>
            </a:r>
            <a:r>
              <a:rPr lang="id-ID" dirty="0" smtClean="0"/>
              <a:t>Ka BPTIK</a:t>
            </a:r>
            <a:r>
              <a:rPr lang="en-ID" dirty="0" smtClean="0"/>
              <a:t>, </a:t>
            </a:r>
            <a:r>
              <a:rPr lang="id-ID" dirty="0" smtClean="0"/>
              <a:t>Kasubag SI/Jaringan</a:t>
            </a:r>
            <a:endParaRPr lang="en-ID" dirty="0"/>
          </a:p>
          <a:p>
            <a:pPr lvl="1"/>
            <a:r>
              <a:rPr lang="en-ID" dirty="0"/>
              <a:t>IT </a:t>
            </a:r>
            <a:r>
              <a:rPr lang="en-ID" dirty="0" err="1"/>
              <a:t>Spesialist</a:t>
            </a:r>
            <a:r>
              <a:rPr lang="en-ID" dirty="0"/>
              <a:t> : Programmer</a:t>
            </a:r>
          </a:p>
          <a:p>
            <a:pPr lvl="1"/>
            <a:r>
              <a:rPr lang="en-ID" dirty="0"/>
              <a:t>User : </a:t>
            </a:r>
            <a:r>
              <a:rPr lang="en-ID" dirty="0" err="1"/>
              <a:t>Dosen</a:t>
            </a:r>
            <a:r>
              <a:rPr lang="en-ID" dirty="0"/>
              <a:t>, </a:t>
            </a:r>
            <a:r>
              <a:rPr lang="en-ID" dirty="0" err="1"/>
              <a:t>Mahasiswa</a:t>
            </a:r>
            <a:r>
              <a:rPr lang="en-ID" dirty="0"/>
              <a:t>, </a:t>
            </a:r>
            <a:r>
              <a:rPr lang="en-ID" dirty="0" smtClean="0"/>
              <a:t>User </a:t>
            </a:r>
            <a:r>
              <a:rPr lang="en-ID" dirty="0"/>
              <a:t>di Unit</a:t>
            </a:r>
          </a:p>
        </p:txBody>
      </p:sp>
    </p:spTree>
    <p:extLst>
      <p:ext uri="{BB962C8B-B14F-4D97-AF65-F5344CB8AC3E}">
        <p14:creationId xmlns:p14="http://schemas.microsoft.com/office/powerpoint/2010/main" val="170111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Tugas</a:t>
            </a:r>
            <a:r>
              <a:rPr lang="en-ID" b="1" dirty="0"/>
              <a:t> Auditor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n-US" b="1" dirty="0" err="1"/>
              <a:t>Tugas</a:t>
            </a:r>
            <a:r>
              <a:rPr lang="en-US" altLang="en-US" b="1" dirty="0"/>
              <a:t> Auditor</a:t>
            </a:r>
          </a:p>
          <a:p>
            <a:r>
              <a:rPr lang="en-US" altLang="en-US" dirty="0" err="1"/>
              <a:t>Memastikan</a:t>
            </a:r>
            <a:r>
              <a:rPr lang="en-US" altLang="en-US" dirty="0"/>
              <a:t> </a:t>
            </a:r>
            <a:r>
              <a:rPr lang="en-US" altLang="en-US" dirty="0" err="1"/>
              <a:t>sisi-sisi</a:t>
            </a:r>
            <a:r>
              <a:rPr lang="en-US" altLang="en-US" dirty="0"/>
              <a:t> </a:t>
            </a:r>
            <a:r>
              <a:rPr lang="en-US" altLang="en-US" dirty="0" err="1"/>
              <a:t>penerapan</a:t>
            </a:r>
            <a:r>
              <a:rPr lang="en-US" altLang="en-US" dirty="0"/>
              <a:t> IT </a:t>
            </a:r>
            <a:r>
              <a:rPr lang="en-US" altLang="en-US" dirty="0" err="1"/>
              <a:t>memiliki</a:t>
            </a:r>
            <a:r>
              <a:rPr lang="en-US" altLang="en-US" dirty="0"/>
              <a:t> </a:t>
            </a:r>
            <a:r>
              <a:rPr lang="en-US" altLang="en-US" dirty="0" err="1"/>
              <a:t>kontrol</a:t>
            </a:r>
            <a:r>
              <a:rPr lang="en-US" altLang="en-US" dirty="0"/>
              <a:t> yang </a:t>
            </a:r>
            <a:r>
              <a:rPr lang="en-US" altLang="en-US" dirty="0" err="1"/>
              <a:t>diperlukan</a:t>
            </a:r>
            <a:r>
              <a:rPr lang="en-US" altLang="en-US" dirty="0"/>
              <a:t> </a:t>
            </a:r>
          </a:p>
          <a:p>
            <a:r>
              <a:rPr lang="en-US" altLang="en-US" dirty="0" err="1"/>
              <a:t>Memastikan</a:t>
            </a:r>
            <a:r>
              <a:rPr lang="en-US" altLang="en-US" dirty="0"/>
              <a:t> </a:t>
            </a:r>
            <a:r>
              <a:rPr lang="en-US" altLang="en-US" dirty="0" err="1"/>
              <a:t>kontrol</a:t>
            </a:r>
            <a:r>
              <a:rPr lang="en-US" altLang="en-US" dirty="0"/>
              <a:t> </a:t>
            </a:r>
            <a:r>
              <a:rPr lang="en-US" altLang="en-US" dirty="0" err="1"/>
              <a:t>tersebut</a:t>
            </a:r>
            <a:r>
              <a:rPr lang="en-US" altLang="en-US" dirty="0"/>
              <a:t> </a:t>
            </a:r>
            <a:r>
              <a:rPr lang="en-US" altLang="en-US" dirty="0" err="1"/>
              <a:t>diterapkan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baik</a:t>
            </a:r>
            <a:r>
              <a:rPr lang="en-US" altLang="en-US" dirty="0"/>
              <a:t> </a:t>
            </a:r>
            <a:r>
              <a:rPr lang="en-US" altLang="en-US" dirty="0" err="1"/>
              <a:t>sesuai</a:t>
            </a:r>
            <a:r>
              <a:rPr lang="en-US" altLang="en-US" dirty="0"/>
              <a:t> yang </a:t>
            </a:r>
            <a:r>
              <a:rPr lang="en-US" altLang="en-US" dirty="0" err="1"/>
              <a:t>diharapkan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Yang </a:t>
            </a:r>
            <a:r>
              <a:rPr lang="en-US" altLang="en-US" b="1" dirty="0" err="1"/>
              <a:t>dilakukan</a:t>
            </a:r>
            <a:endParaRPr lang="en-US" altLang="en-US" b="1" dirty="0"/>
          </a:p>
          <a:p>
            <a:r>
              <a:rPr lang="en-US" altLang="en-US" dirty="0" err="1"/>
              <a:t>Persiapan</a:t>
            </a:r>
            <a:endParaRPr lang="en-US" altLang="en-US" dirty="0"/>
          </a:p>
          <a:p>
            <a:r>
              <a:rPr lang="en-US" altLang="en-US" dirty="0"/>
              <a:t>Review </a:t>
            </a:r>
            <a:r>
              <a:rPr lang="en-US" altLang="en-US" dirty="0" err="1"/>
              <a:t>Dokumen</a:t>
            </a:r>
            <a:endParaRPr lang="en-US" altLang="en-US" dirty="0"/>
          </a:p>
          <a:p>
            <a:r>
              <a:rPr lang="en-US" altLang="en-US" dirty="0" err="1"/>
              <a:t>Persiapan</a:t>
            </a:r>
            <a:r>
              <a:rPr lang="en-US" altLang="en-US" dirty="0"/>
              <a:t> </a:t>
            </a:r>
            <a:r>
              <a:rPr lang="en-US" altLang="en-US" dirty="0" err="1"/>
              <a:t>kegiatan</a:t>
            </a:r>
            <a:r>
              <a:rPr lang="en-US" altLang="en-US" dirty="0"/>
              <a:t> on-site audit</a:t>
            </a:r>
          </a:p>
          <a:p>
            <a:r>
              <a:rPr lang="en-US" altLang="en-US" dirty="0" err="1"/>
              <a:t>Melakukan</a:t>
            </a:r>
            <a:r>
              <a:rPr lang="en-US" altLang="en-US" dirty="0"/>
              <a:t> </a:t>
            </a:r>
            <a:r>
              <a:rPr lang="en-US" altLang="en-US" dirty="0" err="1"/>
              <a:t>kegiatan</a:t>
            </a:r>
            <a:r>
              <a:rPr lang="en-US" altLang="en-US" dirty="0"/>
              <a:t> on-site audit</a:t>
            </a:r>
          </a:p>
          <a:p>
            <a:r>
              <a:rPr lang="en-US" altLang="en-US" dirty="0" err="1"/>
              <a:t>Persiapan</a:t>
            </a:r>
            <a:r>
              <a:rPr lang="en-US" altLang="en-US" dirty="0"/>
              <a:t>, </a:t>
            </a:r>
            <a:r>
              <a:rPr lang="en-US" altLang="en-US" dirty="0" err="1"/>
              <a:t>persetujuan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distribusi</a:t>
            </a:r>
            <a:r>
              <a:rPr lang="en-US" altLang="en-US" dirty="0"/>
              <a:t> </a:t>
            </a:r>
            <a:r>
              <a:rPr lang="en-US" altLang="en-US" dirty="0" err="1"/>
              <a:t>laporan</a:t>
            </a:r>
            <a:r>
              <a:rPr lang="en-US" altLang="en-US" dirty="0"/>
              <a:t> audit</a:t>
            </a:r>
          </a:p>
          <a:p>
            <a:r>
              <a:rPr lang="en-US" altLang="en-US" dirty="0"/>
              <a:t>Follow up audit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597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66800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en-US" b="1" dirty="0"/>
              <a:t>Output </a:t>
            </a:r>
            <a:r>
              <a:rPr lang="en-US" altLang="en-US" b="1" dirty="0" err="1"/>
              <a:t>kegiatan</a:t>
            </a:r>
            <a:r>
              <a:rPr lang="en-US" altLang="en-US" b="1" dirty="0"/>
              <a:t> Audit </a:t>
            </a:r>
            <a:r>
              <a:rPr lang="en-US" altLang="en-US" b="1" dirty="0" err="1"/>
              <a:t>oleh</a:t>
            </a:r>
            <a:r>
              <a:rPr lang="en-US" altLang="en-US" b="1" dirty="0"/>
              <a:t> Auditor </a:t>
            </a:r>
            <a:r>
              <a:rPr lang="en-US" altLang="en-US" b="1" dirty="0" smtClean="0"/>
              <a:t>T</a:t>
            </a:r>
            <a:r>
              <a:rPr lang="id-ID" altLang="en-US" b="1" dirty="0" smtClean="0"/>
              <a:t>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193675" indent="-193675">
              <a:buNone/>
              <a:defRPr/>
            </a:pP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:</a:t>
            </a:r>
          </a:p>
          <a:p>
            <a:pPr marL="193675" indent="-193675">
              <a:defRPr/>
            </a:pP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audit</a:t>
            </a:r>
          </a:p>
          <a:p>
            <a:pPr marL="193675" indent="-193675">
              <a:defRPr/>
            </a:pPr>
            <a:r>
              <a:rPr lang="en-US" dirty="0" err="1"/>
              <a:t>Metodologi</a:t>
            </a:r>
            <a:endParaRPr lang="en-US" dirty="0"/>
          </a:p>
          <a:p>
            <a:pPr marL="193675" indent="-193675">
              <a:defRPr/>
            </a:pPr>
            <a:r>
              <a:rPr lang="en-US" dirty="0" err="1"/>
              <a:t>Temuan-temuan</a:t>
            </a:r>
            <a:endParaRPr lang="en-US" dirty="0"/>
          </a:p>
          <a:p>
            <a:pPr marL="193675" indent="-193675">
              <a:defRPr/>
            </a:pPr>
            <a:r>
              <a:rPr lang="en-US" dirty="0" err="1"/>
              <a:t>Ketidaksesuaian</a:t>
            </a:r>
            <a:r>
              <a:rPr lang="en-US" dirty="0"/>
              <a:t> (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ketidaksesuaian</a:t>
            </a:r>
            <a:r>
              <a:rPr lang="en-US" dirty="0"/>
              <a:t>, bukti2 </a:t>
            </a:r>
            <a:r>
              <a:rPr lang="en-US" dirty="0" err="1"/>
              <a:t>pendukung</a:t>
            </a:r>
            <a:r>
              <a:rPr lang="en-US" dirty="0"/>
              <a:t>,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tdk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, </a:t>
            </a:r>
            <a:r>
              <a:rPr lang="en-US" dirty="0" err="1"/>
              <a:t>lokasi</a:t>
            </a:r>
            <a:r>
              <a:rPr lang="en-US" dirty="0"/>
              <a:t>,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ketidaksesuaian</a:t>
            </a:r>
            <a:r>
              <a:rPr lang="en-US" dirty="0"/>
              <a:t>)</a:t>
            </a:r>
          </a:p>
          <a:p>
            <a:pPr marL="193675" indent="-193675">
              <a:defRPr/>
            </a:pPr>
            <a:r>
              <a:rPr lang="en-US" dirty="0" err="1"/>
              <a:t>Kesimpulan</a:t>
            </a:r>
            <a:r>
              <a:rPr lang="en-US" dirty="0"/>
              <a:t> (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audit, </a:t>
            </a:r>
            <a:r>
              <a:rPr lang="en-US" dirty="0" err="1"/>
              <a:t>efektifitas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, </a:t>
            </a:r>
            <a:r>
              <a:rPr lang="en-US" dirty="0" err="1"/>
              <a:t>pemeliharaan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, </a:t>
            </a:r>
            <a:r>
              <a:rPr lang="en-US" dirty="0" err="1"/>
              <a:t>rekomendasi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503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en-US" b="1" dirty="0" err="1"/>
              <a:t>Kompetensi</a:t>
            </a:r>
            <a:r>
              <a:rPr lang="en-US" altLang="en-US" b="1" dirty="0"/>
              <a:t> Auditor </a:t>
            </a:r>
            <a:r>
              <a:rPr lang="id-ID" altLang="en-US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altLang="en-US" b="1" dirty="0"/>
              <a:t>Audit Skill </a:t>
            </a:r>
          </a:p>
          <a:p>
            <a:pPr marL="273050" indent="-273050" algn="just"/>
            <a:r>
              <a:rPr lang="en-US" altLang="en-US" dirty="0" smtClean="0"/>
              <a:t>Sampling,</a:t>
            </a:r>
            <a:r>
              <a:rPr lang="id-ID" altLang="en-US" dirty="0" smtClean="0"/>
              <a:t> </a:t>
            </a:r>
            <a:r>
              <a:rPr lang="en-US" altLang="en-US" dirty="0" err="1" smtClean="0"/>
              <a:t>komunikasi</a:t>
            </a:r>
            <a:r>
              <a:rPr lang="en-US" altLang="en-US" dirty="0"/>
              <a:t>, </a:t>
            </a:r>
            <a:r>
              <a:rPr lang="en-US" altLang="en-US" dirty="0" err="1"/>
              <a:t>melakukan</a:t>
            </a:r>
            <a:r>
              <a:rPr lang="en-US" altLang="en-US" dirty="0"/>
              <a:t> interview, </a:t>
            </a:r>
            <a:r>
              <a:rPr lang="en-US" altLang="en-US" dirty="0" err="1"/>
              <a:t>mengajukan</a:t>
            </a:r>
            <a:r>
              <a:rPr lang="en-US" altLang="en-US" dirty="0"/>
              <a:t> </a:t>
            </a:r>
            <a:r>
              <a:rPr lang="en-US" altLang="en-US" dirty="0" err="1"/>
              <a:t>pertanyaan</a:t>
            </a:r>
            <a:r>
              <a:rPr lang="en-US" altLang="en-US" dirty="0"/>
              <a:t>, </a:t>
            </a:r>
            <a:r>
              <a:rPr lang="en-US" altLang="en-US" dirty="0" err="1"/>
              <a:t>mencatat</a:t>
            </a:r>
            <a:endParaRPr lang="en-US" altLang="en-US" dirty="0"/>
          </a:p>
          <a:p>
            <a:pPr marL="0" indent="0" algn="just">
              <a:buNone/>
            </a:pPr>
            <a:r>
              <a:rPr lang="en-US" altLang="en-US" b="1" dirty="0"/>
              <a:t>Generic knowledge</a:t>
            </a:r>
          </a:p>
          <a:p>
            <a:pPr algn="just"/>
            <a:r>
              <a:rPr lang="en-US" altLang="en-US" dirty="0" err="1"/>
              <a:t>Pengetahuan</a:t>
            </a:r>
            <a:r>
              <a:rPr lang="en-US" altLang="en-US" dirty="0"/>
              <a:t> </a:t>
            </a:r>
            <a:r>
              <a:rPr lang="en-US" altLang="en-US" dirty="0" err="1"/>
              <a:t>mengenai</a:t>
            </a:r>
            <a:r>
              <a:rPr lang="en-US" altLang="en-US" dirty="0"/>
              <a:t> prinsip2 audit, </a:t>
            </a:r>
            <a:r>
              <a:rPr lang="en-US" altLang="en-US" dirty="0" err="1"/>
              <a:t>prosedur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teknik</a:t>
            </a:r>
            <a:r>
              <a:rPr lang="en-US" altLang="en-US" dirty="0"/>
              <a:t>,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manajemen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dokumen2 </a:t>
            </a:r>
            <a:r>
              <a:rPr lang="en-US" altLang="en-US" dirty="0" err="1"/>
              <a:t>referensi</a:t>
            </a:r>
            <a:r>
              <a:rPr lang="en-US" altLang="en-US" dirty="0"/>
              <a:t>, </a:t>
            </a:r>
            <a:r>
              <a:rPr lang="en-US" altLang="en-US" dirty="0" err="1"/>
              <a:t>organisasi</a:t>
            </a:r>
            <a:r>
              <a:rPr lang="en-US" altLang="en-US" dirty="0"/>
              <a:t>, peraturan2 yang </a:t>
            </a:r>
            <a:r>
              <a:rPr lang="en-US" altLang="en-US" dirty="0" err="1"/>
              <a:t>berlaku</a:t>
            </a:r>
            <a:endParaRPr lang="en-US" altLang="en-US" dirty="0"/>
          </a:p>
          <a:p>
            <a:pPr marL="0" indent="0" algn="just">
              <a:buNone/>
            </a:pPr>
            <a:r>
              <a:rPr lang="en-US" altLang="en-US" b="1" dirty="0"/>
              <a:t>Specific knowledge</a:t>
            </a:r>
          </a:p>
          <a:p>
            <a:pPr algn="just"/>
            <a:r>
              <a:rPr lang="en-US" altLang="en-US" dirty="0"/>
              <a:t>Background IT/IS, </a:t>
            </a:r>
            <a:r>
              <a:rPr lang="en-US" altLang="en-US" dirty="0" err="1"/>
              <a:t>bisnis</a:t>
            </a:r>
            <a:r>
              <a:rPr lang="en-US" altLang="en-US" dirty="0"/>
              <a:t>, specialist technical skill, </a:t>
            </a:r>
            <a:r>
              <a:rPr lang="en-US" altLang="en-US" dirty="0" err="1"/>
              <a:t>pengalaman</a:t>
            </a:r>
            <a:r>
              <a:rPr lang="en-US" altLang="en-US" dirty="0"/>
              <a:t> audit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manajemen</a:t>
            </a:r>
            <a:r>
              <a:rPr lang="en-US" altLang="en-US" dirty="0"/>
              <a:t>, </a:t>
            </a:r>
            <a:r>
              <a:rPr lang="en-US" altLang="en-US" dirty="0" err="1"/>
              <a:t>perundangan</a:t>
            </a:r>
            <a:endParaRPr lang="en-US" altLang="en-US" dirty="0"/>
          </a:p>
          <a:p>
            <a:pPr marL="0" indent="0" algn="just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322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en-US" b="1" dirty="0" err="1"/>
              <a:t>Prinsip</a:t>
            </a:r>
            <a:r>
              <a:rPr lang="en-US" altLang="en-US" b="1" dirty="0"/>
              <a:t> </a:t>
            </a:r>
            <a:r>
              <a:rPr lang="en-US" altLang="en-US" b="1" dirty="0" err="1"/>
              <a:t>Seorang</a:t>
            </a:r>
            <a:r>
              <a:rPr lang="en-US" altLang="en-US" b="1" dirty="0"/>
              <a:t> Auditor </a:t>
            </a:r>
            <a:r>
              <a:rPr lang="id-ID" altLang="en-US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altLang="en-US" b="1" dirty="0"/>
              <a:t>Ethical </a:t>
            </a:r>
            <a:r>
              <a:rPr lang="en-US" altLang="en-US" b="1" dirty="0" smtClean="0"/>
              <a:t>conduct</a:t>
            </a:r>
            <a:r>
              <a:rPr lang="id-ID" altLang="en-US" b="1" dirty="0" smtClean="0"/>
              <a:t> (Kode Etik)</a:t>
            </a:r>
            <a:endParaRPr lang="en-US" altLang="en-US" b="1" dirty="0"/>
          </a:p>
          <a:p>
            <a:pPr marL="457200" lvl="1" indent="0">
              <a:buNone/>
            </a:pPr>
            <a:r>
              <a:rPr lang="en-US" altLang="en-US" dirty="0" err="1"/>
              <a:t>Berdasar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profesionalisme</a:t>
            </a:r>
            <a:r>
              <a:rPr lang="en-US" altLang="en-US" dirty="0"/>
              <a:t>, </a:t>
            </a:r>
            <a:r>
              <a:rPr lang="en-US" altLang="en-US" dirty="0" err="1"/>
              <a:t>kejujuran</a:t>
            </a:r>
            <a:r>
              <a:rPr lang="en-US" altLang="en-US" dirty="0"/>
              <a:t>, </a:t>
            </a:r>
            <a:r>
              <a:rPr lang="en-US" altLang="en-US" dirty="0" err="1"/>
              <a:t>integritas</a:t>
            </a:r>
            <a:r>
              <a:rPr lang="en-US" altLang="en-US" dirty="0"/>
              <a:t>, </a:t>
            </a:r>
            <a:r>
              <a:rPr lang="en-US" altLang="en-US" dirty="0" err="1"/>
              <a:t>kerahasiaan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kebijaksanaan</a:t>
            </a:r>
            <a:endParaRPr lang="en-US" altLang="en-US" dirty="0"/>
          </a:p>
          <a:p>
            <a:r>
              <a:rPr lang="en-US" altLang="en-US" b="1" dirty="0"/>
              <a:t>Fair </a:t>
            </a:r>
            <a:r>
              <a:rPr lang="en-US" altLang="en-US" b="1" dirty="0" smtClean="0"/>
              <a:t>Presentation</a:t>
            </a:r>
            <a:r>
              <a:rPr lang="id-ID" altLang="en-US" b="1" dirty="0" smtClean="0"/>
              <a:t> (Adil)</a:t>
            </a:r>
            <a:endParaRPr lang="en-US" altLang="en-US" b="1" dirty="0"/>
          </a:p>
          <a:p>
            <a:pPr marL="457200" lvl="1" indent="0">
              <a:buNone/>
            </a:pPr>
            <a:r>
              <a:rPr lang="en-US" altLang="en-US" dirty="0" err="1"/>
              <a:t>Kewajiban</a:t>
            </a:r>
            <a:r>
              <a:rPr lang="en-US" altLang="en-US" dirty="0"/>
              <a:t> </a:t>
            </a:r>
            <a:r>
              <a:rPr lang="en-US" altLang="en-US" dirty="0" err="1"/>
              <a:t>melaporkan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  <a:r>
              <a:rPr lang="en-US" altLang="en-US" dirty="0" err="1"/>
              <a:t>jujur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akurat</a:t>
            </a:r>
            <a:endParaRPr lang="en-US" altLang="en-US" dirty="0"/>
          </a:p>
          <a:p>
            <a:r>
              <a:rPr lang="en-US" altLang="en-US" b="1" dirty="0"/>
              <a:t>Due professional care</a:t>
            </a:r>
          </a:p>
          <a:p>
            <a:pPr marL="457200" lvl="1" indent="0">
              <a:buNone/>
            </a:pPr>
            <a:r>
              <a:rPr lang="en-US" altLang="en-US" dirty="0" err="1"/>
              <a:t>Implementasi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kesungguhan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pertimbangan</a:t>
            </a:r>
            <a:r>
              <a:rPr lang="en-US" altLang="en-US" dirty="0"/>
              <a:t> yang </a:t>
            </a:r>
            <a:r>
              <a:rPr lang="en-US" altLang="en-US" dirty="0" err="1"/>
              <a:t>diberikan</a:t>
            </a:r>
            <a:endParaRPr lang="en-US" altLang="en-US" dirty="0"/>
          </a:p>
          <a:p>
            <a:r>
              <a:rPr lang="en-US" altLang="en-US" b="1" dirty="0"/>
              <a:t>Independence</a:t>
            </a:r>
          </a:p>
          <a:p>
            <a:r>
              <a:rPr lang="en-US" altLang="en-US" b="1" dirty="0"/>
              <a:t>Evidence-base approach</a:t>
            </a:r>
          </a:p>
          <a:p>
            <a:pPr marL="0" indent="0" algn="just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408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id-ID" dirty="0" smtClean="0"/>
          </a:p>
          <a:p>
            <a:pPr marL="0" indent="0" algn="ctr">
              <a:buNone/>
            </a:pPr>
            <a:endParaRPr lang="id-ID" dirty="0"/>
          </a:p>
          <a:p>
            <a:pPr marL="0" indent="0" algn="ctr">
              <a:buNone/>
            </a:pPr>
            <a:endParaRPr lang="id-ID" dirty="0" smtClean="0"/>
          </a:p>
          <a:p>
            <a:pPr marL="0" indent="0" algn="ctr">
              <a:buNone/>
            </a:pPr>
            <a:r>
              <a:rPr lang="id-ID" dirty="0" smtClean="0"/>
              <a:t>Matur Nuwun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0155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1153</Words>
  <Application>Microsoft Office PowerPoint</Application>
  <PresentationFormat>On-screen Show (4:3)</PresentationFormat>
  <Paragraphs>166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PENDAHULUAN AUDIT TI</vt:lpstr>
      <vt:lpstr>PowerPoint Presentation</vt:lpstr>
      <vt:lpstr>Peluang Profesi Auditor TI</vt:lpstr>
      <vt:lpstr>Pengertian Audit IT</vt:lpstr>
      <vt:lpstr>Pengertian Audit SI</vt:lpstr>
      <vt:lpstr>Pentingnya Audit TI</vt:lpstr>
      <vt:lpstr>Penyalahgunaan komputer</vt:lpstr>
      <vt:lpstr>Tujuan Audit TI</vt:lpstr>
      <vt:lpstr>Tujuan Audit TI</vt:lpstr>
      <vt:lpstr>Tujuan Audit TI</vt:lpstr>
      <vt:lpstr>Aspek Audit TI</vt:lpstr>
      <vt:lpstr>Overlap Audit</vt:lpstr>
      <vt:lpstr>Metodologi Audit TI</vt:lpstr>
      <vt:lpstr>Jenis Audit  (Secara Umum)</vt:lpstr>
      <vt:lpstr>Jenis Audit  (IT)</vt:lpstr>
      <vt:lpstr>Tahapan Audit TI</vt:lpstr>
      <vt:lpstr>Tahapan Audit TI</vt:lpstr>
      <vt:lpstr>Tahapan Audit TI</vt:lpstr>
      <vt:lpstr>Siapa Yang Melakukan Audit</vt:lpstr>
      <vt:lpstr>Siapa Yang Di Audit</vt:lpstr>
      <vt:lpstr>Tugas Auditor TI</vt:lpstr>
      <vt:lpstr>Output kegiatan Audit oleh Auditor TI</vt:lpstr>
      <vt:lpstr>Kompetensi Auditor TI</vt:lpstr>
      <vt:lpstr>Prinsip Seorang Auditor TI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PENDAHULUAN AUDIT TI</dc:title>
  <dc:creator>ismail - [2010]</dc:creator>
  <cp:lastModifiedBy>ismail - [2010]</cp:lastModifiedBy>
  <cp:revision>18</cp:revision>
  <dcterms:created xsi:type="dcterms:W3CDTF">2017-02-27T22:52:20Z</dcterms:created>
  <dcterms:modified xsi:type="dcterms:W3CDTF">2019-02-20T02:18:37Z</dcterms:modified>
</cp:coreProperties>
</file>