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2"/>
  </p:sldMasterIdLst>
  <p:notesMasterIdLst>
    <p:notesMasterId r:id="rId54"/>
  </p:notesMasterIdLst>
  <p:sldIdLst>
    <p:sldId id="256" r:id="rId3"/>
    <p:sldId id="262" r:id="rId4"/>
    <p:sldId id="257" r:id="rId5"/>
    <p:sldId id="259" r:id="rId6"/>
    <p:sldId id="258" r:id="rId7"/>
    <p:sldId id="261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6" r:id="rId16"/>
    <p:sldId id="275" r:id="rId17"/>
    <p:sldId id="274" r:id="rId18"/>
    <p:sldId id="273" r:id="rId19"/>
    <p:sldId id="272" r:id="rId20"/>
    <p:sldId id="288" r:id="rId21"/>
    <p:sldId id="287" r:id="rId22"/>
    <p:sldId id="286" r:id="rId23"/>
    <p:sldId id="285" r:id="rId24"/>
    <p:sldId id="284" r:id="rId25"/>
    <p:sldId id="283" r:id="rId26"/>
    <p:sldId id="282" r:id="rId27"/>
    <p:sldId id="281" r:id="rId28"/>
    <p:sldId id="280" r:id="rId29"/>
    <p:sldId id="279" r:id="rId30"/>
    <p:sldId id="278" r:id="rId31"/>
    <p:sldId id="277" r:id="rId32"/>
    <p:sldId id="292" r:id="rId33"/>
    <p:sldId id="291" r:id="rId34"/>
    <p:sldId id="290" r:id="rId35"/>
    <p:sldId id="289" r:id="rId36"/>
    <p:sldId id="293" r:id="rId37"/>
    <p:sldId id="298" r:id="rId38"/>
    <p:sldId id="297" r:id="rId39"/>
    <p:sldId id="296" r:id="rId40"/>
    <p:sldId id="295" r:id="rId41"/>
    <p:sldId id="294" r:id="rId42"/>
    <p:sldId id="299" r:id="rId43"/>
    <p:sldId id="303" r:id="rId44"/>
    <p:sldId id="302" r:id="rId45"/>
    <p:sldId id="301" r:id="rId46"/>
    <p:sldId id="300" r:id="rId47"/>
    <p:sldId id="304" r:id="rId48"/>
    <p:sldId id="307" r:id="rId49"/>
    <p:sldId id="306" r:id="rId50"/>
    <p:sldId id="305" r:id="rId51"/>
    <p:sldId id="311" r:id="rId52"/>
    <p:sldId id="310" r:id="rId53"/>
  </p:sldIdLst>
  <p:sldSz cx="9144000" cy="6858000" type="screen4x3"/>
  <p:notesSz cx="6858000" cy="9144000"/>
  <p:defaultTextStyle>
    <a:defPPr>
      <a:defRPr lang="en-US"/>
    </a:defPPr>
    <a:lvl1pPr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  <a:srgbClr val="0099FF"/>
    <a:srgbClr val="00FFCC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836" autoAdjust="0"/>
  </p:normalViewPr>
  <p:slideViewPr>
    <p:cSldViewPr snapToGrid="0">
      <p:cViewPr varScale="1">
        <p:scale>
          <a:sx n="72" d="100"/>
          <a:sy n="72" d="100"/>
        </p:scale>
        <p:origin x="1008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614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fld id="{541191D7-EAA8-4D00-8B90-2FC6F2F3449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4725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50F11A-810D-459E-AB6B-3D5469F043E0}" type="slidenum">
              <a:rPr lang="en-US"/>
              <a:pPr/>
              <a:t>1</a:t>
            </a:fld>
            <a:endParaRPr lang="en-US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157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4E6FDD-33F0-4D7A-8BA8-457B277DCF4B}" type="slidenum">
              <a:rPr lang="en-US"/>
              <a:pPr/>
              <a:t>2</a:t>
            </a:fld>
            <a:endParaRPr lang="en-US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3571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2317C3-CFB6-4C4C-AAA2-62CF3E19D61A}" type="slidenum">
              <a:rPr lang="en-US"/>
              <a:pPr/>
              <a:t>3</a:t>
            </a:fld>
            <a:endParaRPr lang="en-US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5146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19074D-E8FC-444D-B78B-59016E275218}" type="slidenum">
              <a:rPr lang="en-US"/>
              <a:pPr/>
              <a:t>4</a:t>
            </a:fld>
            <a:endParaRPr lang="en-US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2970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E9A5F8-BD6F-459E-AC87-87D850E74C35}" type="slidenum">
              <a:rPr lang="en-US"/>
              <a:pPr/>
              <a:t>5</a:t>
            </a:fld>
            <a:endParaRPr lang="en-US"/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9817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0B29D4-ACEC-42B5-B48B-E0618C0C7367}" type="slidenum">
              <a:rPr lang="en-US"/>
              <a:pPr/>
              <a:t>6</a:t>
            </a:fld>
            <a:endParaRPr lang="en-US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5795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5F1B99-ACF6-49CB-88BD-BAA650F3EF4F}" type="slidenum">
              <a:rPr lang="en-US"/>
              <a:pPr/>
              <a:t>7</a:t>
            </a:fld>
            <a:endParaRPr lang="en-US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271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1295400"/>
            <a:ext cx="8229600" cy="1143000"/>
          </a:xfrm>
        </p:spPr>
        <p:txBody>
          <a:bodyPr/>
          <a:lstStyle>
            <a:lvl1pPr algn="r">
              <a:defRPr sz="3600"/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 dirty="0" smtClean="0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711575" y="2819400"/>
            <a:ext cx="5051425" cy="12954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304800" y="6400800"/>
            <a:ext cx="1905000" cy="4572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505200" y="6400800"/>
            <a:ext cx="2895600" cy="4572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934200" y="6400800"/>
            <a:ext cx="1905000" cy="4572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fld id="{80B0D17D-2647-4266-9487-0CA541A3FA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F9DD91-C94B-4410-B8E2-C31341F4D57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71002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49" y="4406900"/>
            <a:ext cx="6799263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95449" y="2906713"/>
            <a:ext cx="6799263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9CDFB7-BA1E-400C-A6DB-42D5818B1DD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009286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52600" y="1395413"/>
            <a:ext cx="3429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95413"/>
            <a:ext cx="3429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71D494-68BC-407F-AF65-AB0F97113B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946766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7324" y="274638"/>
            <a:ext cx="7229475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7324" y="1535113"/>
            <a:ext cx="345757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7324" y="2174875"/>
            <a:ext cx="346710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4925" y="1535113"/>
            <a:ext cx="35718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4925" y="2174875"/>
            <a:ext cx="35718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3E3192-E4CE-48D6-A6F2-6D2A272381B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559336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D38FEF-6213-4598-919E-2C5D33C1699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975712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A107C3-E985-4DC2-8886-570CDD1DCD6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871720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375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0" y="273050"/>
            <a:ext cx="403859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6375" y="1444625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87DE84-1273-4261-A7F9-101789AABE1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297934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6418262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7" y="612775"/>
            <a:ext cx="640873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6418262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84E99E-F311-4DF1-948C-EE093CE6CF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621146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A8B10A-B675-4087-9034-9B2183FA19D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428508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0400" y="304800"/>
            <a:ext cx="1752600" cy="5662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52600" y="304800"/>
            <a:ext cx="5105400" cy="56626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BD3488-233A-4527-AB2B-86B08BC2E42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854234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52600" y="304800"/>
            <a:ext cx="7010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52600" y="1395413"/>
            <a:ext cx="70104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 Second level</a:t>
            </a:r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905000" y="6400800"/>
            <a:ext cx="137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316413" y="6400800"/>
            <a:ext cx="20843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91400" y="6400800"/>
            <a:ext cx="137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DD1F01D4-9524-4813-B564-656FF752DF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ransition>
    <p:fade thruBlk="1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50000"/>
        </a:spcBef>
        <a:spcAft>
          <a:spcPct val="0"/>
        </a:spcAft>
        <a:buChar char="•"/>
        <a:defRPr sz="24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Ø"/>
        <a:defRPr sz="2200" i="1">
          <a:solidFill>
            <a:schemeClr val="tx2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14388" y="1339850"/>
            <a:ext cx="7429500" cy="1143000"/>
          </a:xfrm>
        </p:spPr>
        <p:txBody>
          <a:bodyPr/>
          <a:lstStyle/>
          <a:p>
            <a:r>
              <a:rPr lang="en-US" dirty="0"/>
              <a:t>ARRAY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992438" y="2768600"/>
            <a:ext cx="5248275" cy="1109663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b="1" dirty="0" err="1" smtClean="0"/>
              <a:t>Struktur</a:t>
            </a:r>
            <a:r>
              <a:rPr lang="en-US" b="1" dirty="0" smtClean="0"/>
              <a:t> Data</a:t>
            </a:r>
          </a:p>
          <a:p>
            <a:pPr>
              <a:spcBef>
                <a:spcPct val="0"/>
              </a:spcBef>
            </a:pPr>
            <a:endParaRPr lang="en-US" b="1" dirty="0"/>
          </a:p>
          <a:p>
            <a:pPr>
              <a:spcBef>
                <a:spcPct val="0"/>
              </a:spcBef>
            </a:pPr>
            <a:endParaRPr lang="en-US" b="1" dirty="0" smtClean="0"/>
          </a:p>
          <a:p>
            <a:pPr>
              <a:spcBef>
                <a:spcPct val="0"/>
              </a:spcBef>
            </a:pPr>
            <a:r>
              <a:rPr lang="en-US" b="1" dirty="0" err="1" smtClean="0"/>
              <a:t>Pertemuan</a:t>
            </a:r>
            <a:r>
              <a:rPr lang="en-US" b="1" dirty="0" smtClean="0"/>
              <a:t> </a:t>
            </a:r>
            <a:r>
              <a:rPr lang="en-US" b="1" dirty="0" err="1" smtClean="0"/>
              <a:t>ke</a:t>
            </a:r>
            <a:r>
              <a:rPr lang="en-US" b="1" dirty="0" smtClean="0"/>
              <a:t> - 4</a:t>
            </a:r>
            <a:endParaRPr lang="en-US" b="1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1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Definisi</a:t>
            </a:r>
            <a:endParaRPr lang="en-US" dirty="0"/>
          </a:p>
        </p:txBody>
      </p:sp>
      <p:sp>
        <p:nvSpPr>
          <p:cNvPr id="8202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1752600" y="1395413"/>
            <a:ext cx="7010400" cy="2541587"/>
          </a:xfrm>
          <a:noFill/>
        </p:spPr>
        <p:txBody>
          <a:bodyPr/>
          <a:lstStyle/>
          <a:p>
            <a:r>
              <a:rPr lang="en-US" dirty="0"/>
              <a:t>Array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sekumpulan</a:t>
            </a:r>
            <a:r>
              <a:rPr lang="en-US" dirty="0"/>
              <a:t> </a:t>
            </a:r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penyimpanan</a:t>
            </a:r>
            <a:r>
              <a:rPr lang="en-US" dirty="0"/>
              <a:t> data yang </a:t>
            </a:r>
            <a:r>
              <a:rPr lang="en-US" dirty="0" err="1"/>
              <a:t>bertipe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bernama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index</a:t>
            </a:r>
          </a:p>
          <a:p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membedakan</a:t>
            </a:r>
            <a:r>
              <a:rPr lang="en-US" dirty="0"/>
              <a:t> </a:t>
            </a:r>
            <a:r>
              <a:rPr lang="en-US" dirty="0" err="1"/>
              <a:t>varibel-variabel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index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806700" y="2832100"/>
            <a:ext cx="5715000" cy="3213100"/>
            <a:chOff x="0" y="0"/>
            <a:chExt cx="3651250" cy="1790700"/>
          </a:xfrm>
        </p:grpSpPr>
        <p:sp>
          <p:nvSpPr>
            <p:cNvPr id="7" name="Text Box 2"/>
            <p:cNvSpPr txBox="1">
              <a:spLocks noChangeArrowheads="1"/>
            </p:cNvSpPr>
            <p:nvPr/>
          </p:nvSpPr>
          <p:spPr bwMode="auto">
            <a:xfrm>
              <a:off x="323850" y="533400"/>
              <a:ext cx="866775" cy="7715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endParaRPr lang="en-US" sz="2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2000" b="1" dirty="0" smtClean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17</a:t>
              </a:r>
              <a:endPara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 Box 2"/>
            <p:cNvSpPr txBox="1">
              <a:spLocks noChangeArrowheads="1"/>
            </p:cNvSpPr>
            <p:nvPr/>
          </p:nvSpPr>
          <p:spPr bwMode="auto">
            <a:xfrm>
              <a:off x="0" y="0"/>
              <a:ext cx="1809397" cy="238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Variable </a:t>
              </a:r>
              <a:r>
                <a:rPr lang="en-US" sz="2000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bertipe</a:t>
              </a:r>
              <a:r>
                <a:rPr lang="en-US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integer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V="1">
              <a:off x="752475" y="220697"/>
              <a:ext cx="0" cy="29527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1221110" y="991772"/>
              <a:ext cx="74295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 Box 2"/>
            <p:cNvSpPr txBox="1">
              <a:spLocks noChangeArrowheads="1"/>
            </p:cNvSpPr>
            <p:nvPr/>
          </p:nvSpPr>
          <p:spPr bwMode="auto">
            <a:xfrm>
              <a:off x="2057400" y="833439"/>
              <a:ext cx="1447800" cy="3238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Isi </a:t>
              </a:r>
              <a:r>
                <a:rPr lang="en-US" sz="2000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nilai</a:t>
              </a:r>
              <a:r>
                <a:rPr lang="en-US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dari</a:t>
              </a:r>
              <a:r>
                <a:rPr lang="en-US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variabel</a:t>
              </a:r>
              <a:endPara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 Box 2"/>
            <p:cNvSpPr txBox="1">
              <a:spLocks noChangeArrowheads="1"/>
            </p:cNvSpPr>
            <p:nvPr/>
          </p:nvSpPr>
          <p:spPr bwMode="auto">
            <a:xfrm>
              <a:off x="323850" y="1476375"/>
              <a:ext cx="1047750" cy="3143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2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Bilangan bulat</a:t>
              </a: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>
              <a:off x="1439063" y="1619249"/>
              <a:ext cx="79057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 Box 2"/>
            <p:cNvSpPr txBox="1">
              <a:spLocks noChangeArrowheads="1"/>
            </p:cNvSpPr>
            <p:nvPr/>
          </p:nvSpPr>
          <p:spPr bwMode="auto">
            <a:xfrm>
              <a:off x="2457450" y="1476375"/>
              <a:ext cx="1193800" cy="2857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2000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Nama</a:t>
              </a:r>
              <a:r>
                <a:rPr lang="en-US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variabel</a:t>
              </a:r>
              <a:endPara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2590800" y="1079500"/>
            <a:ext cx="3705768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bil</a:t>
            </a:r>
            <a:r>
              <a:rPr lang="en-US" dirty="0" smtClean="0"/>
              <a:t> ;</a:t>
            </a:r>
          </a:p>
          <a:p>
            <a:r>
              <a:rPr lang="en-US" dirty="0" err="1"/>
              <a:t>p</a:t>
            </a:r>
            <a:r>
              <a:rPr lang="en-US" dirty="0" err="1" smtClean="0"/>
              <a:t>rintf</a:t>
            </a:r>
            <a:r>
              <a:rPr lang="en-US" dirty="0" smtClean="0"/>
              <a:t>(“</a:t>
            </a:r>
            <a:r>
              <a:rPr lang="en-US" dirty="0" err="1" smtClean="0"/>
              <a:t>Bil</a:t>
            </a:r>
            <a:r>
              <a:rPr lang="en-US" dirty="0" smtClean="0"/>
              <a:t> :”);</a:t>
            </a:r>
          </a:p>
          <a:p>
            <a:r>
              <a:rPr lang="en-US" dirty="0" err="1"/>
              <a:t>s</a:t>
            </a:r>
            <a:r>
              <a:rPr lang="en-US" dirty="0" err="1" smtClean="0"/>
              <a:t>canf</a:t>
            </a:r>
            <a:r>
              <a:rPr lang="en-US" dirty="0" smtClean="0"/>
              <a:t>(“%d”, </a:t>
            </a:r>
            <a:r>
              <a:rPr lang="en-US" dirty="0" err="1" smtClean="0"/>
              <a:t>bil</a:t>
            </a:r>
            <a:r>
              <a:rPr lang="en-US" dirty="0" smtClean="0"/>
              <a:t>);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752600" y="596900"/>
            <a:ext cx="6735763" cy="537051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Array </a:t>
            </a:r>
            <a:r>
              <a:rPr lang="en-US" b="1" dirty="0" err="1"/>
              <a:t>Satu</a:t>
            </a:r>
            <a:r>
              <a:rPr lang="en-US" b="1" dirty="0"/>
              <a:t> </a:t>
            </a:r>
            <a:r>
              <a:rPr lang="en-US" b="1" dirty="0" err="1" smtClean="0"/>
              <a:t>Dimensi</a:t>
            </a:r>
            <a:endParaRPr lang="en-US" b="1" dirty="0" smtClean="0"/>
          </a:p>
          <a:p>
            <a:pPr marL="0" indent="0">
              <a:buNone/>
            </a:pPr>
            <a:r>
              <a:rPr lang="en-US" dirty="0"/>
              <a:t>Array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dimensi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array yang </a:t>
            </a:r>
            <a:r>
              <a:rPr lang="en-US" dirty="0" err="1"/>
              <a:t>memiliki</a:t>
            </a:r>
            <a:r>
              <a:rPr lang="en-US" dirty="0"/>
              <a:t> 1 index. </a:t>
            </a:r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601925" y="2128072"/>
            <a:ext cx="6886438" cy="2601856"/>
            <a:chOff x="-271463" y="-118258"/>
            <a:chExt cx="5691188" cy="1832758"/>
          </a:xfrm>
        </p:grpSpPr>
        <p:sp>
          <p:nvSpPr>
            <p:cNvPr id="6" name="Text Box 2"/>
            <p:cNvSpPr txBox="1">
              <a:spLocks noChangeArrowheads="1"/>
            </p:cNvSpPr>
            <p:nvPr/>
          </p:nvSpPr>
          <p:spPr bwMode="auto">
            <a:xfrm>
              <a:off x="1609725" y="0"/>
              <a:ext cx="1552575" cy="238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Array </a:t>
              </a:r>
              <a:r>
                <a:rPr lang="en-US" sz="1600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bertipe</a:t>
              </a:r>
              <a:r>
                <a: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integer</a:t>
              </a:r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V="1">
              <a:off x="2344120" y="492110"/>
              <a:ext cx="0" cy="52387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 flipV="1">
              <a:off x="4644682" y="342900"/>
              <a:ext cx="0" cy="52387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 Box 2"/>
            <p:cNvSpPr txBox="1">
              <a:spLocks noChangeArrowheads="1"/>
            </p:cNvSpPr>
            <p:nvPr/>
          </p:nvSpPr>
          <p:spPr bwMode="auto">
            <a:xfrm>
              <a:off x="3609975" y="-118258"/>
              <a:ext cx="1809750" cy="461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Isian</a:t>
              </a:r>
              <a:r>
                <a: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600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dari</a:t>
              </a:r>
              <a:r>
                <a: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1600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elemen</a:t>
              </a:r>
              <a:r>
                <a: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array </a:t>
              </a:r>
              <a:r>
                <a:rPr lang="en-US" sz="1600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ke</a:t>
              </a:r>
              <a:r>
                <a: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4</a:t>
              </a:r>
            </a:p>
          </p:txBody>
        </p:sp>
        <p:sp>
          <p:nvSpPr>
            <p:cNvPr id="10" name="Text Box 2"/>
            <p:cNvSpPr txBox="1">
              <a:spLocks noChangeArrowheads="1"/>
            </p:cNvSpPr>
            <p:nvPr/>
          </p:nvSpPr>
          <p:spPr bwMode="auto">
            <a:xfrm>
              <a:off x="-271463" y="1400175"/>
              <a:ext cx="1000125" cy="314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Index Array</a:t>
              </a:r>
            </a:p>
          </p:txBody>
        </p:sp>
        <p:sp>
          <p:nvSpPr>
            <p:cNvPr id="11" name="Text Box 2"/>
            <p:cNvSpPr txBox="1">
              <a:spLocks noChangeArrowheads="1"/>
            </p:cNvSpPr>
            <p:nvPr/>
          </p:nvSpPr>
          <p:spPr bwMode="auto">
            <a:xfrm>
              <a:off x="-23327" y="866775"/>
              <a:ext cx="1000125" cy="314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Array Integer</a:t>
              </a:r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>
              <a:off x="862012" y="1557338"/>
              <a:ext cx="54292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V="1">
              <a:off x="609600" y="342900"/>
              <a:ext cx="0" cy="52387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 Box 2"/>
            <p:cNvSpPr txBox="1">
              <a:spLocks noChangeArrowheads="1"/>
            </p:cNvSpPr>
            <p:nvPr/>
          </p:nvSpPr>
          <p:spPr bwMode="auto">
            <a:xfrm>
              <a:off x="180975" y="0"/>
              <a:ext cx="9525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Nama Array </a:t>
              </a:r>
            </a:p>
          </p:txBody>
        </p:sp>
      </p:grp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0506692"/>
              </p:ext>
            </p:extLst>
          </p:nvPr>
        </p:nvGraphicFramePr>
        <p:xfrm>
          <a:off x="3680773" y="3581400"/>
          <a:ext cx="4332926" cy="16459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08700"/>
                <a:gridCol w="949778"/>
                <a:gridCol w="870631"/>
                <a:gridCol w="870631"/>
                <a:gridCol w="633186"/>
              </a:tblGrid>
              <a:tr h="4868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17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</a:rPr>
                        <a:t>12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</a:rPr>
                        <a:t>30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9736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1639359" y="5505748"/>
            <a:ext cx="66784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array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bertype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integer yang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bernama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ArrayInteger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memiliki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kapasitas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buah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bilangan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Integer.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Rectangle 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Cara </a:t>
            </a:r>
            <a:r>
              <a:rPr lang="en-US" dirty="0" err="1"/>
              <a:t>mendeklarasikan</a:t>
            </a:r>
            <a:r>
              <a:rPr lang="en-US" dirty="0"/>
              <a:t> Array 1 </a:t>
            </a:r>
            <a:r>
              <a:rPr lang="en-US" dirty="0" err="1"/>
              <a:t>dimensi</a:t>
            </a:r>
            <a:r>
              <a:rPr lang="en-US" dirty="0"/>
              <a:t> </a:t>
            </a:r>
            <a:r>
              <a:rPr lang="en-US" dirty="0" smtClean="0"/>
              <a:t> :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t</a:t>
            </a:r>
            <a:r>
              <a:rPr lang="en-US" dirty="0" smtClean="0"/>
              <a:t>ype </a:t>
            </a:r>
            <a:r>
              <a:rPr lang="en-US" dirty="0" err="1"/>
              <a:t>namaarray</a:t>
            </a:r>
            <a:r>
              <a:rPr lang="en-US" dirty="0"/>
              <a:t>[</a:t>
            </a:r>
            <a:r>
              <a:rPr lang="en-US" dirty="0" err="1"/>
              <a:t>kapasitas</a:t>
            </a:r>
            <a:r>
              <a:rPr lang="en-US" dirty="0"/>
              <a:t>];</a:t>
            </a:r>
          </a:p>
          <a:p>
            <a:pPr marL="0" indent="0">
              <a:buNone/>
            </a:pPr>
            <a:r>
              <a:rPr lang="en-US" dirty="0" err="1"/>
              <a:t>Contoh</a:t>
            </a:r>
            <a:r>
              <a:rPr lang="en-US" dirty="0"/>
              <a:t> :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Float </a:t>
            </a:r>
            <a:r>
              <a:rPr lang="en-US" dirty="0" err="1"/>
              <a:t>arrayFloat</a:t>
            </a:r>
            <a:r>
              <a:rPr lang="en-US" dirty="0"/>
              <a:t>[3];</a:t>
            </a:r>
          </a:p>
          <a:p>
            <a:pPr>
              <a:buFontTx/>
              <a:buNone/>
            </a:pP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6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1625600" y="342901"/>
            <a:ext cx="6858000" cy="952499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mengakses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membaca</a:t>
            </a:r>
            <a:r>
              <a:rPr lang="en-US" sz="1800" dirty="0"/>
              <a:t> </a:t>
            </a:r>
            <a:r>
              <a:rPr lang="en-US" sz="1800" dirty="0" err="1"/>
              <a:t>sebuah</a:t>
            </a:r>
            <a:r>
              <a:rPr lang="en-US" sz="1800" dirty="0"/>
              <a:t> </a:t>
            </a:r>
            <a:r>
              <a:rPr lang="en-US" sz="1800" dirty="0" err="1"/>
              <a:t>elemen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array, </a:t>
            </a:r>
            <a:r>
              <a:rPr lang="en-US" sz="1800" dirty="0" err="1"/>
              <a:t>kita</a:t>
            </a:r>
            <a:r>
              <a:rPr lang="en-US" sz="1800" dirty="0"/>
              <a:t> </a:t>
            </a:r>
            <a:r>
              <a:rPr lang="en-US" sz="1800" dirty="0" err="1"/>
              <a:t>hanya</a:t>
            </a:r>
            <a:r>
              <a:rPr lang="en-US" sz="1800" dirty="0"/>
              <a:t> </a:t>
            </a:r>
            <a:r>
              <a:rPr lang="en-US" sz="1800" dirty="0" err="1"/>
              <a:t>perlu</a:t>
            </a:r>
            <a:r>
              <a:rPr lang="en-US" sz="1800" dirty="0"/>
              <a:t> </a:t>
            </a:r>
            <a:r>
              <a:rPr lang="en-US" sz="1800" dirty="0" err="1"/>
              <a:t>menuliskan</a:t>
            </a:r>
            <a:r>
              <a:rPr lang="en-US" sz="1800" dirty="0"/>
              <a:t> </a:t>
            </a:r>
            <a:r>
              <a:rPr lang="en-US" sz="1800" dirty="0" err="1"/>
              <a:t>nama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array </a:t>
            </a:r>
            <a:r>
              <a:rPr lang="en-US" sz="1800" dirty="0" err="1"/>
              <a:t>tersebut</a:t>
            </a:r>
            <a:r>
              <a:rPr lang="en-US" sz="1800" dirty="0"/>
              <a:t>, </a:t>
            </a:r>
            <a:r>
              <a:rPr lang="en-US" sz="1800" dirty="0" err="1"/>
              <a:t>lalu</a:t>
            </a:r>
            <a:r>
              <a:rPr lang="en-US" sz="1800" dirty="0"/>
              <a:t> </a:t>
            </a:r>
            <a:r>
              <a:rPr lang="en-US" sz="1800" dirty="0" err="1"/>
              <a:t>diikuti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index yang </a:t>
            </a:r>
            <a:r>
              <a:rPr lang="en-US" sz="1800" dirty="0" err="1"/>
              <a:t>dituju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diapit</a:t>
            </a:r>
            <a:r>
              <a:rPr lang="en-US" sz="1800" dirty="0"/>
              <a:t> </a:t>
            </a:r>
            <a:r>
              <a:rPr lang="en-US" sz="1800" dirty="0" err="1"/>
              <a:t>tanda</a:t>
            </a:r>
            <a:r>
              <a:rPr lang="en-US" sz="1800" dirty="0"/>
              <a:t> </a:t>
            </a:r>
            <a:r>
              <a:rPr lang="en-US" sz="1800" dirty="0" err="1"/>
              <a:t>kurung</a:t>
            </a:r>
            <a:r>
              <a:rPr lang="en-US" sz="1800" dirty="0"/>
              <a:t> </a:t>
            </a:r>
            <a:r>
              <a:rPr lang="en-US" sz="1800" dirty="0" err="1"/>
              <a:t>siku</a:t>
            </a:r>
            <a:r>
              <a:rPr lang="en-US" sz="1800" dirty="0"/>
              <a:t> []. </a:t>
            </a:r>
          </a:p>
          <a:p>
            <a:pPr>
              <a:lnSpc>
                <a:spcPct val="90000"/>
              </a:lnSpc>
            </a:pPr>
            <a:endParaRPr lang="en-US" sz="1800" dirty="0"/>
          </a:p>
        </p:txBody>
      </p:sp>
      <p:sp>
        <p:nvSpPr>
          <p:cNvPr id="3" name="Rectangle 2"/>
          <p:cNvSpPr/>
          <p:nvPr/>
        </p:nvSpPr>
        <p:spPr>
          <a:xfrm>
            <a:off x="2057400" y="1477645"/>
            <a:ext cx="5740400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Contoh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pendeklarasian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array : 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4572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Void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main()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4572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{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4572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bilangan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[4];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4572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bilangan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[0] = 7;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indent="4572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bilangan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[1] = 5;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indent="4572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bilangan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[2] = 9;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indent="4572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bilangan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[3] = 15;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4572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printf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(“%d”,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bilangan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[0]);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indent="4572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printf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(“%d”,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bilangan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[1]);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indent="4572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printf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(“%d”,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bilangan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[2]);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indent="4572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printf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(“%d”,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bilangan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[3]);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4572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}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590550"/>
            <a:ext cx="7010400" cy="5376863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mengakses</a:t>
            </a:r>
            <a:r>
              <a:rPr lang="en-US" dirty="0"/>
              <a:t> (</a:t>
            </a:r>
            <a:r>
              <a:rPr lang="en-US" dirty="0" err="1"/>
              <a:t>mengisi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mengambil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) </a:t>
            </a:r>
            <a:r>
              <a:rPr lang="en-US" dirty="0" err="1"/>
              <a:t>sebuah</a:t>
            </a:r>
            <a:r>
              <a:rPr lang="en-US" dirty="0"/>
              <a:t> array,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perintah</a:t>
            </a:r>
            <a:r>
              <a:rPr lang="en-US" dirty="0"/>
              <a:t> </a:t>
            </a:r>
            <a:r>
              <a:rPr lang="en-US" dirty="0" err="1"/>
              <a:t>perulangan</a:t>
            </a:r>
            <a:r>
              <a:rPr lang="en-US" dirty="0"/>
              <a:t>,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mengakses</a:t>
            </a:r>
            <a:r>
              <a:rPr lang="en-US" dirty="0"/>
              <a:t> </a:t>
            </a:r>
            <a:r>
              <a:rPr lang="en-US" dirty="0" err="1"/>
              <a:t>elemen</a:t>
            </a:r>
            <a:r>
              <a:rPr lang="en-US" dirty="0"/>
              <a:t> </a:t>
            </a:r>
            <a:r>
              <a:rPr lang="en-US" dirty="0" smtClean="0"/>
              <a:t>array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 smtClean="0"/>
              <a:t>persatu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Contoh</a:t>
            </a:r>
            <a:r>
              <a:rPr lang="en-US" dirty="0" smtClean="0"/>
              <a:t> : </a:t>
            </a:r>
          </a:p>
          <a:p>
            <a:pPr marL="0" indent="0">
              <a:buNone/>
            </a:pPr>
            <a:r>
              <a:rPr lang="en-US" sz="1800" dirty="0"/>
              <a:t>Void main()</a:t>
            </a:r>
          </a:p>
          <a:p>
            <a:pPr marL="0" indent="0">
              <a:buNone/>
            </a:pPr>
            <a:r>
              <a:rPr lang="en-US" sz="1800" dirty="0"/>
              <a:t>{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dirty="0" err="1"/>
              <a:t>Int</a:t>
            </a:r>
            <a:r>
              <a:rPr lang="en-US" sz="1800" dirty="0"/>
              <a:t> </a:t>
            </a:r>
            <a:r>
              <a:rPr lang="en-US" sz="1800" dirty="0" err="1"/>
              <a:t>bilangan</a:t>
            </a:r>
            <a:r>
              <a:rPr lang="en-US" sz="1800" dirty="0"/>
              <a:t>[4], index;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dirty="0" err="1"/>
              <a:t>bilangan</a:t>
            </a:r>
            <a:r>
              <a:rPr lang="en-US" sz="1800" dirty="0"/>
              <a:t>[0]=7;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dirty="0" err="1"/>
              <a:t>bilangan</a:t>
            </a:r>
            <a:r>
              <a:rPr lang="en-US" sz="1800" dirty="0"/>
              <a:t>[1]=5;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dirty="0" err="1"/>
              <a:t>bilangan</a:t>
            </a:r>
            <a:r>
              <a:rPr lang="en-US" sz="1800" dirty="0"/>
              <a:t>[2]=9;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dirty="0" err="1"/>
              <a:t>bilangan</a:t>
            </a:r>
            <a:r>
              <a:rPr lang="en-US" sz="1800" dirty="0"/>
              <a:t>[3]=99;</a:t>
            </a:r>
          </a:p>
          <a:p>
            <a:pPr marL="0" indent="0">
              <a:buNone/>
            </a:pPr>
            <a:r>
              <a:rPr lang="en-US" sz="1800" dirty="0"/>
              <a:t>	for (index=0; index&lt;4; index++)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dirty="0" err="1"/>
              <a:t>printf</a:t>
            </a:r>
            <a:r>
              <a:rPr lang="en-US" sz="1800" dirty="0"/>
              <a:t>(“%d”, </a:t>
            </a:r>
            <a:r>
              <a:rPr lang="en-US" sz="1800" dirty="0" err="1"/>
              <a:t>bilangan</a:t>
            </a:r>
            <a:r>
              <a:rPr lang="en-US" sz="1800" dirty="0"/>
              <a:t>[index]);</a:t>
            </a:r>
          </a:p>
          <a:p>
            <a:pPr marL="0" indent="0">
              <a:buNone/>
            </a:pPr>
            <a:r>
              <a:rPr lang="en-US" sz="1800" dirty="0"/>
              <a:t>}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6605588" y="223838"/>
            <a:ext cx="2139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Array </a:t>
            </a:r>
            <a:r>
              <a:rPr lang="en-US" dirty="0" err="1"/>
              <a:t>Multidimensi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Array </a:t>
            </a:r>
            <a:r>
              <a:rPr lang="en-US" dirty="0" err="1"/>
              <a:t>multidimensi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array yang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index. </a:t>
            </a:r>
            <a:endParaRPr lang="en-US" dirty="0" smtClean="0"/>
          </a:p>
          <a:p>
            <a:pPr marL="0" indent="0">
              <a:buNone/>
            </a:pPr>
            <a:r>
              <a:rPr lang="en-US" b="1" dirty="0"/>
              <a:t>Array </a:t>
            </a:r>
            <a:r>
              <a:rPr lang="en-US" b="1" dirty="0" err="1"/>
              <a:t>Dua</a:t>
            </a:r>
            <a:r>
              <a:rPr lang="en-US" b="1" dirty="0"/>
              <a:t> </a:t>
            </a:r>
            <a:r>
              <a:rPr lang="en-US" b="1" dirty="0" err="1"/>
              <a:t>Dimensi</a:t>
            </a:r>
            <a:r>
              <a:rPr lang="en-US" b="1" dirty="0"/>
              <a:t> 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adalah</a:t>
            </a:r>
            <a:r>
              <a:rPr lang="en-US" dirty="0"/>
              <a:t> array yang </a:t>
            </a:r>
            <a:r>
              <a:rPr lang="en-US" dirty="0" err="1"/>
              <a:t>memiliki</a:t>
            </a:r>
            <a:r>
              <a:rPr lang="en-US" dirty="0"/>
              <a:t> 2 </a:t>
            </a:r>
            <a:r>
              <a:rPr lang="en-US" dirty="0" err="1"/>
              <a:t>buah</a:t>
            </a:r>
            <a:r>
              <a:rPr lang="en-US" dirty="0"/>
              <a:t> </a:t>
            </a:r>
            <a:r>
              <a:rPr lang="en-US" dirty="0" smtClean="0"/>
              <a:t>index.</a:t>
            </a:r>
          </a:p>
          <a:p>
            <a:pPr marL="0" indent="0">
              <a:buNone/>
            </a:pPr>
            <a:r>
              <a:rPr lang="en-US" dirty="0" smtClean="0"/>
              <a:t>Array 3 </a:t>
            </a:r>
            <a:r>
              <a:rPr lang="en-US" dirty="0" err="1" smtClean="0"/>
              <a:t>dimensi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array yang </a:t>
            </a:r>
            <a:r>
              <a:rPr lang="en-US" dirty="0" err="1" smtClean="0"/>
              <a:t>memiliki</a:t>
            </a:r>
            <a:r>
              <a:rPr lang="en-US" dirty="0" smtClean="0"/>
              <a:t> 3 </a:t>
            </a:r>
            <a:r>
              <a:rPr lang="en-US" dirty="0" err="1" smtClean="0"/>
              <a:t>buah</a:t>
            </a:r>
            <a:r>
              <a:rPr lang="en-US" dirty="0" smtClean="0"/>
              <a:t> index, array 4 </a:t>
            </a:r>
            <a:r>
              <a:rPr lang="en-US" dirty="0" err="1" smtClean="0"/>
              <a:t>dimensi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array yang </a:t>
            </a:r>
            <a:r>
              <a:rPr lang="en-US" dirty="0" err="1" smtClean="0"/>
              <a:t>memiliki</a:t>
            </a:r>
            <a:r>
              <a:rPr lang="en-US" dirty="0" smtClean="0"/>
              <a:t> 4 </a:t>
            </a:r>
            <a:r>
              <a:rPr lang="en-US" dirty="0" err="1" smtClean="0"/>
              <a:t>buah</a:t>
            </a:r>
            <a:r>
              <a:rPr lang="en-US" dirty="0" smtClean="0"/>
              <a:t> index. </a:t>
            </a:r>
            <a:r>
              <a:rPr lang="en-US" dirty="0" err="1" smtClean="0"/>
              <a:t>Begitu</a:t>
            </a:r>
            <a:r>
              <a:rPr lang="en-US" dirty="0" smtClean="0"/>
              <a:t> </a:t>
            </a:r>
            <a:r>
              <a:rPr lang="en-US" dirty="0" err="1" smtClean="0"/>
              <a:t>seterusnya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94552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" name="Content Placeholder 3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5577991"/>
              </p:ext>
            </p:extLst>
          </p:nvPr>
        </p:nvGraphicFramePr>
        <p:xfrm>
          <a:off x="4320221" y="3354207"/>
          <a:ext cx="3223580" cy="1828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49346"/>
                <a:gridCol w="1082209"/>
                <a:gridCol w="992025"/>
              </a:tblGrid>
              <a:tr h="3984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6666"/>
                          </a:solidFill>
                          <a:effectLst/>
                        </a:rPr>
                        <a:t>20</a:t>
                      </a:r>
                      <a:endParaRPr lang="en-US" sz="2000">
                        <a:solidFill>
                          <a:srgbClr val="0066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6666"/>
                          </a:solidFill>
                          <a:effectLst/>
                        </a:rPr>
                        <a:t>10</a:t>
                      </a:r>
                      <a:endParaRPr lang="en-US" sz="2000">
                        <a:solidFill>
                          <a:srgbClr val="0066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6666"/>
                          </a:solidFill>
                          <a:effectLst/>
                        </a:rPr>
                        <a:t>17</a:t>
                      </a:r>
                      <a:endParaRPr lang="en-US" sz="2000">
                        <a:solidFill>
                          <a:srgbClr val="0066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984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6666"/>
                          </a:solidFill>
                          <a:effectLst/>
                        </a:rPr>
                        <a:t>11</a:t>
                      </a:r>
                      <a:endParaRPr lang="en-US" sz="2000">
                        <a:solidFill>
                          <a:srgbClr val="0066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6666"/>
                          </a:solidFill>
                          <a:effectLst/>
                        </a:rPr>
                        <a:t>76</a:t>
                      </a:r>
                      <a:endParaRPr lang="en-US" sz="2000">
                        <a:solidFill>
                          <a:srgbClr val="0066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6666"/>
                          </a:solidFill>
                          <a:effectLst/>
                        </a:rPr>
                        <a:t>54</a:t>
                      </a:r>
                      <a:endParaRPr lang="en-US" sz="2000">
                        <a:solidFill>
                          <a:srgbClr val="0066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984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6666"/>
                          </a:solidFill>
                          <a:effectLst/>
                        </a:rPr>
                        <a:t>33</a:t>
                      </a:r>
                      <a:endParaRPr lang="en-US" sz="2000">
                        <a:solidFill>
                          <a:srgbClr val="0066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6666"/>
                          </a:solidFill>
                          <a:effectLst/>
                        </a:rPr>
                        <a:t>78</a:t>
                      </a:r>
                      <a:endParaRPr lang="en-US" sz="2000">
                        <a:solidFill>
                          <a:srgbClr val="0066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6666"/>
                          </a:solidFill>
                          <a:effectLst/>
                        </a:rPr>
                        <a:t>99</a:t>
                      </a:r>
                      <a:endParaRPr lang="en-US" sz="2000">
                        <a:solidFill>
                          <a:srgbClr val="0066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984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6666"/>
                          </a:solidFill>
                          <a:effectLst/>
                        </a:rPr>
                        <a:t>31</a:t>
                      </a:r>
                      <a:endParaRPr lang="en-US" sz="2000">
                        <a:solidFill>
                          <a:srgbClr val="0066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6666"/>
                          </a:solidFill>
                          <a:effectLst/>
                        </a:rPr>
                        <a:t>48</a:t>
                      </a:r>
                      <a:endParaRPr lang="en-US" sz="2000">
                        <a:solidFill>
                          <a:srgbClr val="0066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6666"/>
                          </a:solidFill>
                          <a:effectLst/>
                        </a:rPr>
                        <a:t>21</a:t>
                      </a:r>
                      <a:endParaRPr lang="en-US" sz="2000" dirty="0">
                        <a:solidFill>
                          <a:srgbClr val="0066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pSp>
        <p:nvGrpSpPr>
          <p:cNvPr id="20" name="Group 19"/>
          <p:cNvGrpSpPr/>
          <p:nvPr/>
        </p:nvGrpSpPr>
        <p:grpSpPr>
          <a:xfrm>
            <a:off x="1736969" y="2130059"/>
            <a:ext cx="5670062" cy="2822941"/>
            <a:chOff x="0" y="-55012"/>
            <a:chExt cx="4519523" cy="2071199"/>
          </a:xfrm>
        </p:grpSpPr>
        <p:sp>
          <p:nvSpPr>
            <p:cNvPr id="21" name="Text Box 2"/>
            <p:cNvSpPr txBox="1">
              <a:spLocks noChangeArrowheads="1"/>
            </p:cNvSpPr>
            <p:nvPr/>
          </p:nvSpPr>
          <p:spPr bwMode="auto">
            <a:xfrm>
              <a:off x="1552575" y="114300"/>
              <a:ext cx="1085850" cy="8745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Index ke 2 - 0</a:t>
              </a:r>
            </a:p>
          </p:txBody>
        </p:sp>
        <p:cxnSp>
          <p:nvCxnSpPr>
            <p:cNvPr id="22" name="Straight Arrow Connector 21"/>
            <p:cNvCxnSpPr>
              <a:endCxn id="24" idx="2"/>
            </p:cNvCxnSpPr>
            <p:nvPr/>
          </p:nvCxnSpPr>
          <p:spPr>
            <a:xfrm flipV="1">
              <a:off x="3938497" y="465850"/>
              <a:ext cx="1" cy="40113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flipH="1" flipV="1">
              <a:off x="2181225" y="362985"/>
              <a:ext cx="66675" cy="46672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 Box 2"/>
            <p:cNvSpPr txBox="1">
              <a:spLocks noChangeArrowheads="1"/>
            </p:cNvSpPr>
            <p:nvPr/>
          </p:nvSpPr>
          <p:spPr bwMode="auto">
            <a:xfrm>
              <a:off x="3357473" y="170575"/>
              <a:ext cx="1162050" cy="295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Index </a:t>
              </a:r>
              <a:r>
                <a:rPr lang="en-US" sz="1600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ke</a:t>
              </a:r>
              <a:r>
                <a: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2 - 2</a:t>
              </a:r>
            </a:p>
          </p:txBody>
        </p:sp>
        <p:sp>
          <p:nvSpPr>
            <p:cNvPr id="25" name="Text Box 2"/>
            <p:cNvSpPr txBox="1">
              <a:spLocks noChangeArrowheads="1"/>
            </p:cNvSpPr>
            <p:nvPr/>
          </p:nvSpPr>
          <p:spPr bwMode="auto">
            <a:xfrm>
              <a:off x="0" y="933450"/>
              <a:ext cx="1000125" cy="257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Index </a:t>
              </a:r>
              <a:r>
                <a:rPr lang="en-US" sz="1600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ke</a:t>
              </a:r>
              <a:r>
                <a: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1 -0 </a:t>
              </a:r>
            </a:p>
          </p:txBody>
        </p:sp>
        <p:cxnSp>
          <p:nvCxnSpPr>
            <p:cNvPr id="26" name="Straight Arrow Connector 25"/>
            <p:cNvCxnSpPr/>
            <p:nvPr/>
          </p:nvCxnSpPr>
          <p:spPr>
            <a:xfrm>
              <a:off x="1228725" y="1943100"/>
              <a:ext cx="54292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flipH="1" flipV="1">
              <a:off x="2981925" y="183113"/>
              <a:ext cx="29769" cy="63603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 Box 2"/>
            <p:cNvSpPr txBox="1">
              <a:spLocks noChangeArrowheads="1"/>
            </p:cNvSpPr>
            <p:nvPr/>
          </p:nvSpPr>
          <p:spPr bwMode="auto">
            <a:xfrm>
              <a:off x="2514488" y="-55012"/>
              <a:ext cx="1085850" cy="238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Index </a:t>
              </a:r>
              <a:r>
                <a:rPr lang="en-US" sz="1600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ke</a:t>
              </a:r>
              <a:r>
                <a: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2 - 1</a:t>
              </a:r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>
              <a:off x="1228725" y="1095375"/>
              <a:ext cx="54292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>
              <a:off x="1238250" y="1371600"/>
              <a:ext cx="54292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>
              <a:off x="1200150" y="1638300"/>
              <a:ext cx="54292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 Box 2"/>
            <p:cNvSpPr txBox="1">
              <a:spLocks noChangeArrowheads="1"/>
            </p:cNvSpPr>
            <p:nvPr/>
          </p:nvSpPr>
          <p:spPr bwMode="auto">
            <a:xfrm>
              <a:off x="0" y="1771650"/>
              <a:ext cx="1095375" cy="2445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Index </a:t>
              </a:r>
              <a:r>
                <a:rPr lang="en-US" sz="1600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ke</a:t>
              </a:r>
              <a:r>
                <a: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1 - 3 </a:t>
              </a:r>
            </a:p>
          </p:txBody>
        </p:sp>
        <p:sp>
          <p:nvSpPr>
            <p:cNvPr id="33" name="Text Box 2"/>
            <p:cNvSpPr txBox="1">
              <a:spLocks noChangeArrowheads="1"/>
            </p:cNvSpPr>
            <p:nvPr/>
          </p:nvSpPr>
          <p:spPr bwMode="auto">
            <a:xfrm>
              <a:off x="0" y="1527113"/>
              <a:ext cx="1000125" cy="2445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Index </a:t>
              </a:r>
              <a:r>
                <a:rPr lang="en-US" sz="1600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ke</a:t>
              </a:r>
              <a:r>
                <a: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1 -2 </a:t>
              </a:r>
            </a:p>
          </p:txBody>
        </p:sp>
        <p:sp>
          <p:nvSpPr>
            <p:cNvPr id="34" name="Text Box 2"/>
            <p:cNvSpPr txBox="1">
              <a:spLocks noChangeArrowheads="1"/>
            </p:cNvSpPr>
            <p:nvPr/>
          </p:nvSpPr>
          <p:spPr bwMode="auto">
            <a:xfrm>
              <a:off x="0" y="1209675"/>
              <a:ext cx="1000125" cy="2445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Index ke 1 -1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491441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Cara </a:t>
            </a:r>
            <a:r>
              <a:rPr lang="en-US" dirty="0" err="1"/>
              <a:t>mendeklarasikan</a:t>
            </a:r>
            <a:r>
              <a:rPr lang="en-US" dirty="0"/>
              <a:t> array </a:t>
            </a:r>
            <a:r>
              <a:rPr lang="en-US" dirty="0" err="1"/>
              <a:t>multidimensi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 :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Type </a:t>
            </a:r>
            <a:r>
              <a:rPr lang="en-US" dirty="0" err="1"/>
              <a:t>namaarray</a:t>
            </a:r>
            <a:r>
              <a:rPr lang="en-US" dirty="0"/>
              <a:t>[</a:t>
            </a:r>
            <a:r>
              <a:rPr lang="en-US" dirty="0" err="1"/>
              <a:t>kapasitas</a:t>
            </a:r>
            <a:r>
              <a:rPr lang="en-US" dirty="0"/>
              <a:t>]…..[</a:t>
            </a:r>
            <a:r>
              <a:rPr lang="en-US" dirty="0" err="1"/>
              <a:t>kapasitas</a:t>
            </a:r>
            <a:r>
              <a:rPr lang="en-US" dirty="0"/>
              <a:t>];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05809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942350"/>
            <a:ext cx="6286500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Contoh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program yang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menggunakan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array 2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dimensi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main()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{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bilangan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[5][5];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baris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kolom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for(</a:t>
            </a:r>
            <a:r>
              <a:rPr lang="en-US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baris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0 ;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baris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&lt;5;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baris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++)</a:t>
            </a:r>
            <a:endParaRPr lang="en-US" sz="1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for(</a:t>
            </a:r>
            <a:r>
              <a:rPr lang="en-US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kolom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0;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kolom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&lt;5;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kolom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++)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</a:t>
            </a:r>
            <a:r>
              <a:rPr lang="en-US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bilangan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baris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][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kolom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= (baris+1)*(kolom+1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for(</a:t>
            </a:r>
            <a:r>
              <a:rPr lang="en-US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baris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=0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baris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&lt;5;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baris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++)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{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for(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kolom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=0;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kolom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&lt;5;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kolom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++)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printf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(“%d\t”,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bilangan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baris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][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kolom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]);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printf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(“\n”);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}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}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13255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LATIHAN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Buatlah</a:t>
            </a:r>
            <a:r>
              <a:rPr lang="en-US" dirty="0" smtClean="0"/>
              <a:t> array 1 </a:t>
            </a:r>
            <a:r>
              <a:rPr lang="en-US" dirty="0" err="1" smtClean="0"/>
              <a:t>dimensi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kapasitas</a:t>
            </a:r>
            <a:r>
              <a:rPr lang="en-US" dirty="0" smtClean="0"/>
              <a:t> 5</a:t>
            </a:r>
          </a:p>
          <a:p>
            <a:r>
              <a:rPr lang="en-US" dirty="0" err="1" smtClean="0"/>
              <a:t>Gunakan</a:t>
            </a:r>
            <a:r>
              <a:rPr lang="en-US" dirty="0" smtClean="0"/>
              <a:t> </a:t>
            </a:r>
            <a:r>
              <a:rPr lang="en-US" dirty="0" err="1" smtClean="0"/>
              <a:t>perintah</a:t>
            </a:r>
            <a:r>
              <a:rPr lang="en-US" dirty="0" smtClean="0"/>
              <a:t> </a:t>
            </a:r>
            <a:r>
              <a:rPr lang="en-US" dirty="0" err="1" smtClean="0"/>
              <a:t>perulangan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menampilkan</a:t>
            </a:r>
            <a:r>
              <a:rPr lang="en-US" dirty="0" smtClean="0"/>
              <a:t> 5 </a:t>
            </a:r>
            <a:r>
              <a:rPr lang="en-US" dirty="0" err="1" smtClean="0"/>
              <a:t>bilangan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urut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terkecil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urut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terbesar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83300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747713"/>
            <a:ext cx="7010400" cy="838200"/>
          </a:xfrm>
        </p:spPr>
        <p:txBody>
          <a:bodyPr/>
          <a:lstStyle/>
          <a:p>
            <a:pPr lvl="0"/>
            <a:r>
              <a:rPr lang="en-US" dirty="0"/>
              <a:t>Character </a:t>
            </a:r>
            <a:r>
              <a:rPr lang="en-US" dirty="0" err="1"/>
              <a:t>dan</a:t>
            </a:r>
            <a:r>
              <a:rPr lang="en-US" dirty="0"/>
              <a:t> String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865313"/>
            <a:ext cx="7010400" cy="4572000"/>
          </a:xfrm>
        </p:spPr>
        <p:txBody>
          <a:bodyPr/>
          <a:lstStyle/>
          <a:p>
            <a:r>
              <a:rPr lang="en-US" dirty="0"/>
              <a:t>Type data character </a:t>
            </a:r>
            <a:r>
              <a:rPr lang="en-US" dirty="0" err="1"/>
              <a:t>adalah</a:t>
            </a:r>
            <a:r>
              <a:rPr lang="en-US" dirty="0"/>
              <a:t> type data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menyimpan</a:t>
            </a:r>
            <a:r>
              <a:rPr lang="en-US" dirty="0"/>
              <a:t> data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 smtClean="0"/>
              <a:t>huruf</a:t>
            </a:r>
            <a:r>
              <a:rPr lang="en-US" dirty="0" smtClean="0"/>
              <a:t>/</a:t>
            </a:r>
            <a:r>
              <a:rPr lang="en-US" dirty="0" err="1" smtClean="0"/>
              <a:t>karakter</a:t>
            </a:r>
            <a:r>
              <a:rPr lang="en-US" dirty="0" smtClean="0"/>
              <a:t>.</a:t>
            </a:r>
          </a:p>
          <a:p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C conversion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mewakili</a:t>
            </a:r>
            <a:r>
              <a:rPr lang="en-US" dirty="0"/>
              <a:t> </a:t>
            </a:r>
            <a:r>
              <a:rPr lang="en-US" dirty="0" err="1"/>
              <a:t>tipe</a:t>
            </a:r>
            <a:r>
              <a:rPr lang="en-US" dirty="0"/>
              <a:t> data char </a:t>
            </a:r>
            <a:r>
              <a:rPr lang="en-US" dirty="0" err="1"/>
              <a:t>adalah</a:t>
            </a:r>
            <a:r>
              <a:rPr lang="en-US" dirty="0"/>
              <a:t> “ %c “ </a:t>
            </a:r>
          </a:p>
        </p:txBody>
      </p:sp>
    </p:spTree>
    <p:extLst>
      <p:ext uri="{BB962C8B-B14F-4D97-AF65-F5344CB8AC3E}">
        <p14:creationId xmlns:p14="http://schemas.microsoft.com/office/powerpoint/2010/main" val="379042669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82588" y="382012"/>
            <a:ext cx="5378824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indent="28575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20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main()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indent="28575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{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indent="51435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char karakter0, karakter1, karakter2,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karakter3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indent="51435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karakter0=’4’;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indent="51435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karakter1=’e’;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indent="51435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karakter2=’v’;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indent="51435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karakter3=’e’;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indent="51435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printf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(“%c”, karakter0);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indent="51435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printf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(“%c”, karakter1);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indent="51435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printf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(“%c”, karakter2);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indent="51435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printf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(“%c”, karakter3);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}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46411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520700"/>
            <a:ext cx="5194300" cy="838200"/>
          </a:xfrm>
        </p:spPr>
        <p:txBody>
          <a:bodyPr/>
          <a:lstStyle/>
          <a:p>
            <a:r>
              <a:rPr lang="en-US" dirty="0"/>
              <a:t>Type Casting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687513"/>
            <a:ext cx="7010400" cy="4572000"/>
          </a:xfrm>
        </p:spPr>
        <p:txBody>
          <a:bodyPr/>
          <a:lstStyle/>
          <a:p>
            <a:r>
              <a:rPr lang="en-US" dirty="0"/>
              <a:t>Type data casting </a:t>
            </a:r>
            <a:r>
              <a:rPr lang="en-US" dirty="0" err="1"/>
              <a:t>adalah</a:t>
            </a:r>
            <a:r>
              <a:rPr lang="en-US" dirty="0"/>
              <a:t> type data yang </a:t>
            </a:r>
            <a:r>
              <a:rPr lang="en-US" dirty="0" err="1"/>
              <a:t>memperlakukan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type data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type data yang </a:t>
            </a:r>
            <a:r>
              <a:rPr lang="en-US" dirty="0" err="1"/>
              <a:t>lainnya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Contoh</a:t>
            </a:r>
            <a:r>
              <a:rPr lang="en-US" dirty="0" smtClean="0"/>
              <a:t> :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/>
              <a:t>    </a:t>
            </a:r>
            <a:r>
              <a:rPr lang="en-US" sz="2000" dirty="0" err="1" smtClean="0"/>
              <a:t>Int</a:t>
            </a:r>
            <a:r>
              <a:rPr lang="en-US" sz="2000" dirty="0" smtClean="0"/>
              <a:t> </a:t>
            </a:r>
            <a:r>
              <a:rPr lang="en-US" sz="2000" dirty="0"/>
              <a:t>main()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/>
              <a:t>    {</a:t>
            </a:r>
            <a:endParaRPr lang="en-US" sz="20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/>
              <a:t>       char </a:t>
            </a:r>
            <a:r>
              <a:rPr lang="en-US" sz="2000" dirty="0"/>
              <a:t>c;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c </a:t>
            </a:r>
            <a:r>
              <a:rPr lang="en-US" sz="2000" dirty="0"/>
              <a:t>= ‘a’;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</a:t>
            </a:r>
            <a:r>
              <a:rPr lang="en-US" sz="2000" dirty="0" err="1" smtClean="0"/>
              <a:t>printf</a:t>
            </a:r>
            <a:r>
              <a:rPr lang="en-US" sz="2000" dirty="0"/>
              <a:t>(“</a:t>
            </a:r>
            <a:r>
              <a:rPr lang="en-US" sz="2000" dirty="0" err="1"/>
              <a:t>Sebagai</a:t>
            </a:r>
            <a:r>
              <a:rPr lang="en-US" sz="2000" dirty="0"/>
              <a:t> character , variable c = % c”, c);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</a:t>
            </a:r>
            <a:r>
              <a:rPr lang="en-US" sz="2000" dirty="0" err="1" smtClean="0"/>
              <a:t>printf</a:t>
            </a:r>
            <a:r>
              <a:rPr lang="en-US" sz="2000" dirty="0"/>
              <a:t>(“</a:t>
            </a:r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/>
              <a:t>bilangan</a:t>
            </a:r>
            <a:r>
              <a:rPr lang="en-US" sz="2000" dirty="0"/>
              <a:t> , variable c = % d”, (</a:t>
            </a:r>
            <a:r>
              <a:rPr lang="en-US" sz="2000" dirty="0" err="1"/>
              <a:t>int</a:t>
            </a:r>
            <a:r>
              <a:rPr lang="en-US" sz="2000" dirty="0"/>
              <a:t>)(c));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/>
              <a:t>    }</a:t>
            </a:r>
            <a:endParaRPr lang="en-US" sz="2000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72988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4200" y="635000"/>
            <a:ext cx="4775200" cy="609600"/>
          </a:xfrm>
        </p:spPr>
        <p:txBody>
          <a:bodyPr/>
          <a:lstStyle/>
          <a:p>
            <a:r>
              <a:rPr lang="en-US" dirty="0"/>
              <a:t>Type Data String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Type data string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menyimpan</a:t>
            </a:r>
            <a:r>
              <a:rPr lang="en-US" dirty="0"/>
              <a:t> </a:t>
            </a:r>
            <a:r>
              <a:rPr lang="en-US" dirty="0" err="1"/>
              <a:t>sekumpulan</a:t>
            </a:r>
            <a:r>
              <a:rPr lang="en-US" dirty="0"/>
              <a:t> </a:t>
            </a:r>
            <a:r>
              <a:rPr lang="en-US" dirty="0" err="1"/>
              <a:t>karakter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dikatakan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menyimpan</a:t>
            </a:r>
            <a:r>
              <a:rPr lang="en-US" dirty="0"/>
              <a:t> kata/</a:t>
            </a:r>
            <a:r>
              <a:rPr lang="en-US" dirty="0" err="1"/>
              <a:t>kalimat</a:t>
            </a:r>
            <a:r>
              <a:rPr lang="en-US" dirty="0" smtClean="0"/>
              <a:t>.</a:t>
            </a:r>
          </a:p>
          <a:p>
            <a:r>
              <a:rPr lang="en-US" dirty="0" err="1"/>
              <a:t>Bahasa</a:t>
            </a:r>
            <a:r>
              <a:rPr lang="en-US" dirty="0"/>
              <a:t> C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mengenal</a:t>
            </a:r>
            <a:r>
              <a:rPr lang="en-US" dirty="0"/>
              <a:t> type data string </a:t>
            </a:r>
            <a:r>
              <a:rPr lang="en-US" dirty="0" err="1"/>
              <a:t>tetapi</a:t>
            </a:r>
            <a:r>
              <a:rPr lang="en-US" dirty="0"/>
              <a:t> string </a:t>
            </a:r>
            <a:r>
              <a:rPr lang="en-US" dirty="0" err="1"/>
              <a:t>dibentuk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array 1 </a:t>
            </a:r>
            <a:r>
              <a:rPr lang="en-US" dirty="0" err="1"/>
              <a:t>dimensi</a:t>
            </a:r>
            <a:r>
              <a:rPr lang="en-US" dirty="0"/>
              <a:t> </a:t>
            </a:r>
            <a:r>
              <a:rPr lang="en-US" dirty="0" err="1"/>
              <a:t>bertipe</a:t>
            </a:r>
            <a:r>
              <a:rPr lang="en-US" dirty="0"/>
              <a:t> char yang </a:t>
            </a:r>
            <a:r>
              <a:rPr lang="en-US" dirty="0" err="1"/>
              <a:t>diakhiri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karakter</a:t>
            </a:r>
            <a:r>
              <a:rPr lang="en-US" dirty="0"/>
              <a:t> “\0” (null). </a:t>
            </a:r>
            <a:endParaRPr lang="en-US" dirty="0" smtClean="0"/>
          </a:p>
          <a:p>
            <a:r>
              <a:rPr lang="en-US" dirty="0" err="1" smtClean="0"/>
              <a:t>Pendeklarasian</a:t>
            </a:r>
            <a:r>
              <a:rPr lang="en-US" dirty="0" smtClean="0"/>
              <a:t> string : 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b="1" dirty="0" smtClean="0">
                <a:solidFill>
                  <a:srgbClr val="FF0000"/>
                </a:solidFill>
              </a:rPr>
              <a:t>char </a:t>
            </a:r>
            <a:r>
              <a:rPr lang="en-US" b="1" dirty="0" err="1">
                <a:solidFill>
                  <a:srgbClr val="FF0000"/>
                </a:solidFill>
              </a:rPr>
              <a:t>namaString</a:t>
            </a:r>
            <a:r>
              <a:rPr lang="en-US" b="1" dirty="0">
                <a:solidFill>
                  <a:srgbClr val="FF0000"/>
                </a:solidFill>
              </a:rPr>
              <a:t>[</a:t>
            </a:r>
            <a:r>
              <a:rPr lang="en-US" b="1" dirty="0" err="1">
                <a:solidFill>
                  <a:srgbClr val="FF0000"/>
                </a:solidFill>
              </a:rPr>
              <a:t>panjangMax</a:t>
            </a:r>
            <a:r>
              <a:rPr lang="en-US" b="1" dirty="0" smtClean="0">
                <a:solidFill>
                  <a:srgbClr val="FF0000"/>
                </a:solidFill>
              </a:rPr>
              <a:t>];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/>
              <a:t>convension</a:t>
            </a:r>
            <a:r>
              <a:rPr lang="en-US" dirty="0"/>
              <a:t> </a:t>
            </a:r>
            <a:r>
              <a:rPr lang="en-US" dirty="0" err="1"/>
              <a:t>specifier</a:t>
            </a:r>
            <a:r>
              <a:rPr lang="en-US" dirty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‘ % s</a:t>
            </a:r>
            <a:r>
              <a:rPr lang="en-US" dirty="0"/>
              <a:t> </a:t>
            </a:r>
            <a:r>
              <a:rPr lang="en-US" dirty="0" smtClean="0"/>
              <a:t>“</a:t>
            </a:r>
            <a:endParaRPr lang="en-US" dirty="0"/>
          </a:p>
          <a:p>
            <a:pPr marL="0" indent="0"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26687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Manipulasi</a:t>
            </a:r>
            <a:r>
              <a:rPr lang="en-US" dirty="0"/>
              <a:t> String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C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Fungsi</a:t>
            </a:r>
            <a:r>
              <a:rPr lang="en-US" dirty="0"/>
              <a:t> –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tersimpan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file library </a:t>
            </a:r>
            <a:r>
              <a:rPr lang="en-US" dirty="0" err="1"/>
              <a:t>string.h</a:t>
            </a:r>
            <a:r>
              <a:rPr lang="en-US" dirty="0"/>
              <a:t>. </a:t>
            </a:r>
            <a:endParaRPr lang="en-US" dirty="0" smtClean="0"/>
          </a:p>
          <a:p>
            <a:pPr marL="0" lvl="0" indent="0">
              <a:buNone/>
            </a:pPr>
            <a:r>
              <a:rPr lang="en-US" dirty="0" smtClean="0"/>
              <a:t>1.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b="1" dirty="0"/>
              <a:t>gets ( )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meminta</a:t>
            </a:r>
            <a:r>
              <a:rPr lang="en-US" dirty="0"/>
              <a:t> input string. </a:t>
            </a:r>
          </a:p>
          <a:p>
            <a:pPr marL="0" indent="0">
              <a:buNone/>
            </a:pPr>
            <a:r>
              <a:rPr lang="en-US" dirty="0" smtClean="0"/>
              <a:t>	Syntax </a:t>
            </a:r>
            <a:r>
              <a:rPr lang="en-US" dirty="0"/>
              <a:t>:  </a:t>
            </a:r>
            <a:r>
              <a:rPr lang="en-US" b="1" dirty="0"/>
              <a:t>gets (</a:t>
            </a:r>
            <a:r>
              <a:rPr lang="en-US" b="1" dirty="0" err="1"/>
              <a:t>namaString</a:t>
            </a:r>
            <a:r>
              <a:rPr lang="en-US" b="1" dirty="0"/>
              <a:t>);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en-US" dirty="0"/>
              <a:t>: </a:t>
            </a:r>
          </a:p>
          <a:p>
            <a:pPr marL="0" indent="0">
              <a:buNone/>
            </a:pPr>
            <a:r>
              <a:rPr lang="en-US" dirty="0"/>
              <a:t>	char </a:t>
            </a:r>
            <a:r>
              <a:rPr lang="en-US" dirty="0" err="1"/>
              <a:t>str</a:t>
            </a:r>
            <a:r>
              <a:rPr lang="en-US" dirty="0"/>
              <a:t>[25];</a:t>
            </a:r>
          </a:p>
          <a:p>
            <a:pPr marL="0" indent="0">
              <a:buNone/>
            </a:pPr>
            <a:r>
              <a:rPr lang="en-US" dirty="0"/>
              <a:t>	gets(</a:t>
            </a:r>
            <a:r>
              <a:rPr lang="en-US" dirty="0" err="1"/>
              <a:t>str</a:t>
            </a:r>
            <a:r>
              <a:rPr lang="en-US" dirty="0"/>
              <a:t>);</a:t>
            </a:r>
          </a:p>
          <a:p>
            <a:r>
              <a:rPr lang="en-US" dirty="0"/>
              <a:t> 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97309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6100" y="950913"/>
            <a:ext cx="7010400" cy="4572000"/>
          </a:xfrm>
        </p:spPr>
        <p:txBody>
          <a:bodyPr/>
          <a:lstStyle/>
          <a:p>
            <a:pPr marL="0" lvl="0" indent="0">
              <a:spcBef>
                <a:spcPts val="0"/>
              </a:spcBef>
              <a:buNone/>
            </a:pPr>
            <a:r>
              <a:rPr lang="en-US" dirty="0" smtClean="0"/>
              <a:t>2. </a:t>
            </a:r>
            <a:r>
              <a:rPr lang="en-US" dirty="0" err="1" smtClean="0"/>
              <a:t>Fungsi</a:t>
            </a:r>
            <a:r>
              <a:rPr lang="en-US" dirty="0" smtClean="0"/>
              <a:t> </a:t>
            </a:r>
            <a:r>
              <a:rPr lang="en-US" b="1" dirty="0" err="1"/>
              <a:t>strcpy</a:t>
            </a:r>
            <a:r>
              <a:rPr lang="en-US" b="1" dirty="0"/>
              <a:t>( </a:t>
            </a:r>
            <a:r>
              <a:rPr lang="en-US" b="1" dirty="0" smtClean="0"/>
              <a:t>)</a:t>
            </a:r>
          </a:p>
          <a:p>
            <a:pPr marL="0" lv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menyalin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string </a:t>
            </a:r>
            <a:r>
              <a:rPr lang="en-US" dirty="0" err="1"/>
              <a:t>ke</a:t>
            </a:r>
            <a:r>
              <a:rPr lang="en-US" dirty="0"/>
              <a:t> string </a:t>
            </a:r>
            <a:r>
              <a:rPr lang="en-US" dirty="0" err="1"/>
              <a:t>lainnya</a:t>
            </a:r>
            <a:r>
              <a:rPr lang="en-US" dirty="0"/>
              <a:t>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Syntax : </a:t>
            </a:r>
            <a:endParaRPr lang="en-US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b="1" dirty="0" err="1" smtClean="0"/>
              <a:t>strcpy</a:t>
            </a:r>
            <a:r>
              <a:rPr lang="en-US" b="1" dirty="0" smtClean="0"/>
              <a:t>(</a:t>
            </a:r>
            <a:r>
              <a:rPr lang="en-US" b="1" dirty="0" err="1" smtClean="0"/>
              <a:t>namaStringTujuan</a:t>
            </a:r>
            <a:r>
              <a:rPr lang="en-US" b="1" dirty="0"/>
              <a:t>, </a:t>
            </a:r>
            <a:r>
              <a:rPr lang="en-US" b="1" dirty="0" err="1"/>
              <a:t>stringSumber</a:t>
            </a:r>
            <a:r>
              <a:rPr lang="en-US" b="1" dirty="0" smtClean="0"/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 err="1"/>
              <a:t>Contoh</a:t>
            </a:r>
            <a:r>
              <a:rPr lang="en-US" dirty="0"/>
              <a:t> 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char str1[25], str2[25];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</a:t>
            </a:r>
            <a:r>
              <a:rPr lang="en-US" dirty="0" err="1"/>
              <a:t>strcpy</a:t>
            </a:r>
            <a:r>
              <a:rPr lang="en-US" dirty="0"/>
              <a:t>(str1, “halo world”);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</a:t>
            </a:r>
            <a:r>
              <a:rPr lang="en-US" dirty="0" err="1"/>
              <a:t>strcpy</a:t>
            </a:r>
            <a:r>
              <a:rPr lang="en-US" dirty="0"/>
              <a:t>(str2, str1);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</a:t>
            </a:r>
            <a:r>
              <a:rPr lang="en-US" dirty="0" err="1"/>
              <a:t>printf</a:t>
            </a:r>
            <a:r>
              <a:rPr lang="en-US" dirty="0"/>
              <a:t>(“% s \n %s”, str1, str2);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/>
              <a:t>Hasil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ditampilkan</a:t>
            </a:r>
            <a:r>
              <a:rPr lang="en-US" dirty="0"/>
              <a:t> 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halo world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halo world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72376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7200" y="506413"/>
            <a:ext cx="7010400" cy="4572000"/>
          </a:xfrm>
        </p:spPr>
        <p:txBody>
          <a:bodyPr/>
          <a:lstStyle/>
          <a:p>
            <a:pPr marL="0" lvl="0" indent="0">
              <a:buNone/>
            </a:pPr>
            <a:r>
              <a:rPr lang="en-US" dirty="0" smtClean="0"/>
              <a:t>3. </a:t>
            </a:r>
            <a:r>
              <a:rPr lang="en-US" dirty="0" err="1" smtClean="0"/>
              <a:t>Fungsi</a:t>
            </a:r>
            <a:r>
              <a:rPr lang="en-US" dirty="0" smtClean="0"/>
              <a:t> </a:t>
            </a:r>
            <a:r>
              <a:rPr lang="en-US" b="1" dirty="0" err="1"/>
              <a:t>strlen</a:t>
            </a:r>
            <a:r>
              <a:rPr lang="en-US" b="1" dirty="0"/>
              <a:t>( )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memriksa</a:t>
            </a:r>
            <a:r>
              <a:rPr lang="en-US" dirty="0"/>
              <a:t> </a:t>
            </a:r>
            <a:r>
              <a:rPr lang="en-US" dirty="0" err="1"/>
              <a:t>panjang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string</a:t>
            </a:r>
          </a:p>
          <a:p>
            <a:pPr marL="0" indent="0">
              <a:buNone/>
            </a:pPr>
            <a:r>
              <a:rPr lang="en-US" dirty="0"/>
              <a:t>Syntax : </a:t>
            </a:r>
            <a:r>
              <a:rPr lang="en-US" b="1" dirty="0" err="1"/>
              <a:t>strlen</a:t>
            </a:r>
            <a:r>
              <a:rPr lang="en-US" b="1" dirty="0"/>
              <a:t>(</a:t>
            </a:r>
            <a:r>
              <a:rPr lang="en-US" b="1" dirty="0" err="1"/>
              <a:t>namastring</a:t>
            </a:r>
            <a:r>
              <a:rPr lang="en-US" b="1" dirty="0"/>
              <a:t>)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Contoh</a:t>
            </a:r>
            <a:r>
              <a:rPr lang="en-US" dirty="0"/>
              <a:t> : </a:t>
            </a:r>
          </a:p>
          <a:p>
            <a:pPr marL="0" indent="0">
              <a:buNone/>
            </a:pPr>
            <a:r>
              <a:rPr lang="en-US" dirty="0"/>
              <a:t>	char </a:t>
            </a:r>
            <a:r>
              <a:rPr lang="en-US" dirty="0" err="1"/>
              <a:t>str</a:t>
            </a:r>
            <a:r>
              <a:rPr lang="en-US" dirty="0"/>
              <a:t>[25]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panjang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/>
              <a:t>strcpy</a:t>
            </a:r>
            <a:r>
              <a:rPr lang="en-US" dirty="0"/>
              <a:t>(</a:t>
            </a:r>
            <a:r>
              <a:rPr lang="en-US" dirty="0" err="1"/>
              <a:t>str</a:t>
            </a:r>
            <a:r>
              <a:rPr lang="en-US" dirty="0"/>
              <a:t>, “halo”);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/>
              <a:t>panjang</a:t>
            </a:r>
            <a:r>
              <a:rPr lang="en-US" dirty="0"/>
              <a:t> = </a:t>
            </a:r>
            <a:r>
              <a:rPr lang="en-US" dirty="0" err="1"/>
              <a:t>strlen</a:t>
            </a:r>
            <a:r>
              <a:rPr lang="en-US" dirty="0"/>
              <a:t>(</a:t>
            </a:r>
            <a:r>
              <a:rPr lang="en-US" dirty="0" err="1"/>
              <a:t>str</a:t>
            </a:r>
            <a:r>
              <a:rPr lang="en-US" dirty="0"/>
              <a:t>);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/>
              <a:t>printf</a:t>
            </a:r>
            <a:r>
              <a:rPr lang="en-US" dirty="0"/>
              <a:t>(“%d”, </a:t>
            </a:r>
            <a:r>
              <a:rPr lang="en-US" dirty="0" err="1"/>
              <a:t>panjang</a:t>
            </a:r>
            <a:r>
              <a:rPr lang="en-US" dirty="0"/>
              <a:t>);</a:t>
            </a:r>
          </a:p>
          <a:p>
            <a:pPr marL="0" indent="0">
              <a:buNone/>
            </a:pPr>
            <a:r>
              <a:rPr lang="en-US" dirty="0" err="1"/>
              <a:t>Hasilnya</a:t>
            </a:r>
            <a:r>
              <a:rPr lang="en-US" dirty="0"/>
              <a:t> : </a:t>
            </a:r>
          </a:p>
          <a:p>
            <a:pPr marL="0" indent="0">
              <a:buNone/>
            </a:pPr>
            <a:r>
              <a:rPr lang="en-US" dirty="0"/>
              <a:t>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8615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1800" y="290513"/>
            <a:ext cx="7010400" cy="4572000"/>
          </a:xfrm>
        </p:spPr>
        <p:txBody>
          <a:bodyPr/>
          <a:lstStyle/>
          <a:p>
            <a:pPr marL="0" lvl="0" indent="0">
              <a:spcBef>
                <a:spcPts val="0"/>
              </a:spcBef>
              <a:buNone/>
            </a:pPr>
            <a:r>
              <a:rPr lang="en-US" dirty="0" smtClean="0"/>
              <a:t>4. </a:t>
            </a:r>
            <a:r>
              <a:rPr lang="en-US" dirty="0" err="1" smtClean="0"/>
              <a:t>Fungsi</a:t>
            </a:r>
            <a:r>
              <a:rPr lang="en-US" dirty="0" smtClean="0"/>
              <a:t> </a:t>
            </a:r>
            <a:r>
              <a:rPr lang="en-US" b="1" dirty="0" err="1"/>
              <a:t>strcat</a:t>
            </a:r>
            <a:r>
              <a:rPr lang="en-US" b="1" dirty="0"/>
              <a:t>( </a:t>
            </a:r>
            <a:r>
              <a:rPr lang="en-US" b="1" dirty="0" smtClean="0"/>
              <a:t>)</a:t>
            </a:r>
          </a:p>
          <a:p>
            <a:pPr marL="0" lv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menggabungkan</a:t>
            </a:r>
            <a:r>
              <a:rPr lang="en-US" dirty="0"/>
              <a:t> 2 </a:t>
            </a:r>
            <a:r>
              <a:rPr lang="en-US" dirty="0" err="1"/>
              <a:t>buah</a:t>
            </a:r>
            <a:r>
              <a:rPr lang="en-US" dirty="0"/>
              <a:t> string. String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gabungan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disimpan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string </a:t>
            </a:r>
            <a:r>
              <a:rPr lang="en-US" dirty="0" err="1"/>
              <a:t>pertama</a:t>
            </a:r>
            <a:r>
              <a:rPr lang="en-US" dirty="0" smtClean="0"/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Syntax : </a:t>
            </a:r>
            <a:r>
              <a:rPr lang="en-US" b="1" dirty="0" err="1"/>
              <a:t>strcat</a:t>
            </a:r>
            <a:r>
              <a:rPr lang="en-US" b="1" dirty="0"/>
              <a:t>(namastring1, namastring2</a:t>
            </a:r>
            <a:r>
              <a:rPr lang="en-US" b="1" dirty="0" smtClean="0"/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 err="1"/>
              <a:t>Contoh</a:t>
            </a:r>
            <a:r>
              <a:rPr lang="en-US" dirty="0"/>
              <a:t> 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char str1[50], str2[25];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</a:t>
            </a:r>
            <a:r>
              <a:rPr lang="en-US" dirty="0" err="1"/>
              <a:t>strcpy</a:t>
            </a:r>
            <a:r>
              <a:rPr lang="en-US" dirty="0"/>
              <a:t>(str1, “halo”);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</a:t>
            </a:r>
            <a:r>
              <a:rPr lang="en-US" dirty="0" err="1" smtClean="0"/>
              <a:t>strcpy</a:t>
            </a:r>
            <a:r>
              <a:rPr lang="en-US" dirty="0" smtClean="0"/>
              <a:t>(str2</a:t>
            </a:r>
            <a:r>
              <a:rPr lang="en-US" dirty="0"/>
              <a:t>, “</a:t>
            </a:r>
            <a:r>
              <a:rPr lang="en-US" dirty="0" err="1"/>
              <a:t>apa</a:t>
            </a:r>
            <a:r>
              <a:rPr lang="en-US" dirty="0"/>
              <a:t> </a:t>
            </a:r>
            <a:r>
              <a:rPr lang="en-US" dirty="0" err="1"/>
              <a:t>kabar</a:t>
            </a:r>
            <a:r>
              <a:rPr lang="en-US" dirty="0"/>
              <a:t>”);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</a:t>
            </a:r>
            <a:r>
              <a:rPr lang="en-US" dirty="0" err="1"/>
              <a:t>strcat</a:t>
            </a:r>
            <a:r>
              <a:rPr lang="en-US" dirty="0"/>
              <a:t>(str1, str2);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</a:t>
            </a:r>
            <a:r>
              <a:rPr lang="en-US" dirty="0" err="1"/>
              <a:t>printf</a:t>
            </a:r>
            <a:r>
              <a:rPr lang="en-US" dirty="0"/>
              <a:t>(“% s \n % s”, </a:t>
            </a:r>
            <a:r>
              <a:rPr lang="en-US" dirty="0" smtClean="0"/>
              <a:t>str1);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/>
              <a:t>Hasil</a:t>
            </a:r>
            <a:r>
              <a:rPr lang="en-US" dirty="0"/>
              <a:t> output </a:t>
            </a:r>
            <a:r>
              <a:rPr lang="en-US" dirty="0" err="1"/>
              <a:t>adalah</a:t>
            </a:r>
            <a:r>
              <a:rPr lang="en-US" dirty="0"/>
              <a:t> 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 </a:t>
            </a:r>
            <a:r>
              <a:rPr lang="en-US" dirty="0" smtClean="0"/>
              <a:t>Halo </a:t>
            </a:r>
            <a:r>
              <a:rPr lang="en-US" dirty="0" err="1"/>
              <a:t>apa</a:t>
            </a:r>
            <a:r>
              <a:rPr lang="en-US" dirty="0"/>
              <a:t> </a:t>
            </a:r>
            <a:r>
              <a:rPr lang="en-US" dirty="0" err="1"/>
              <a:t>kabar</a:t>
            </a: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 </a:t>
            </a:r>
            <a:endParaRPr lang="en-US" dirty="0"/>
          </a:p>
          <a:p>
            <a:pPr>
              <a:spcBef>
                <a:spcPts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87955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0400" y="386556"/>
            <a:ext cx="7010400" cy="6084887"/>
          </a:xfrm>
        </p:spPr>
        <p:txBody>
          <a:bodyPr/>
          <a:lstStyle/>
          <a:p>
            <a:pPr marL="0" lvl="0" indent="0">
              <a:buNone/>
            </a:pPr>
            <a:r>
              <a:rPr lang="en-US" dirty="0" smtClean="0"/>
              <a:t>5. </a:t>
            </a:r>
            <a:r>
              <a:rPr lang="en-US" dirty="0" err="1" smtClean="0"/>
              <a:t>Fungsi</a:t>
            </a:r>
            <a:r>
              <a:rPr lang="en-US" dirty="0" smtClean="0"/>
              <a:t> </a:t>
            </a:r>
            <a:r>
              <a:rPr lang="en-US" b="1" dirty="0" err="1"/>
              <a:t>strcmp</a:t>
            </a:r>
            <a:r>
              <a:rPr lang="en-US" b="1" dirty="0"/>
              <a:t>( </a:t>
            </a:r>
            <a:r>
              <a:rPr lang="en-US" b="1" dirty="0" smtClean="0"/>
              <a:t>)</a:t>
            </a:r>
          </a:p>
          <a:p>
            <a:pPr marL="0" lvl="0" indent="0">
              <a:buNone/>
            </a:pPr>
            <a:endParaRPr lang="en-US" b="1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/>
              <a:t>membandingkan</a:t>
            </a:r>
            <a:r>
              <a:rPr lang="en-US" sz="2000" dirty="0"/>
              <a:t> </a:t>
            </a:r>
            <a:r>
              <a:rPr lang="en-US" sz="2000" dirty="0" err="1"/>
              <a:t>apakah</a:t>
            </a:r>
            <a:r>
              <a:rPr lang="en-US" sz="2000" dirty="0"/>
              <a:t> </a:t>
            </a:r>
            <a:r>
              <a:rPr lang="en-US" sz="2000" dirty="0" err="1"/>
              <a:t>dua</a:t>
            </a:r>
            <a:r>
              <a:rPr lang="en-US" sz="2000" dirty="0"/>
              <a:t> </a:t>
            </a:r>
            <a:r>
              <a:rPr lang="en-US" sz="2000" dirty="0" err="1"/>
              <a:t>buah</a:t>
            </a:r>
            <a:r>
              <a:rPr lang="en-US" sz="2000" dirty="0"/>
              <a:t> string </a:t>
            </a:r>
            <a:r>
              <a:rPr lang="en-US" sz="2000" dirty="0" err="1"/>
              <a:t>sama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tidak</a:t>
            </a:r>
            <a:r>
              <a:rPr lang="en-US" sz="2000" dirty="0"/>
              <a:t>. </a:t>
            </a:r>
            <a:r>
              <a:rPr lang="en-US" sz="2000" dirty="0" err="1"/>
              <a:t>Jika</a:t>
            </a:r>
            <a:r>
              <a:rPr lang="en-US" sz="2000" dirty="0"/>
              <a:t> </a:t>
            </a:r>
            <a:r>
              <a:rPr lang="en-US" sz="2000" dirty="0" err="1"/>
              <a:t>sama</a:t>
            </a:r>
            <a:r>
              <a:rPr lang="en-US" sz="2000" dirty="0"/>
              <a:t>, </a:t>
            </a:r>
            <a:r>
              <a:rPr lang="en-US" sz="2000" dirty="0" err="1"/>
              <a:t>strcmp</a:t>
            </a:r>
            <a:r>
              <a:rPr lang="en-US" sz="2000" dirty="0"/>
              <a:t>( ) </a:t>
            </a:r>
            <a:r>
              <a:rPr lang="en-US" sz="2000" dirty="0" err="1"/>
              <a:t>akan</a:t>
            </a:r>
            <a:r>
              <a:rPr lang="en-US" sz="2000" dirty="0"/>
              <a:t> </a:t>
            </a:r>
            <a:r>
              <a:rPr lang="en-US" sz="2000" dirty="0" err="1"/>
              <a:t>menghasilkan</a:t>
            </a:r>
            <a:r>
              <a:rPr lang="en-US" sz="2000" dirty="0"/>
              <a:t> </a:t>
            </a:r>
            <a:r>
              <a:rPr lang="en-US" sz="2000" dirty="0" err="1"/>
              <a:t>nilai</a:t>
            </a:r>
            <a:r>
              <a:rPr lang="en-US" sz="2000" dirty="0"/>
              <a:t> 0. </a:t>
            </a:r>
            <a:endParaRPr lang="en-US" sz="2000" dirty="0" smtClean="0"/>
          </a:p>
          <a:p>
            <a:pPr marL="0" indent="0">
              <a:spcBef>
                <a:spcPts val="0"/>
              </a:spcBef>
              <a:buNone/>
            </a:pPr>
            <a:endParaRPr lang="en-US" sz="20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>
                <a:solidFill>
                  <a:srgbClr val="FF0000"/>
                </a:solidFill>
              </a:rPr>
              <a:t>Syntax : </a:t>
            </a:r>
            <a:r>
              <a:rPr lang="en-US" sz="2000" b="1" dirty="0" err="1">
                <a:solidFill>
                  <a:srgbClr val="FF0000"/>
                </a:solidFill>
              </a:rPr>
              <a:t>strcmp</a:t>
            </a:r>
            <a:r>
              <a:rPr lang="en-US" sz="2000" b="1" dirty="0">
                <a:solidFill>
                  <a:srgbClr val="FF0000"/>
                </a:solidFill>
              </a:rPr>
              <a:t>(namaString1, namaString2</a:t>
            </a:r>
            <a:r>
              <a:rPr lang="en-US" sz="2000" b="1" dirty="0" smtClean="0">
                <a:solidFill>
                  <a:srgbClr val="FF0000"/>
                </a:solidFill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b="1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err="1" smtClean="0"/>
              <a:t>Contoh</a:t>
            </a:r>
            <a:r>
              <a:rPr lang="en-US" sz="2000" dirty="0" smtClean="0"/>
              <a:t> </a:t>
            </a:r>
            <a:r>
              <a:rPr lang="en-US" sz="2000" dirty="0"/>
              <a:t>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	char </a:t>
            </a:r>
            <a:r>
              <a:rPr lang="en-US" sz="2000" dirty="0" err="1"/>
              <a:t>str</a:t>
            </a:r>
            <a:r>
              <a:rPr lang="en-US" sz="2000" dirty="0"/>
              <a:t>[25], </a:t>
            </a:r>
            <a:r>
              <a:rPr lang="en-US" sz="2000" dirty="0" err="1"/>
              <a:t>str</a:t>
            </a:r>
            <a:r>
              <a:rPr lang="en-US" sz="2000" dirty="0"/>
              <a:t>[25];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	</a:t>
            </a:r>
            <a:r>
              <a:rPr lang="en-US" sz="2000" dirty="0" err="1"/>
              <a:t>strcpy</a:t>
            </a:r>
            <a:r>
              <a:rPr lang="en-US" sz="2000" dirty="0"/>
              <a:t>(str1, “halo”);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	</a:t>
            </a:r>
            <a:r>
              <a:rPr lang="en-US" sz="2000" dirty="0" err="1"/>
              <a:t>strcpy</a:t>
            </a:r>
            <a:r>
              <a:rPr lang="en-US" sz="2000" dirty="0"/>
              <a:t>(str2, str1);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	if(</a:t>
            </a:r>
            <a:r>
              <a:rPr lang="en-US" sz="2000" dirty="0" err="1"/>
              <a:t>strcmp</a:t>
            </a:r>
            <a:r>
              <a:rPr lang="en-US" sz="2000" dirty="0"/>
              <a:t>(str1, str2) == 0)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		</a:t>
            </a:r>
            <a:r>
              <a:rPr lang="en-US" sz="2000" dirty="0" err="1"/>
              <a:t>printf</a:t>
            </a:r>
            <a:r>
              <a:rPr lang="en-US" sz="2000" dirty="0"/>
              <a:t>(“</a:t>
            </a:r>
            <a:r>
              <a:rPr lang="en-US" sz="2000" dirty="0" err="1"/>
              <a:t>sama</a:t>
            </a:r>
            <a:r>
              <a:rPr lang="en-US" sz="2000" dirty="0"/>
              <a:t>”);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	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		</a:t>
            </a:r>
            <a:r>
              <a:rPr lang="en-US" sz="2000" dirty="0" err="1"/>
              <a:t>printf</a:t>
            </a:r>
            <a:r>
              <a:rPr lang="en-US" sz="2000" dirty="0"/>
              <a:t>(“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sama</a:t>
            </a:r>
            <a:r>
              <a:rPr lang="en-US" sz="2000" dirty="0"/>
              <a:t>”);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err="1"/>
              <a:t>Hasil</a:t>
            </a:r>
            <a:r>
              <a:rPr lang="en-US" sz="2000" dirty="0"/>
              <a:t> </a:t>
            </a:r>
            <a:r>
              <a:rPr lang="en-US" sz="2000" dirty="0" err="1"/>
              <a:t>nya</a:t>
            </a:r>
            <a:r>
              <a:rPr lang="en-US" sz="2000" dirty="0"/>
              <a:t> 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err="1"/>
              <a:t>Sama</a:t>
            </a:r>
            <a:r>
              <a:rPr lang="en-US" sz="2000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41493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Type Data </a:t>
            </a:r>
            <a:r>
              <a:rPr lang="en-US" dirty="0" err="1"/>
              <a:t>Struct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type data yang </a:t>
            </a:r>
            <a:r>
              <a:rPr lang="en-US" dirty="0" err="1"/>
              <a:t>dibuat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membungkus</a:t>
            </a:r>
            <a:r>
              <a:rPr lang="en-US" dirty="0"/>
              <a:t> data-data yang </a:t>
            </a:r>
            <a:r>
              <a:rPr lang="en-US" dirty="0" err="1"/>
              <a:t>berhubungan</a:t>
            </a:r>
            <a:r>
              <a:rPr lang="en-US" dirty="0"/>
              <a:t>.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terdapat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C </a:t>
            </a:r>
            <a:r>
              <a:rPr lang="en-US" dirty="0" err="1"/>
              <a:t>dan</a:t>
            </a:r>
            <a:r>
              <a:rPr lang="en-US" dirty="0"/>
              <a:t> C#.</a:t>
            </a:r>
          </a:p>
          <a:p>
            <a:r>
              <a:rPr lang="en-US" dirty="0"/>
              <a:t>Syntax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 : </a:t>
            </a:r>
          </a:p>
          <a:p>
            <a:pPr marL="400050" lvl="1" indent="0">
              <a:buNone/>
            </a:pPr>
            <a:r>
              <a:rPr lang="en-US" dirty="0"/>
              <a:t> </a:t>
            </a:r>
          </a:p>
          <a:p>
            <a:pPr marL="400050" lvl="1" indent="0">
              <a:buNone/>
            </a:pPr>
            <a:r>
              <a:rPr lang="en-US" b="1" dirty="0" err="1">
                <a:solidFill>
                  <a:srgbClr val="FF0000"/>
                </a:solidFill>
              </a:rPr>
              <a:t>struct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namaStruct</a:t>
            </a:r>
            <a:endParaRPr lang="en-US" dirty="0">
              <a:solidFill>
                <a:srgbClr val="FF0000"/>
              </a:solidFill>
            </a:endParaRPr>
          </a:p>
          <a:p>
            <a:pPr marL="400050" lvl="1" indent="0">
              <a:buNone/>
            </a:pPr>
            <a:r>
              <a:rPr lang="en-US" b="1" dirty="0">
                <a:solidFill>
                  <a:srgbClr val="FF0000"/>
                </a:solidFill>
              </a:rPr>
              <a:t>{</a:t>
            </a:r>
            <a:endParaRPr lang="en-US" dirty="0">
              <a:solidFill>
                <a:srgbClr val="FF0000"/>
              </a:solidFill>
            </a:endParaRPr>
          </a:p>
          <a:p>
            <a:pPr marL="400050" lvl="1" indent="0">
              <a:buNone/>
            </a:pPr>
            <a:r>
              <a:rPr lang="en-US" b="1" dirty="0">
                <a:solidFill>
                  <a:srgbClr val="FF0000"/>
                </a:solidFill>
              </a:rPr>
              <a:t>	</a:t>
            </a:r>
            <a:r>
              <a:rPr lang="en-US" b="1" dirty="0" err="1">
                <a:solidFill>
                  <a:srgbClr val="FF0000"/>
                </a:solidFill>
              </a:rPr>
              <a:t>deklarasi</a:t>
            </a:r>
            <a:r>
              <a:rPr lang="en-US" b="1" dirty="0">
                <a:solidFill>
                  <a:srgbClr val="FF0000"/>
                </a:solidFill>
              </a:rPr>
              <a:t> data;</a:t>
            </a:r>
            <a:endParaRPr lang="en-US" dirty="0">
              <a:solidFill>
                <a:srgbClr val="FF0000"/>
              </a:solidFill>
            </a:endParaRPr>
          </a:p>
          <a:p>
            <a:pPr marL="400050" lvl="1" indent="0">
              <a:buNone/>
            </a:pPr>
            <a:r>
              <a:rPr lang="en-US" b="1" dirty="0">
                <a:solidFill>
                  <a:srgbClr val="FF0000"/>
                </a:solidFill>
              </a:rPr>
              <a:t>};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17096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5300" y="569912"/>
            <a:ext cx="7010400" cy="5957887"/>
          </a:xfrm>
        </p:spPr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:</a:t>
            </a:r>
          </a:p>
          <a:p>
            <a:pPr marL="0" indent="0">
              <a:buNone/>
            </a:pP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Siswa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{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/>
              <a:t>int</a:t>
            </a:r>
            <a:r>
              <a:rPr lang="en-US" dirty="0"/>
              <a:t> id;</a:t>
            </a:r>
          </a:p>
          <a:p>
            <a:pPr marL="0" indent="0">
              <a:buNone/>
            </a:pPr>
            <a:r>
              <a:rPr lang="en-US" dirty="0"/>
              <a:t>	char </a:t>
            </a:r>
            <a:r>
              <a:rPr lang="en-US" dirty="0" err="1"/>
              <a:t>nama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/>
              <a:t>	float </a:t>
            </a:r>
            <a:r>
              <a:rPr lang="en-US" dirty="0" err="1"/>
              <a:t>nilai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/>
              <a:t>};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Cara </a:t>
            </a:r>
            <a:r>
              <a:rPr lang="en-US" dirty="0" err="1"/>
              <a:t>membuat</a:t>
            </a:r>
            <a:r>
              <a:rPr lang="en-US" dirty="0"/>
              <a:t> variable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:</a:t>
            </a:r>
          </a:p>
          <a:p>
            <a:pPr marL="0" indent="0">
              <a:buNone/>
            </a:pPr>
            <a:r>
              <a:rPr lang="en-US" dirty="0"/>
              <a:t> </a:t>
            </a:r>
            <a:r>
              <a:rPr lang="en-US" b="1" dirty="0" err="1" smtClean="0">
                <a:solidFill>
                  <a:srgbClr val="FF0000"/>
                </a:solidFill>
              </a:rPr>
              <a:t>struct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namaStruct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namavariabelStruct</a:t>
            </a:r>
            <a:r>
              <a:rPr lang="en-US" b="1" dirty="0">
                <a:solidFill>
                  <a:srgbClr val="FF0000"/>
                </a:solidFill>
              </a:rPr>
              <a:t>;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96503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4200" y="989013"/>
            <a:ext cx="7010400" cy="4572000"/>
          </a:xfrm>
        </p:spPr>
        <p:txBody>
          <a:bodyPr/>
          <a:lstStyle/>
          <a:p>
            <a:r>
              <a:rPr lang="en-US" dirty="0"/>
              <a:t>Cara </a:t>
            </a:r>
            <a:r>
              <a:rPr lang="en-US" dirty="0" err="1"/>
              <a:t>membuat</a:t>
            </a:r>
            <a:r>
              <a:rPr lang="en-US" dirty="0"/>
              <a:t> variable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err="1"/>
              <a:t>struct</a:t>
            </a:r>
            <a:r>
              <a:rPr lang="en-US" b="1" dirty="0"/>
              <a:t> </a:t>
            </a:r>
            <a:r>
              <a:rPr lang="en-US" b="1" dirty="0" err="1"/>
              <a:t>namaStruct</a:t>
            </a:r>
            <a:r>
              <a:rPr lang="en-US" b="1" dirty="0"/>
              <a:t> </a:t>
            </a:r>
            <a:r>
              <a:rPr lang="en-US" b="1" dirty="0" err="1"/>
              <a:t>namavariabelStruct</a:t>
            </a:r>
            <a:r>
              <a:rPr lang="en-US" b="1" dirty="0"/>
              <a:t>;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 </a:t>
            </a:r>
            <a:endParaRPr lang="en-US" dirty="0"/>
          </a:p>
          <a:p>
            <a:pPr marL="0" indent="0">
              <a:buNone/>
            </a:pPr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en-US" dirty="0"/>
              <a:t>: </a:t>
            </a:r>
          </a:p>
          <a:p>
            <a:pPr marL="0" indent="0">
              <a:buNone/>
            </a:pP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siswa</a:t>
            </a:r>
            <a:r>
              <a:rPr lang="en-US" dirty="0"/>
              <a:t> siswa1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261749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366712"/>
            <a:ext cx="7010400" cy="6491287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200" dirty="0"/>
              <a:t>#include ,</a:t>
            </a:r>
            <a:r>
              <a:rPr lang="en-US" sz="1200" dirty="0" err="1"/>
              <a:t>stdio.h</a:t>
            </a:r>
            <a:r>
              <a:rPr lang="en-US" sz="1200" dirty="0"/>
              <a:t>&gt;</a:t>
            </a:r>
          </a:p>
          <a:p>
            <a:pPr>
              <a:spcBef>
                <a:spcPts val="0"/>
              </a:spcBef>
            </a:pPr>
            <a:r>
              <a:rPr lang="en-US" sz="1200" dirty="0" err="1"/>
              <a:t>struct</a:t>
            </a:r>
            <a:r>
              <a:rPr lang="en-US" sz="1200" dirty="0"/>
              <a:t> </a:t>
            </a:r>
            <a:r>
              <a:rPr lang="en-US" sz="1200" dirty="0" err="1"/>
              <a:t>Siswa</a:t>
            </a:r>
            <a:endParaRPr lang="en-US" sz="1200" dirty="0"/>
          </a:p>
          <a:p>
            <a:pPr>
              <a:spcBef>
                <a:spcPts val="0"/>
              </a:spcBef>
            </a:pPr>
            <a:r>
              <a:rPr lang="en-US" sz="1200" dirty="0"/>
              <a:t>{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	</a:t>
            </a:r>
            <a:r>
              <a:rPr lang="en-US" sz="1200" dirty="0" err="1"/>
              <a:t>int</a:t>
            </a:r>
            <a:r>
              <a:rPr lang="en-US" sz="1200" dirty="0"/>
              <a:t> id;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	char </a:t>
            </a:r>
            <a:r>
              <a:rPr lang="en-US" sz="1200" dirty="0" err="1"/>
              <a:t>nama</a:t>
            </a:r>
            <a:r>
              <a:rPr lang="en-US" sz="1200" dirty="0"/>
              <a:t>[20];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	float </a:t>
            </a:r>
            <a:r>
              <a:rPr lang="en-US" sz="1200" dirty="0" err="1"/>
              <a:t>nilai</a:t>
            </a:r>
            <a:r>
              <a:rPr lang="en-US" sz="1200" dirty="0"/>
              <a:t>;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}</a:t>
            </a:r>
          </a:p>
          <a:p>
            <a:pPr>
              <a:spcBef>
                <a:spcPts val="0"/>
              </a:spcBef>
            </a:pPr>
            <a:r>
              <a:rPr lang="en-US" sz="1200" dirty="0" err="1"/>
              <a:t>int</a:t>
            </a:r>
            <a:r>
              <a:rPr lang="en-US" sz="1200" dirty="0"/>
              <a:t> main( )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{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	</a:t>
            </a:r>
            <a:r>
              <a:rPr lang="en-US" sz="1200" dirty="0" err="1"/>
              <a:t>struct</a:t>
            </a:r>
            <a:r>
              <a:rPr lang="en-US" sz="1200" dirty="0"/>
              <a:t> </a:t>
            </a:r>
            <a:r>
              <a:rPr lang="en-US" sz="1200" dirty="0" err="1"/>
              <a:t>Siswa</a:t>
            </a:r>
            <a:r>
              <a:rPr lang="en-US" sz="1200" dirty="0"/>
              <a:t> </a:t>
            </a:r>
            <a:r>
              <a:rPr lang="en-US" sz="1200" dirty="0" err="1"/>
              <a:t>siswa</a:t>
            </a:r>
            <a:r>
              <a:rPr lang="en-US" sz="1200" dirty="0"/>
              <a:t>[3];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	float </a:t>
            </a:r>
            <a:r>
              <a:rPr lang="en-US" sz="1200" dirty="0" err="1"/>
              <a:t>jumlah</a:t>
            </a:r>
            <a:r>
              <a:rPr lang="en-US" sz="1200" dirty="0"/>
              <a:t>;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 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	</a:t>
            </a:r>
            <a:r>
              <a:rPr lang="en-US" sz="1200" dirty="0" err="1"/>
              <a:t>jumlah</a:t>
            </a:r>
            <a:r>
              <a:rPr lang="en-US" sz="1200" dirty="0"/>
              <a:t> =0;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	for (index=0; index&lt;3; index++)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	{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		</a:t>
            </a:r>
            <a:r>
              <a:rPr lang="en-US" sz="1200" dirty="0" err="1"/>
              <a:t>printf</a:t>
            </a:r>
            <a:r>
              <a:rPr lang="en-US" sz="1200" dirty="0"/>
              <a:t>(“ </a:t>
            </a:r>
            <a:r>
              <a:rPr lang="en-US" sz="1200" dirty="0" err="1"/>
              <a:t>Masukkan</a:t>
            </a:r>
            <a:r>
              <a:rPr lang="en-US" sz="1200" dirty="0"/>
              <a:t> ID </a:t>
            </a:r>
            <a:r>
              <a:rPr lang="en-US" sz="1200" dirty="0" err="1"/>
              <a:t>siswa</a:t>
            </a:r>
            <a:r>
              <a:rPr lang="en-US" sz="1200" dirty="0"/>
              <a:t> </a:t>
            </a:r>
            <a:r>
              <a:rPr lang="en-US" sz="1200" dirty="0" err="1"/>
              <a:t>ke</a:t>
            </a:r>
            <a:r>
              <a:rPr lang="en-US" sz="1200" dirty="0"/>
              <a:t>  %d : ”,  index+1);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		</a:t>
            </a:r>
            <a:r>
              <a:rPr lang="en-US" sz="1200" dirty="0" err="1"/>
              <a:t>scanf</a:t>
            </a:r>
            <a:r>
              <a:rPr lang="en-US" sz="1200" dirty="0"/>
              <a:t>(“ %d”, &amp;</a:t>
            </a:r>
            <a:r>
              <a:rPr lang="en-US" sz="1200" dirty="0" err="1"/>
              <a:t>siswa</a:t>
            </a:r>
            <a:r>
              <a:rPr lang="en-US" sz="1200" dirty="0"/>
              <a:t>[index].id);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		</a:t>
            </a:r>
            <a:r>
              <a:rPr lang="en-US" sz="1200" dirty="0" err="1"/>
              <a:t>printf</a:t>
            </a:r>
            <a:r>
              <a:rPr lang="en-US" sz="1200" dirty="0"/>
              <a:t>(“ </a:t>
            </a:r>
            <a:r>
              <a:rPr lang="en-US" sz="1200" dirty="0" err="1"/>
              <a:t>Masukkan</a:t>
            </a:r>
            <a:r>
              <a:rPr lang="en-US" sz="1200" dirty="0"/>
              <a:t> </a:t>
            </a:r>
            <a:r>
              <a:rPr lang="en-US" sz="1200" dirty="0" err="1"/>
              <a:t>Nama</a:t>
            </a:r>
            <a:r>
              <a:rPr lang="en-US" sz="1200" dirty="0"/>
              <a:t> </a:t>
            </a:r>
            <a:r>
              <a:rPr lang="en-US" sz="1200" dirty="0" err="1"/>
              <a:t>siswa</a:t>
            </a:r>
            <a:r>
              <a:rPr lang="en-US" sz="1200" dirty="0"/>
              <a:t> </a:t>
            </a:r>
            <a:r>
              <a:rPr lang="en-US" sz="1200" dirty="0" err="1"/>
              <a:t>ke</a:t>
            </a:r>
            <a:r>
              <a:rPr lang="en-US" sz="1200" dirty="0"/>
              <a:t>  %d : ”,  index+1);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		gets(</a:t>
            </a:r>
            <a:r>
              <a:rPr lang="en-US" sz="1200" dirty="0" err="1"/>
              <a:t>siswa</a:t>
            </a:r>
            <a:r>
              <a:rPr lang="en-US" sz="1200" dirty="0"/>
              <a:t>[index].</a:t>
            </a:r>
            <a:r>
              <a:rPr lang="en-US" sz="1200" dirty="0" err="1"/>
              <a:t>nama</a:t>
            </a:r>
            <a:r>
              <a:rPr lang="en-US" sz="1200" dirty="0"/>
              <a:t>);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		</a:t>
            </a:r>
            <a:r>
              <a:rPr lang="en-US" sz="1200" dirty="0" err="1"/>
              <a:t>printf</a:t>
            </a:r>
            <a:r>
              <a:rPr lang="en-US" sz="1200" dirty="0"/>
              <a:t>(“ </a:t>
            </a:r>
            <a:r>
              <a:rPr lang="en-US" sz="1200" dirty="0" err="1"/>
              <a:t>Masukkan</a:t>
            </a:r>
            <a:r>
              <a:rPr lang="en-US" sz="1200" dirty="0"/>
              <a:t> </a:t>
            </a:r>
            <a:r>
              <a:rPr lang="en-US" sz="1200" dirty="0" err="1"/>
              <a:t>nilai</a:t>
            </a:r>
            <a:r>
              <a:rPr lang="en-US" sz="1200" dirty="0"/>
              <a:t> </a:t>
            </a:r>
            <a:r>
              <a:rPr lang="en-US" sz="1200" dirty="0" err="1"/>
              <a:t>siswa</a:t>
            </a:r>
            <a:r>
              <a:rPr lang="en-US" sz="1200" dirty="0"/>
              <a:t> </a:t>
            </a:r>
            <a:r>
              <a:rPr lang="en-US" sz="1200" dirty="0" err="1"/>
              <a:t>ke</a:t>
            </a:r>
            <a:r>
              <a:rPr lang="en-US" sz="1200" dirty="0"/>
              <a:t>  %d : ”,  index+1);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		</a:t>
            </a:r>
            <a:r>
              <a:rPr lang="en-US" sz="1200" dirty="0" err="1"/>
              <a:t>scanf</a:t>
            </a:r>
            <a:r>
              <a:rPr lang="en-US" sz="1200" dirty="0"/>
              <a:t>(“ %d”, &amp;</a:t>
            </a:r>
            <a:r>
              <a:rPr lang="en-US" sz="1200" dirty="0" err="1"/>
              <a:t>siswa</a:t>
            </a:r>
            <a:r>
              <a:rPr lang="en-US" sz="1200" dirty="0"/>
              <a:t>[index].</a:t>
            </a:r>
            <a:r>
              <a:rPr lang="en-US" sz="1200" dirty="0" err="1"/>
              <a:t>nilai</a:t>
            </a:r>
            <a:r>
              <a:rPr lang="en-US" sz="1200" dirty="0"/>
              <a:t>);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		</a:t>
            </a:r>
            <a:r>
              <a:rPr lang="en-US" sz="1200" dirty="0" err="1"/>
              <a:t>jumlah</a:t>
            </a:r>
            <a:r>
              <a:rPr lang="en-US" sz="1200" dirty="0"/>
              <a:t>=</a:t>
            </a:r>
            <a:r>
              <a:rPr lang="en-US" sz="1200" dirty="0" err="1"/>
              <a:t>jumlah</a:t>
            </a:r>
            <a:r>
              <a:rPr lang="en-US" sz="1200" dirty="0"/>
              <a:t> + </a:t>
            </a:r>
            <a:r>
              <a:rPr lang="en-US" sz="1200" dirty="0" err="1"/>
              <a:t>siswa</a:t>
            </a:r>
            <a:r>
              <a:rPr lang="en-US" sz="1200" dirty="0"/>
              <a:t>[index].</a:t>
            </a:r>
            <a:r>
              <a:rPr lang="en-US" sz="1200" dirty="0" err="1"/>
              <a:t>nilai</a:t>
            </a:r>
            <a:r>
              <a:rPr lang="en-US" sz="1200" dirty="0"/>
              <a:t>;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	}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 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	for(index=0; index&lt;3; index++)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	{ 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	</a:t>
            </a:r>
            <a:r>
              <a:rPr lang="en-US" sz="1200" dirty="0" err="1"/>
              <a:t>printf</a:t>
            </a:r>
            <a:r>
              <a:rPr lang="en-US" sz="1200" dirty="0"/>
              <a:t>(“Data </a:t>
            </a:r>
            <a:r>
              <a:rPr lang="en-US" sz="1200" dirty="0" err="1"/>
              <a:t>siswa</a:t>
            </a:r>
            <a:r>
              <a:rPr lang="en-US" sz="1200" dirty="0"/>
              <a:t> </a:t>
            </a:r>
            <a:r>
              <a:rPr lang="en-US" sz="1200" dirty="0" err="1"/>
              <a:t>ke</a:t>
            </a:r>
            <a:r>
              <a:rPr lang="en-US" sz="1200" dirty="0"/>
              <a:t> %d : “, index+1);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	</a:t>
            </a:r>
            <a:r>
              <a:rPr lang="en-US" sz="1200" dirty="0" err="1"/>
              <a:t>printff</a:t>
            </a:r>
            <a:r>
              <a:rPr lang="en-US" sz="1200" dirty="0"/>
              <a:t>(“ ID : %d “, </a:t>
            </a:r>
            <a:r>
              <a:rPr lang="en-US" sz="1200" dirty="0" err="1"/>
              <a:t>siswa</a:t>
            </a:r>
            <a:r>
              <a:rPr lang="en-US" sz="1200" dirty="0"/>
              <a:t>[index].id);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	</a:t>
            </a:r>
            <a:r>
              <a:rPr lang="en-US" sz="1200" dirty="0" err="1"/>
              <a:t>printf</a:t>
            </a:r>
            <a:r>
              <a:rPr lang="en-US" sz="1200" dirty="0"/>
              <a:t>(“</a:t>
            </a:r>
            <a:r>
              <a:rPr lang="en-US" sz="1200" dirty="0" err="1"/>
              <a:t>Nama</a:t>
            </a:r>
            <a:r>
              <a:rPr lang="en-US" sz="1200" dirty="0"/>
              <a:t> : % s “ , </a:t>
            </a:r>
            <a:r>
              <a:rPr lang="en-US" sz="1200" dirty="0" err="1"/>
              <a:t>siswa</a:t>
            </a:r>
            <a:r>
              <a:rPr lang="en-US" sz="1200" dirty="0"/>
              <a:t>[index].</a:t>
            </a:r>
            <a:r>
              <a:rPr lang="en-US" sz="1200" dirty="0" err="1"/>
              <a:t>nama</a:t>
            </a:r>
            <a:r>
              <a:rPr lang="en-US" sz="1200" dirty="0"/>
              <a:t>);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	</a:t>
            </a:r>
            <a:r>
              <a:rPr lang="en-US" sz="1200" dirty="0" err="1"/>
              <a:t>printf</a:t>
            </a:r>
            <a:r>
              <a:rPr lang="en-US" sz="1200" dirty="0"/>
              <a:t>(“</a:t>
            </a:r>
            <a:r>
              <a:rPr lang="en-US" sz="1200" dirty="0" err="1"/>
              <a:t>Nilai</a:t>
            </a:r>
            <a:r>
              <a:rPr lang="en-US" sz="1200" dirty="0"/>
              <a:t> : %.2f”, </a:t>
            </a:r>
            <a:r>
              <a:rPr lang="en-US" sz="1200" dirty="0" err="1"/>
              <a:t>siswa</a:t>
            </a:r>
            <a:r>
              <a:rPr lang="en-US" sz="1200" dirty="0"/>
              <a:t>[index].</a:t>
            </a:r>
            <a:r>
              <a:rPr lang="en-US" sz="1200" dirty="0" err="1"/>
              <a:t>nilai</a:t>
            </a:r>
            <a:r>
              <a:rPr lang="en-US" sz="1200" dirty="0"/>
              <a:t>);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	}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	</a:t>
            </a:r>
            <a:r>
              <a:rPr lang="en-US" sz="1200" dirty="0" err="1"/>
              <a:t>printf</a:t>
            </a:r>
            <a:r>
              <a:rPr lang="en-US" sz="1200" dirty="0"/>
              <a:t>(“ Rata-Rata : %.2f”, </a:t>
            </a:r>
            <a:r>
              <a:rPr lang="en-US" sz="1200" dirty="0" err="1"/>
              <a:t>jumlah</a:t>
            </a:r>
            <a:r>
              <a:rPr lang="en-US" sz="1200" dirty="0"/>
              <a:t>/3);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}</a:t>
            </a:r>
          </a:p>
          <a:p>
            <a:pPr>
              <a:spcBef>
                <a:spcPts val="0"/>
              </a:spcBef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8389676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LANJUTAN </a:t>
            </a:r>
            <a:r>
              <a:rPr lang="en-US" dirty="0" err="1" smtClean="0"/>
              <a:t>ttg</a:t>
            </a:r>
            <a:r>
              <a:rPr lang="en-US" dirty="0" smtClean="0"/>
              <a:t> Array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Menyiapkan</a:t>
            </a:r>
            <a:r>
              <a:rPr lang="en-US" dirty="0" smtClean="0"/>
              <a:t> array 1 </a:t>
            </a:r>
            <a:r>
              <a:rPr lang="en-US" dirty="0" err="1" smtClean="0"/>
              <a:t>dimensi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err="1" smtClean="0"/>
              <a:t>int</a:t>
            </a:r>
            <a:r>
              <a:rPr lang="en-US" dirty="0" smtClean="0"/>
              <a:t> A[5];</a:t>
            </a:r>
          </a:p>
          <a:p>
            <a:pPr marL="0" indent="0">
              <a:buNone/>
            </a:pP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;</a:t>
            </a:r>
          </a:p>
          <a:p>
            <a:pPr marL="0" indent="0">
              <a:buNone/>
            </a:pPr>
            <a:r>
              <a:rPr lang="en-US" dirty="0" smtClean="0"/>
              <a:t>for (</a:t>
            </a:r>
            <a:r>
              <a:rPr lang="en-US" dirty="0" err="1" smtClean="0"/>
              <a:t>i</a:t>
            </a:r>
            <a:r>
              <a:rPr lang="en-US" dirty="0" smtClean="0"/>
              <a:t>=0; </a:t>
            </a:r>
            <a:r>
              <a:rPr lang="en-US" dirty="0" err="1" smtClean="0"/>
              <a:t>i</a:t>
            </a:r>
            <a:r>
              <a:rPr lang="en-US" dirty="0" smtClean="0"/>
              <a:t>&lt;=4; </a:t>
            </a:r>
            <a:r>
              <a:rPr lang="en-US" dirty="0" err="1" smtClean="0"/>
              <a:t>i</a:t>
            </a:r>
            <a:r>
              <a:rPr lang="en-US" dirty="0" smtClean="0"/>
              <a:t>++)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/>
              <a:t>p</a:t>
            </a:r>
            <a:r>
              <a:rPr lang="en-US" dirty="0" err="1" smtClean="0"/>
              <a:t>rintf</a:t>
            </a:r>
            <a:r>
              <a:rPr lang="en-US" dirty="0" smtClean="0"/>
              <a:t>(“\</a:t>
            </a:r>
            <a:r>
              <a:rPr lang="en-US" dirty="0" err="1" smtClean="0"/>
              <a:t>n%x</a:t>
            </a:r>
            <a:r>
              <a:rPr lang="en-US" dirty="0" smtClean="0"/>
              <a:t>”, &amp;A[</a:t>
            </a:r>
            <a:r>
              <a:rPr lang="en-US" dirty="0" err="1" smtClean="0"/>
              <a:t>i</a:t>
            </a:r>
            <a:r>
              <a:rPr lang="en-US" dirty="0" smtClean="0"/>
              <a:t>])</a:t>
            </a:r>
          </a:p>
        </p:txBody>
      </p:sp>
    </p:spTree>
    <p:extLst>
      <p:ext uri="{BB962C8B-B14F-4D97-AF65-F5344CB8AC3E}">
        <p14:creationId xmlns:p14="http://schemas.microsoft.com/office/powerpoint/2010/main" val="55829588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571500"/>
            <a:ext cx="7010400" cy="5395913"/>
          </a:xfrm>
        </p:spPr>
        <p:txBody>
          <a:bodyPr/>
          <a:lstStyle/>
          <a:p>
            <a:r>
              <a:rPr lang="en-US" dirty="0" err="1" smtClean="0"/>
              <a:t>Mengisi</a:t>
            </a:r>
            <a:r>
              <a:rPr lang="en-US" dirty="0" smtClean="0"/>
              <a:t> Array :</a:t>
            </a:r>
          </a:p>
          <a:p>
            <a:pPr marL="0" indent="0">
              <a:buNone/>
            </a:pPr>
            <a:r>
              <a:rPr lang="en-US" dirty="0" smtClean="0"/>
              <a:t>for (</a:t>
            </a:r>
            <a:r>
              <a:rPr lang="en-US" dirty="0" err="1" smtClean="0"/>
              <a:t>i</a:t>
            </a:r>
            <a:r>
              <a:rPr lang="en-US" dirty="0" smtClean="0"/>
              <a:t>=0; </a:t>
            </a:r>
            <a:r>
              <a:rPr lang="en-US" dirty="0" err="1" smtClean="0"/>
              <a:t>i</a:t>
            </a:r>
            <a:r>
              <a:rPr lang="en-US" dirty="0" smtClean="0"/>
              <a:t>&lt;=10; </a:t>
            </a:r>
            <a:r>
              <a:rPr lang="en-US" dirty="0" err="1" smtClean="0"/>
              <a:t>i</a:t>
            </a:r>
            <a:r>
              <a:rPr lang="en-US" dirty="0" smtClean="0"/>
              <a:t>++)</a:t>
            </a:r>
          </a:p>
          <a:p>
            <a:pPr marL="0" indent="0">
              <a:buNone/>
            </a:pPr>
            <a:r>
              <a:rPr lang="en-US" dirty="0" smtClean="0"/>
              <a:t>{</a:t>
            </a:r>
          </a:p>
          <a:p>
            <a:pPr marL="0" indent="0">
              <a:buNone/>
            </a:pPr>
            <a:r>
              <a:rPr lang="en-US" dirty="0" smtClean="0"/>
              <a:t>  A[</a:t>
            </a:r>
            <a:r>
              <a:rPr lang="en-US" dirty="0" err="1" smtClean="0"/>
              <a:t>i</a:t>
            </a:r>
            <a:r>
              <a:rPr lang="en-US" dirty="0" smtClean="0"/>
              <a:t>]=17;</a:t>
            </a:r>
          </a:p>
          <a:p>
            <a:pPr marL="0" indent="0">
              <a:buNone/>
            </a:pPr>
            <a:r>
              <a:rPr lang="en-US" dirty="0" smtClean="0"/>
              <a:t>}</a:t>
            </a:r>
          </a:p>
          <a:p>
            <a:pPr marL="0" indent="0">
              <a:buNone/>
            </a:pPr>
            <a:r>
              <a:rPr lang="en-US" dirty="0" err="1" smtClean="0"/>
              <a:t>Contoh</a:t>
            </a:r>
            <a:r>
              <a:rPr lang="en-US" dirty="0" smtClean="0"/>
              <a:t> lain :</a:t>
            </a:r>
          </a:p>
          <a:p>
            <a:pPr marL="0" indent="0">
              <a:buNone/>
            </a:pPr>
            <a:r>
              <a:rPr lang="en-US" dirty="0" smtClean="0"/>
              <a:t>For (</a:t>
            </a:r>
            <a:r>
              <a:rPr lang="en-US" dirty="0" err="1" smtClean="0"/>
              <a:t>i</a:t>
            </a:r>
            <a:r>
              <a:rPr lang="en-US" dirty="0" smtClean="0"/>
              <a:t>=0; </a:t>
            </a:r>
            <a:r>
              <a:rPr lang="en-US" dirty="0" err="1" smtClean="0"/>
              <a:t>i</a:t>
            </a:r>
            <a:r>
              <a:rPr lang="en-US" dirty="0" smtClean="0"/>
              <a:t>&lt;=10; </a:t>
            </a:r>
            <a:r>
              <a:rPr lang="en-US" dirty="0" err="1" smtClean="0"/>
              <a:t>i</a:t>
            </a:r>
            <a:r>
              <a:rPr lang="en-US" dirty="0" smtClean="0"/>
              <a:t>++)</a:t>
            </a:r>
          </a:p>
          <a:p>
            <a:pPr marL="0" indent="0">
              <a:buNone/>
            </a:pPr>
            <a:r>
              <a:rPr lang="en-US" dirty="0" smtClean="0"/>
              <a:t>{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A[</a:t>
            </a:r>
            <a:r>
              <a:rPr lang="en-US" dirty="0" err="1" smtClean="0"/>
              <a:t>i</a:t>
            </a:r>
            <a:r>
              <a:rPr lang="en-US" dirty="0" smtClean="0"/>
              <a:t>]=17; </a:t>
            </a:r>
            <a:r>
              <a:rPr lang="en-US" dirty="0" err="1" smtClean="0"/>
              <a:t>atao</a:t>
            </a:r>
            <a:r>
              <a:rPr lang="en-US" dirty="0" smtClean="0"/>
              <a:t> A[</a:t>
            </a:r>
            <a:r>
              <a:rPr lang="en-US" dirty="0" err="1" smtClean="0"/>
              <a:t>i</a:t>
            </a:r>
            <a:r>
              <a:rPr lang="en-US" dirty="0" smtClean="0"/>
              <a:t>]=</a:t>
            </a:r>
            <a:r>
              <a:rPr lang="en-US" dirty="0" err="1" smtClean="0"/>
              <a:t>i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02291037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Atau</a:t>
            </a:r>
            <a:r>
              <a:rPr lang="en-US" dirty="0" smtClean="0"/>
              <a:t> :</a:t>
            </a:r>
          </a:p>
          <a:p>
            <a:pPr marL="0" indent="0">
              <a:buNone/>
            </a:pPr>
            <a:r>
              <a:rPr lang="en-US" dirty="0" err="1" smtClean="0"/>
              <a:t>i</a:t>
            </a:r>
            <a:r>
              <a:rPr lang="en-US" dirty="0" smtClean="0"/>
              <a:t>=0;</a:t>
            </a:r>
          </a:p>
          <a:p>
            <a:pPr marL="0" indent="0">
              <a:buNone/>
            </a:pPr>
            <a:r>
              <a:rPr lang="en-US" dirty="0" smtClean="0"/>
              <a:t>While(</a:t>
            </a:r>
            <a:r>
              <a:rPr lang="en-US" dirty="0" err="1" smtClean="0"/>
              <a:t>i</a:t>
            </a:r>
            <a:r>
              <a:rPr lang="en-US" dirty="0" smtClean="0"/>
              <a:t>&lt;=10)</a:t>
            </a:r>
          </a:p>
          <a:p>
            <a:pPr marL="0" indent="0">
              <a:buNone/>
            </a:pPr>
            <a:r>
              <a:rPr lang="en-US" dirty="0" smtClean="0"/>
              <a:t>{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A[</a:t>
            </a:r>
            <a:r>
              <a:rPr lang="en-US" dirty="0" err="1" smtClean="0"/>
              <a:t>i</a:t>
            </a:r>
            <a:r>
              <a:rPr lang="en-US" dirty="0" smtClean="0"/>
              <a:t>]=17;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dirty="0" err="1" smtClean="0"/>
              <a:t>i</a:t>
            </a:r>
            <a:r>
              <a:rPr lang="en-US" dirty="0" smtClean="0"/>
              <a:t>++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45239425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Mengisi</a:t>
            </a:r>
            <a:r>
              <a:rPr lang="en-US" dirty="0" smtClean="0"/>
              <a:t> array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dimensi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string</a:t>
            </a:r>
          </a:p>
          <a:p>
            <a:pPr marL="0" indent="0">
              <a:buNone/>
            </a:pPr>
            <a:r>
              <a:rPr lang="en-US" dirty="0" smtClean="0"/>
              <a:t>Char A[10]</a:t>
            </a:r>
          </a:p>
          <a:p>
            <a:pPr marL="0" indent="0">
              <a:buNone/>
            </a:pP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, n;</a:t>
            </a:r>
          </a:p>
          <a:p>
            <a:pPr marL="0" indent="0">
              <a:buNone/>
            </a:pPr>
            <a:r>
              <a:rPr lang="en-US" dirty="0" err="1" smtClean="0"/>
              <a:t>Strcopy</a:t>
            </a:r>
            <a:r>
              <a:rPr lang="en-US" dirty="0" smtClean="0"/>
              <a:t>(</a:t>
            </a:r>
            <a:r>
              <a:rPr lang="en-US" dirty="0" err="1" smtClean="0"/>
              <a:t>A,”Semarang</a:t>
            </a:r>
            <a:r>
              <a:rPr lang="en-US" dirty="0" smtClean="0"/>
              <a:t>”);</a:t>
            </a:r>
          </a:p>
          <a:p>
            <a:pPr marL="0" indent="0">
              <a:buNone/>
            </a:pPr>
            <a:r>
              <a:rPr lang="en-US" dirty="0" smtClean="0"/>
              <a:t>N=</a:t>
            </a:r>
            <a:r>
              <a:rPr lang="en-US" dirty="0" err="1" smtClean="0"/>
              <a:t>strlen</a:t>
            </a:r>
            <a:r>
              <a:rPr lang="en-US" dirty="0" smtClean="0"/>
              <a:t>(A);</a:t>
            </a:r>
          </a:p>
          <a:p>
            <a:pPr marL="0" indent="0">
              <a:buNone/>
            </a:pPr>
            <a:r>
              <a:rPr lang="en-US" dirty="0" smtClean="0"/>
              <a:t>For(</a:t>
            </a:r>
            <a:r>
              <a:rPr lang="en-US" dirty="0" err="1" smtClean="0"/>
              <a:t>i</a:t>
            </a:r>
            <a:r>
              <a:rPr lang="en-US" dirty="0" smtClean="0"/>
              <a:t>=0; </a:t>
            </a:r>
            <a:r>
              <a:rPr lang="en-US" dirty="0" err="1" smtClean="0"/>
              <a:t>i</a:t>
            </a:r>
            <a:r>
              <a:rPr lang="en-US" dirty="0" smtClean="0"/>
              <a:t>&lt;=n-1; </a:t>
            </a:r>
            <a:r>
              <a:rPr lang="en-US" dirty="0" err="1" smtClean="0"/>
              <a:t>i</a:t>
            </a:r>
            <a:r>
              <a:rPr lang="en-US" dirty="0" smtClean="0"/>
              <a:t>++)</a:t>
            </a:r>
          </a:p>
          <a:p>
            <a:pPr marL="0" indent="0">
              <a:buNone/>
            </a:pPr>
            <a:r>
              <a:rPr lang="en-US" dirty="0" smtClean="0"/>
              <a:t>{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 err="1" smtClean="0"/>
              <a:t>printf</a:t>
            </a:r>
            <a:r>
              <a:rPr lang="en-US" dirty="0" smtClean="0"/>
              <a:t>(“%c”, A[</a:t>
            </a:r>
            <a:r>
              <a:rPr lang="en-US" dirty="0" err="1" smtClean="0"/>
              <a:t>i</a:t>
            </a:r>
            <a:r>
              <a:rPr lang="en-US" dirty="0" smtClean="0"/>
              <a:t>]);</a:t>
            </a:r>
          </a:p>
          <a:p>
            <a:pPr marL="0" indent="0">
              <a:buNone/>
            </a:pPr>
            <a:r>
              <a:rPr lang="en-US" dirty="0" smtClean="0"/>
              <a:t>}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04748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Int</a:t>
            </a:r>
            <a:r>
              <a:rPr lang="en-US" dirty="0" smtClean="0"/>
              <a:t> x, I</a:t>
            </a:r>
          </a:p>
          <a:p>
            <a:pPr marL="0" indent="0">
              <a:buNone/>
            </a:pPr>
            <a:r>
              <a:rPr lang="en-US" dirty="0" smtClean="0"/>
              <a:t>For(</a:t>
            </a:r>
            <a:r>
              <a:rPr lang="en-US" dirty="0" err="1" smtClean="0"/>
              <a:t>i</a:t>
            </a:r>
            <a:r>
              <a:rPr lang="en-US" dirty="0" smtClean="0"/>
              <a:t>=0; </a:t>
            </a:r>
            <a:r>
              <a:rPr lang="en-US" dirty="0" err="1" smtClean="0"/>
              <a:t>i</a:t>
            </a:r>
            <a:r>
              <a:rPr lang="en-US" dirty="0" smtClean="0"/>
              <a:t>&lt;=10; </a:t>
            </a:r>
            <a:r>
              <a:rPr lang="en-US" dirty="0" err="1" smtClean="0"/>
              <a:t>i</a:t>
            </a:r>
            <a:r>
              <a:rPr lang="en-US" dirty="0" smtClean="0"/>
              <a:t>++)</a:t>
            </a:r>
          </a:p>
          <a:p>
            <a:pPr marL="0" indent="0">
              <a:buNone/>
            </a:pPr>
            <a:r>
              <a:rPr lang="en-US" dirty="0" smtClean="0"/>
              <a:t>{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 err="1" smtClean="0"/>
              <a:t>scanf</a:t>
            </a:r>
            <a:r>
              <a:rPr lang="en-US" dirty="0" smtClean="0"/>
              <a:t>(“%</a:t>
            </a:r>
            <a:r>
              <a:rPr lang="en-US" dirty="0" err="1" smtClean="0"/>
              <a:t>i</a:t>
            </a:r>
            <a:r>
              <a:rPr lang="en-US" dirty="0" smtClean="0"/>
              <a:t>”, &amp;x);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scanf</a:t>
            </a:r>
            <a:r>
              <a:rPr lang="en-US" dirty="0" smtClean="0"/>
              <a:t>(“%</a:t>
            </a:r>
            <a:r>
              <a:rPr lang="en-US" dirty="0" err="1" smtClean="0"/>
              <a:t>i</a:t>
            </a:r>
            <a:r>
              <a:rPr lang="en-US" dirty="0" smtClean="0"/>
              <a:t>”, &amp;A[</a:t>
            </a:r>
            <a:r>
              <a:rPr lang="en-US" dirty="0" err="1" smtClean="0"/>
              <a:t>i</a:t>
            </a:r>
            <a:r>
              <a:rPr lang="en-US" dirty="0" smtClean="0"/>
              <a:t>]);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A[</a:t>
            </a:r>
            <a:r>
              <a:rPr lang="en-US" dirty="0" err="1" smtClean="0"/>
              <a:t>i</a:t>
            </a:r>
            <a:r>
              <a:rPr lang="en-US" dirty="0" smtClean="0"/>
              <a:t>]=x;</a:t>
            </a:r>
          </a:p>
          <a:p>
            <a:pPr marL="0" indent="0">
              <a:buNone/>
            </a:pPr>
            <a:r>
              <a:rPr lang="en-US" dirty="0" smtClean="0"/>
              <a:t>}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23119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7200" y="620713"/>
            <a:ext cx="7010400" cy="4572000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Int</a:t>
            </a:r>
            <a:r>
              <a:rPr lang="en-US" dirty="0" smtClean="0"/>
              <a:t> x, I;</a:t>
            </a:r>
          </a:p>
          <a:p>
            <a:pPr marL="0" indent="0">
              <a:buNone/>
            </a:pPr>
            <a:r>
              <a:rPr lang="en-US" dirty="0" err="1" smtClean="0"/>
              <a:t>i</a:t>
            </a:r>
            <a:r>
              <a:rPr lang="en-US" dirty="0" smtClean="0"/>
              <a:t>=0;</a:t>
            </a:r>
          </a:p>
          <a:p>
            <a:pPr marL="0" indent="0">
              <a:buNone/>
            </a:pPr>
            <a:r>
              <a:rPr lang="en-US" dirty="0" smtClean="0"/>
              <a:t>While(</a:t>
            </a:r>
            <a:r>
              <a:rPr lang="en-US" dirty="0" err="1" smtClean="0"/>
              <a:t>i</a:t>
            </a:r>
            <a:r>
              <a:rPr lang="en-US" dirty="0" smtClean="0"/>
              <a:t>&lt;=10)</a:t>
            </a:r>
          </a:p>
          <a:p>
            <a:pPr marL="0" indent="0">
              <a:buNone/>
            </a:pPr>
            <a:r>
              <a:rPr lang="en-US" dirty="0"/>
              <a:t>{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 smtClean="0"/>
              <a:t>scanf</a:t>
            </a:r>
            <a:r>
              <a:rPr lang="en-US" dirty="0" smtClean="0"/>
              <a:t>(“%</a:t>
            </a:r>
            <a:r>
              <a:rPr lang="en-US" dirty="0" err="1" smtClean="0"/>
              <a:t>i</a:t>
            </a:r>
            <a:r>
              <a:rPr lang="en-US" dirty="0" smtClean="0"/>
              <a:t>”, &amp;x);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if(x&gt;80)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  { A[</a:t>
            </a:r>
            <a:r>
              <a:rPr lang="en-US" dirty="0" err="1" smtClean="0"/>
              <a:t>i</a:t>
            </a:r>
            <a:r>
              <a:rPr lang="en-US" dirty="0" smtClean="0"/>
              <a:t>]=x;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    </a:t>
            </a:r>
            <a:r>
              <a:rPr lang="en-US" dirty="0" err="1" smtClean="0"/>
              <a:t>i</a:t>
            </a:r>
            <a:r>
              <a:rPr lang="en-US" dirty="0" smtClean="0"/>
              <a:t>++;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}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77152348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4700" y="355600"/>
            <a:ext cx="7010400" cy="60579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Char S[10];</a:t>
            </a:r>
          </a:p>
          <a:p>
            <a:pPr marL="0" indent="0">
              <a:buNone/>
            </a:pPr>
            <a:r>
              <a:rPr lang="en-US" sz="2000" dirty="0" err="1" smtClean="0"/>
              <a:t>Scanf</a:t>
            </a:r>
            <a:r>
              <a:rPr lang="en-US" sz="2000" dirty="0" smtClean="0"/>
              <a:t>(“s”, S); </a:t>
            </a:r>
            <a:r>
              <a:rPr lang="en-US" sz="2000" dirty="0" err="1" smtClean="0"/>
              <a:t>atau</a:t>
            </a:r>
            <a:r>
              <a:rPr lang="en-US" sz="2000" dirty="0" smtClean="0"/>
              <a:t> gets(S);</a:t>
            </a:r>
          </a:p>
          <a:p>
            <a:pPr marL="0" indent="0">
              <a:buNone/>
            </a:pPr>
            <a:r>
              <a:rPr lang="en-US" sz="2000" dirty="0" smtClean="0"/>
              <a:t>*</a:t>
            </a:r>
            <a:r>
              <a:rPr lang="en-US" sz="2000" dirty="0" err="1" smtClean="0"/>
              <a:t>Printf</a:t>
            </a:r>
            <a:r>
              <a:rPr lang="en-US" sz="2000" dirty="0" smtClean="0"/>
              <a:t>(“%s”, S); </a:t>
            </a:r>
            <a:r>
              <a:rPr lang="en-US" sz="2000" dirty="0" err="1" smtClean="0"/>
              <a:t>atau</a:t>
            </a:r>
            <a:r>
              <a:rPr lang="en-US" sz="2000" dirty="0" smtClean="0"/>
              <a:t> puts(S</a:t>
            </a:r>
            <a:r>
              <a:rPr lang="en-US" sz="2000" dirty="0"/>
              <a:t>);</a:t>
            </a:r>
          </a:p>
          <a:p>
            <a:pPr marL="0" indent="0">
              <a:buNone/>
            </a:pPr>
            <a:r>
              <a:rPr lang="en-US" sz="2000" dirty="0" err="1" smtClean="0"/>
              <a:t>Atau</a:t>
            </a:r>
            <a:r>
              <a:rPr lang="en-US" sz="2000" dirty="0" smtClean="0"/>
              <a:t> </a:t>
            </a:r>
          </a:p>
          <a:p>
            <a:pPr marL="0" indent="0">
              <a:buNone/>
            </a:pPr>
            <a:r>
              <a:rPr lang="en-US" sz="2000" dirty="0" smtClean="0"/>
              <a:t>Char S[10];</a:t>
            </a:r>
          </a:p>
          <a:p>
            <a:pPr marL="0" indent="0">
              <a:buNone/>
            </a:pPr>
            <a:r>
              <a:rPr lang="en-US" sz="2000" dirty="0" err="1" smtClean="0"/>
              <a:t>Int</a:t>
            </a:r>
            <a:r>
              <a:rPr lang="en-US" sz="2000" dirty="0" smtClean="0"/>
              <a:t> I;</a:t>
            </a:r>
          </a:p>
          <a:p>
            <a:pPr marL="0" indent="0">
              <a:buNone/>
            </a:pPr>
            <a:r>
              <a:rPr lang="en-US" sz="2000" dirty="0" err="1" smtClean="0"/>
              <a:t>Scanf</a:t>
            </a:r>
            <a:r>
              <a:rPr lang="en-US" sz="2000" dirty="0" smtClean="0"/>
              <a:t>(“%s”, S);</a:t>
            </a:r>
          </a:p>
          <a:p>
            <a:pPr marL="0" indent="0">
              <a:buNone/>
            </a:pPr>
            <a:r>
              <a:rPr lang="en-US" sz="2000" dirty="0" err="1" smtClean="0"/>
              <a:t>i</a:t>
            </a:r>
            <a:r>
              <a:rPr lang="en-US" sz="2000" dirty="0" smtClean="0"/>
              <a:t>=0;</a:t>
            </a:r>
          </a:p>
          <a:p>
            <a:pPr marL="0" indent="0">
              <a:buNone/>
            </a:pPr>
            <a:r>
              <a:rPr lang="en-US" sz="2000" dirty="0" smtClean="0"/>
              <a:t>While (S[</a:t>
            </a:r>
            <a:r>
              <a:rPr lang="en-US" sz="2000" dirty="0" err="1" smtClean="0"/>
              <a:t>i</a:t>
            </a:r>
            <a:r>
              <a:rPr lang="en-US" sz="2000" dirty="0" smtClean="0"/>
              <a:t>]!=0)</a:t>
            </a:r>
          </a:p>
          <a:p>
            <a:pPr marL="0" indent="0">
              <a:buNone/>
            </a:pPr>
            <a:r>
              <a:rPr lang="en-US" sz="2000" dirty="0" smtClean="0"/>
              <a:t>{ </a:t>
            </a:r>
            <a:r>
              <a:rPr lang="en-US" sz="2000" dirty="0" err="1" smtClean="0"/>
              <a:t>printf</a:t>
            </a:r>
            <a:r>
              <a:rPr lang="en-US" sz="2000" dirty="0" smtClean="0"/>
              <a:t>(“%c”, S[</a:t>
            </a:r>
            <a:r>
              <a:rPr lang="en-US" sz="2000" dirty="0" err="1" smtClean="0"/>
              <a:t>i</a:t>
            </a:r>
            <a:r>
              <a:rPr lang="en-US" sz="2000" dirty="0" smtClean="0"/>
              <a:t>]);</a:t>
            </a:r>
          </a:p>
          <a:p>
            <a:pPr marL="0" indent="0">
              <a:buNone/>
            </a:pPr>
            <a:r>
              <a:rPr lang="en-US" sz="2000" dirty="0" err="1" smtClean="0"/>
              <a:t>i</a:t>
            </a:r>
            <a:r>
              <a:rPr lang="en-US" sz="2000" dirty="0" smtClean="0"/>
              <a:t>++;</a:t>
            </a:r>
          </a:p>
          <a:p>
            <a:pPr marL="0" indent="0">
              <a:buNone/>
            </a:pPr>
            <a:r>
              <a:rPr lang="en-US" sz="2000" dirty="0" smtClean="0"/>
              <a:t>}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517277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Mencetak</a:t>
            </a:r>
            <a:r>
              <a:rPr lang="en-US" dirty="0" smtClean="0"/>
              <a:t> </a:t>
            </a:r>
            <a:r>
              <a:rPr lang="en-US" dirty="0" err="1" smtClean="0"/>
              <a:t>isi</a:t>
            </a:r>
            <a:r>
              <a:rPr lang="en-US" dirty="0" smtClean="0"/>
              <a:t> array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143000"/>
            <a:ext cx="7010400" cy="4572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For (</a:t>
            </a:r>
            <a:r>
              <a:rPr lang="en-US" dirty="0" err="1" smtClean="0"/>
              <a:t>i</a:t>
            </a:r>
            <a:r>
              <a:rPr lang="en-US" dirty="0" smtClean="0"/>
              <a:t>=0; </a:t>
            </a:r>
            <a:r>
              <a:rPr lang="en-US" dirty="0" err="1" smtClean="0"/>
              <a:t>i</a:t>
            </a:r>
            <a:r>
              <a:rPr lang="en-US" dirty="0" smtClean="0"/>
              <a:t>&lt;=10; </a:t>
            </a:r>
            <a:r>
              <a:rPr lang="en-US" dirty="0" err="1" smtClean="0"/>
              <a:t>i</a:t>
            </a:r>
            <a:r>
              <a:rPr lang="en-US" dirty="0" smtClean="0"/>
              <a:t>++)</a:t>
            </a:r>
          </a:p>
          <a:p>
            <a:pPr marL="0" indent="0">
              <a:buNone/>
            </a:pPr>
            <a:r>
              <a:rPr lang="en-US" dirty="0" smtClean="0"/>
              <a:t>{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err="1" smtClean="0"/>
              <a:t>printf</a:t>
            </a:r>
            <a:r>
              <a:rPr lang="en-US" dirty="0" smtClean="0"/>
              <a:t>(“\</a:t>
            </a:r>
            <a:r>
              <a:rPr lang="en-US" dirty="0" err="1" smtClean="0"/>
              <a:t>n%d</a:t>
            </a:r>
            <a:r>
              <a:rPr lang="en-US" dirty="0" smtClean="0"/>
              <a:t>”, A[</a:t>
            </a:r>
            <a:r>
              <a:rPr lang="en-US" dirty="0" err="1" smtClean="0"/>
              <a:t>i</a:t>
            </a:r>
            <a:r>
              <a:rPr lang="en-US" dirty="0" smtClean="0"/>
              <a:t>]);</a:t>
            </a:r>
          </a:p>
          <a:p>
            <a:pPr marL="0" indent="0">
              <a:buNone/>
            </a:pPr>
            <a:r>
              <a:rPr lang="en-US" dirty="0" smtClean="0"/>
              <a:t>}</a:t>
            </a:r>
          </a:p>
          <a:p>
            <a:pPr marL="0" indent="0">
              <a:buNone/>
            </a:pPr>
            <a:r>
              <a:rPr lang="en-US" dirty="0" err="1" smtClean="0"/>
              <a:t>Contoh</a:t>
            </a:r>
            <a:r>
              <a:rPr lang="en-US" dirty="0" smtClean="0"/>
              <a:t> :</a:t>
            </a:r>
          </a:p>
          <a:p>
            <a:pPr marL="0" indent="0">
              <a:buNone/>
            </a:pPr>
            <a:r>
              <a:rPr lang="en-US" dirty="0" smtClean="0"/>
              <a:t>If(A[</a:t>
            </a:r>
            <a:r>
              <a:rPr lang="en-US" dirty="0" err="1" smtClean="0"/>
              <a:t>i</a:t>
            </a:r>
            <a:r>
              <a:rPr lang="en-US" dirty="0" smtClean="0"/>
              <a:t>]&gt;10)</a:t>
            </a:r>
          </a:p>
          <a:p>
            <a:pPr marL="0" indent="0">
              <a:buNone/>
            </a:pPr>
            <a:r>
              <a:rPr lang="en-US" dirty="0" err="1" smtClean="0"/>
              <a:t>Printf</a:t>
            </a:r>
            <a:r>
              <a:rPr lang="en-US" dirty="0" smtClean="0"/>
              <a:t>(“\</a:t>
            </a:r>
            <a:r>
              <a:rPr lang="en-US" dirty="0" err="1" smtClean="0"/>
              <a:t>n%d</a:t>
            </a:r>
            <a:r>
              <a:rPr lang="en-US" dirty="0" smtClean="0"/>
              <a:t>”, A[</a:t>
            </a:r>
            <a:r>
              <a:rPr lang="en-US" dirty="0" err="1" smtClean="0"/>
              <a:t>i</a:t>
            </a:r>
            <a:r>
              <a:rPr lang="en-US" dirty="0" smtClean="0"/>
              <a:t>]);</a:t>
            </a:r>
          </a:p>
          <a:p>
            <a:pPr marL="0" indent="0">
              <a:buNone/>
            </a:pPr>
            <a:r>
              <a:rPr lang="en-US" dirty="0" err="1" smtClean="0"/>
              <a:t>Contoh</a:t>
            </a:r>
            <a:r>
              <a:rPr lang="en-US" dirty="0" smtClean="0"/>
              <a:t> :</a:t>
            </a:r>
          </a:p>
          <a:p>
            <a:pPr marL="0" indent="0">
              <a:buNone/>
            </a:pPr>
            <a:r>
              <a:rPr lang="en-US" dirty="0" smtClean="0"/>
              <a:t>If (A[</a:t>
            </a:r>
            <a:r>
              <a:rPr lang="en-US" dirty="0" err="1" smtClean="0"/>
              <a:t>i</a:t>
            </a:r>
            <a:r>
              <a:rPr lang="en-US" dirty="0" smtClean="0"/>
              <a:t>]%2==0)</a:t>
            </a:r>
          </a:p>
          <a:p>
            <a:pPr marL="0" indent="0">
              <a:buNone/>
            </a:pPr>
            <a:r>
              <a:rPr lang="en-US" dirty="0" err="1" smtClean="0"/>
              <a:t>Printf</a:t>
            </a:r>
            <a:r>
              <a:rPr lang="en-US" dirty="0" smtClean="0"/>
              <a:t>(“\</a:t>
            </a:r>
            <a:r>
              <a:rPr lang="en-US" dirty="0" err="1" smtClean="0"/>
              <a:t>n%i</a:t>
            </a:r>
            <a:r>
              <a:rPr lang="en-US" dirty="0" smtClean="0"/>
              <a:t>”, A[</a:t>
            </a:r>
            <a:r>
              <a:rPr lang="en-US" dirty="0" err="1" smtClean="0"/>
              <a:t>i</a:t>
            </a:r>
            <a:r>
              <a:rPr lang="en-US" dirty="0" smtClean="0"/>
              <a:t>]);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17822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304800"/>
            <a:ext cx="7010400" cy="5662613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T=0;</a:t>
            </a:r>
          </a:p>
          <a:p>
            <a:pPr marL="0" indent="0">
              <a:buNone/>
            </a:pPr>
            <a:r>
              <a:rPr lang="en-US" sz="2000" dirty="0" smtClean="0"/>
              <a:t>For (</a:t>
            </a:r>
            <a:r>
              <a:rPr lang="en-US" sz="2000" dirty="0" err="1" smtClean="0"/>
              <a:t>i</a:t>
            </a:r>
            <a:r>
              <a:rPr lang="en-US" sz="2000" dirty="0" smtClean="0"/>
              <a:t>=0; </a:t>
            </a:r>
            <a:r>
              <a:rPr lang="en-US" sz="2000" dirty="0" err="1" smtClean="0"/>
              <a:t>i</a:t>
            </a:r>
            <a:r>
              <a:rPr lang="en-US" sz="2000" dirty="0" smtClean="0"/>
              <a:t>&lt;=10; </a:t>
            </a:r>
            <a:r>
              <a:rPr lang="en-US" sz="2000" dirty="0" err="1" smtClean="0"/>
              <a:t>i</a:t>
            </a:r>
            <a:r>
              <a:rPr lang="en-US" sz="2000" dirty="0" smtClean="0"/>
              <a:t>++)</a:t>
            </a:r>
          </a:p>
          <a:p>
            <a:pPr marL="0" indent="0">
              <a:buNone/>
            </a:pPr>
            <a:r>
              <a:rPr lang="en-US" sz="2000" dirty="0" smtClean="0"/>
              <a:t>{</a:t>
            </a:r>
          </a:p>
          <a:p>
            <a:pPr marL="0" indent="0">
              <a:buNone/>
            </a:pPr>
            <a:r>
              <a:rPr lang="en-US" sz="2000" dirty="0" smtClean="0"/>
              <a:t>    T=T+A[</a:t>
            </a:r>
            <a:r>
              <a:rPr lang="en-US" sz="2000" dirty="0" err="1" smtClean="0"/>
              <a:t>i</a:t>
            </a:r>
            <a:r>
              <a:rPr lang="en-US" sz="2000" dirty="0" smtClean="0"/>
              <a:t>];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</a:t>
            </a:r>
            <a:r>
              <a:rPr lang="en-US" sz="2000" dirty="0" err="1" smtClean="0"/>
              <a:t>printf</a:t>
            </a:r>
            <a:r>
              <a:rPr lang="en-US" sz="2000" dirty="0" smtClean="0"/>
              <a:t>(“\</a:t>
            </a:r>
            <a:r>
              <a:rPr lang="en-US" sz="2000" dirty="0" err="1" smtClean="0"/>
              <a:t>n%d</a:t>
            </a:r>
            <a:r>
              <a:rPr lang="en-US" sz="2000" dirty="0" smtClean="0"/>
              <a:t>”, T);</a:t>
            </a:r>
          </a:p>
          <a:p>
            <a:pPr marL="0" indent="0">
              <a:buNone/>
            </a:pPr>
            <a:r>
              <a:rPr lang="en-US" sz="2000" dirty="0" smtClean="0"/>
              <a:t>}</a:t>
            </a:r>
          </a:p>
          <a:p>
            <a:pPr marL="0" indent="0">
              <a:buNone/>
            </a:pPr>
            <a:r>
              <a:rPr lang="en-US" sz="2000" dirty="0" err="1" smtClean="0"/>
              <a:t>Atau</a:t>
            </a:r>
            <a:r>
              <a:rPr lang="en-US" sz="2000" dirty="0" smtClean="0"/>
              <a:t> :</a:t>
            </a:r>
          </a:p>
          <a:p>
            <a:pPr marL="0" indent="0">
              <a:buNone/>
            </a:pPr>
            <a:r>
              <a:rPr lang="en-US" sz="2000" dirty="0" smtClean="0"/>
              <a:t>N=0;</a:t>
            </a:r>
          </a:p>
          <a:p>
            <a:pPr marL="0" indent="0">
              <a:buNone/>
            </a:pPr>
            <a:r>
              <a:rPr lang="en-US" sz="2000" dirty="0"/>
              <a:t>For (</a:t>
            </a:r>
            <a:r>
              <a:rPr lang="en-US" sz="2000" dirty="0" err="1"/>
              <a:t>i</a:t>
            </a:r>
            <a:r>
              <a:rPr lang="en-US" sz="2000" dirty="0"/>
              <a:t>=0; </a:t>
            </a:r>
            <a:r>
              <a:rPr lang="en-US" sz="2000" dirty="0" err="1"/>
              <a:t>i</a:t>
            </a:r>
            <a:r>
              <a:rPr lang="en-US" sz="2000" dirty="0"/>
              <a:t>&lt;=</a:t>
            </a:r>
            <a:r>
              <a:rPr lang="en-US" sz="2000" dirty="0" smtClean="0"/>
              <a:t>17; </a:t>
            </a:r>
            <a:r>
              <a:rPr lang="en-US" sz="2000" dirty="0" err="1"/>
              <a:t>i</a:t>
            </a:r>
            <a:r>
              <a:rPr lang="en-US" sz="2000" dirty="0"/>
              <a:t>++)</a:t>
            </a:r>
          </a:p>
          <a:p>
            <a:pPr marL="0" indent="0">
              <a:buNone/>
            </a:pPr>
            <a:r>
              <a:rPr lang="en-US" sz="2000" dirty="0"/>
              <a:t>{</a:t>
            </a:r>
          </a:p>
          <a:p>
            <a:pPr marL="0" indent="0">
              <a:buNone/>
            </a:pPr>
            <a:r>
              <a:rPr lang="en-US" sz="2000" dirty="0" smtClean="0"/>
              <a:t>    </a:t>
            </a:r>
            <a:r>
              <a:rPr lang="en-US" sz="2000" dirty="0" err="1" smtClean="0"/>
              <a:t>printf</a:t>
            </a:r>
            <a:r>
              <a:rPr lang="en-US" sz="2000" dirty="0"/>
              <a:t>(“\</a:t>
            </a:r>
            <a:r>
              <a:rPr lang="en-US" sz="2000" dirty="0" err="1" smtClean="0"/>
              <a:t>n%c</a:t>
            </a:r>
            <a:r>
              <a:rPr lang="en-US" sz="2000" dirty="0" smtClean="0"/>
              <a:t>”, A[N]);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N=N+1;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90977429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203200"/>
            <a:ext cx="7010400" cy="576421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N=0;</a:t>
            </a:r>
          </a:p>
          <a:p>
            <a:pPr marL="0" indent="0">
              <a:buNone/>
            </a:pPr>
            <a:r>
              <a:rPr lang="en-US" dirty="0" smtClean="0"/>
              <a:t>For (</a:t>
            </a:r>
            <a:r>
              <a:rPr lang="en-US" dirty="0" err="1" smtClean="0"/>
              <a:t>i</a:t>
            </a:r>
            <a:r>
              <a:rPr lang="en-US" dirty="0" smtClean="0"/>
              <a:t>=1; </a:t>
            </a:r>
            <a:r>
              <a:rPr lang="en-US" dirty="0" err="1" smtClean="0"/>
              <a:t>i</a:t>
            </a:r>
            <a:r>
              <a:rPr lang="en-US" dirty="0" smtClean="0"/>
              <a:t>&lt;=3; </a:t>
            </a:r>
            <a:r>
              <a:rPr lang="en-US" dirty="0" err="1" smtClean="0"/>
              <a:t>i</a:t>
            </a:r>
            <a:r>
              <a:rPr lang="en-US" dirty="0" smtClean="0"/>
              <a:t>++)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for (j=1; j&lt;=5; j++)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{ </a:t>
            </a:r>
            <a:r>
              <a:rPr lang="en-US" dirty="0" err="1" smtClean="0"/>
              <a:t>printf</a:t>
            </a:r>
            <a:r>
              <a:rPr lang="en-US" dirty="0" smtClean="0"/>
              <a:t>(“%c”, A[N]);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N=N+1;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}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6215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304800"/>
            <a:ext cx="7010400" cy="566261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For (</a:t>
            </a:r>
            <a:r>
              <a:rPr lang="en-US" dirty="0" err="1" smtClean="0"/>
              <a:t>i</a:t>
            </a:r>
            <a:r>
              <a:rPr lang="en-US" dirty="0" smtClean="0"/>
              <a:t>=1; </a:t>
            </a:r>
            <a:r>
              <a:rPr lang="en-US" dirty="0" err="1" smtClean="0"/>
              <a:t>i</a:t>
            </a:r>
            <a:r>
              <a:rPr lang="en-US" dirty="0" smtClean="0"/>
              <a:t>&lt;=1 ; </a:t>
            </a:r>
            <a:r>
              <a:rPr lang="en-US" dirty="0" err="1" smtClean="0"/>
              <a:t>i</a:t>
            </a:r>
            <a:r>
              <a:rPr lang="en-US" dirty="0" smtClean="0"/>
              <a:t>++)</a:t>
            </a:r>
          </a:p>
          <a:p>
            <a:pPr marL="0" indent="0">
              <a:buNone/>
            </a:pPr>
            <a:r>
              <a:rPr lang="en-US" dirty="0" smtClean="0"/>
              <a:t>{ </a:t>
            </a:r>
            <a:r>
              <a:rPr lang="en-US" dirty="0" err="1" smtClean="0"/>
              <a:t>printf</a:t>
            </a:r>
            <a:r>
              <a:rPr lang="en-US" dirty="0" smtClean="0"/>
              <a:t>(“%c”, A[i-1]);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if (i%5 == 0)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</a:t>
            </a:r>
            <a:r>
              <a:rPr lang="en-US" dirty="0" err="1" smtClean="0"/>
              <a:t>printf</a:t>
            </a:r>
            <a:r>
              <a:rPr lang="en-US" dirty="0" smtClean="0"/>
              <a:t>(“\n”);</a:t>
            </a:r>
          </a:p>
          <a:p>
            <a:pPr marL="0" indent="0">
              <a:buNone/>
            </a:pPr>
            <a:r>
              <a:rPr lang="en-US" dirty="0" smtClean="0"/>
              <a:t>}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34129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0" y="0"/>
            <a:ext cx="7010400" cy="838200"/>
          </a:xfrm>
        </p:spPr>
        <p:txBody>
          <a:bodyPr/>
          <a:lstStyle/>
          <a:p>
            <a:r>
              <a:rPr lang="en-US" dirty="0" smtClean="0"/>
              <a:t>Search </a:t>
            </a:r>
            <a:r>
              <a:rPr lang="en-US" dirty="0" err="1" smtClean="0"/>
              <a:t>dan</a:t>
            </a:r>
            <a:r>
              <a:rPr lang="en-US" dirty="0" smtClean="0"/>
              <a:t> Merge </a:t>
            </a:r>
            <a:r>
              <a:rPr lang="en-US" dirty="0" err="1" smtClean="0"/>
              <a:t>pada</a:t>
            </a:r>
            <a:r>
              <a:rPr lang="en-US" dirty="0" smtClean="0"/>
              <a:t> Array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0" y="990600"/>
            <a:ext cx="7010400" cy="4572000"/>
          </a:xfrm>
        </p:spPr>
        <p:txBody>
          <a:bodyPr/>
          <a:lstStyle/>
          <a:p>
            <a:pPr marL="0" indent="0">
              <a:buNone/>
            </a:pPr>
            <a:r>
              <a:rPr lang="en-US" sz="1800" b="1" dirty="0" err="1" smtClean="0">
                <a:solidFill>
                  <a:srgbClr val="FF0000"/>
                </a:solidFill>
              </a:rPr>
              <a:t>Mencari</a:t>
            </a:r>
            <a:r>
              <a:rPr lang="en-US" sz="1800" b="1" dirty="0" smtClean="0">
                <a:solidFill>
                  <a:srgbClr val="FF0000"/>
                </a:solidFill>
              </a:rPr>
              <a:t> ADA </a:t>
            </a:r>
            <a:r>
              <a:rPr lang="en-US" sz="1800" b="1" dirty="0" err="1" smtClean="0">
                <a:solidFill>
                  <a:srgbClr val="FF0000"/>
                </a:solidFill>
              </a:rPr>
              <a:t>atau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en-US" sz="1800" b="1" dirty="0" err="1" smtClean="0">
                <a:solidFill>
                  <a:srgbClr val="FF0000"/>
                </a:solidFill>
              </a:rPr>
              <a:t>tidak</a:t>
            </a:r>
            <a:r>
              <a:rPr lang="en-US" sz="1800" b="1" dirty="0" smtClean="0">
                <a:solidFill>
                  <a:srgbClr val="FF0000"/>
                </a:solidFill>
              </a:rPr>
              <a:t> ADA </a:t>
            </a:r>
            <a:r>
              <a:rPr lang="en-US" sz="1800" b="1" dirty="0" err="1" smtClean="0">
                <a:solidFill>
                  <a:srgbClr val="FF0000"/>
                </a:solidFill>
              </a:rPr>
              <a:t>suatu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en-US" sz="1800" b="1" dirty="0" err="1" smtClean="0">
                <a:solidFill>
                  <a:srgbClr val="FF0000"/>
                </a:solidFill>
              </a:rPr>
              <a:t>nilai</a:t>
            </a:r>
            <a:r>
              <a:rPr lang="en-US" sz="1800" b="1" dirty="0" smtClean="0">
                <a:solidFill>
                  <a:srgbClr val="FF0000"/>
                </a:solidFill>
              </a:rPr>
              <a:t> :</a:t>
            </a:r>
          </a:p>
          <a:p>
            <a:pPr marL="0" indent="0">
              <a:buNone/>
            </a:pPr>
            <a:endParaRPr lang="en-US" sz="18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600" dirty="0" err="1" smtClean="0"/>
              <a:t>scanf</a:t>
            </a:r>
            <a:r>
              <a:rPr lang="en-US" sz="1600" dirty="0" smtClean="0"/>
              <a:t>(“%d”, &amp;n);</a:t>
            </a:r>
          </a:p>
          <a:p>
            <a:pPr marL="0" indent="0">
              <a:buNone/>
            </a:pPr>
            <a:r>
              <a:rPr lang="en-US" sz="1600" dirty="0" smtClean="0"/>
              <a:t>Flag =0;</a:t>
            </a:r>
          </a:p>
          <a:p>
            <a:pPr marL="0" indent="0">
              <a:buNone/>
            </a:pPr>
            <a:r>
              <a:rPr lang="en-US" sz="1600" dirty="0" err="1" smtClean="0"/>
              <a:t>i</a:t>
            </a:r>
            <a:r>
              <a:rPr lang="en-US" sz="1600" dirty="0" smtClean="0"/>
              <a:t>=0;</a:t>
            </a:r>
          </a:p>
          <a:p>
            <a:pPr marL="0" indent="0">
              <a:buNone/>
            </a:pPr>
            <a:r>
              <a:rPr lang="en-US" sz="1600" dirty="0" smtClean="0"/>
              <a:t>While (</a:t>
            </a:r>
            <a:r>
              <a:rPr lang="en-US" sz="1600" dirty="0" err="1" smtClean="0"/>
              <a:t>i</a:t>
            </a:r>
            <a:r>
              <a:rPr lang="en-US" sz="1600" dirty="0" smtClean="0"/>
              <a:t>&lt;=10)</a:t>
            </a:r>
          </a:p>
          <a:p>
            <a:pPr marL="0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{ if(A[</a:t>
            </a:r>
            <a:r>
              <a:rPr lang="en-US" sz="1600" dirty="0" err="1" smtClean="0"/>
              <a:t>i</a:t>
            </a:r>
            <a:r>
              <a:rPr lang="en-US" sz="1600" dirty="0" smtClean="0"/>
              <a:t>]==N)</a:t>
            </a:r>
          </a:p>
          <a:p>
            <a:pPr marL="0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   flag = 1;</a:t>
            </a:r>
          </a:p>
          <a:p>
            <a:pPr marL="0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   </a:t>
            </a:r>
            <a:r>
              <a:rPr lang="en-US" sz="1600" dirty="0" err="1" smtClean="0"/>
              <a:t>i</a:t>
            </a:r>
            <a:r>
              <a:rPr lang="en-US" sz="1600" dirty="0" smtClean="0"/>
              <a:t>++;</a:t>
            </a:r>
          </a:p>
          <a:p>
            <a:pPr marL="0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}</a:t>
            </a:r>
          </a:p>
          <a:p>
            <a:pPr marL="0" indent="0">
              <a:buNone/>
            </a:pPr>
            <a:r>
              <a:rPr lang="en-US" sz="1600" dirty="0" smtClean="0"/>
              <a:t>If (flag ==1)</a:t>
            </a:r>
          </a:p>
          <a:p>
            <a:pPr marL="0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</a:t>
            </a:r>
            <a:r>
              <a:rPr lang="en-US" sz="1600" dirty="0" err="1" smtClean="0"/>
              <a:t>printf</a:t>
            </a:r>
            <a:r>
              <a:rPr lang="en-US" sz="1600" dirty="0" smtClean="0"/>
              <a:t>(“ADA”);</a:t>
            </a:r>
          </a:p>
          <a:p>
            <a:pPr marL="0" indent="0">
              <a:buNone/>
            </a:pPr>
            <a:r>
              <a:rPr lang="en-US" sz="1600" dirty="0" smtClean="0"/>
              <a:t>Else</a:t>
            </a:r>
          </a:p>
          <a:p>
            <a:pPr marL="0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 </a:t>
            </a:r>
            <a:r>
              <a:rPr lang="en-US" sz="1600" dirty="0" err="1" smtClean="0"/>
              <a:t>printf</a:t>
            </a:r>
            <a:r>
              <a:rPr lang="en-US" sz="1600" dirty="0" smtClean="0"/>
              <a:t>(“TIDAK ADA”)</a:t>
            </a:r>
          </a:p>
          <a:p>
            <a:pPr marL="0" indent="0">
              <a:buNone/>
            </a:pPr>
            <a:r>
              <a:rPr lang="en-US" sz="1600" dirty="0"/>
              <a:t>}</a:t>
            </a:r>
            <a:endParaRPr lang="en-US" sz="1600" dirty="0" smtClean="0"/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54958142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9600" y="673101"/>
            <a:ext cx="7010400" cy="49784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err="1"/>
              <a:t>scanf</a:t>
            </a:r>
            <a:r>
              <a:rPr lang="en-US" sz="2000" dirty="0"/>
              <a:t>(“%d”, &amp;n);</a:t>
            </a:r>
          </a:p>
          <a:p>
            <a:pPr marL="0" indent="0">
              <a:buNone/>
            </a:pPr>
            <a:r>
              <a:rPr lang="en-US" sz="2000" dirty="0"/>
              <a:t>Flag =0;</a:t>
            </a:r>
          </a:p>
          <a:p>
            <a:pPr marL="0" indent="0">
              <a:buNone/>
            </a:pPr>
            <a:r>
              <a:rPr lang="en-US" sz="2000" dirty="0" smtClean="0"/>
              <a:t>For(</a:t>
            </a:r>
            <a:r>
              <a:rPr lang="en-US" sz="2000" dirty="0" err="1" smtClean="0"/>
              <a:t>i</a:t>
            </a:r>
            <a:r>
              <a:rPr lang="en-US" sz="2000" dirty="0" smtClean="0"/>
              <a:t>=0; </a:t>
            </a:r>
            <a:r>
              <a:rPr lang="en-US" sz="2000" dirty="0" err="1" smtClean="0"/>
              <a:t>i</a:t>
            </a:r>
            <a:r>
              <a:rPr lang="en-US" sz="2000" dirty="0" smtClean="0"/>
              <a:t>&lt;=10; </a:t>
            </a:r>
            <a:r>
              <a:rPr lang="en-US" sz="2000" dirty="0" err="1" smtClean="0"/>
              <a:t>i</a:t>
            </a:r>
            <a:r>
              <a:rPr lang="en-US" sz="2000" dirty="0" smtClean="0"/>
              <a:t>++)</a:t>
            </a:r>
          </a:p>
          <a:p>
            <a:pPr marL="0" indent="0">
              <a:buNone/>
            </a:pPr>
            <a:r>
              <a:rPr lang="en-US" sz="2000" dirty="0" smtClean="0"/>
              <a:t>{ if(A[1]==n)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flag=1</a:t>
            </a:r>
          </a:p>
          <a:p>
            <a:pPr marL="0" indent="0">
              <a:buNone/>
            </a:pPr>
            <a:r>
              <a:rPr lang="en-US" sz="2000" dirty="0"/>
              <a:t>}</a:t>
            </a:r>
          </a:p>
          <a:p>
            <a:pPr marL="0" indent="0">
              <a:buNone/>
            </a:pPr>
            <a:r>
              <a:rPr lang="en-US" sz="2000" dirty="0"/>
              <a:t>If (flag ==1)</a:t>
            </a:r>
          </a:p>
          <a:p>
            <a:pPr marL="0" indent="0">
              <a:buNone/>
            </a:pPr>
            <a:r>
              <a:rPr lang="en-US" sz="2000" dirty="0"/>
              <a:t>  </a:t>
            </a:r>
            <a:r>
              <a:rPr lang="en-US" sz="2000" dirty="0" err="1"/>
              <a:t>printf</a:t>
            </a:r>
            <a:r>
              <a:rPr lang="en-US" sz="2000" dirty="0"/>
              <a:t>(“ADA”);</a:t>
            </a:r>
          </a:p>
          <a:p>
            <a:pPr marL="0" indent="0">
              <a:buNone/>
            </a:pPr>
            <a:r>
              <a:rPr lang="en-US" sz="2000" dirty="0"/>
              <a:t>Else</a:t>
            </a:r>
          </a:p>
          <a:p>
            <a:pPr marL="0" indent="0">
              <a:buNone/>
            </a:pPr>
            <a:r>
              <a:rPr lang="en-US" sz="2000" dirty="0"/>
              <a:t>   </a:t>
            </a:r>
            <a:r>
              <a:rPr lang="en-US" sz="2000" dirty="0" err="1"/>
              <a:t>printf</a:t>
            </a:r>
            <a:r>
              <a:rPr lang="en-US" sz="2000" dirty="0"/>
              <a:t>(“TIDAK ADA”)</a:t>
            </a:r>
          </a:p>
          <a:p>
            <a:pPr marL="0" indent="0">
              <a:buNone/>
            </a:pPr>
            <a:r>
              <a:rPr lang="en-US" sz="2000" dirty="0"/>
              <a:t>}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1845690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533400"/>
            <a:ext cx="7010400" cy="5434013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err="1"/>
              <a:t>scanf</a:t>
            </a:r>
            <a:r>
              <a:rPr lang="en-US" sz="2000" dirty="0"/>
              <a:t>(“%d”, &amp;n);</a:t>
            </a:r>
          </a:p>
          <a:p>
            <a:pPr marL="0" indent="0">
              <a:buNone/>
            </a:pPr>
            <a:r>
              <a:rPr lang="en-US" sz="2000" dirty="0" err="1" smtClean="0"/>
              <a:t>jum</a:t>
            </a:r>
            <a:r>
              <a:rPr lang="en-US" sz="2000" dirty="0" smtClean="0"/>
              <a:t> </a:t>
            </a:r>
            <a:r>
              <a:rPr lang="en-US" sz="2000" dirty="0"/>
              <a:t>=0</a:t>
            </a:r>
            <a:r>
              <a:rPr lang="en-US" sz="2000" dirty="0" smtClean="0"/>
              <a:t>;</a:t>
            </a:r>
          </a:p>
          <a:p>
            <a:pPr marL="0" indent="0">
              <a:buNone/>
            </a:pPr>
            <a:r>
              <a:rPr lang="en-US" sz="2000" dirty="0" err="1" smtClean="0"/>
              <a:t>i</a:t>
            </a:r>
            <a:r>
              <a:rPr lang="en-US" sz="2000" dirty="0" smtClean="0"/>
              <a:t>=0;</a:t>
            </a: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While (</a:t>
            </a:r>
            <a:r>
              <a:rPr lang="en-US" sz="2000" dirty="0" err="1" smtClean="0"/>
              <a:t>i</a:t>
            </a:r>
            <a:r>
              <a:rPr lang="en-US" sz="2000" dirty="0" smtClean="0"/>
              <a:t>&lt;=10)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{ if(A[1]==n)</a:t>
            </a:r>
          </a:p>
          <a:p>
            <a:pPr marL="0" indent="0">
              <a:buNone/>
            </a:pPr>
            <a:r>
              <a:rPr lang="en-US" sz="2000" dirty="0"/>
              <a:t>   </a:t>
            </a:r>
            <a:r>
              <a:rPr lang="en-US" sz="2000" dirty="0" err="1" smtClean="0"/>
              <a:t>jum</a:t>
            </a:r>
            <a:r>
              <a:rPr lang="en-US" sz="2000" dirty="0" smtClean="0"/>
              <a:t>=jum+1</a:t>
            </a:r>
          </a:p>
          <a:p>
            <a:pPr marL="0" indent="0">
              <a:buNone/>
            </a:pPr>
            <a:r>
              <a:rPr lang="en-US" sz="2000" dirty="0" smtClean="0"/>
              <a:t>   </a:t>
            </a:r>
            <a:r>
              <a:rPr lang="en-US" sz="2000" dirty="0" err="1" smtClean="0"/>
              <a:t>i</a:t>
            </a:r>
            <a:r>
              <a:rPr lang="en-US" sz="2000" dirty="0" smtClean="0"/>
              <a:t>++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}</a:t>
            </a:r>
          </a:p>
          <a:p>
            <a:pPr marL="0" indent="0">
              <a:buNone/>
            </a:pPr>
            <a:r>
              <a:rPr lang="en-US" sz="2000" dirty="0"/>
              <a:t>If </a:t>
            </a:r>
            <a:r>
              <a:rPr lang="en-US" sz="2000" dirty="0" smtClean="0"/>
              <a:t>(</a:t>
            </a:r>
            <a:r>
              <a:rPr lang="en-US" sz="2000" dirty="0" err="1" smtClean="0"/>
              <a:t>jum</a:t>
            </a:r>
            <a:r>
              <a:rPr lang="en-US" sz="2000" dirty="0" smtClean="0"/>
              <a:t>&gt;0)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  </a:t>
            </a:r>
            <a:r>
              <a:rPr lang="en-US" sz="2000" dirty="0" err="1"/>
              <a:t>printf</a:t>
            </a:r>
            <a:r>
              <a:rPr lang="en-US" sz="2000" dirty="0"/>
              <a:t>(“ADA”);</a:t>
            </a:r>
          </a:p>
          <a:p>
            <a:pPr marL="0" indent="0">
              <a:buNone/>
            </a:pPr>
            <a:r>
              <a:rPr lang="en-US" sz="2000" dirty="0"/>
              <a:t>Else</a:t>
            </a:r>
          </a:p>
          <a:p>
            <a:pPr marL="0" indent="0">
              <a:buNone/>
            </a:pPr>
            <a:r>
              <a:rPr lang="en-US" sz="2000" dirty="0"/>
              <a:t>   </a:t>
            </a:r>
            <a:r>
              <a:rPr lang="en-US" sz="2000" dirty="0" err="1"/>
              <a:t>printf</a:t>
            </a:r>
            <a:r>
              <a:rPr lang="en-US" sz="2000" dirty="0"/>
              <a:t>(“TIDAK ADA”)</a:t>
            </a:r>
          </a:p>
          <a:p>
            <a:pPr marL="0" indent="0">
              <a:buNone/>
            </a:pPr>
            <a:r>
              <a:rPr lang="en-US" sz="2000" dirty="0"/>
              <a:t>}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8729250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17800" y="444500"/>
            <a:ext cx="5372100" cy="5383213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 err="1"/>
              <a:t>scanf</a:t>
            </a:r>
            <a:r>
              <a:rPr lang="en-US" sz="1800" dirty="0"/>
              <a:t>(“%d”, &amp;n);</a:t>
            </a:r>
          </a:p>
          <a:p>
            <a:pPr marL="0" indent="0">
              <a:buNone/>
            </a:pPr>
            <a:r>
              <a:rPr lang="en-US" sz="1800" dirty="0" smtClean="0"/>
              <a:t>flag=0</a:t>
            </a:r>
            <a:r>
              <a:rPr lang="en-US" sz="1800" dirty="0"/>
              <a:t>;</a:t>
            </a:r>
          </a:p>
          <a:p>
            <a:pPr marL="0" indent="0">
              <a:buNone/>
            </a:pPr>
            <a:r>
              <a:rPr lang="en-US" sz="1800" dirty="0" err="1"/>
              <a:t>i</a:t>
            </a:r>
            <a:r>
              <a:rPr lang="en-US" sz="1800" dirty="0"/>
              <a:t>=0;</a:t>
            </a:r>
          </a:p>
          <a:p>
            <a:pPr marL="0" indent="0">
              <a:buNone/>
            </a:pPr>
            <a:r>
              <a:rPr lang="en-US" sz="1800" dirty="0"/>
              <a:t>While (</a:t>
            </a:r>
            <a:r>
              <a:rPr lang="en-US" sz="1800" dirty="0" err="1"/>
              <a:t>i</a:t>
            </a:r>
            <a:r>
              <a:rPr lang="en-US" sz="1800" dirty="0"/>
              <a:t>&lt;=</a:t>
            </a:r>
            <a:r>
              <a:rPr lang="en-US" sz="1800" dirty="0" smtClean="0"/>
              <a:t>10 &amp;&amp; Flag ==0)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{ </a:t>
            </a:r>
            <a:r>
              <a:rPr lang="en-US" sz="1800" dirty="0" smtClean="0"/>
              <a:t>if(A[</a:t>
            </a:r>
            <a:r>
              <a:rPr lang="en-US" sz="1800" dirty="0" err="1" smtClean="0"/>
              <a:t>i</a:t>
            </a:r>
            <a:r>
              <a:rPr lang="en-US" sz="1800" dirty="0" smtClean="0"/>
              <a:t>]==</a:t>
            </a:r>
            <a:r>
              <a:rPr lang="en-US" sz="1800" dirty="0"/>
              <a:t>n)</a:t>
            </a:r>
          </a:p>
          <a:p>
            <a:pPr marL="0" indent="0">
              <a:buNone/>
            </a:pPr>
            <a:r>
              <a:rPr lang="en-US" sz="1800" dirty="0"/>
              <a:t>   </a:t>
            </a:r>
            <a:r>
              <a:rPr lang="en-US" sz="1800" dirty="0" smtClean="0"/>
              <a:t>flag =1;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   </a:t>
            </a:r>
            <a:r>
              <a:rPr lang="en-US" sz="1800" dirty="0" err="1"/>
              <a:t>i</a:t>
            </a:r>
            <a:r>
              <a:rPr lang="en-US" sz="1800" dirty="0"/>
              <a:t>++</a:t>
            </a:r>
          </a:p>
          <a:p>
            <a:pPr marL="0" indent="0">
              <a:buNone/>
            </a:pPr>
            <a:r>
              <a:rPr lang="en-US" sz="1800" dirty="0"/>
              <a:t>}</a:t>
            </a:r>
          </a:p>
          <a:p>
            <a:pPr marL="0" indent="0">
              <a:buNone/>
            </a:pPr>
            <a:r>
              <a:rPr lang="en-US" sz="1800" dirty="0"/>
              <a:t>If </a:t>
            </a:r>
            <a:r>
              <a:rPr lang="en-US" sz="1800" dirty="0" smtClean="0"/>
              <a:t>(flag=1)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  </a:t>
            </a:r>
            <a:r>
              <a:rPr lang="en-US" sz="1800" dirty="0" err="1"/>
              <a:t>printf</a:t>
            </a:r>
            <a:r>
              <a:rPr lang="en-US" sz="1800" dirty="0"/>
              <a:t>(“ADA”);</a:t>
            </a:r>
          </a:p>
          <a:p>
            <a:pPr marL="0" indent="0">
              <a:buNone/>
            </a:pPr>
            <a:r>
              <a:rPr lang="en-US" sz="1800" dirty="0"/>
              <a:t>Else</a:t>
            </a:r>
          </a:p>
          <a:p>
            <a:pPr marL="0" indent="0">
              <a:buNone/>
            </a:pPr>
            <a:r>
              <a:rPr lang="en-US" sz="1800" dirty="0"/>
              <a:t>   </a:t>
            </a:r>
            <a:r>
              <a:rPr lang="en-US" sz="1800" dirty="0" err="1"/>
              <a:t>printf</a:t>
            </a:r>
            <a:r>
              <a:rPr lang="en-US" sz="1800" dirty="0"/>
              <a:t>(“TIDAK ADA”)</a:t>
            </a:r>
          </a:p>
          <a:p>
            <a:pPr marL="0" indent="0">
              <a:buNone/>
            </a:pPr>
            <a:r>
              <a:rPr lang="en-US" sz="1800" dirty="0"/>
              <a:t>}</a:t>
            </a:r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51456112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752600" y="279400"/>
            <a:ext cx="7010400" cy="5688013"/>
          </a:xfrm>
        </p:spPr>
        <p:txBody>
          <a:bodyPr/>
          <a:lstStyle/>
          <a:p>
            <a:r>
              <a:rPr lang="en-US" dirty="0" err="1" smtClean="0"/>
              <a:t>Contoh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err="1" smtClean="0"/>
              <a:t>Sebuah</a:t>
            </a:r>
            <a:r>
              <a:rPr lang="en-US" dirty="0" smtClean="0"/>
              <a:t> array yang </a:t>
            </a:r>
            <a:r>
              <a:rPr lang="en-US" dirty="0" err="1" smtClean="0"/>
              <a:t>mempunyi</a:t>
            </a:r>
            <a:r>
              <a:rPr lang="en-US" dirty="0" smtClean="0"/>
              <a:t> 10 </a:t>
            </a:r>
            <a:r>
              <a:rPr lang="en-US" dirty="0" err="1" smtClean="0"/>
              <a:t>kapasitas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A[10]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isinya</a:t>
            </a:r>
            <a:r>
              <a:rPr lang="en-US" dirty="0" smtClean="0"/>
              <a:t>. </a:t>
            </a:r>
            <a:r>
              <a:rPr lang="en-US" dirty="0" err="1" smtClean="0"/>
              <a:t>Bagaimana</a:t>
            </a:r>
            <a:r>
              <a:rPr lang="en-US" dirty="0" smtClean="0"/>
              <a:t> program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menginput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 </a:t>
            </a:r>
            <a:r>
              <a:rPr lang="en-US" dirty="0" err="1" smtClean="0"/>
              <a:t>baru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mencocokan</a:t>
            </a:r>
            <a:r>
              <a:rPr lang="en-US" dirty="0" smtClean="0"/>
              <a:t> </a:t>
            </a:r>
            <a:r>
              <a:rPr lang="en-US" dirty="0" err="1" smtClean="0"/>
              <a:t>apakah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 </a:t>
            </a:r>
            <a:r>
              <a:rPr lang="en-US" dirty="0" err="1" smtClean="0"/>
              <a:t>isi</a:t>
            </a:r>
            <a:r>
              <a:rPr lang="en-US" dirty="0" smtClean="0"/>
              <a:t> </a:t>
            </a:r>
            <a:r>
              <a:rPr lang="en-US" smtClean="0"/>
              <a:t>array yang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input yang </a:t>
            </a:r>
            <a:r>
              <a:rPr lang="en-US" dirty="0" err="1" smtClean="0"/>
              <a:t>baru</a:t>
            </a:r>
            <a:r>
              <a:rPr lang="en-US" dirty="0" smtClean="0"/>
              <a:t> </a:t>
            </a:r>
            <a:r>
              <a:rPr lang="en-US" dirty="0" err="1" smtClean="0"/>
              <a:t>saja</a:t>
            </a:r>
            <a:r>
              <a:rPr lang="en-US" dirty="0" smtClean="0"/>
              <a:t> </a:t>
            </a:r>
            <a:r>
              <a:rPr lang="en-US" dirty="0" err="1" smtClean="0"/>
              <a:t>kita</a:t>
            </a:r>
            <a:r>
              <a:rPr lang="en-US" dirty="0" smtClean="0"/>
              <a:t> </a:t>
            </a:r>
            <a:r>
              <a:rPr lang="en-US" dirty="0" err="1" smtClean="0"/>
              <a:t>masukkan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28767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254000"/>
            <a:ext cx="7010400" cy="5713413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Scanf</a:t>
            </a:r>
            <a:r>
              <a:rPr lang="en-US" dirty="0" smtClean="0"/>
              <a:t>(“%</a:t>
            </a:r>
            <a:r>
              <a:rPr lang="en-US" dirty="0" err="1" smtClean="0"/>
              <a:t>i</a:t>
            </a:r>
            <a:r>
              <a:rPr lang="en-US" dirty="0" smtClean="0"/>
              <a:t>”, &amp;n)</a:t>
            </a:r>
          </a:p>
          <a:p>
            <a:pPr marL="0" indent="0">
              <a:buNone/>
            </a:pPr>
            <a:r>
              <a:rPr lang="en-US" dirty="0" err="1" smtClean="0"/>
              <a:t>Jum</a:t>
            </a:r>
            <a:r>
              <a:rPr lang="en-US" dirty="0" smtClean="0"/>
              <a:t>=0;</a:t>
            </a:r>
          </a:p>
          <a:p>
            <a:pPr marL="0" indent="0">
              <a:buNone/>
            </a:pPr>
            <a:r>
              <a:rPr lang="en-US" dirty="0" smtClean="0"/>
              <a:t>For(</a:t>
            </a:r>
            <a:r>
              <a:rPr lang="en-US" dirty="0" err="1" smtClean="0"/>
              <a:t>i</a:t>
            </a:r>
            <a:r>
              <a:rPr lang="en-US" dirty="0" smtClean="0"/>
              <a:t>=0; </a:t>
            </a:r>
            <a:r>
              <a:rPr lang="en-US" dirty="0" err="1" smtClean="0"/>
              <a:t>i</a:t>
            </a:r>
            <a:r>
              <a:rPr lang="en-US" dirty="0" smtClean="0"/>
              <a:t>&lt;=10; </a:t>
            </a:r>
            <a:r>
              <a:rPr lang="en-US" dirty="0" err="1" smtClean="0"/>
              <a:t>i</a:t>
            </a:r>
            <a:r>
              <a:rPr lang="en-US" dirty="0" smtClean="0"/>
              <a:t>++)</a:t>
            </a:r>
          </a:p>
          <a:p>
            <a:pPr marL="0" indent="0">
              <a:buNone/>
            </a:pPr>
            <a:r>
              <a:rPr lang="en-US" dirty="0" smtClean="0"/>
              <a:t>{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if(A[</a:t>
            </a:r>
            <a:r>
              <a:rPr lang="en-US" dirty="0" err="1" smtClean="0"/>
              <a:t>i</a:t>
            </a:r>
            <a:r>
              <a:rPr lang="en-US" dirty="0" smtClean="0"/>
              <a:t>]==n)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err="1" smtClean="0"/>
              <a:t>jum</a:t>
            </a:r>
            <a:r>
              <a:rPr lang="en-US" dirty="0" smtClean="0"/>
              <a:t>=jum+1;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}</a:t>
            </a:r>
          </a:p>
          <a:p>
            <a:pPr marL="0" indent="0">
              <a:buNone/>
            </a:pPr>
            <a:r>
              <a:rPr lang="en-US" dirty="0" err="1" smtClean="0"/>
              <a:t>Printf</a:t>
            </a:r>
            <a:r>
              <a:rPr lang="en-US" dirty="0" smtClean="0"/>
              <a:t>(“%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buah</a:t>
            </a:r>
            <a:r>
              <a:rPr lang="en-US" dirty="0" smtClean="0"/>
              <a:t>”, </a:t>
            </a:r>
            <a:r>
              <a:rPr lang="en-US" dirty="0" err="1" smtClean="0"/>
              <a:t>jum</a:t>
            </a:r>
            <a:r>
              <a:rPr lang="en-US" dirty="0" smtClean="0"/>
              <a:t>);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73185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457200"/>
            <a:ext cx="7010400" cy="5510213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Scanf</a:t>
            </a:r>
            <a:r>
              <a:rPr lang="en-US" dirty="0" smtClean="0"/>
              <a:t>(“%</a:t>
            </a:r>
            <a:r>
              <a:rPr lang="en-US" dirty="0" err="1" smtClean="0"/>
              <a:t>i</a:t>
            </a:r>
            <a:r>
              <a:rPr lang="en-US" dirty="0" smtClean="0"/>
              <a:t>, &amp;n);</a:t>
            </a:r>
          </a:p>
          <a:p>
            <a:pPr marL="0" indent="0">
              <a:buNone/>
            </a:pPr>
            <a:r>
              <a:rPr lang="en-US" dirty="0" err="1" smtClean="0"/>
              <a:t>Jum</a:t>
            </a:r>
            <a:r>
              <a:rPr lang="en-US" dirty="0" smtClean="0"/>
              <a:t>=0;</a:t>
            </a:r>
          </a:p>
          <a:p>
            <a:pPr marL="0" indent="0">
              <a:buNone/>
            </a:pPr>
            <a:r>
              <a:rPr lang="en-US" dirty="0" err="1" smtClean="0"/>
              <a:t>i</a:t>
            </a:r>
            <a:r>
              <a:rPr lang="en-US" dirty="0" smtClean="0"/>
              <a:t>=0;</a:t>
            </a:r>
          </a:p>
          <a:p>
            <a:pPr marL="0" indent="0">
              <a:buNone/>
            </a:pPr>
            <a:r>
              <a:rPr lang="en-US" dirty="0" smtClean="0"/>
              <a:t>While(</a:t>
            </a:r>
            <a:r>
              <a:rPr lang="en-US" dirty="0" err="1" smtClean="0"/>
              <a:t>i</a:t>
            </a:r>
            <a:r>
              <a:rPr lang="en-US" dirty="0" smtClean="0"/>
              <a:t>&lt;=10)</a:t>
            </a:r>
          </a:p>
          <a:p>
            <a:pPr marL="0" indent="0">
              <a:buNone/>
            </a:pPr>
            <a:r>
              <a:rPr lang="en-US" dirty="0" smtClean="0"/>
              <a:t>{ if (A[</a:t>
            </a:r>
            <a:r>
              <a:rPr lang="en-US" dirty="0" err="1" smtClean="0"/>
              <a:t>i</a:t>
            </a:r>
            <a:r>
              <a:rPr lang="en-US" dirty="0" smtClean="0"/>
              <a:t>] ==n)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 err="1" smtClean="0"/>
              <a:t>jum</a:t>
            </a:r>
            <a:r>
              <a:rPr lang="en-US" dirty="0" smtClean="0"/>
              <a:t>=jum+1;</a:t>
            </a:r>
          </a:p>
          <a:p>
            <a:pPr marL="0" indent="0">
              <a:buNone/>
            </a:pPr>
            <a:r>
              <a:rPr lang="en-US" dirty="0" smtClean="0"/>
              <a:t>  </a:t>
            </a:r>
            <a:r>
              <a:rPr lang="en-US" dirty="0" err="1" smtClean="0"/>
              <a:t>i</a:t>
            </a:r>
            <a:r>
              <a:rPr lang="en-US" dirty="0" smtClean="0"/>
              <a:t>++</a:t>
            </a:r>
          </a:p>
          <a:p>
            <a:pPr marL="0" indent="0">
              <a:buNone/>
            </a:pPr>
            <a:r>
              <a:rPr lang="en-US" dirty="0" smtClean="0"/>
              <a:t>}</a:t>
            </a:r>
          </a:p>
          <a:p>
            <a:pPr marL="0" indent="0">
              <a:buNone/>
            </a:pPr>
            <a:r>
              <a:rPr lang="en-US" dirty="0" err="1" smtClean="0"/>
              <a:t>Printf</a:t>
            </a:r>
            <a:r>
              <a:rPr lang="en-US" dirty="0" smtClean="0"/>
              <a:t>(“%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buah</a:t>
            </a:r>
            <a:r>
              <a:rPr lang="en-US" dirty="0" smtClean="0"/>
              <a:t>”,  </a:t>
            </a:r>
            <a:r>
              <a:rPr lang="en-US" dirty="0" err="1" smtClean="0"/>
              <a:t>jum</a:t>
            </a:r>
            <a:r>
              <a:rPr lang="en-US" dirty="0" smtClean="0"/>
              <a:t>);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765375"/>
      </p:ext>
    </p:extLst>
  </p:cSld>
  <p:clrMapOvr>
    <a:masterClrMapping/>
  </p:clrMapOvr>
  <p:transition>
    <p:fade thruBlk="1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Mengetahui</a:t>
            </a:r>
            <a:r>
              <a:rPr lang="en-US" dirty="0" smtClean="0"/>
              <a:t> </a:t>
            </a:r>
            <a:r>
              <a:rPr lang="en-US" dirty="0" err="1" smtClean="0"/>
              <a:t>lokasi</a:t>
            </a:r>
            <a:r>
              <a:rPr lang="en-US" dirty="0" smtClean="0"/>
              <a:t> </a:t>
            </a:r>
            <a:r>
              <a:rPr lang="en-US" dirty="0" err="1" smtClean="0"/>
              <a:t>mana</a:t>
            </a:r>
            <a:r>
              <a:rPr lang="en-US" dirty="0" smtClean="0"/>
              <a:t> </a:t>
            </a:r>
            <a:r>
              <a:rPr lang="en-US" dirty="0" err="1" smtClean="0"/>
              <a:t>saja</a:t>
            </a:r>
            <a:r>
              <a:rPr lang="en-US" dirty="0" smtClean="0"/>
              <a:t> yang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nya</a:t>
            </a:r>
            <a:r>
              <a:rPr lang="en-US" dirty="0" smtClean="0"/>
              <a:t>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input data </a:t>
            </a:r>
            <a:r>
              <a:rPr lang="en-US" dirty="0" err="1" smtClean="0"/>
              <a:t>yng</a:t>
            </a:r>
            <a:r>
              <a:rPr lang="en-US" dirty="0" smtClean="0"/>
              <a:t> </a:t>
            </a:r>
            <a:r>
              <a:rPr lang="en-US" dirty="0" err="1" smtClean="0"/>
              <a:t>kita</a:t>
            </a:r>
            <a:r>
              <a:rPr lang="en-US" dirty="0" smtClean="0"/>
              <a:t> </a:t>
            </a:r>
            <a:r>
              <a:rPr lang="en-US" dirty="0" err="1" smtClean="0"/>
              <a:t>masukkan</a:t>
            </a:r>
            <a:r>
              <a:rPr lang="en-US" dirty="0" smtClean="0"/>
              <a:t> : </a:t>
            </a:r>
          </a:p>
          <a:p>
            <a:r>
              <a:rPr lang="en-US" dirty="0" err="1" smtClean="0"/>
              <a:t>Contoh</a:t>
            </a:r>
            <a:r>
              <a:rPr lang="en-US" dirty="0" smtClean="0"/>
              <a:t> program 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637402"/>
      </p:ext>
    </p:extLst>
  </p:cSld>
  <p:clrMapOvr>
    <a:masterClrMapping/>
  </p:clrMapOvr>
  <p:transition>
    <p:fade thruBlk="1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520700"/>
            <a:ext cx="7010400" cy="5446713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Scanf</a:t>
            </a:r>
            <a:r>
              <a:rPr lang="en-US" dirty="0" smtClean="0"/>
              <a:t>(“%</a:t>
            </a:r>
            <a:r>
              <a:rPr lang="en-US" dirty="0" err="1" smtClean="0"/>
              <a:t>i</a:t>
            </a:r>
            <a:r>
              <a:rPr lang="en-US" dirty="0" smtClean="0"/>
              <a:t>”, n);</a:t>
            </a:r>
          </a:p>
          <a:p>
            <a:pPr marL="0" indent="0">
              <a:buNone/>
            </a:pPr>
            <a:r>
              <a:rPr lang="en-US" dirty="0" err="1" smtClean="0"/>
              <a:t>Jum</a:t>
            </a:r>
            <a:r>
              <a:rPr lang="en-US" dirty="0" smtClean="0"/>
              <a:t>=0;</a:t>
            </a:r>
          </a:p>
          <a:p>
            <a:pPr marL="0" indent="0">
              <a:buNone/>
            </a:pPr>
            <a:r>
              <a:rPr lang="en-US" dirty="0" smtClean="0"/>
              <a:t>For(</a:t>
            </a:r>
            <a:r>
              <a:rPr lang="en-US" dirty="0" err="1" smtClean="0"/>
              <a:t>i</a:t>
            </a:r>
            <a:r>
              <a:rPr lang="en-US" dirty="0" smtClean="0"/>
              <a:t>=0; </a:t>
            </a:r>
            <a:r>
              <a:rPr lang="en-US" dirty="0" err="1" smtClean="0"/>
              <a:t>i</a:t>
            </a:r>
            <a:r>
              <a:rPr lang="en-US" dirty="0" smtClean="0"/>
              <a:t>&lt;=10; </a:t>
            </a:r>
            <a:r>
              <a:rPr lang="en-US" dirty="0" err="1" smtClean="0"/>
              <a:t>i</a:t>
            </a:r>
            <a:r>
              <a:rPr lang="en-US" dirty="0" smtClean="0"/>
              <a:t>++)</a:t>
            </a:r>
          </a:p>
          <a:p>
            <a:pPr marL="0" indent="0">
              <a:buNone/>
            </a:pPr>
            <a:r>
              <a:rPr lang="en-US" dirty="0" smtClean="0"/>
              <a:t>{</a:t>
            </a:r>
          </a:p>
          <a:p>
            <a:pPr marL="0" indent="0">
              <a:buNone/>
            </a:pPr>
            <a:r>
              <a:rPr lang="en-US" dirty="0" smtClean="0"/>
              <a:t>    if(A[</a:t>
            </a:r>
            <a:r>
              <a:rPr lang="en-US" dirty="0" err="1" smtClean="0"/>
              <a:t>i</a:t>
            </a:r>
            <a:r>
              <a:rPr lang="en-US" dirty="0" smtClean="0"/>
              <a:t>]==n)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r>
              <a:rPr lang="en-US" dirty="0" err="1" smtClean="0"/>
              <a:t>printf</a:t>
            </a:r>
            <a:r>
              <a:rPr lang="en-US" dirty="0" smtClean="0"/>
              <a:t>(“%</a:t>
            </a:r>
            <a:r>
              <a:rPr lang="en-US" dirty="0" err="1" smtClean="0"/>
              <a:t>i</a:t>
            </a:r>
            <a:r>
              <a:rPr lang="en-US" dirty="0" smtClean="0"/>
              <a:t>”, </a:t>
            </a:r>
            <a:r>
              <a:rPr lang="en-US" dirty="0" err="1" smtClean="0"/>
              <a:t>i</a:t>
            </a:r>
            <a:r>
              <a:rPr lang="en-US" dirty="0" smtClean="0"/>
              <a:t>);</a:t>
            </a:r>
          </a:p>
          <a:p>
            <a:pPr marL="0" indent="0">
              <a:buNone/>
            </a:pPr>
            <a:r>
              <a:rPr lang="en-US" dirty="0" smtClean="0"/>
              <a:t>}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819851"/>
      </p:ext>
    </p:extLst>
  </p:cSld>
  <p:clrMapOvr>
    <a:masterClrMapping/>
  </p:clrMapOvr>
  <p:transition>
    <p:fade thruBlk="1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266700"/>
            <a:ext cx="7010400" cy="5700713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Mencari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nilai</a:t>
            </a:r>
            <a:r>
              <a:rPr lang="en-US" dirty="0" smtClean="0">
                <a:solidFill>
                  <a:srgbClr val="FF0000"/>
                </a:solidFill>
              </a:rPr>
              <a:t> maximal </a:t>
            </a:r>
            <a:r>
              <a:rPr lang="en-US" dirty="0" err="1" smtClean="0">
                <a:solidFill>
                  <a:srgbClr val="FF0000"/>
                </a:solidFill>
              </a:rPr>
              <a:t>dan</a:t>
            </a:r>
            <a:r>
              <a:rPr lang="en-US" dirty="0" smtClean="0">
                <a:solidFill>
                  <a:srgbClr val="FF0000"/>
                </a:solidFill>
              </a:rPr>
              <a:t> minimal </a:t>
            </a:r>
            <a:r>
              <a:rPr lang="en-US" dirty="0" err="1" smtClean="0">
                <a:solidFill>
                  <a:srgbClr val="FF0000"/>
                </a:solidFill>
              </a:rPr>
              <a:t>dalam</a:t>
            </a:r>
            <a:r>
              <a:rPr lang="en-US" dirty="0" smtClean="0">
                <a:solidFill>
                  <a:srgbClr val="FF0000"/>
                </a:solidFill>
              </a:rPr>
              <a:t> array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max A[0]; // max=0;</a:t>
            </a:r>
          </a:p>
          <a:p>
            <a:pPr marL="0" indent="0">
              <a:buNone/>
            </a:pPr>
            <a:r>
              <a:rPr lang="en-US" dirty="0" err="1" smtClean="0"/>
              <a:t>i</a:t>
            </a:r>
            <a:r>
              <a:rPr lang="en-US" dirty="0" smtClean="0"/>
              <a:t>=1; // </a:t>
            </a:r>
            <a:r>
              <a:rPr lang="en-US" dirty="0" err="1" smtClean="0"/>
              <a:t>i</a:t>
            </a:r>
            <a:r>
              <a:rPr lang="en-US" dirty="0" smtClean="0"/>
              <a:t>=0;</a:t>
            </a:r>
          </a:p>
          <a:p>
            <a:pPr marL="0" indent="0">
              <a:buNone/>
            </a:pPr>
            <a:r>
              <a:rPr lang="en-US" dirty="0"/>
              <a:t>w</a:t>
            </a:r>
            <a:r>
              <a:rPr lang="en-US" dirty="0" smtClean="0"/>
              <a:t>hile(</a:t>
            </a:r>
            <a:r>
              <a:rPr lang="en-US" dirty="0" err="1" smtClean="0"/>
              <a:t>i</a:t>
            </a:r>
            <a:r>
              <a:rPr lang="en-US" dirty="0" smtClean="0"/>
              <a:t>&lt;=10)</a:t>
            </a:r>
          </a:p>
          <a:p>
            <a:pPr marL="0" indent="0">
              <a:buNone/>
            </a:pPr>
            <a:r>
              <a:rPr lang="en-US" dirty="0" smtClean="0"/>
              <a:t>{ if(A[</a:t>
            </a:r>
            <a:r>
              <a:rPr lang="en-US" dirty="0" err="1" smtClean="0"/>
              <a:t>i</a:t>
            </a:r>
            <a:r>
              <a:rPr lang="en-US" dirty="0" smtClean="0"/>
              <a:t>]&gt;max)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max=A[</a:t>
            </a:r>
            <a:r>
              <a:rPr lang="en-US" dirty="0" err="1" smtClean="0"/>
              <a:t>i</a:t>
            </a:r>
            <a:r>
              <a:rPr lang="en-US" dirty="0" smtClean="0"/>
              <a:t>];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++</a:t>
            </a:r>
          </a:p>
          <a:p>
            <a:pPr marL="0" indent="0">
              <a:buNone/>
            </a:pPr>
            <a:r>
              <a:rPr lang="en-US" dirty="0" smtClean="0"/>
              <a:t>}</a:t>
            </a:r>
          </a:p>
          <a:p>
            <a:pPr marL="0" indent="0">
              <a:buNone/>
            </a:pPr>
            <a:r>
              <a:rPr lang="en-US" dirty="0" err="1" smtClean="0"/>
              <a:t>Printf</a:t>
            </a:r>
            <a:r>
              <a:rPr lang="en-US" dirty="0" smtClean="0"/>
              <a:t>(“%</a:t>
            </a:r>
            <a:r>
              <a:rPr lang="en-US" dirty="0" err="1" smtClean="0"/>
              <a:t>i</a:t>
            </a:r>
            <a:r>
              <a:rPr lang="en-US" dirty="0" smtClean="0"/>
              <a:t>”, max);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32110"/>
      </p:ext>
    </p:extLst>
  </p:cSld>
  <p:clrMapOvr>
    <a:masterClrMapping/>
  </p:clrMapOvr>
  <p:transition>
    <p:fade thruBlk="1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787400"/>
            <a:ext cx="7010400" cy="5180013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Max = A[0]; // max=0</a:t>
            </a:r>
          </a:p>
          <a:p>
            <a:pPr marL="0" indent="0">
              <a:buNone/>
            </a:pPr>
            <a:r>
              <a:rPr lang="en-US" sz="2000" dirty="0" smtClean="0"/>
              <a:t>For(</a:t>
            </a:r>
            <a:r>
              <a:rPr lang="en-US" sz="2000" dirty="0" err="1" smtClean="0"/>
              <a:t>i</a:t>
            </a:r>
            <a:r>
              <a:rPr lang="en-US" sz="2000" dirty="0" smtClean="0"/>
              <a:t>=1; </a:t>
            </a:r>
            <a:r>
              <a:rPr lang="en-US" sz="2000" dirty="0" err="1" smtClean="0"/>
              <a:t>i</a:t>
            </a:r>
            <a:r>
              <a:rPr lang="en-US" sz="2000" dirty="0" smtClean="0"/>
              <a:t>&lt;10; </a:t>
            </a:r>
            <a:r>
              <a:rPr lang="en-US" sz="2000" dirty="0" err="1" smtClean="0"/>
              <a:t>i</a:t>
            </a:r>
            <a:r>
              <a:rPr lang="en-US" sz="2000" dirty="0" smtClean="0"/>
              <a:t>++)</a:t>
            </a:r>
          </a:p>
          <a:p>
            <a:pPr marL="0" indent="0">
              <a:buNone/>
            </a:pPr>
            <a:r>
              <a:rPr lang="en-US" sz="2000" dirty="0" smtClean="0"/>
              <a:t>{</a:t>
            </a:r>
          </a:p>
          <a:p>
            <a:pPr marL="0" indent="0">
              <a:buNone/>
            </a:pPr>
            <a:r>
              <a:rPr lang="en-US" sz="2000" dirty="0" smtClean="0"/>
              <a:t>If(A[</a:t>
            </a:r>
            <a:r>
              <a:rPr lang="en-US" sz="2000" dirty="0" err="1" smtClean="0"/>
              <a:t>i</a:t>
            </a:r>
            <a:r>
              <a:rPr lang="en-US" sz="2000" dirty="0" smtClean="0"/>
              <a:t>]&gt;max)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max=A[</a:t>
            </a:r>
            <a:r>
              <a:rPr lang="en-US" sz="2000" dirty="0" err="1" smtClean="0"/>
              <a:t>i</a:t>
            </a:r>
            <a:r>
              <a:rPr lang="en-US" sz="2000" dirty="0" smtClean="0"/>
              <a:t>];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}</a:t>
            </a:r>
          </a:p>
          <a:p>
            <a:pPr marL="0" indent="0">
              <a:buNone/>
            </a:pPr>
            <a:r>
              <a:rPr lang="en-US" sz="2000" dirty="0" err="1" smtClean="0"/>
              <a:t>Printf</a:t>
            </a:r>
            <a:r>
              <a:rPr lang="en-US" sz="2000" dirty="0" smtClean="0"/>
              <a:t>(“%</a:t>
            </a:r>
            <a:r>
              <a:rPr lang="en-US" sz="2000" dirty="0" err="1" smtClean="0"/>
              <a:t>i</a:t>
            </a:r>
            <a:r>
              <a:rPr lang="en-US" sz="2000" dirty="0" smtClean="0"/>
              <a:t>”, max);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25912131"/>
      </p:ext>
    </p:extLst>
  </p:cSld>
  <p:clrMapOvr>
    <a:masterClrMapping/>
  </p:clrMapOvr>
  <p:transition>
    <p:fade thruBlk="1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533400"/>
            <a:ext cx="7010400" cy="5434013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i</a:t>
            </a:r>
            <a:r>
              <a:rPr lang="en-US" dirty="0" smtClean="0"/>
              <a:t>=0; j=0;</a:t>
            </a:r>
          </a:p>
          <a:p>
            <a:pPr marL="0" indent="0">
              <a:buNone/>
            </a:pPr>
            <a:r>
              <a:rPr lang="en-US" dirty="0" smtClean="0"/>
              <a:t>While(</a:t>
            </a:r>
            <a:r>
              <a:rPr lang="en-US" dirty="0" err="1" smtClean="0"/>
              <a:t>i</a:t>
            </a:r>
            <a:r>
              <a:rPr lang="en-US" dirty="0" smtClean="0"/>
              <a:t>&lt;=10)</a:t>
            </a:r>
          </a:p>
          <a:p>
            <a:pPr marL="0" indent="0">
              <a:buNone/>
            </a:pPr>
            <a:r>
              <a:rPr lang="en-US" dirty="0" smtClean="0"/>
              <a:t>{ if(A[</a:t>
            </a:r>
            <a:r>
              <a:rPr lang="en-US" dirty="0" err="1" smtClean="0"/>
              <a:t>i</a:t>
            </a:r>
            <a:r>
              <a:rPr lang="en-US" dirty="0" smtClean="0"/>
              <a:t>]&gt;A[j])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j=1;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++;</a:t>
            </a:r>
          </a:p>
          <a:p>
            <a:pPr marL="0" indent="0">
              <a:buNone/>
            </a:pPr>
            <a:r>
              <a:rPr lang="en-US" dirty="0" smtClean="0"/>
              <a:t>}</a:t>
            </a:r>
          </a:p>
          <a:p>
            <a:pPr marL="0" indent="0">
              <a:buNone/>
            </a:pPr>
            <a:r>
              <a:rPr lang="en-US" dirty="0" err="1" smtClean="0"/>
              <a:t>Printf</a:t>
            </a:r>
            <a:r>
              <a:rPr lang="en-US" dirty="0" smtClean="0"/>
              <a:t>(“%</a:t>
            </a:r>
            <a:r>
              <a:rPr lang="en-US" dirty="0" err="1" smtClean="0"/>
              <a:t>i</a:t>
            </a:r>
            <a:r>
              <a:rPr lang="en-US" dirty="0" smtClean="0"/>
              <a:t>”, A[j])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625723"/>
      </p:ext>
    </p:extLst>
  </p:cSld>
  <p:clrMapOvr>
    <a:masterClrMapping/>
  </p:clrMapOvr>
  <p:transition>
    <p:fade thruBlk="1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0" y="495300"/>
            <a:ext cx="7010400" cy="5548313"/>
          </a:xfrm>
        </p:spPr>
        <p:txBody>
          <a:bodyPr/>
          <a:lstStyle/>
          <a:p>
            <a:pPr marL="0" indent="0">
              <a:buNone/>
            </a:pPr>
            <a:r>
              <a:rPr lang="en-US" sz="1400" dirty="0" err="1" smtClean="0">
                <a:solidFill>
                  <a:srgbClr val="FF0000"/>
                </a:solidFill>
              </a:rPr>
              <a:t>Contoh</a:t>
            </a:r>
            <a:r>
              <a:rPr lang="en-US" sz="1400" dirty="0" smtClean="0">
                <a:solidFill>
                  <a:srgbClr val="FF0000"/>
                </a:solidFill>
              </a:rPr>
              <a:t> </a:t>
            </a:r>
            <a:r>
              <a:rPr lang="en-US" sz="1400" dirty="0" err="1" smtClean="0">
                <a:solidFill>
                  <a:srgbClr val="FF0000"/>
                </a:solidFill>
              </a:rPr>
              <a:t>kasus</a:t>
            </a:r>
            <a:r>
              <a:rPr lang="en-US" sz="1400" dirty="0" smtClean="0">
                <a:solidFill>
                  <a:srgbClr val="FF0000"/>
                </a:solidFill>
              </a:rPr>
              <a:t> :</a:t>
            </a:r>
          </a:p>
          <a:p>
            <a:pPr marL="0" indent="0">
              <a:buNone/>
            </a:pPr>
            <a:r>
              <a:rPr lang="en-US" sz="1400" dirty="0" smtClean="0">
                <a:solidFill>
                  <a:srgbClr val="FF0000"/>
                </a:solidFill>
              </a:rPr>
              <a:t>program </a:t>
            </a:r>
            <a:r>
              <a:rPr lang="en-US" sz="1400" dirty="0" err="1" smtClean="0">
                <a:solidFill>
                  <a:srgbClr val="FF0000"/>
                </a:solidFill>
              </a:rPr>
              <a:t>untuk</a:t>
            </a:r>
            <a:r>
              <a:rPr lang="en-US" sz="1400" dirty="0" smtClean="0">
                <a:solidFill>
                  <a:srgbClr val="FF0000"/>
                </a:solidFill>
              </a:rPr>
              <a:t> </a:t>
            </a:r>
            <a:r>
              <a:rPr lang="en-US" sz="1400" dirty="0" err="1" smtClean="0">
                <a:solidFill>
                  <a:srgbClr val="FF0000"/>
                </a:solidFill>
              </a:rPr>
              <a:t>menghitung</a:t>
            </a:r>
            <a:r>
              <a:rPr lang="en-US" sz="1400" dirty="0" smtClean="0">
                <a:solidFill>
                  <a:srgbClr val="FF0000"/>
                </a:solidFill>
              </a:rPr>
              <a:t> </a:t>
            </a:r>
            <a:r>
              <a:rPr lang="en-US" sz="1400" dirty="0" err="1" smtClean="0">
                <a:solidFill>
                  <a:srgbClr val="FF0000"/>
                </a:solidFill>
              </a:rPr>
              <a:t>brp</a:t>
            </a:r>
            <a:r>
              <a:rPr lang="en-US" sz="1400" dirty="0" smtClean="0">
                <a:solidFill>
                  <a:srgbClr val="FF0000"/>
                </a:solidFill>
              </a:rPr>
              <a:t> </a:t>
            </a:r>
            <a:r>
              <a:rPr lang="en-US" sz="1400" dirty="0" err="1" smtClean="0">
                <a:solidFill>
                  <a:srgbClr val="FF0000"/>
                </a:solidFill>
              </a:rPr>
              <a:t>angka</a:t>
            </a:r>
            <a:r>
              <a:rPr lang="en-US" sz="1400" dirty="0" smtClean="0">
                <a:solidFill>
                  <a:srgbClr val="FF0000"/>
                </a:solidFill>
              </a:rPr>
              <a:t> </a:t>
            </a:r>
            <a:r>
              <a:rPr lang="en-US" sz="1400" dirty="0" err="1" smtClean="0">
                <a:solidFill>
                  <a:srgbClr val="FF0000"/>
                </a:solidFill>
              </a:rPr>
              <a:t>terbesar</a:t>
            </a:r>
            <a:r>
              <a:rPr lang="en-US" sz="1400" dirty="0" smtClean="0">
                <a:solidFill>
                  <a:srgbClr val="FF0000"/>
                </a:solidFill>
              </a:rPr>
              <a:t> </a:t>
            </a:r>
            <a:r>
              <a:rPr lang="en-US" sz="1400" dirty="0" err="1" smtClean="0">
                <a:solidFill>
                  <a:srgbClr val="FF0000"/>
                </a:solidFill>
              </a:rPr>
              <a:t>dan</a:t>
            </a:r>
            <a:r>
              <a:rPr lang="en-US" sz="1400" dirty="0" smtClean="0">
                <a:solidFill>
                  <a:srgbClr val="FF0000"/>
                </a:solidFill>
              </a:rPr>
              <a:t> </a:t>
            </a:r>
            <a:r>
              <a:rPr lang="en-US" sz="1400" dirty="0" err="1" smtClean="0">
                <a:solidFill>
                  <a:srgbClr val="FF0000"/>
                </a:solidFill>
              </a:rPr>
              <a:t>brp</a:t>
            </a:r>
            <a:r>
              <a:rPr lang="en-US" sz="1400" dirty="0" smtClean="0">
                <a:solidFill>
                  <a:srgbClr val="FF0000"/>
                </a:solidFill>
              </a:rPr>
              <a:t> </a:t>
            </a:r>
            <a:r>
              <a:rPr lang="en-US" sz="1400" dirty="0" err="1" smtClean="0">
                <a:solidFill>
                  <a:srgbClr val="FF0000"/>
                </a:solidFill>
              </a:rPr>
              <a:t>jumlah</a:t>
            </a:r>
            <a:r>
              <a:rPr lang="en-US" sz="1400" dirty="0" smtClean="0">
                <a:solidFill>
                  <a:srgbClr val="FF0000"/>
                </a:solidFill>
              </a:rPr>
              <a:t> </a:t>
            </a:r>
            <a:r>
              <a:rPr lang="en-US" sz="1400" dirty="0" err="1" smtClean="0">
                <a:solidFill>
                  <a:srgbClr val="FF0000"/>
                </a:solidFill>
              </a:rPr>
              <a:t>angka</a:t>
            </a:r>
            <a:r>
              <a:rPr lang="en-US" sz="1400" dirty="0" smtClean="0">
                <a:solidFill>
                  <a:srgbClr val="FF0000"/>
                </a:solidFill>
              </a:rPr>
              <a:t> </a:t>
            </a:r>
            <a:r>
              <a:rPr lang="en-US" sz="1400" dirty="0" err="1" smtClean="0">
                <a:solidFill>
                  <a:srgbClr val="FF0000"/>
                </a:solidFill>
              </a:rPr>
              <a:t>terbesar</a:t>
            </a:r>
            <a:r>
              <a:rPr lang="en-US" sz="1400" dirty="0" smtClean="0">
                <a:solidFill>
                  <a:srgbClr val="FF0000"/>
                </a:solidFill>
              </a:rPr>
              <a:t> </a:t>
            </a:r>
            <a:r>
              <a:rPr lang="en-US" sz="1400" dirty="0" err="1" smtClean="0">
                <a:solidFill>
                  <a:srgbClr val="FF0000"/>
                </a:solidFill>
              </a:rPr>
              <a:t>tersebut</a:t>
            </a:r>
            <a:r>
              <a:rPr lang="en-US" sz="1400" dirty="0" smtClean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1600" dirty="0" smtClean="0"/>
              <a:t>Max = A[0];</a:t>
            </a:r>
          </a:p>
          <a:p>
            <a:pPr marL="0" indent="0">
              <a:buNone/>
            </a:pPr>
            <a:r>
              <a:rPr lang="en-US" sz="1600" dirty="0" err="1" smtClean="0"/>
              <a:t>i</a:t>
            </a:r>
            <a:r>
              <a:rPr lang="en-US" sz="1600" dirty="0" smtClean="0"/>
              <a:t>=1;</a:t>
            </a:r>
          </a:p>
          <a:p>
            <a:pPr marL="0" indent="0">
              <a:buNone/>
            </a:pPr>
            <a:r>
              <a:rPr lang="en-US" sz="1600" dirty="0" smtClean="0"/>
              <a:t>While(</a:t>
            </a:r>
            <a:r>
              <a:rPr lang="en-US" sz="1600" dirty="0" err="1" smtClean="0"/>
              <a:t>i</a:t>
            </a:r>
            <a:r>
              <a:rPr lang="en-US" sz="1600" dirty="0" smtClean="0"/>
              <a:t>&lt;=10)</a:t>
            </a:r>
          </a:p>
          <a:p>
            <a:pPr marL="0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{ if(A[</a:t>
            </a:r>
            <a:r>
              <a:rPr lang="en-US" sz="1600" dirty="0" err="1" smtClean="0"/>
              <a:t>i</a:t>
            </a:r>
            <a:r>
              <a:rPr lang="en-US" sz="1600" dirty="0" smtClean="0"/>
              <a:t>]&gt;max)</a:t>
            </a:r>
          </a:p>
          <a:p>
            <a:pPr marL="0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   max=A[</a:t>
            </a:r>
            <a:r>
              <a:rPr lang="en-US" sz="1600" dirty="0" err="1" smtClean="0"/>
              <a:t>i</a:t>
            </a:r>
            <a:r>
              <a:rPr lang="en-US" sz="1600" dirty="0" smtClean="0"/>
              <a:t>]</a:t>
            </a:r>
          </a:p>
          <a:p>
            <a:pPr marL="0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   </a:t>
            </a:r>
            <a:r>
              <a:rPr lang="en-US" sz="1600" dirty="0" err="1" smtClean="0"/>
              <a:t>i</a:t>
            </a:r>
            <a:r>
              <a:rPr lang="en-US" sz="1600" dirty="0" smtClean="0"/>
              <a:t>++</a:t>
            </a:r>
          </a:p>
          <a:p>
            <a:pPr marL="0" indent="0">
              <a:buNone/>
            </a:pPr>
            <a:r>
              <a:rPr lang="en-US" sz="1600" dirty="0" err="1" smtClean="0"/>
              <a:t>Printf</a:t>
            </a:r>
            <a:r>
              <a:rPr lang="en-US" sz="1600" dirty="0" smtClean="0"/>
              <a:t>(“%</a:t>
            </a:r>
            <a:r>
              <a:rPr lang="en-US" sz="1600" dirty="0" err="1" smtClean="0"/>
              <a:t>i</a:t>
            </a:r>
            <a:r>
              <a:rPr lang="en-US" sz="1600" dirty="0" smtClean="0"/>
              <a:t>”, max);</a:t>
            </a:r>
          </a:p>
          <a:p>
            <a:pPr marL="0" indent="0">
              <a:buNone/>
            </a:pPr>
            <a:r>
              <a:rPr lang="en-US" sz="1600" dirty="0" err="1" smtClean="0"/>
              <a:t>Jum</a:t>
            </a:r>
            <a:r>
              <a:rPr lang="en-US" sz="1600" dirty="0" smtClean="0"/>
              <a:t>=0;</a:t>
            </a:r>
          </a:p>
          <a:p>
            <a:pPr marL="0" indent="0">
              <a:buNone/>
            </a:pPr>
            <a:r>
              <a:rPr lang="en-US" sz="1600" dirty="0" err="1" smtClean="0"/>
              <a:t>i</a:t>
            </a:r>
            <a:r>
              <a:rPr lang="en-US" sz="1600" dirty="0" smtClean="0"/>
              <a:t>=0</a:t>
            </a:r>
          </a:p>
          <a:p>
            <a:pPr marL="0" indent="0">
              <a:buNone/>
            </a:pPr>
            <a:r>
              <a:rPr lang="en-US" sz="1600" dirty="0" smtClean="0"/>
              <a:t>While(</a:t>
            </a:r>
            <a:r>
              <a:rPr lang="en-US" sz="1600" dirty="0" err="1" smtClean="0"/>
              <a:t>i</a:t>
            </a:r>
            <a:r>
              <a:rPr lang="en-US" sz="1600" dirty="0" smtClean="0"/>
              <a:t>&lt;=10)</a:t>
            </a:r>
          </a:p>
          <a:p>
            <a:pPr marL="0" indent="0">
              <a:buNone/>
            </a:pPr>
            <a:r>
              <a:rPr lang="en-US" sz="1600" dirty="0" smtClean="0"/>
              <a:t>{ if (A[</a:t>
            </a:r>
            <a:r>
              <a:rPr lang="en-US" sz="1600" dirty="0" err="1" smtClean="0"/>
              <a:t>i</a:t>
            </a:r>
            <a:r>
              <a:rPr lang="en-US" sz="1600" dirty="0" smtClean="0"/>
              <a:t>]==max)</a:t>
            </a:r>
          </a:p>
          <a:p>
            <a:pPr marL="0" indent="0">
              <a:buNone/>
            </a:pPr>
            <a:r>
              <a:rPr lang="en-US" sz="1600" dirty="0" err="1" smtClean="0"/>
              <a:t>Jum</a:t>
            </a:r>
            <a:r>
              <a:rPr lang="en-US" sz="1600" dirty="0" smtClean="0"/>
              <a:t>++</a:t>
            </a:r>
          </a:p>
          <a:p>
            <a:pPr marL="0" indent="0">
              <a:buNone/>
            </a:pPr>
            <a:r>
              <a:rPr lang="en-US" sz="1600" dirty="0" err="1" smtClean="0"/>
              <a:t>i</a:t>
            </a:r>
            <a:r>
              <a:rPr lang="en-US" sz="1600" dirty="0" smtClean="0"/>
              <a:t>++</a:t>
            </a:r>
          </a:p>
          <a:p>
            <a:pPr marL="0" indent="0">
              <a:buNone/>
            </a:pPr>
            <a:r>
              <a:rPr lang="en-US" sz="1600" dirty="0" smtClean="0"/>
              <a:t>}</a:t>
            </a:r>
          </a:p>
          <a:p>
            <a:pPr marL="0" indent="0">
              <a:buNone/>
            </a:pPr>
            <a:r>
              <a:rPr lang="en-US" sz="1600" dirty="0" err="1" smtClean="0"/>
              <a:t>Printff</a:t>
            </a:r>
            <a:r>
              <a:rPr lang="en-US" sz="1600" dirty="0" smtClean="0"/>
              <a:t> (“\</a:t>
            </a:r>
            <a:r>
              <a:rPr lang="en-US" sz="1600" dirty="0" err="1" smtClean="0"/>
              <a:t>n%i</a:t>
            </a:r>
            <a:r>
              <a:rPr lang="en-US" sz="1600" dirty="0" smtClean="0"/>
              <a:t>”, </a:t>
            </a:r>
            <a:r>
              <a:rPr lang="en-US" sz="1600" dirty="0" err="1" smtClean="0"/>
              <a:t>jum</a:t>
            </a:r>
            <a:r>
              <a:rPr lang="en-US" sz="1600" dirty="0" smtClean="0"/>
              <a:t>);</a:t>
            </a:r>
          </a:p>
          <a:p>
            <a:pPr marL="0" indent="0">
              <a:buNone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294597638"/>
      </p:ext>
    </p:extLst>
  </p:cSld>
  <p:clrMapOvr>
    <a:masterClrMapping/>
  </p:clrMapOvr>
  <p:transition>
    <p:fade thruBlk="1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3400" y="228600"/>
            <a:ext cx="7010400" cy="5408613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err="1" smtClean="0"/>
              <a:t>Jum</a:t>
            </a:r>
            <a:r>
              <a:rPr lang="en-US" sz="2000" dirty="0" smtClean="0"/>
              <a:t> =1;</a:t>
            </a:r>
          </a:p>
          <a:p>
            <a:pPr marL="0" indent="0">
              <a:buNone/>
            </a:pPr>
            <a:r>
              <a:rPr lang="en-US" sz="2000" dirty="0" smtClean="0"/>
              <a:t>Max = A[0];</a:t>
            </a:r>
          </a:p>
          <a:p>
            <a:pPr marL="0" indent="0">
              <a:buNone/>
            </a:pPr>
            <a:r>
              <a:rPr lang="en-US" sz="2000" dirty="0" smtClean="0"/>
              <a:t>For (</a:t>
            </a:r>
            <a:r>
              <a:rPr lang="en-US" sz="2000" dirty="0" err="1" smtClean="0"/>
              <a:t>i</a:t>
            </a:r>
            <a:r>
              <a:rPr lang="en-US" sz="2000" dirty="0" smtClean="0"/>
              <a:t>=1; </a:t>
            </a:r>
            <a:r>
              <a:rPr lang="en-US" sz="2000" dirty="0" err="1" smtClean="0"/>
              <a:t>i</a:t>
            </a:r>
            <a:r>
              <a:rPr lang="en-US" sz="2000" dirty="0" smtClean="0"/>
              <a:t>&lt;=10; </a:t>
            </a:r>
            <a:r>
              <a:rPr lang="en-US" sz="2000" dirty="0" err="1" smtClean="0"/>
              <a:t>i</a:t>
            </a:r>
            <a:r>
              <a:rPr lang="en-US" sz="2000" dirty="0" smtClean="0"/>
              <a:t>++)</a:t>
            </a:r>
          </a:p>
          <a:p>
            <a:pPr marL="0" indent="0">
              <a:buNone/>
            </a:pPr>
            <a:r>
              <a:rPr lang="en-US" sz="2000" dirty="0" smtClean="0"/>
              <a:t>{ if (A[</a:t>
            </a:r>
            <a:r>
              <a:rPr lang="en-US" sz="2000" dirty="0" err="1" smtClean="0"/>
              <a:t>i</a:t>
            </a:r>
            <a:r>
              <a:rPr lang="en-US" sz="2000" dirty="0" smtClean="0"/>
              <a:t>]&gt;max)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{ max = A[</a:t>
            </a:r>
            <a:r>
              <a:rPr lang="en-US" sz="2000" dirty="0" err="1" smtClean="0"/>
              <a:t>i</a:t>
            </a:r>
            <a:r>
              <a:rPr lang="en-US" sz="2000" dirty="0" smtClean="0"/>
              <a:t>];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</a:t>
            </a:r>
            <a:r>
              <a:rPr lang="en-US" sz="2000" dirty="0" err="1" smtClean="0"/>
              <a:t>jum</a:t>
            </a:r>
            <a:r>
              <a:rPr lang="en-US" sz="2000" dirty="0" smtClean="0"/>
              <a:t>=1;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}</a:t>
            </a:r>
          </a:p>
          <a:p>
            <a:pPr marL="0" indent="0">
              <a:buNone/>
            </a:pPr>
            <a:r>
              <a:rPr lang="en-US" sz="2000" dirty="0" smtClean="0"/>
              <a:t>Else </a:t>
            </a:r>
          </a:p>
          <a:p>
            <a:pPr marL="0" indent="0">
              <a:buNone/>
            </a:pPr>
            <a:r>
              <a:rPr lang="en-US" sz="2000" dirty="0" smtClean="0"/>
              <a:t>{ if(A[</a:t>
            </a:r>
            <a:r>
              <a:rPr lang="en-US" sz="2000" dirty="0" err="1" smtClean="0"/>
              <a:t>i</a:t>
            </a:r>
            <a:r>
              <a:rPr lang="en-US" sz="2000" dirty="0" smtClean="0"/>
              <a:t>]==max)</a:t>
            </a:r>
          </a:p>
          <a:p>
            <a:pPr marL="0" indent="0">
              <a:buNone/>
            </a:pPr>
            <a:r>
              <a:rPr lang="en-US" sz="2000" dirty="0" smtClean="0"/>
              <a:t>   </a:t>
            </a:r>
            <a:r>
              <a:rPr lang="en-US" sz="2000" dirty="0" err="1" smtClean="0"/>
              <a:t>jum</a:t>
            </a:r>
            <a:r>
              <a:rPr lang="en-US" sz="2000" dirty="0" smtClean="0"/>
              <a:t> = jum+1;</a:t>
            </a:r>
          </a:p>
          <a:p>
            <a:pPr marL="0" indent="0">
              <a:buNone/>
            </a:pPr>
            <a:r>
              <a:rPr lang="en-US" sz="2000" dirty="0" smtClean="0"/>
              <a:t>}</a:t>
            </a:r>
          </a:p>
          <a:p>
            <a:pPr marL="0" indent="0">
              <a:buNone/>
            </a:pPr>
            <a:r>
              <a:rPr lang="en-US" sz="2000" dirty="0" smtClean="0"/>
              <a:t>}</a:t>
            </a:r>
          </a:p>
          <a:p>
            <a:pPr marL="0" indent="0">
              <a:buNone/>
            </a:pPr>
            <a:r>
              <a:rPr lang="en-US" sz="2000" dirty="0" err="1" smtClean="0"/>
              <a:t>Printf</a:t>
            </a:r>
            <a:r>
              <a:rPr lang="en-US" sz="2000" dirty="0" smtClean="0"/>
              <a:t>(‘\</a:t>
            </a:r>
            <a:r>
              <a:rPr lang="en-US" sz="2000" dirty="0" err="1" smtClean="0"/>
              <a:t>nBil</a:t>
            </a:r>
            <a:r>
              <a:rPr lang="en-US" sz="2000" dirty="0" smtClean="0"/>
              <a:t> </a:t>
            </a:r>
            <a:r>
              <a:rPr lang="en-US" sz="2000" dirty="0" err="1" smtClean="0"/>
              <a:t>terbesar</a:t>
            </a:r>
            <a:r>
              <a:rPr lang="en-US" sz="2000" dirty="0" smtClean="0"/>
              <a:t> : %</a:t>
            </a:r>
            <a:r>
              <a:rPr lang="en-US" sz="2000" dirty="0" err="1" smtClean="0"/>
              <a:t>i</a:t>
            </a:r>
            <a:r>
              <a:rPr lang="en-US" sz="2000" dirty="0" smtClean="0"/>
              <a:t> “, max);</a:t>
            </a:r>
          </a:p>
          <a:p>
            <a:pPr marL="0" indent="0">
              <a:buNone/>
            </a:pPr>
            <a:r>
              <a:rPr lang="en-US" sz="2000" dirty="0" err="1" smtClean="0"/>
              <a:t>Printf</a:t>
            </a:r>
            <a:r>
              <a:rPr lang="en-US" sz="2000" dirty="0" smtClean="0"/>
              <a:t>(“\n </a:t>
            </a:r>
            <a:r>
              <a:rPr lang="en-US" sz="2000" dirty="0" err="1" smtClean="0"/>
              <a:t>ada</a:t>
            </a:r>
            <a:r>
              <a:rPr lang="en-US" sz="2000" dirty="0" smtClean="0"/>
              <a:t> </a:t>
            </a:r>
            <a:r>
              <a:rPr lang="en-US" sz="2000" dirty="0" err="1" smtClean="0"/>
              <a:t>sebanyak</a:t>
            </a:r>
            <a:r>
              <a:rPr lang="en-US" sz="2000" dirty="0" smtClean="0"/>
              <a:t> : %</a:t>
            </a:r>
            <a:r>
              <a:rPr lang="en-US" sz="2000" dirty="0" err="1" smtClean="0"/>
              <a:t>i</a:t>
            </a:r>
            <a:r>
              <a:rPr lang="en-US" sz="2000" dirty="0" smtClean="0"/>
              <a:t> </a:t>
            </a:r>
            <a:r>
              <a:rPr lang="en-US" sz="2000" dirty="0" err="1" smtClean="0"/>
              <a:t>buah</a:t>
            </a:r>
            <a:r>
              <a:rPr lang="en-US" sz="2000" dirty="0" smtClean="0"/>
              <a:t>”, </a:t>
            </a:r>
            <a:r>
              <a:rPr lang="en-US" sz="2000" dirty="0" err="1" smtClean="0"/>
              <a:t>jum</a:t>
            </a:r>
            <a:r>
              <a:rPr lang="en-US" sz="2000" dirty="0" smtClean="0"/>
              <a:t>);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70806533"/>
      </p:ext>
    </p:extLst>
  </p:cSld>
  <p:clrMapOvr>
    <a:masterClrMapping/>
  </p:clrMapOvr>
  <p:transition>
    <p:fade thruBlk="1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0"/>
            <a:ext cx="7010400" cy="838200"/>
          </a:xfrm>
        </p:spPr>
        <p:txBody>
          <a:bodyPr/>
          <a:lstStyle/>
          <a:p>
            <a:r>
              <a:rPr lang="en-US" dirty="0" smtClean="0"/>
              <a:t>Merge 2 </a:t>
            </a:r>
            <a:r>
              <a:rPr lang="en-US" dirty="0" err="1" smtClean="0"/>
              <a:t>buah</a:t>
            </a:r>
            <a:r>
              <a:rPr lang="en-US" dirty="0" smtClean="0"/>
              <a:t> array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5300" y="838200"/>
            <a:ext cx="5245100" cy="58674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K=0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err="1" smtClean="0"/>
              <a:t>i</a:t>
            </a:r>
            <a:r>
              <a:rPr lang="en-US" sz="1600" dirty="0" smtClean="0"/>
              <a:t>=0; j=0;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While(A[</a:t>
            </a:r>
            <a:r>
              <a:rPr lang="en-US" sz="1600" dirty="0" err="1" smtClean="0"/>
              <a:t>i</a:t>
            </a:r>
            <a:r>
              <a:rPr lang="en-US" sz="1600" dirty="0" smtClean="0"/>
              <a:t>] != 999 &amp;&amp; B[j] !=999)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{ if(A[</a:t>
            </a:r>
            <a:r>
              <a:rPr lang="en-US" sz="1600" dirty="0" err="1" smtClean="0"/>
              <a:t>i</a:t>
            </a:r>
            <a:r>
              <a:rPr lang="en-US" sz="1600" dirty="0" smtClean="0"/>
              <a:t>] &lt;= B[j])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 </a:t>
            </a:r>
            <a:r>
              <a:rPr lang="en-US" sz="1600" dirty="0" smtClean="0"/>
              <a:t>  {C[k]=A[</a:t>
            </a:r>
            <a:r>
              <a:rPr lang="en-US" sz="1600" dirty="0" err="1" smtClean="0"/>
              <a:t>i</a:t>
            </a:r>
            <a:r>
              <a:rPr lang="en-US" sz="1600" dirty="0" smtClean="0"/>
              <a:t>]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 </a:t>
            </a:r>
            <a:r>
              <a:rPr lang="en-US" sz="1600" dirty="0" smtClean="0"/>
              <a:t>   k++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    </a:t>
            </a:r>
            <a:r>
              <a:rPr lang="en-US" sz="1600" dirty="0" err="1" smtClean="0"/>
              <a:t>i</a:t>
            </a:r>
            <a:r>
              <a:rPr lang="en-US" sz="1600" dirty="0" smtClean="0"/>
              <a:t>++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{ C[k]=B[j];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 </a:t>
            </a:r>
            <a:r>
              <a:rPr lang="en-US" sz="1600" dirty="0" smtClean="0"/>
              <a:t> k++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 </a:t>
            </a:r>
            <a:r>
              <a:rPr lang="en-US" sz="1600" dirty="0" smtClean="0"/>
              <a:t> j++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While(A[</a:t>
            </a:r>
            <a:r>
              <a:rPr lang="en-US" sz="1600" dirty="0" err="1" smtClean="0"/>
              <a:t>i</a:t>
            </a:r>
            <a:r>
              <a:rPr lang="en-US" sz="1600" dirty="0" smtClean="0"/>
              <a:t>] !=999)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{ c[k]=a[</a:t>
            </a:r>
            <a:r>
              <a:rPr lang="en-US" sz="1600" dirty="0" err="1" smtClean="0"/>
              <a:t>i</a:t>
            </a:r>
            <a:r>
              <a:rPr lang="en-US" sz="1600" dirty="0" smtClean="0"/>
              <a:t>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 </a:t>
            </a:r>
            <a:r>
              <a:rPr lang="en-US" sz="1600" dirty="0" smtClean="0"/>
              <a:t> k++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 </a:t>
            </a:r>
            <a:r>
              <a:rPr lang="en-US" sz="1600" dirty="0" smtClean="0"/>
              <a:t> </a:t>
            </a:r>
            <a:r>
              <a:rPr lang="en-US" sz="1600" dirty="0" err="1" smtClean="0"/>
              <a:t>i</a:t>
            </a:r>
            <a:r>
              <a:rPr lang="en-US" sz="1600" dirty="0" smtClean="0"/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While(b[j] !=999)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{ C[k] = B[j]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 </a:t>
            </a:r>
            <a:r>
              <a:rPr lang="en-US" sz="1600" dirty="0" smtClean="0"/>
              <a:t>k++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err="1" smtClean="0"/>
              <a:t>i</a:t>
            </a:r>
            <a:r>
              <a:rPr lang="en-US" sz="1600" dirty="0" smtClean="0"/>
              <a:t>++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smtClean="0"/>
              <a:t>C[k]=999;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165533939"/>
      </p:ext>
    </p:extLst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01158951">
  <a:themeElements>
    <a:clrScheme name="1844_Classroom Expectations_Copyedite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844_Classroom Expectations_Copyedited">
      <a:majorFont>
        <a:latin typeface="Tahom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844_Classroom Expectations_Copyedite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844_Classroom Expectations_Copyedited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844_Classroom Expectations_Copyedited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844_Classroom Expectations_Copyedited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844_Classroom Expectations_Copyedited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844_Classroom Expectations_Copyedited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1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68A5906-F268-4F87-9765-7B21AABD07A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Classroom expectations presentation</Template>
  <TotalTime>1305</TotalTime>
  <Words>1806</Words>
  <Application>Microsoft Office PowerPoint</Application>
  <PresentationFormat>On-screen Show (4:3)</PresentationFormat>
  <Paragraphs>540</Paragraphs>
  <Slides>51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7" baseType="lpstr">
      <vt:lpstr>Arial</vt:lpstr>
      <vt:lpstr>Calibri</vt:lpstr>
      <vt:lpstr>Tahoma</vt:lpstr>
      <vt:lpstr>Times New Roman</vt:lpstr>
      <vt:lpstr>Wingdings</vt:lpstr>
      <vt:lpstr>01158951</vt:lpstr>
      <vt:lpstr>ARRAY</vt:lpstr>
      <vt:lpstr>Definisi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Array Multidimensi  </vt:lpstr>
      <vt:lpstr>PowerPoint Presentation</vt:lpstr>
      <vt:lpstr>PowerPoint Presentation</vt:lpstr>
      <vt:lpstr>PowerPoint Presentation</vt:lpstr>
      <vt:lpstr>LATIHAN </vt:lpstr>
      <vt:lpstr>Character dan String  </vt:lpstr>
      <vt:lpstr>PowerPoint Presentation</vt:lpstr>
      <vt:lpstr>Type Casting  </vt:lpstr>
      <vt:lpstr>Type Data String  </vt:lpstr>
      <vt:lpstr>Manipulasi String pada bahasa C  </vt:lpstr>
      <vt:lpstr>PowerPoint Presentation</vt:lpstr>
      <vt:lpstr>PowerPoint Presentation</vt:lpstr>
      <vt:lpstr>PowerPoint Presentation</vt:lpstr>
      <vt:lpstr>PowerPoint Presentation</vt:lpstr>
      <vt:lpstr>Type Data Struct </vt:lpstr>
      <vt:lpstr>PowerPoint Presentation</vt:lpstr>
      <vt:lpstr>PowerPoint Presentation</vt:lpstr>
      <vt:lpstr>PowerPoint Presentation</vt:lpstr>
      <vt:lpstr>LANJUTAN ttg Array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Mencetak isi array :</vt:lpstr>
      <vt:lpstr>PowerPoint Presentation</vt:lpstr>
      <vt:lpstr>PowerPoint Presentation</vt:lpstr>
      <vt:lpstr>PowerPoint Presentation</vt:lpstr>
      <vt:lpstr>Search dan Merge pada Array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Merge 2 buah array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ARRAY</dc:title>
  <dc:creator>gue</dc:creator>
  <cp:keywords/>
  <cp:lastModifiedBy>gue</cp:lastModifiedBy>
  <cp:revision>46</cp:revision>
  <dcterms:created xsi:type="dcterms:W3CDTF">2015-04-01T02:47:29Z</dcterms:created>
  <dcterms:modified xsi:type="dcterms:W3CDTF">2017-02-20T04:32:30Z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TC011589511033</vt:lpwstr>
  </property>
</Properties>
</file>