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12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75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1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6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88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2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0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90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67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4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79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9138D-EA52-411A-8E40-12ED57F999B8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D859C-0AD1-4DF2-AF11-FE8660ED1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12869" y="2955061"/>
            <a:ext cx="7647940" cy="721360"/>
            <a:chOff x="1501139" y="943381"/>
            <a:chExt cx="7647940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981443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4116" y="943381"/>
              <a:ext cx="4258056" cy="720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1008887"/>
              <a:ext cx="7595616" cy="4617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1008887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33668" y="3043017"/>
            <a:ext cx="4042411" cy="33470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lang="en-US" sz="2100" i="1" dirty="0" err="1" smtClean="0">
                <a:latin typeface="Arial"/>
                <a:cs typeface="Arial"/>
              </a:rPr>
              <a:t>Ke</a:t>
            </a:r>
            <a:r>
              <a:rPr sz="2100" i="1" spc="200" dirty="0" err="1" smtClean="0">
                <a:latin typeface="Arial"/>
                <a:cs typeface="Arial"/>
              </a:rPr>
              <a:t>tentuan</a:t>
            </a:r>
            <a:r>
              <a:rPr sz="2100" i="1" spc="85" dirty="0" smtClean="0">
                <a:latin typeface="Arial"/>
                <a:cs typeface="Arial"/>
              </a:rPr>
              <a:t> </a:t>
            </a:r>
            <a:r>
              <a:rPr lang="en-US" sz="2100" i="1" spc="204" dirty="0" err="1">
                <a:latin typeface="Arial"/>
                <a:cs typeface="Arial"/>
              </a:rPr>
              <a:t>U</a:t>
            </a:r>
            <a:r>
              <a:rPr sz="2100" i="1" spc="204" dirty="0" err="1" smtClean="0">
                <a:latin typeface="Arial"/>
                <a:cs typeface="Arial"/>
              </a:rPr>
              <a:t>mum</a:t>
            </a:r>
            <a:r>
              <a:rPr sz="2100" i="1" spc="55" dirty="0" smtClean="0">
                <a:latin typeface="Arial"/>
                <a:cs typeface="Arial"/>
              </a:rPr>
              <a:t> </a:t>
            </a:r>
            <a:r>
              <a:rPr lang="en-US" sz="2100" i="1" spc="180" dirty="0" err="1">
                <a:latin typeface="Arial"/>
                <a:cs typeface="Arial"/>
              </a:rPr>
              <a:t>J</a:t>
            </a:r>
            <a:r>
              <a:rPr sz="2100" i="1" spc="180" dirty="0" err="1" smtClean="0">
                <a:latin typeface="Arial"/>
                <a:cs typeface="Arial"/>
              </a:rPr>
              <a:t>alan</a:t>
            </a:r>
            <a:r>
              <a:rPr sz="2100" i="1" spc="50" dirty="0" smtClean="0">
                <a:latin typeface="Arial"/>
                <a:cs typeface="Arial"/>
              </a:rPr>
              <a:t> </a:t>
            </a:r>
            <a:r>
              <a:rPr lang="en-US" sz="2100" i="1" spc="195" dirty="0" err="1">
                <a:latin typeface="Arial"/>
                <a:cs typeface="Arial"/>
              </a:rPr>
              <a:t>R</a:t>
            </a:r>
            <a:r>
              <a:rPr sz="2100" i="1" spc="195" dirty="0" err="1" smtClean="0">
                <a:latin typeface="Arial"/>
                <a:cs typeface="Arial"/>
              </a:rPr>
              <a:t>el</a:t>
            </a:r>
            <a:endParaRPr sz="2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2704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4634" y="478928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14" dirty="0">
                <a:solidFill>
                  <a:srgbClr val="0D0D0D"/>
                </a:solidFill>
                <a:latin typeface="Arial"/>
                <a:cs typeface="Arial"/>
              </a:rPr>
              <a:t>OUTPUT</a:t>
            </a:r>
            <a:r>
              <a:rPr sz="2100" i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9399" y="998983"/>
            <a:ext cx="62388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persyaratan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umum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desain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  <a:p>
            <a:pPr marL="299085" marR="831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beberapa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pengertian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kecepatan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10" dirty="0">
                <a:latin typeface="Calibri"/>
                <a:cs typeface="Calibri"/>
              </a:rPr>
              <a:t>terkait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perencanaan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desain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 dapat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menghitung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daya</a:t>
            </a:r>
            <a:r>
              <a:rPr spc="-5" dirty="0">
                <a:latin typeface="Calibri"/>
                <a:cs typeface="Calibri"/>
              </a:rPr>
              <a:t> angkut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lintas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358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9395" y="408457"/>
              <a:ext cx="3587496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i="1" spc="-10" dirty="0">
                <a:solidFill>
                  <a:srgbClr val="000000"/>
                </a:solidFill>
                <a:latin typeface="Calibri"/>
                <a:cs typeface="Calibri"/>
              </a:rPr>
              <a:t>PENGERTIAN</a:t>
            </a:r>
            <a:r>
              <a:rPr sz="2400" i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65" dirty="0">
                <a:solidFill>
                  <a:srgbClr val="000000"/>
                </a:solidFill>
                <a:latin typeface="Calibri"/>
                <a:cs typeface="Calibri"/>
              </a:rPr>
              <a:t>KECEPATAN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4633" y="1294639"/>
            <a:ext cx="704342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Dalam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kaitannya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dengan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perencanaan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operasional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kereta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api,</a:t>
            </a:r>
            <a:r>
              <a:rPr sz="2000" spc="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maka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terdapat beberapa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definisi</a:t>
            </a:r>
            <a:r>
              <a:rPr sz="2000" spc="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kecepatan sesuai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dengan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fungsinya,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43833" y="2416302"/>
            <a:ext cx="3168650" cy="345607"/>
          </a:xfrm>
          <a:prstGeom prst="rect">
            <a:avLst/>
          </a:prstGeom>
          <a:ln w="25907">
            <a:solidFill>
              <a:srgbClr val="9BBA58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805">
              <a:spcBef>
                <a:spcPts val="295"/>
              </a:spcBef>
              <a:tabLst>
                <a:tab pos="548005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1.	Kecepatan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rencana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689" y="2970988"/>
            <a:ext cx="6837045" cy="3175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Kecepatan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yang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digunakan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untuk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merencanakan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konstruksi</a:t>
            </a:r>
            <a:endParaRPr sz="2000">
              <a:latin typeface="Arial MT"/>
              <a:cs typeface="Arial MT"/>
            </a:endParaRPr>
          </a:p>
          <a:p>
            <a:pPr marL="50800"/>
            <a:r>
              <a:rPr sz="2000" dirty="0">
                <a:latin typeface="Arial MT"/>
                <a:cs typeface="Arial MT"/>
              </a:rPr>
              <a:t>jalan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rel</a:t>
            </a:r>
            <a:endParaRPr sz="2000">
              <a:latin typeface="Arial MT"/>
              <a:cs typeface="Arial MT"/>
            </a:endParaRPr>
          </a:p>
          <a:p>
            <a:pPr marL="393700" indent="-342900"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Arial MT"/>
                <a:cs typeface="Arial MT"/>
              </a:rPr>
              <a:t>Untuk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perencanaan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struktur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jalan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rel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50"/>
              </a:spcBef>
              <a:buFont typeface="Arial MT"/>
              <a:buChar char="•"/>
            </a:pPr>
            <a:endParaRPr sz="2400">
              <a:latin typeface="Arial MT"/>
              <a:cs typeface="Arial MT"/>
            </a:endParaRPr>
          </a:p>
          <a:p>
            <a:pPr marL="454659"/>
            <a:r>
              <a:rPr sz="3000" spc="-7" baseline="11111" dirty="0">
                <a:solidFill>
                  <a:srgbClr val="C00000"/>
                </a:solidFill>
                <a:latin typeface="Cambria Math"/>
                <a:cs typeface="Cambria Math"/>
              </a:rPr>
              <a:t>𝑽</a:t>
            </a:r>
            <a:r>
              <a:rPr sz="1450" dirty="0">
                <a:solidFill>
                  <a:srgbClr val="C00000"/>
                </a:solidFill>
                <a:latin typeface="Cambria Math"/>
                <a:cs typeface="Cambria Math"/>
              </a:rPr>
              <a:t>𝒓</a:t>
            </a:r>
            <a:r>
              <a:rPr sz="1450" spc="5" dirty="0">
                <a:solidFill>
                  <a:srgbClr val="C00000"/>
                </a:solidFill>
                <a:latin typeface="Cambria Math"/>
                <a:cs typeface="Cambria Math"/>
              </a:rPr>
              <a:t>𝒆𝒏</a:t>
            </a:r>
            <a:r>
              <a:rPr sz="1450" spc="10" dirty="0">
                <a:solidFill>
                  <a:srgbClr val="C00000"/>
                </a:solidFill>
                <a:latin typeface="Cambria Math"/>
                <a:cs typeface="Cambria Math"/>
              </a:rPr>
              <a:t>𝒄</a:t>
            </a:r>
            <a:r>
              <a:rPr sz="1450" spc="5" dirty="0">
                <a:solidFill>
                  <a:srgbClr val="C00000"/>
                </a:solidFill>
                <a:latin typeface="Cambria Math"/>
                <a:cs typeface="Cambria Math"/>
              </a:rPr>
              <a:t>𝒂𝒏</a:t>
            </a:r>
            <a:r>
              <a:rPr sz="1450" spc="10" dirty="0">
                <a:solidFill>
                  <a:srgbClr val="C00000"/>
                </a:solidFill>
                <a:latin typeface="Cambria Math"/>
                <a:cs typeface="Cambria Math"/>
              </a:rPr>
              <a:t>𝒂</a:t>
            </a:r>
            <a:r>
              <a:rPr sz="145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1450" spc="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3000" baseline="11111" dirty="0">
                <a:solidFill>
                  <a:srgbClr val="C00000"/>
                </a:solidFill>
                <a:latin typeface="Cambria Math"/>
                <a:cs typeface="Cambria Math"/>
              </a:rPr>
              <a:t>=</a:t>
            </a:r>
            <a:r>
              <a:rPr sz="3000" spc="187" baseline="11111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3000" baseline="11111" dirty="0">
                <a:solidFill>
                  <a:srgbClr val="C00000"/>
                </a:solidFill>
                <a:latin typeface="Cambria Math"/>
                <a:cs typeface="Cambria Math"/>
              </a:rPr>
              <a:t>𝟏,</a:t>
            </a:r>
            <a:r>
              <a:rPr sz="3000" spc="-165" baseline="11111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3000" baseline="11111" dirty="0">
                <a:solidFill>
                  <a:srgbClr val="C00000"/>
                </a:solidFill>
                <a:latin typeface="Cambria Math"/>
                <a:cs typeface="Cambria Math"/>
              </a:rPr>
              <a:t>𝟐𝟓 </a:t>
            </a:r>
            <a:r>
              <a:rPr sz="3000" spc="-7" baseline="11111" dirty="0">
                <a:solidFill>
                  <a:srgbClr val="C00000"/>
                </a:solidFill>
                <a:latin typeface="Cambria Math"/>
                <a:cs typeface="Cambria Math"/>
              </a:rPr>
              <a:t>𝑽</a:t>
            </a:r>
            <a:r>
              <a:rPr sz="1450" spc="5" dirty="0">
                <a:solidFill>
                  <a:srgbClr val="C00000"/>
                </a:solidFill>
                <a:latin typeface="Cambria Math"/>
                <a:cs typeface="Cambria Math"/>
              </a:rPr>
              <a:t>𝒎𝒂</a:t>
            </a:r>
            <a:r>
              <a:rPr sz="1450" dirty="0">
                <a:solidFill>
                  <a:srgbClr val="C00000"/>
                </a:solidFill>
                <a:latin typeface="Cambria Math"/>
                <a:cs typeface="Cambria Math"/>
              </a:rPr>
              <a:t>𝒌</a:t>
            </a:r>
            <a:r>
              <a:rPr sz="1450" spc="10" dirty="0">
                <a:solidFill>
                  <a:srgbClr val="C00000"/>
                </a:solidFill>
                <a:latin typeface="Cambria Math"/>
                <a:cs typeface="Cambria Math"/>
              </a:rPr>
              <a:t>𝒔</a:t>
            </a:r>
            <a:endParaRPr sz="1450">
              <a:latin typeface="Cambria Math"/>
              <a:cs typeface="Cambria Math"/>
            </a:endParaRPr>
          </a:p>
          <a:p>
            <a:pPr marL="393700" marR="545465" indent="-342900">
              <a:spcBef>
                <a:spcPts val="1995"/>
              </a:spcBef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Arial MT"/>
                <a:cs typeface="Arial MT"/>
              </a:rPr>
              <a:t>Untuk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perencanaan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jari-jari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leengkung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lingkaran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lengkung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peralihan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45"/>
              </a:spcBef>
            </a:pPr>
            <a:endParaRPr sz="2400">
              <a:latin typeface="Arial MT"/>
              <a:cs typeface="Arial MT"/>
            </a:endParaRPr>
          </a:p>
          <a:p>
            <a:pPr marL="399415">
              <a:spcBef>
                <a:spcPts val="5"/>
              </a:spcBef>
            </a:pPr>
            <a:r>
              <a:rPr sz="3000" baseline="11111" dirty="0">
                <a:solidFill>
                  <a:srgbClr val="C00000"/>
                </a:solidFill>
                <a:latin typeface="Cambria Math"/>
                <a:cs typeface="Cambria Math"/>
              </a:rPr>
              <a:t>𝑽</a:t>
            </a:r>
            <a:r>
              <a:rPr sz="1450" dirty="0">
                <a:solidFill>
                  <a:srgbClr val="C00000"/>
                </a:solidFill>
                <a:latin typeface="Cambria Math"/>
                <a:cs typeface="Cambria Math"/>
              </a:rPr>
              <a:t>𝒓𝒆𝒏𝒄𝒂𝒏𝒂</a:t>
            </a:r>
            <a:r>
              <a:rPr sz="1450" spc="31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3000" baseline="11111" dirty="0">
                <a:solidFill>
                  <a:srgbClr val="C00000"/>
                </a:solidFill>
                <a:latin typeface="Cambria Math"/>
                <a:cs typeface="Cambria Math"/>
              </a:rPr>
              <a:t>=</a:t>
            </a:r>
            <a:r>
              <a:rPr sz="3000" spc="142" baseline="11111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3000" baseline="11111" dirty="0">
                <a:solidFill>
                  <a:srgbClr val="C00000"/>
                </a:solidFill>
                <a:latin typeface="Cambria Math"/>
                <a:cs typeface="Cambria Math"/>
              </a:rPr>
              <a:t>𝑽</a:t>
            </a:r>
            <a:r>
              <a:rPr sz="1450" dirty="0">
                <a:solidFill>
                  <a:srgbClr val="C00000"/>
                </a:solidFill>
                <a:latin typeface="Cambria Math"/>
                <a:cs typeface="Cambria Math"/>
              </a:rPr>
              <a:t>𝒎𝒂𝒌𝒔</a:t>
            </a:r>
            <a:endParaRPr sz="145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332784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88029" y="477774"/>
            <a:ext cx="3528060" cy="345607"/>
          </a:xfrm>
          <a:prstGeom prst="rect">
            <a:avLst/>
          </a:prstGeom>
          <a:ln w="25907">
            <a:solidFill>
              <a:srgbClr val="9BBA58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805">
              <a:spcBef>
                <a:spcPts val="295"/>
              </a:spcBef>
              <a:tabLst>
                <a:tab pos="548640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2.	Kecepatan</a:t>
            </a:r>
            <a:r>
              <a:rPr sz="2000" b="1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maksimum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5755" y="1006602"/>
            <a:ext cx="6819265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Kecepatan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tertinggi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yang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diinginkan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untuk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operasional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suatu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rangkaian kereta pada lintas tertentu. Umumnya digunakan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untuk mengejar keterlambatan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yang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terjadi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karena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gangguan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diperjalanan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7361" y="2494027"/>
            <a:ext cx="3528060" cy="346249"/>
          </a:xfrm>
          <a:prstGeom prst="rect">
            <a:avLst/>
          </a:prstGeom>
          <a:ln w="25907">
            <a:solidFill>
              <a:srgbClr val="9BBA58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spcBef>
                <a:spcPts val="300"/>
              </a:spcBef>
              <a:tabLst>
                <a:tab pos="548005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3.	Kecepatan</a:t>
            </a:r>
            <a:r>
              <a:rPr sz="2000" b="1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operasi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9210" y="3107818"/>
            <a:ext cx="67322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Kecepatan rata-rata kereta api pada petak jalan tertentu,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sangat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dipengaruhi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oleh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kondisi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komponen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struktur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jalan rel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serta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kendaraan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yang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beroperasi.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1454" y="4286251"/>
            <a:ext cx="3528060" cy="347531"/>
          </a:xfrm>
          <a:prstGeom prst="rect">
            <a:avLst/>
          </a:prstGeom>
          <a:ln w="25907">
            <a:solidFill>
              <a:srgbClr val="9BBA58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spcBef>
                <a:spcPts val="310"/>
              </a:spcBef>
              <a:tabLst>
                <a:tab pos="548005" algn="l"/>
              </a:tabLst>
            </a:pP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4.	Kecepatan</a:t>
            </a:r>
            <a:r>
              <a:rPr sz="2000" b="1" spc="-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komersil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13938" y="4901566"/>
            <a:ext cx="66992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Kecepatan rata-rata kereta api sebagai hasil pembagian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jarak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tempuh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dengan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waktu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tempuh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 MT"/>
                <a:cs typeface="Arial MT"/>
              </a:rPr>
              <a:t>dijual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konsumen.</a:t>
            </a:r>
            <a:endParaRPr sz="20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761800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4467" y="408457"/>
              <a:ext cx="3198876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4"/>
              </a:spcBef>
            </a:pPr>
            <a:r>
              <a:rPr sz="2400" i="1" spc="-40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sz="2400" i="1" spc="-22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400" i="1" spc="-195" dirty="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sz="2400" i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AN</a:t>
            </a:r>
            <a:r>
              <a:rPr sz="2400" i="1" spc="-10" dirty="0">
                <a:solidFill>
                  <a:srgbClr val="000000"/>
                </a:solidFill>
                <a:latin typeface="Calibri"/>
                <a:cs typeface="Calibri"/>
              </a:rPr>
              <a:t>G</a:t>
            </a:r>
            <a:r>
              <a:rPr sz="2400" i="1" spc="-45" dirty="0">
                <a:solidFill>
                  <a:srgbClr val="000000"/>
                </a:solidFill>
                <a:latin typeface="Calibri"/>
                <a:cs typeface="Calibri"/>
              </a:rPr>
              <a:t>K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UT</a:t>
            </a:r>
            <a:r>
              <a:rPr sz="2400" i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LIN</a:t>
            </a:r>
            <a:r>
              <a:rPr sz="2400" i="1" spc="-170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AS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4633" y="1366521"/>
            <a:ext cx="6903084" cy="27988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Merupakan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jumlah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angkutan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anggapan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yang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melewati</a:t>
            </a:r>
            <a:endParaRPr sz="2000">
              <a:latin typeface="Arial MT"/>
              <a:cs typeface="Arial MT"/>
            </a:endParaRPr>
          </a:p>
          <a:p>
            <a:pPr marL="355600"/>
            <a:r>
              <a:rPr sz="2000" dirty="0">
                <a:latin typeface="Arial MT"/>
                <a:cs typeface="Arial MT"/>
              </a:rPr>
              <a:t>suatu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lintas dalam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jangka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waktu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satu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tahun.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marL="355600" marR="5080" indent="-342900"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Daya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angkut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mencerminkan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jenis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serta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jumlah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beban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total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 kecepatan kereta yang melewati lintas yang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bersangkutan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(satuan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ton/tahun</a:t>
            </a:r>
            <a:r>
              <a:rPr sz="2000" dirty="0">
                <a:latin typeface="Arial MT"/>
                <a:cs typeface="Arial MT"/>
              </a:rPr>
              <a:t>)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45"/>
              </a:spcBef>
              <a:buFont typeface="Wingdings"/>
              <a:buChar char=""/>
            </a:pPr>
            <a:endParaRPr sz="2050">
              <a:latin typeface="Arial MT"/>
              <a:cs typeface="Arial MT"/>
            </a:endParaRPr>
          </a:p>
          <a:p>
            <a:pPr marL="355600" marR="648970" indent="-342900">
              <a:spcBef>
                <a:spcPts val="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dirty="0">
                <a:latin typeface="Arial MT"/>
                <a:cs typeface="Arial MT"/>
              </a:rPr>
              <a:t>Daya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angkut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sangat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dibutuhkan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dalam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perencanaan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perawatan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suatu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jalan rel</a:t>
            </a:r>
            <a:endParaRPr sz="20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670391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20363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9775" y="408457"/>
              <a:ext cx="512826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68369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04"/>
              </a:spcBef>
            </a:pPr>
            <a:r>
              <a:rPr sz="2400" i="1" spc="-15" dirty="0">
                <a:solidFill>
                  <a:srgbClr val="000000"/>
                </a:solidFill>
                <a:latin typeface="Calibri"/>
                <a:cs typeface="Calibri"/>
              </a:rPr>
              <a:t>RUANG</a:t>
            </a:r>
            <a:r>
              <a:rPr sz="2400" i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000000"/>
                </a:solidFill>
                <a:latin typeface="Calibri"/>
                <a:cs typeface="Calibri"/>
              </a:rPr>
              <a:t>BEBAS </a:t>
            </a:r>
            <a:r>
              <a:rPr sz="2400" i="1" spc="-1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400" i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000000"/>
                </a:solidFill>
                <a:latin typeface="Calibri"/>
                <a:cs typeface="Calibri"/>
              </a:rPr>
              <a:t>RUANG</a:t>
            </a:r>
            <a:r>
              <a:rPr sz="2400" i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srgbClr val="000000"/>
                </a:solidFill>
                <a:latin typeface="Calibri"/>
                <a:cs typeface="Calibri"/>
              </a:rPr>
              <a:t>BANGUN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783657" y="1498366"/>
            <a:ext cx="10515600" cy="47788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5770" marR="5080" indent="-342900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1716405" algn="l"/>
              </a:tabLst>
            </a:pPr>
            <a:r>
              <a:rPr dirty="0"/>
              <a:t>Pergerakan kereta api (lokomotif dan gerbong) dalam </a:t>
            </a:r>
            <a:r>
              <a:rPr spc="5" dirty="0"/>
              <a:t> </a:t>
            </a:r>
            <a:r>
              <a:rPr dirty="0"/>
              <a:t>suatu</a:t>
            </a:r>
            <a:r>
              <a:rPr spc="-20" dirty="0"/>
              <a:t> </a:t>
            </a:r>
            <a:r>
              <a:rPr dirty="0"/>
              <a:t>lintasan</a:t>
            </a:r>
            <a:r>
              <a:rPr spc="-5" dirty="0"/>
              <a:t> </a:t>
            </a:r>
            <a:r>
              <a:rPr dirty="0"/>
              <a:t>baik</a:t>
            </a:r>
            <a:r>
              <a:rPr spc="-10" dirty="0"/>
              <a:t> </a:t>
            </a:r>
            <a:r>
              <a:rPr dirty="0"/>
              <a:t>lurus</a:t>
            </a:r>
            <a:r>
              <a:rPr spc="-20" dirty="0"/>
              <a:t> </a:t>
            </a:r>
            <a:r>
              <a:rPr dirty="0"/>
              <a:t>maupun</a:t>
            </a:r>
            <a:r>
              <a:rPr spc="-25" dirty="0"/>
              <a:t> </a:t>
            </a:r>
            <a:r>
              <a:rPr dirty="0"/>
              <a:t>lengkung</a:t>
            </a:r>
            <a:r>
              <a:rPr spc="-15" dirty="0"/>
              <a:t> </a:t>
            </a:r>
            <a:r>
              <a:rPr dirty="0"/>
              <a:t>harus</a:t>
            </a:r>
            <a:r>
              <a:rPr spc="-15" dirty="0"/>
              <a:t> </a:t>
            </a:r>
            <a:r>
              <a:rPr dirty="0"/>
              <a:t>terhindar </a:t>
            </a:r>
            <a:r>
              <a:rPr spc="-540" dirty="0"/>
              <a:t> </a:t>
            </a:r>
            <a:r>
              <a:rPr dirty="0"/>
              <a:t>dari halangan</a:t>
            </a:r>
            <a:r>
              <a:rPr spc="-10" dirty="0"/>
              <a:t> </a:t>
            </a:r>
            <a:r>
              <a:rPr dirty="0"/>
              <a:t>baik</a:t>
            </a:r>
            <a:r>
              <a:rPr spc="5" dirty="0"/>
              <a:t> </a:t>
            </a:r>
            <a:r>
              <a:rPr dirty="0"/>
              <a:t>berupa</a:t>
            </a:r>
            <a:r>
              <a:rPr spc="-5" dirty="0"/>
              <a:t> </a:t>
            </a:r>
            <a:r>
              <a:rPr dirty="0"/>
              <a:t>alam</a:t>
            </a:r>
            <a:r>
              <a:rPr spc="5" dirty="0"/>
              <a:t> </a:t>
            </a:r>
            <a:r>
              <a:rPr dirty="0"/>
              <a:t>(pohon</a:t>
            </a:r>
            <a:r>
              <a:rPr spc="-10" dirty="0"/>
              <a:t> </a:t>
            </a:r>
            <a:r>
              <a:rPr dirty="0"/>
              <a:t>dll)</a:t>
            </a:r>
            <a:r>
              <a:rPr spc="15" dirty="0"/>
              <a:t> </a:t>
            </a:r>
            <a:r>
              <a:rPr dirty="0"/>
              <a:t>maupun </a:t>
            </a:r>
            <a:r>
              <a:rPr spc="5" dirty="0"/>
              <a:t> </a:t>
            </a:r>
            <a:r>
              <a:rPr dirty="0"/>
              <a:t>buatan</a:t>
            </a:r>
            <a:r>
              <a:rPr spc="-30" dirty="0"/>
              <a:t> </a:t>
            </a:r>
            <a:r>
              <a:rPr dirty="0"/>
              <a:t>(rangka,</a:t>
            </a:r>
            <a:r>
              <a:rPr spc="-60" dirty="0"/>
              <a:t> </a:t>
            </a:r>
            <a:r>
              <a:rPr dirty="0"/>
              <a:t>bangunan</a:t>
            </a:r>
            <a:r>
              <a:rPr spc="-25" dirty="0"/>
              <a:t> </a:t>
            </a:r>
            <a:r>
              <a:rPr dirty="0"/>
              <a:t>lainnya)</a:t>
            </a:r>
          </a:p>
          <a:p>
            <a:pPr marL="1360170">
              <a:lnSpc>
                <a:spcPct val="100000"/>
              </a:lnSpc>
              <a:spcBef>
                <a:spcPts val="40"/>
              </a:spcBef>
              <a:buFont typeface="Wingdings"/>
              <a:buChar char=""/>
            </a:pPr>
            <a:endParaRPr sz="2050" dirty="0"/>
          </a:p>
          <a:p>
            <a:pPr marL="1715770" marR="120014" indent="-342900">
              <a:lnSpc>
                <a:spcPct val="100000"/>
              </a:lnSpc>
              <a:buFont typeface="Wingdings"/>
              <a:buChar char=""/>
              <a:tabLst>
                <a:tab pos="1716405" algn="l"/>
              </a:tabLst>
            </a:pPr>
            <a:r>
              <a:rPr spc="-5" dirty="0"/>
              <a:t>Atau</a:t>
            </a:r>
            <a:r>
              <a:rPr dirty="0"/>
              <a:t> sebaliknya</a:t>
            </a:r>
            <a:r>
              <a:rPr spc="-30" dirty="0"/>
              <a:t> </a:t>
            </a:r>
            <a:r>
              <a:rPr dirty="0"/>
              <a:t>…..</a:t>
            </a:r>
            <a:r>
              <a:rPr spc="-30" dirty="0"/>
              <a:t> </a:t>
            </a:r>
            <a:r>
              <a:rPr dirty="0"/>
              <a:t>,</a:t>
            </a:r>
            <a:r>
              <a:rPr spc="-5" dirty="0"/>
              <a:t> </a:t>
            </a:r>
            <a:r>
              <a:rPr dirty="0"/>
              <a:t>tidak</a:t>
            </a:r>
            <a:r>
              <a:rPr spc="-15" dirty="0"/>
              <a:t> </a:t>
            </a:r>
            <a:r>
              <a:rPr dirty="0"/>
              <a:t>boleh</a:t>
            </a:r>
            <a:r>
              <a:rPr spc="-10" dirty="0"/>
              <a:t> </a:t>
            </a:r>
            <a:r>
              <a:rPr dirty="0"/>
              <a:t>ada</a:t>
            </a:r>
            <a:r>
              <a:rPr spc="-15" dirty="0"/>
              <a:t> </a:t>
            </a:r>
            <a:r>
              <a:rPr dirty="0"/>
              <a:t>bagian</a:t>
            </a:r>
            <a:r>
              <a:rPr spc="-15" dirty="0"/>
              <a:t> </a:t>
            </a:r>
            <a:r>
              <a:rPr dirty="0"/>
              <a:t>dari</a:t>
            </a:r>
            <a:r>
              <a:rPr spc="-15" dirty="0"/>
              <a:t> </a:t>
            </a:r>
            <a:r>
              <a:rPr dirty="0"/>
              <a:t>jalan</a:t>
            </a:r>
            <a:r>
              <a:rPr spc="5" dirty="0"/>
              <a:t> </a:t>
            </a:r>
            <a:r>
              <a:rPr dirty="0"/>
              <a:t>rel </a:t>
            </a:r>
            <a:r>
              <a:rPr spc="-545" dirty="0"/>
              <a:t> </a:t>
            </a:r>
            <a:r>
              <a:rPr dirty="0"/>
              <a:t>(lokomotif, kereta dan gerbong) yang keluar dari ruang </a:t>
            </a:r>
            <a:r>
              <a:rPr spc="5" dirty="0"/>
              <a:t> </a:t>
            </a:r>
            <a:r>
              <a:rPr dirty="0"/>
              <a:t>tersebut.</a:t>
            </a:r>
          </a:p>
          <a:p>
            <a:pPr marL="1360170">
              <a:lnSpc>
                <a:spcPct val="100000"/>
              </a:lnSpc>
              <a:spcBef>
                <a:spcPts val="45"/>
              </a:spcBef>
              <a:buFont typeface="Wingdings"/>
              <a:buChar char=""/>
            </a:pPr>
            <a:endParaRPr sz="2050" dirty="0"/>
          </a:p>
          <a:p>
            <a:pPr marL="1715770" indent="-34290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1716405" algn="l"/>
              </a:tabLst>
            </a:pPr>
            <a:r>
              <a:rPr dirty="0"/>
              <a:t>Oleh</a:t>
            </a:r>
            <a:r>
              <a:rPr spc="-15" dirty="0"/>
              <a:t> </a:t>
            </a:r>
            <a:r>
              <a:rPr dirty="0"/>
              <a:t>karena</a:t>
            </a:r>
            <a:r>
              <a:rPr spc="-35" dirty="0"/>
              <a:t> </a:t>
            </a:r>
            <a:r>
              <a:rPr dirty="0"/>
              <a:t>itu</a:t>
            </a:r>
            <a:r>
              <a:rPr spc="-10" dirty="0"/>
              <a:t> </a:t>
            </a:r>
            <a:r>
              <a:rPr dirty="0"/>
              <a:t>perlu</a:t>
            </a:r>
            <a:r>
              <a:rPr spc="-15" dirty="0"/>
              <a:t> </a:t>
            </a:r>
            <a:r>
              <a:rPr dirty="0"/>
              <a:t>diperhatian</a:t>
            </a:r>
            <a:r>
              <a:rPr spc="-30" dirty="0"/>
              <a:t> </a:t>
            </a:r>
            <a:r>
              <a:rPr dirty="0"/>
              <a:t>Ruang</a:t>
            </a:r>
            <a:r>
              <a:rPr spc="-20" dirty="0"/>
              <a:t> </a:t>
            </a:r>
            <a:r>
              <a:rPr dirty="0"/>
              <a:t>bebas</a:t>
            </a:r>
            <a:r>
              <a:rPr spc="-25" dirty="0"/>
              <a:t> </a:t>
            </a:r>
            <a:r>
              <a:rPr dirty="0"/>
              <a:t>dan</a:t>
            </a:r>
            <a:r>
              <a:rPr spc="-15" dirty="0"/>
              <a:t> </a:t>
            </a:r>
            <a:r>
              <a:rPr dirty="0"/>
              <a:t>ruang</a:t>
            </a:r>
          </a:p>
          <a:p>
            <a:pPr marL="1715770">
              <a:lnSpc>
                <a:spcPct val="100000"/>
              </a:lnSpc>
            </a:pPr>
            <a:r>
              <a:rPr dirty="0"/>
              <a:t>bangun</a:t>
            </a:r>
            <a:r>
              <a:rPr spc="-45" dirty="0"/>
              <a:t> </a:t>
            </a:r>
            <a:r>
              <a:rPr dirty="0"/>
              <a:t>jalan</a:t>
            </a:r>
            <a:r>
              <a:rPr spc="-30" dirty="0"/>
              <a:t> </a:t>
            </a:r>
            <a:r>
              <a:rPr dirty="0"/>
              <a:t>rel</a:t>
            </a:r>
          </a:p>
        </p:txBody>
      </p:sp>
    </p:spTree>
    <p:extLst>
      <p:ext uri="{BB962C8B-B14F-4D97-AF65-F5344CB8AC3E}">
        <p14:creationId xmlns:p14="http://schemas.microsoft.com/office/powerpoint/2010/main" val="559377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536448"/>
            <a:ext cx="7621905" cy="426720"/>
            <a:chOff x="1536191" y="536448"/>
            <a:chExt cx="7621905" cy="426720"/>
          </a:xfrm>
        </p:grpSpPr>
        <p:sp>
          <p:nvSpPr>
            <p:cNvPr id="3" name="object 3"/>
            <p:cNvSpPr/>
            <p:nvPr/>
          </p:nvSpPr>
          <p:spPr>
            <a:xfrm>
              <a:off x="1549145" y="549402"/>
              <a:ext cx="7595870" cy="401320"/>
            </a:xfrm>
            <a:custGeom>
              <a:avLst/>
              <a:gdLst/>
              <a:ahLst/>
              <a:cxnLst/>
              <a:rect l="l" t="t" r="r" b="b"/>
              <a:pathLst>
                <a:path w="7595870" h="401319">
                  <a:moveTo>
                    <a:pt x="7595616" y="0"/>
                  </a:moveTo>
                  <a:lnTo>
                    <a:pt x="0" y="0"/>
                  </a:lnTo>
                  <a:lnTo>
                    <a:pt x="0" y="400812"/>
                  </a:lnTo>
                  <a:lnTo>
                    <a:pt x="7595616" y="40081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549402"/>
              <a:ext cx="7595870" cy="401320"/>
            </a:xfrm>
            <a:custGeom>
              <a:avLst/>
              <a:gdLst/>
              <a:ahLst/>
              <a:cxnLst/>
              <a:rect l="l" t="t" r="r" b="b"/>
              <a:pathLst>
                <a:path w="7595870" h="401319">
                  <a:moveTo>
                    <a:pt x="0" y="400812"/>
                  </a:moveTo>
                  <a:lnTo>
                    <a:pt x="7595616" y="40081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00812"/>
                  </a:lnTo>
                  <a:close/>
                </a:path>
              </a:pathLst>
            </a:custGeom>
            <a:ln w="25908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6100" y="574295"/>
            <a:ext cx="7582534" cy="33083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7683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Rumus</a:t>
            </a:r>
            <a:r>
              <a:rPr sz="20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daya</a:t>
            </a:r>
            <a:r>
              <a:rPr sz="20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angkut</a:t>
            </a:r>
            <a:r>
              <a:rPr sz="20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lintas</a:t>
            </a:r>
            <a:r>
              <a:rPr sz="20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83837" y="1906270"/>
            <a:ext cx="955675" cy="212090"/>
          </a:xfrm>
          <a:custGeom>
            <a:avLst/>
            <a:gdLst/>
            <a:ahLst/>
            <a:cxnLst/>
            <a:rect l="l" t="t" r="r" b="b"/>
            <a:pathLst>
              <a:path w="955675" h="212089">
                <a:moveTo>
                  <a:pt x="887857" y="0"/>
                </a:moveTo>
                <a:lnTo>
                  <a:pt x="884809" y="8635"/>
                </a:lnTo>
                <a:lnTo>
                  <a:pt x="897094" y="13946"/>
                </a:lnTo>
                <a:lnTo>
                  <a:pt x="907653" y="21304"/>
                </a:lnTo>
                <a:lnTo>
                  <a:pt x="929044" y="55431"/>
                </a:lnTo>
                <a:lnTo>
                  <a:pt x="936116" y="104901"/>
                </a:lnTo>
                <a:lnTo>
                  <a:pt x="935331" y="123571"/>
                </a:lnTo>
                <a:lnTo>
                  <a:pt x="923543" y="169290"/>
                </a:lnTo>
                <a:lnTo>
                  <a:pt x="897237" y="197865"/>
                </a:lnTo>
                <a:lnTo>
                  <a:pt x="885189" y="203200"/>
                </a:lnTo>
                <a:lnTo>
                  <a:pt x="887857" y="211835"/>
                </a:lnTo>
                <a:lnTo>
                  <a:pt x="928326" y="187707"/>
                </a:lnTo>
                <a:lnTo>
                  <a:pt x="951055" y="143335"/>
                </a:lnTo>
                <a:lnTo>
                  <a:pt x="955421" y="105917"/>
                </a:lnTo>
                <a:lnTo>
                  <a:pt x="954325" y="86536"/>
                </a:lnTo>
                <a:lnTo>
                  <a:pt x="937895" y="37083"/>
                </a:lnTo>
                <a:lnTo>
                  <a:pt x="903194" y="5544"/>
                </a:lnTo>
                <a:lnTo>
                  <a:pt x="887857" y="0"/>
                </a:lnTo>
                <a:close/>
              </a:path>
              <a:path w="955675" h="212089">
                <a:moveTo>
                  <a:pt x="67563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7"/>
                </a:lnTo>
                <a:lnTo>
                  <a:pt x="1093" y="125370"/>
                </a:lnTo>
                <a:lnTo>
                  <a:pt x="17399" y="174751"/>
                </a:lnTo>
                <a:lnTo>
                  <a:pt x="52153" y="206238"/>
                </a:lnTo>
                <a:lnTo>
                  <a:pt x="67563" y="211835"/>
                </a:lnTo>
                <a:lnTo>
                  <a:pt x="70231" y="203200"/>
                </a:lnTo>
                <a:lnTo>
                  <a:pt x="58183" y="197865"/>
                </a:lnTo>
                <a:lnTo>
                  <a:pt x="47767" y="190436"/>
                </a:lnTo>
                <a:lnTo>
                  <a:pt x="26376" y="155765"/>
                </a:lnTo>
                <a:lnTo>
                  <a:pt x="19304" y="104901"/>
                </a:lnTo>
                <a:lnTo>
                  <a:pt x="20089" y="86776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5" y="8635"/>
                </a:lnTo>
                <a:lnTo>
                  <a:pt x="6756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51804" y="1906270"/>
            <a:ext cx="951230" cy="212090"/>
          </a:xfrm>
          <a:custGeom>
            <a:avLst/>
            <a:gdLst/>
            <a:ahLst/>
            <a:cxnLst/>
            <a:rect l="l" t="t" r="r" b="b"/>
            <a:pathLst>
              <a:path w="951229" h="212089">
                <a:moveTo>
                  <a:pt x="883285" y="0"/>
                </a:moveTo>
                <a:lnTo>
                  <a:pt x="880237" y="8635"/>
                </a:lnTo>
                <a:lnTo>
                  <a:pt x="892522" y="13946"/>
                </a:lnTo>
                <a:lnTo>
                  <a:pt x="903081" y="21304"/>
                </a:lnTo>
                <a:lnTo>
                  <a:pt x="924472" y="55431"/>
                </a:lnTo>
                <a:lnTo>
                  <a:pt x="931545" y="104901"/>
                </a:lnTo>
                <a:lnTo>
                  <a:pt x="930759" y="123571"/>
                </a:lnTo>
                <a:lnTo>
                  <a:pt x="918972" y="169290"/>
                </a:lnTo>
                <a:lnTo>
                  <a:pt x="892665" y="197865"/>
                </a:lnTo>
                <a:lnTo>
                  <a:pt x="880618" y="203200"/>
                </a:lnTo>
                <a:lnTo>
                  <a:pt x="883285" y="211835"/>
                </a:lnTo>
                <a:lnTo>
                  <a:pt x="923754" y="187707"/>
                </a:lnTo>
                <a:lnTo>
                  <a:pt x="946483" y="143335"/>
                </a:lnTo>
                <a:lnTo>
                  <a:pt x="950849" y="105917"/>
                </a:lnTo>
                <a:lnTo>
                  <a:pt x="949753" y="86536"/>
                </a:lnTo>
                <a:lnTo>
                  <a:pt x="933323" y="37083"/>
                </a:lnTo>
                <a:lnTo>
                  <a:pt x="898622" y="5544"/>
                </a:lnTo>
                <a:lnTo>
                  <a:pt x="883285" y="0"/>
                </a:lnTo>
                <a:close/>
              </a:path>
              <a:path w="951229" h="212089">
                <a:moveTo>
                  <a:pt x="67564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7"/>
                </a:lnTo>
                <a:lnTo>
                  <a:pt x="1093" y="125370"/>
                </a:lnTo>
                <a:lnTo>
                  <a:pt x="17399" y="174751"/>
                </a:lnTo>
                <a:lnTo>
                  <a:pt x="52153" y="206238"/>
                </a:lnTo>
                <a:lnTo>
                  <a:pt x="67564" y="211835"/>
                </a:lnTo>
                <a:lnTo>
                  <a:pt x="70231" y="203200"/>
                </a:lnTo>
                <a:lnTo>
                  <a:pt x="58183" y="197865"/>
                </a:lnTo>
                <a:lnTo>
                  <a:pt x="47767" y="190436"/>
                </a:lnTo>
                <a:lnTo>
                  <a:pt x="26376" y="155765"/>
                </a:lnTo>
                <a:lnTo>
                  <a:pt x="19304" y="104901"/>
                </a:lnTo>
                <a:lnTo>
                  <a:pt x="20089" y="86776"/>
                </a:lnTo>
                <a:lnTo>
                  <a:pt x="31877" y="42163"/>
                </a:lnTo>
                <a:lnTo>
                  <a:pt x="58291" y="13946"/>
                </a:lnTo>
                <a:lnTo>
                  <a:pt x="70485" y="8635"/>
                </a:lnTo>
                <a:lnTo>
                  <a:pt x="6756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82036" y="1386585"/>
            <a:ext cx="3401060" cy="74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>
              <a:spcBef>
                <a:spcPts val="100"/>
              </a:spcBef>
            </a:pP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𝑻</a:t>
            </a:r>
            <a:r>
              <a:rPr spc="85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spc="100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𝟑𝟔𝟎</a:t>
            </a:r>
            <a:r>
              <a:rPr spc="360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×</a:t>
            </a:r>
            <a:r>
              <a:rPr spc="-5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𝑺</a:t>
            </a:r>
            <a:r>
              <a:rPr spc="-15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×</a:t>
            </a:r>
            <a:r>
              <a:rPr spc="-5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𝑻𝑬</a:t>
            </a:r>
            <a:endParaRPr>
              <a:latin typeface="Cambria Math"/>
              <a:cs typeface="Cambria Math"/>
            </a:endParaRPr>
          </a:p>
          <a:p>
            <a:pPr marL="63500">
              <a:spcBef>
                <a:spcPts val="1375"/>
              </a:spcBef>
              <a:tabLst>
                <a:tab pos="1276350" algn="l"/>
                <a:tab pos="2227580" algn="l"/>
                <a:tab pos="2544445" algn="l"/>
              </a:tabLst>
            </a:pP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𝑻𝑬</a:t>
            </a:r>
            <a:r>
              <a:rPr spc="85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=</a:t>
            </a:r>
            <a:r>
              <a:rPr spc="105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spc="5" dirty="0">
                <a:solidFill>
                  <a:srgbClr val="006FC0"/>
                </a:solidFill>
                <a:latin typeface="Cambria Math"/>
                <a:cs typeface="Cambria Math"/>
              </a:rPr>
              <a:t>𝑻</a:t>
            </a:r>
            <a:r>
              <a:rPr sz="1950" spc="7" baseline="-14957" dirty="0">
                <a:solidFill>
                  <a:srgbClr val="006FC0"/>
                </a:solidFill>
                <a:latin typeface="Cambria Math"/>
                <a:cs typeface="Cambria Math"/>
              </a:rPr>
              <a:t>𝒑</a:t>
            </a:r>
            <a:r>
              <a:rPr sz="1950" spc="270" baseline="-14957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+	𝑲</a:t>
            </a:r>
            <a:r>
              <a:rPr sz="1950" baseline="-14957" dirty="0">
                <a:solidFill>
                  <a:srgbClr val="006FC0"/>
                </a:solidFill>
                <a:latin typeface="Cambria Math"/>
                <a:cs typeface="Cambria Math"/>
              </a:rPr>
              <a:t>𝒃</a:t>
            </a:r>
            <a:r>
              <a:rPr sz="1950" spc="277" baseline="-14957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×</a:t>
            </a:r>
            <a:r>
              <a:rPr spc="10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spc="5" dirty="0">
                <a:solidFill>
                  <a:srgbClr val="006FC0"/>
                </a:solidFill>
                <a:latin typeface="Cambria Math"/>
                <a:cs typeface="Cambria Math"/>
              </a:rPr>
              <a:t>𝑻</a:t>
            </a:r>
            <a:r>
              <a:rPr sz="1950" spc="7" baseline="-14957" dirty="0">
                <a:solidFill>
                  <a:srgbClr val="006FC0"/>
                </a:solidFill>
                <a:latin typeface="Cambria Math"/>
                <a:cs typeface="Cambria Math"/>
              </a:rPr>
              <a:t>𝒃	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+	𝑲</a:t>
            </a:r>
            <a:r>
              <a:rPr sz="1950" baseline="-14957" dirty="0">
                <a:solidFill>
                  <a:srgbClr val="006FC0"/>
                </a:solidFill>
                <a:latin typeface="Cambria Math"/>
                <a:cs typeface="Cambria Math"/>
              </a:rPr>
              <a:t>𝟏</a:t>
            </a:r>
            <a:r>
              <a:rPr sz="1950" spc="232" baseline="-14957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006FC0"/>
                </a:solidFill>
                <a:latin typeface="Cambria Math"/>
                <a:cs typeface="Cambria Math"/>
              </a:rPr>
              <a:t>×</a:t>
            </a:r>
            <a:r>
              <a:rPr spc="-30" dirty="0">
                <a:solidFill>
                  <a:srgbClr val="006FC0"/>
                </a:solidFill>
                <a:latin typeface="Cambria Math"/>
                <a:cs typeface="Cambria Math"/>
              </a:rPr>
              <a:t> </a:t>
            </a:r>
            <a:r>
              <a:rPr spc="5" dirty="0">
                <a:solidFill>
                  <a:srgbClr val="006FC0"/>
                </a:solidFill>
                <a:latin typeface="Cambria Math"/>
                <a:cs typeface="Cambria Math"/>
              </a:rPr>
              <a:t>𝑻</a:t>
            </a:r>
            <a:r>
              <a:rPr sz="1950" spc="7" baseline="-14957" dirty="0">
                <a:solidFill>
                  <a:srgbClr val="006FC0"/>
                </a:solidFill>
                <a:latin typeface="Cambria Math"/>
                <a:cs typeface="Cambria Math"/>
              </a:rPr>
              <a:t>𝟏</a:t>
            </a:r>
            <a:endParaRPr sz="1950" baseline="-14957">
              <a:latin typeface="Cambria Math"/>
              <a:cs typeface="Cambria Math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5185" y="2355119"/>
            <a:ext cx="7399559" cy="330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6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9775" y="408457"/>
              <a:ext cx="512826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3146" y="47701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35" algn="ctr">
              <a:spcBef>
                <a:spcPts val="204"/>
              </a:spcBef>
            </a:pPr>
            <a:r>
              <a:rPr sz="2400" b="1" i="1" spc="-15" dirty="0">
                <a:latin typeface="Calibri"/>
                <a:cs typeface="Calibri"/>
              </a:rPr>
              <a:t>RUANG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BEBAS </a:t>
            </a:r>
            <a:r>
              <a:rPr sz="2400" b="1" i="1" spc="-15" dirty="0">
                <a:latin typeface="Calibri"/>
                <a:cs typeface="Calibri"/>
              </a:rPr>
              <a:t>DAN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RUANG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BANGUN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03449" y="1328927"/>
            <a:ext cx="7082155" cy="876300"/>
            <a:chOff x="1679448" y="1328927"/>
            <a:chExt cx="7082155" cy="876300"/>
          </a:xfrm>
        </p:grpSpPr>
        <p:sp>
          <p:nvSpPr>
            <p:cNvPr id="8" name="object 8"/>
            <p:cNvSpPr/>
            <p:nvPr/>
          </p:nvSpPr>
          <p:spPr>
            <a:xfrm>
              <a:off x="1692402" y="1341881"/>
              <a:ext cx="7056120" cy="850900"/>
            </a:xfrm>
            <a:custGeom>
              <a:avLst/>
              <a:gdLst/>
              <a:ahLst/>
              <a:cxnLst/>
              <a:rect l="l" t="t" r="r" b="b"/>
              <a:pathLst>
                <a:path w="7056120" h="850900">
                  <a:moveTo>
                    <a:pt x="6914388" y="0"/>
                  </a:moveTo>
                  <a:lnTo>
                    <a:pt x="141731" y="0"/>
                  </a:lnTo>
                  <a:lnTo>
                    <a:pt x="96950" y="7229"/>
                  </a:lnTo>
                  <a:lnTo>
                    <a:pt x="58046" y="27358"/>
                  </a:lnTo>
                  <a:lnTo>
                    <a:pt x="27358" y="58046"/>
                  </a:lnTo>
                  <a:lnTo>
                    <a:pt x="7229" y="96950"/>
                  </a:lnTo>
                  <a:lnTo>
                    <a:pt x="0" y="141731"/>
                  </a:lnTo>
                  <a:lnTo>
                    <a:pt x="0" y="708659"/>
                  </a:lnTo>
                  <a:lnTo>
                    <a:pt x="7229" y="753441"/>
                  </a:lnTo>
                  <a:lnTo>
                    <a:pt x="27358" y="792345"/>
                  </a:lnTo>
                  <a:lnTo>
                    <a:pt x="58046" y="823033"/>
                  </a:lnTo>
                  <a:lnTo>
                    <a:pt x="96950" y="843162"/>
                  </a:lnTo>
                  <a:lnTo>
                    <a:pt x="141731" y="850391"/>
                  </a:lnTo>
                  <a:lnTo>
                    <a:pt x="6914388" y="850391"/>
                  </a:lnTo>
                  <a:lnTo>
                    <a:pt x="6959169" y="843162"/>
                  </a:lnTo>
                  <a:lnTo>
                    <a:pt x="6998073" y="823033"/>
                  </a:lnTo>
                  <a:lnTo>
                    <a:pt x="7028761" y="792345"/>
                  </a:lnTo>
                  <a:lnTo>
                    <a:pt x="7048890" y="753441"/>
                  </a:lnTo>
                  <a:lnTo>
                    <a:pt x="7056120" y="708659"/>
                  </a:lnTo>
                  <a:lnTo>
                    <a:pt x="7056120" y="141731"/>
                  </a:lnTo>
                  <a:lnTo>
                    <a:pt x="7048890" y="96950"/>
                  </a:lnTo>
                  <a:lnTo>
                    <a:pt x="7028761" y="58046"/>
                  </a:lnTo>
                  <a:lnTo>
                    <a:pt x="6998073" y="27358"/>
                  </a:lnTo>
                  <a:lnTo>
                    <a:pt x="6959169" y="7229"/>
                  </a:lnTo>
                  <a:lnTo>
                    <a:pt x="691438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92402" y="1341881"/>
              <a:ext cx="7056120" cy="850900"/>
            </a:xfrm>
            <a:custGeom>
              <a:avLst/>
              <a:gdLst/>
              <a:ahLst/>
              <a:cxnLst/>
              <a:rect l="l" t="t" r="r" b="b"/>
              <a:pathLst>
                <a:path w="7056120" h="850900">
                  <a:moveTo>
                    <a:pt x="0" y="141731"/>
                  </a:moveTo>
                  <a:lnTo>
                    <a:pt x="7229" y="96950"/>
                  </a:lnTo>
                  <a:lnTo>
                    <a:pt x="27358" y="58046"/>
                  </a:lnTo>
                  <a:lnTo>
                    <a:pt x="58046" y="27358"/>
                  </a:lnTo>
                  <a:lnTo>
                    <a:pt x="96950" y="7229"/>
                  </a:lnTo>
                  <a:lnTo>
                    <a:pt x="141731" y="0"/>
                  </a:lnTo>
                  <a:lnTo>
                    <a:pt x="6914388" y="0"/>
                  </a:lnTo>
                  <a:lnTo>
                    <a:pt x="6959169" y="7229"/>
                  </a:lnTo>
                  <a:lnTo>
                    <a:pt x="6998073" y="27358"/>
                  </a:lnTo>
                  <a:lnTo>
                    <a:pt x="7028761" y="58046"/>
                  </a:lnTo>
                  <a:lnTo>
                    <a:pt x="7048890" y="96950"/>
                  </a:lnTo>
                  <a:lnTo>
                    <a:pt x="7056120" y="141731"/>
                  </a:lnTo>
                  <a:lnTo>
                    <a:pt x="7056120" y="708659"/>
                  </a:lnTo>
                  <a:lnTo>
                    <a:pt x="7048890" y="753441"/>
                  </a:lnTo>
                  <a:lnTo>
                    <a:pt x="7028761" y="792345"/>
                  </a:lnTo>
                  <a:lnTo>
                    <a:pt x="6998073" y="823033"/>
                  </a:lnTo>
                  <a:lnTo>
                    <a:pt x="6959169" y="843162"/>
                  </a:lnTo>
                  <a:lnTo>
                    <a:pt x="6914388" y="850391"/>
                  </a:lnTo>
                  <a:lnTo>
                    <a:pt x="141731" y="850391"/>
                  </a:lnTo>
                  <a:lnTo>
                    <a:pt x="96950" y="843162"/>
                  </a:lnTo>
                  <a:lnTo>
                    <a:pt x="58046" y="823033"/>
                  </a:lnTo>
                  <a:lnTo>
                    <a:pt x="27358" y="792345"/>
                  </a:lnTo>
                  <a:lnTo>
                    <a:pt x="7229" y="753441"/>
                  </a:lnTo>
                  <a:lnTo>
                    <a:pt x="0" y="708659"/>
                  </a:lnTo>
                  <a:lnTo>
                    <a:pt x="0" y="14173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51403" y="1499108"/>
            <a:ext cx="190817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</a:rPr>
              <a:t>Ruang</a:t>
            </a:r>
            <a:r>
              <a:rPr sz="2800" spc="-40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bebas</a:t>
            </a:r>
            <a:endParaRPr sz="2800"/>
          </a:p>
        </p:txBody>
      </p:sp>
      <p:sp>
        <p:nvSpPr>
          <p:cNvPr id="11" name="object 11"/>
          <p:cNvSpPr txBox="1"/>
          <p:nvPr/>
        </p:nvSpPr>
        <p:spPr>
          <a:xfrm>
            <a:off x="3427222" y="2162937"/>
            <a:ext cx="6276340" cy="10610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1300" marR="5080" indent="-228600">
              <a:lnSpc>
                <a:spcPct val="91500"/>
              </a:lnSpc>
              <a:spcBef>
                <a:spcPts val="345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Ruang di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senantiasa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 bebas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segala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rintangan </a:t>
            </a:r>
            <a:r>
              <a:rPr sz="2400" spc="-5" dirty="0">
                <a:latin typeface="Calibri"/>
                <a:cs typeface="Calibri"/>
              </a:rPr>
              <a:t>dan benda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penghalang,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disediakan untuk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lalu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lintas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rangkaian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03449" y="3622547"/>
            <a:ext cx="7082155" cy="812800"/>
            <a:chOff x="1679448" y="3622547"/>
            <a:chExt cx="7082155" cy="812800"/>
          </a:xfrm>
        </p:grpSpPr>
        <p:sp>
          <p:nvSpPr>
            <p:cNvPr id="13" name="object 13"/>
            <p:cNvSpPr/>
            <p:nvPr/>
          </p:nvSpPr>
          <p:spPr>
            <a:xfrm>
              <a:off x="1692402" y="3635501"/>
              <a:ext cx="7056120" cy="786765"/>
            </a:xfrm>
            <a:custGeom>
              <a:avLst/>
              <a:gdLst/>
              <a:ahLst/>
              <a:cxnLst/>
              <a:rect l="l" t="t" r="r" b="b"/>
              <a:pathLst>
                <a:path w="7056120" h="786764">
                  <a:moveTo>
                    <a:pt x="6925056" y="0"/>
                  </a:moveTo>
                  <a:lnTo>
                    <a:pt x="131064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4"/>
                  </a:lnTo>
                  <a:lnTo>
                    <a:pt x="0" y="655320"/>
                  </a:lnTo>
                  <a:lnTo>
                    <a:pt x="10298" y="706338"/>
                  </a:lnTo>
                  <a:lnTo>
                    <a:pt x="38385" y="747998"/>
                  </a:lnTo>
                  <a:lnTo>
                    <a:pt x="80045" y="776085"/>
                  </a:lnTo>
                  <a:lnTo>
                    <a:pt x="131064" y="786384"/>
                  </a:lnTo>
                  <a:lnTo>
                    <a:pt x="6925056" y="786384"/>
                  </a:lnTo>
                  <a:lnTo>
                    <a:pt x="6976074" y="776085"/>
                  </a:lnTo>
                  <a:lnTo>
                    <a:pt x="7017734" y="747998"/>
                  </a:lnTo>
                  <a:lnTo>
                    <a:pt x="7045821" y="706338"/>
                  </a:lnTo>
                  <a:lnTo>
                    <a:pt x="7056120" y="655320"/>
                  </a:lnTo>
                  <a:lnTo>
                    <a:pt x="7056120" y="131064"/>
                  </a:lnTo>
                  <a:lnTo>
                    <a:pt x="7045821" y="80045"/>
                  </a:lnTo>
                  <a:lnTo>
                    <a:pt x="7017734" y="38385"/>
                  </a:lnTo>
                  <a:lnTo>
                    <a:pt x="6976074" y="10298"/>
                  </a:lnTo>
                  <a:lnTo>
                    <a:pt x="6925056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92402" y="3635501"/>
              <a:ext cx="7056120" cy="786765"/>
            </a:xfrm>
            <a:custGeom>
              <a:avLst/>
              <a:gdLst/>
              <a:ahLst/>
              <a:cxnLst/>
              <a:rect l="l" t="t" r="r" b="b"/>
              <a:pathLst>
                <a:path w="7056120" h="786764">
                  <a:moveTo>
                    <a:pt x="0" y="131064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4" y="0"/>
                  </a:lnTo>
                  <a:lnTo>
                    <a:pt x="6925056" y="0"/>
                  </a:lnTo>
                  <a:lnTo>
                    <a:pt x="6976074" y="10298"/>
                  </a:lnTo>
                  <a:lnTo>
                    <a:pt x="7017734" y="38385"/>
                  </a:lnTo>
                  <a:lnTo>
                    <a:pt x="7045821" y="80045"/>
                  </a:lnTo>
                  <a:lnTo>
                    <a:pt x="7056120" y="131064"/>
                  </a:lnTo>
                  <a:lnTo>
                    <a:pt x="7056120" y="655320"/>
                  </a:lnTo>
                  <a:lnTo>
                    <a:pt x="7045821" y="706338"/>
                  </a:lnTo>
                  <a:lnTo>
                    <a:pt x="7017734" y="747998"/>
                  </a:lnTo>
                  <a:lnTo>
                    <a:pt x="6976074" y="776085"/>
                  </a:lnTo>
                  <a:lnTo>
                    <a:pt x="6925056" y="786384"/>
                  </a:lnTo>
                  <a:lnTo>
                    <a:pt x="131064" y="786384"/>
                  </a:lnTo>
                  <a:lnTo>
                    <a:pt x="80045" y="776085"/>
                  </a:lnTo>
                  <a:lnTo>
                    <a:pt x="38385" y="747998"/>
                  </a:lnTo>
                  <a:lnTo>
                    <a:pt x="10298" y="706338"/>
                  </a:lnTo>
                  <a:lnTo>
                    <a:pt x="0" y="655320"/>
                  </a:lnTo>
                  <a:lnTo>
                    <a:pt x="0" y="131064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333115" y="3797301"/>
            <a:ext cx="6696709" cy="232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Ruang</a:t>
            </a:r>
            <a:r>
              <a:rPr sz="2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bangun</a:t>
            </a:r>
            <a:endParaRPr sz="2400">
              <a:latin typeface="Calibri"/>
              <a:cs typeface="Calibri"/>
            </a:endParaRPr>
          </a:p>
          <a:p>
            <a:pPr marL="335280" marR="5080" indent="-228600">
              <a:lnSpc>
                <a:spcPct val="91600"/>
              </a:lnSpc>
              <a:spcBef>
                <a:spcPts val="2014"/>
              </a:spcBef>
              <a:buChar char="•"/>
              <a:tabLst>
                <a:tab pos="335915" algn="l"/>
              </a:tabLst>
            </a:pPr>
            <a:r>
              <a:rPr sz="2400" dirty="0">
                <a:latin typeface="Calibri"/>
                <a:cs typeface="Calibri"/>
              </a:rPr>
              <a:t>Ruang </a:t>
            </a:r>
            <a:r>
              <a:rPr sz="2400" spc="-5" dirty="0">
                <a:latin typeface="Calibri"/>
                <a:cs typeface="Calibri"/>
              </a:rPr>
              <a:t>di sisi sepur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senantiasa harus bebas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 </a:t>
            </a:r>
            <a:r>
              <a:rPr sz="2400" spc="-10" dirty="0">
                <a:latin typeface="Calibri"/>
                <a:cs typeface="Calibri"/>
              </a:rPr>
              <a:t>segala </a:t>
            </a:r>
            <a:r>
              <a:rPr sz="2400" spc="-5" dirty="0">
                <a:latin typeface="Calibri"/>
                <a:cs typeface="Calibri"/>
              </a:rPr>
              <a:t>bangunan </a:t>
            </a:r>
            <a:r>
              <a:rPr sz="2400" spc="-15" dirty="0">
                <a:latin typeface="Calibri"/>
                <a:cs typeface="Calibri"/>
              </a:rPr>
              <a:t>tetap </a:t>
            </a:r>
            <a:r>
              <a:rPr sz="2400" spc="-5" dirty="0">
                <a:latin typeface="Calibri"/>
                <a:cs typeface="Calibri"/>
              </a:rPr>
              <a:t>seperti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dirty="0">
                <a:latin typeface="Calibri"/>
                <a:cs typeface="Calibri"/>
              </a:rPr>
              <a:t>lain tiang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semboyan, </a:t>
            </a:r>
            <a:r>
              <a:rPr sz="2400" dirty="0">
                <a:latin typeface="Calibri"/>
                <a:cs typeface="Calibri"/>
              </a:rPr>
              <a:t>tiang </a:t>
            </a:r>
            <a:r>
              <a:rPr sz="2400" spc="-5" dirty="0">
                <a:latin typeface="Calibri"/>
                <a:cs typeface="Calibri"/>
              </a:rPr>
              <a:t>listrik dan </a:t>
            </a:r>
            <a:r>
              <a:rPr sz="2400" dirty="0">
                <a:latin typeface="Calibri"/>
                <a:cs typeface="Calibri"/>
              </a:rPr>
              <a:t>tiang </a:t>
            </a:r>
            <a:r>
              <a:rPr sz="2400" spc="-50" dirty="0">
                <a:latin typeface="Calibri"/>
                <a:cs typeface="Calibri"/>
              </a:rPr>
              <a:t>pagar. </a:t>
            </a:r>
            <a:r>
              <a:rPr sz="2400" spc="-10" dirty="0">
                <a:latin typeface="Calibri"/>
                <a:cs typeface="Calibri"/>
              </a:rPr>
              <a:t>Batas </a:t>
            </a:r>
            <a:r>
              <a:rPr sz="2400" dirty="0">
                <a:latin typeface="Calibri"/>
                <a:cs typeface="Calibri"/>
              </a:rPr>
              <a:t>ruang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bangun </a:t>
            </a:r>
            <a:r>
              <a:rPr sz="2400" spc="-10" dirty="0">
                <a:latin typeface="Calibri"/>
                <a:cs typeface="Calibri"/>
              </a:rPr>
              <a:t>diukur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sumbu 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dirty="0">
                <a:latin typeface="Calibri"/>
                <a:cs typeface="Calibri"/>
              </a:rPr>
              <a:t>tinggi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meter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sampai 3.55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568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98877" y="501383"/>
            <a:ext cx="3650615" cy="561340"/>
            <a:chOff x="1674876" y="501383"/>
            <a:chExt cx="3650615" cy="561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5160" y="530177"/>
              <a:ext cx="3599703" cy="4407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4876" y="501383"/>
              <a:ext cx="3215640" cy="560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3268" y="548640"/>
              <a:ext cx="3528059" cy="36880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287267" y="548641"/>
            <a:ext cx="3528060" cy="307777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spcBef>
                <a:spcPts val="240"/>
              </a:spcBef>
            </a:pPr>
            <a:r>
              <a:rPr b="1" spc="-10" dirty="0">
                <a:latin typeface="Calibri"/>
                <a:cs typeface="Calibri"/>
              </a:rPr>
              <a:t>Jarak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horizontal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ruang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bangun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6642" y="1428953"/>
            <a:ext cx="6526530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lintas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2,35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2,53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m</a:t>
            </a:r>
            <a:r>
              <a:rPr sz="2000" spc="-5" dirty="0">
                <a:latin typeface="Calibri"/>
                <a:cs typeface="Calibri"/>
              </a:rPr>
              <a:t> di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kiri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kanan</a:t>
            </a:r>
            <a:endParaRPr sz="2000"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  <a:p>
            <a:pPr marL="299085" marR="9969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emplasemen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1,95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 –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2,35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 di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kiri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kanan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jembatan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2,15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kiri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kanan</a:t>
            </a:r>
            <a:r>
              <a:rPr sz="2000" spc="-5" dirty="0">
                <a:latin typeface="Calibri"/>
                <a:cs typeface="Calibri"/>
              </a:rPr>
              <a:t> sumbu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337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6492" y="1"/>
            <a:ext cx="6416040" cy="6038215"/>
            <a:chOff x="2412492" y="0"/>
            <a:chExt cx="6416040" cy="6038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2492" y="0"/>
              <a:ext cx="5399532" cy="60380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29044" y="2897123"/>
              <a:ext cx="1961388" cy="7360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89420" y="2877299"/>
              <a:ext cx="2039112" cy="8351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76288" y="2924555"/>
              <a:ext cx="1871472" cy="64617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00288" y="2954741"/>
            <a:ext cx="1871980" cy="586058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750" rIns="0" bIns="0" rtlCol="0" anchor="ctr">
            <a:spAutoFit/>
          </a:bodyPr>
          <a:lstStyle/>
          <a:p>
            <a:pPr marL="93980" marR="85725" indent="233045">
              <a:lnSpc>
                <a:spcPct val="100000"/>
              </a:lnSpc>
              <a:spcBef>
                <a:spcPts val="250"/>
              </a:spcBef>
            </a:pPr>
            <a:r>
              <a:rPr sz="1800" b="1" spc="-5" dirty="0">
                <a:solidFill>
                  <a:srgbClr val="000000"/>
                </a:solidFill>
              </a:rPr>
              <a:t>Ruang </a:t>
            </a:r>
            <a:r>
              <a:rPr sz="1800" b="1" dirty="0">
                <a:solidFill>
                  <a:srgbClr val="000000"/>
                </a:solidFill>
              </a:rPr>
              <a:t>Bebas </a:t>
            </a:r>
            <a:r>
              <a:rPr sz="1800" b="1" spc="5" dirty="0">
                <a:solidFill>
                  <a:srgbClr val="000000"/>
                </a:solidFill>
              </a:rPr>
              <a:t> </a:t>
            </a:r>
            <a:r>
              <a:rPr sz="1800" b="1" dirty="0">
                <a:solidFill>
                  <a:srgbClr val="000000"/>
                </a:solidFill>
              </a:rPr>
              <a:t>pada</a:t>
            </a:r>
            <a:r>
              <a:rPr sz="1800" b="1" spc="-55" dirty="0">
                <a:solidFill>
                  <a:srgbClr val="000000"/>
                </a:solidFill>
              </a:rPr>
              <a:t> </a:t>
            </a:r>
            <a:r>
              <a:rPr sz="1800" b="1" dirty="0">
                <a:solidFill>
                  <a:srgbClr val="000000"/>
                </a:solidFill>
              </a:rPr>
              <a:t>bagian</a:t>
            </a:r>
            <a:r>
              <a:rPr sz="1800" b="1" spc="-55" dirty="0">
                <a:solidFill>
                  <a:srgbClr val="000000"/>
                </a:solidFill>
              </a:rPr>
              <a:t> </a:t>
            </a:r>
            <a:r>
              <a:rPr sz="1800" b="1" spc="-5" dirty="0">
                <a:solidFill>
                  <a:srgbClr val="000000"/>
                </a:solidFill>
              </a:rPr>
              <a:t>lurus</a:t>
            </a:r>
          </a:p>
        </p:txBody>
      </p:sp>
    </p:spTree>
    <p:extLst>
      <p:ext uri="{BB962C8B-B14F-4D97-AF65-F5344CB8AC3E}">
        <p14:creationId xmlns:p14="http://schemas.microsoft.com/office/powerpoint/2010/main" val="3109166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8455" y="548640"/>
            <a:ext cx="4762500" cy="35722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10789" y="4384040"/>
            <a:ext cx="5442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Penempatan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tiang-tiang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dirty="0">
                <a:latin typeface="Calibri"/>
                <a:cs typeface="Calibri"/>
              </a:rPr>
              <a:t> harus </a:t>
            </a:r>
            <a:r>
              <a:rPr spc="-5" dirty="0">
                <a:latin typeface="Calibri"/>
                <a:cs typeface="Calibri"/>
              </a:rPr>
              <a:t>memperhatikan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ruang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bangun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1813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89227" y="4635995"/>
            <a:ext cx="1943735" cy="561340"/>
            <a:chOff x="2365226" y="4635995"/>
            <a:chExt cx="1943735" cy="561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5226" y="4664789"/>
              <a:ext cx="1943142" cy="4407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6124" y="4635995"/>
              <a:ext cx="1639824" cy="560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3348" y="4683252"/>
              <a:ext cx="1871472" cy="36880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927348" y="4683253"/>
            <a:ext cx="1871980" cy="30905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292100">
              <a:spcBef>
                <a:spcPts val="250"/>
              </a:spcBef>
            </a:pPr>
            <a:r>
              <a:rPr b="1" spc="-10" dirty="0">
                <a:latin typeface="Calibri"/>
                <a:cs typeface="Calibri"/>
              </a:rPr>
              <a:t>Peron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rendah</a:t>
            </a:r>
            <a:endParaRPr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36492" y="693420"/>
            <a:ext cx="5975604" cy="398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43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10355" y="188977"/>
            <a:ext cx="5149850" cy="2677795"/>
            <a:chOff x="2086355" y="188976"/>
            <a:chExt cx="5149850" cy="26777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4455" y="188976"/>
              <a:ext cx="5111496" cy="25557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6355" y="2325598"/>
              <a:ext cx="1962912" cy="4587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18003" y="2305799"/>
              <a:ext cx="1496568" cy="5608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3599" y="2353055"/>
              <a:ext cx="1872996" cy="36880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657600" y="2353055"/>
            <a:ext cx="1873250" cy="308418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64490">
              <a:spcBef>
                <a:spcPts val="245"/>
              </a:spcBef>
            </a:pPr>
            <a:r>
              <a:rPr b="1" spc="-15" dirty="0">
                <a:latin typeface="Calibri"/>
                <a:cs typeface="Calibri"/>
              </a:rPr>
              <a:t>Peron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tinggi</a:t>
            </a:r>
            <a:endParaRPr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57601" y="2852928"/>
            <a:ext cx="6442075" cy="3394075"/>
            <a:chOff x="2133600" y="2852927"/>
            <a:chExt cx="6442075" cy="339407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33600" y="2852927"/>
              <a:ext cx="4329684" cy="32506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72455" y="5705855"/>
              <a:ext cx="3403092" cy="4602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51704" y="5686044"/>
              <a:ext cx="3241548" cy="5608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9700" y="5733288"/>
              <a:ext cx="3313176" cy="37033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743701" y="5733289"/>
            <a:ext cx="3313429" cy="30969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13360">
              <a:spcBef>
                <a:spcPts val="254"/>
              </a:spcBef>
            </a:pPr>
            <a:r>
              <a:rPr b="1" spc="-15" dirty="0">
                <a:latin typeface="Calibri"/>
                <a:cs typeface="Calibri"/>
              </a:rPr>
              <a:t>Peron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rendah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yang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ditinggikan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609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74931" y="117348"/>
            <a:ext cx="6819900" cy="6045835"/>
            <a:chOff x="2150931" y="117347"/>
            <a:chExt cx="6819900" cy="6045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0931" y="117347"/>
              <a:ext cx="5732720" cy="60457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2636" y="2834640"/>
              <a:ext cx="2357628" cy="7360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3700" y="2814815"/>
              <a:ext cx="2093976" cy="8351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9880" y="2862071"/>
              <a:ext cx="2267712" cy="64617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183880" y="2892259"/>
            <a:ext cx="2268220" cy="586058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750" rIns="0" bIns="0" rtlCol="0" anchor="ctr">
            <a:spAutoFit/>
          </a:bodyPr>
          <a:lstStyle/>
          <a:p>
            <a:pPr marL="377825" marR="255904" indent="-113030">
              <a:lnSpc>
                <a:spcPct val="100000"/>
              </a:lnSpc>
              <a:spcBef>
                <a:spcPts val="250"/>
              </a:spcBef>
            </a:pPr>
            <a:r>
              <a:rPr sz="1800" b="1" spc="-5" dirty="0">
                <a:solidFill>
                  <a:srgbClr val="000000"/>
                </a:solidFill>
              </a:rPr>
              <a:t>Ruang</a:t>
            </a:r>
            <a:r>
              <a:rPr sz="1800" b="1" spc="-50" dirty="0">
                <a:solidFill>
                  <a:srgbClr val="000000"/>
                </a:solidFill>
              </a:rPr>
              <a:t> </a:t>
            </a:r>
            <a:r>
              <a:rPr sz="1800" b="1" dirty="0">
                <a:solidFill>
                  <a:srgbClr val="000000"/>
                </a:solidFill>
              </a:rPr>
              <a:t>Bebas</a:t>
            </a:r>
            <a:r>
              <a:rPr sz="1800" b="1" spc="-60" dirty="0">
                <a:solidFill>
                  <a:srgbClr val="000000"/>
                </a:solidFill>
              </a:rPr>
              <a:t> </a:t>
            </a:r>
            <a:r>
              <a:rPr sz="1800" b="1" dirty="0">
                <a:solidFill>
                  <a:srgbClr val="000000"/>
                </a:solidFill>
              </a:rPr>
              <a:t>pada </a:t>
            </a:r>
            <a:r>
              <a:rPr sz="1800" b="1" spc="-395" dirty="0">
                <a:solidFill>
                  <a:srgbClr val="000000"/>
                </a:solidFill>
              </a:rPr>
              <a:t> </a:t>
            </a:r>
            <a:r>
              <a:rPr sz="1800" b="1" dirty="0">
                <a:solidFill>
                  <a:srgbClr val="000000"/>
                </a:solidFill>
              </a:rPr>
              <a:t>bagian</a:t>
            </a:r>
            <a:r>
              <a:rPr sz="1800" b="1" spc="-50" dirty="0">
                <a:solidFill>
                  <a:srgbClr val="000000"/>
                </a:solidFill>
              </a:rPr>
              <a:t> </a:t>
            </a:r>
            <a:r>
              <a:rPr sz="1800" b="1" spc="-10" dirty="0">
                <a:solidFill>
                  <a:srgbClr val="000000"/>
                </a:solidFill>
              </a:rPr>
              <a:t>tikungan</a:t>
            </a:r>
          </a:p>
        </p:txBody>
      </p:sp>
    </p:spTree>
    <p:extLst>
      <p:ext uri="{BB962C8B-B14F-4D97-AF65-F5344CB8AC3E}">
        <p14:creationId xmlns:p14="http://schemas.microsoft.com/office/powerpoint/2010/main" val="3885577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28060" y="548639"/>
            <a:ext cx="6210300" cy="4517390"/>
            <a:chOff x="2004060" y="548639"/>
            <a:chExt cx="6210300" cy="4517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1304" y="548639"/>
              <a:ext cx="6120384" cy="44637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4060" y="4482109"/>
              <a:ext cx="6210299" cy="5836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2924" y="4462259"/>
              <a:ext cx="3052572" cy="5608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1304" y="4509515"/>
              <a:ext cx="6120384" cy="49377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575305" y="4509515"/>
            <a:ext cx="6120765" cy="308418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270" algn="ctr">
              <a:spcBef>
                <a:spcPts val="245"/>
              </a:spcBef>
            </a:pPr>
            <a:r>
              <a:rPr b="1" spc="-5" dirty="0">
                <a:latin typeface="Calibri"/>
                <a:cs typeface="Calibri"/>
              </a:rPr>
              <a:t>Ruang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Bebas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pada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jembatan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2801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86415" y="5469635"/>
            <a:ext cx="5039995" cy="561340"/>
            <a:chOff x="2662414" y="5469635"/>
            <a:chExt cx="5039995" cy="561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2414" y="5498472"/>
              <a:ext cx="5039895" cy="4422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3095" y="5469635"/>
              <a:ext cx="5018532" cy="560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00527" y="5516879"/>
              <a:ext cx="4968239" cy="3703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224527" y="5516880"/>
            <a:ext cx="4968240" cy="30905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52400">
              <a:spcBef>
                <a:spcPts val="250"/>
              </a:spcBef>
            </a:pPr>
            <a:r>
              <a:rPr b="1" spc="-5" dirty="0">
                <a:latin typeface="Calibri"/>
                <a:cs typeface="Calibri"/>
              </a:rPr>
              <a:t>Ruang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Bebas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pada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bagian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lurus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untuk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jalur</a:t>
            </a:r>
            <a:r>
              <a:rPr b="1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ganda</a:t>
            </a:r>
            <a:endParaRPr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61113" y="341375"/>
            <a:ext cx="5981007" cy="492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46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5045" y="5686044"/>
            <a:ext cx="5655945" cy="561340"/>
            <a:chOff x="2321044" y="5686044"/>
            <a:chExt cx="5655945" cy="561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1044" y="5714851"/>
              <a:ext cx="5655578" cy="4407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1259" y="5686044"/>
              <a:ext cx="5372099" cy="560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9151" y="5733288"/>
              <a:ext cx="5583936" cy="36880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83151" y="5733289"/>
            <a:ext cx="5584190" cy="30905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283210">
              <a:spcBef>
                <a:spcPts val="250"/>
              </a:spcBef>
            </a:pPr>
            <a:r>
              <a:rPr b="1" spc="-5" dirty="0">
                <a:latin typeface="Calibri"/>
                <a:cs typeface="Calibri"/>
              </a:rPr>
              <a:t>Ruang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Bebas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pada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bagian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tikungan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untuk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jalur</a:t>
            </a:r>
            <a:r>
              <a:rPr b="1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ganda</a:t>
            </a:r>
            <a:endParaRPr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70335" y="332231"/>
            <a:ext cx="6595584" cy="489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79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7395" y="408457"/>
              <a:ext cx="5111496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i="1" spc="-20" dirty="0">
                <a:solidFill>
                  <a:srgbClr val="000000"/>
                </a:solidFill>
                <a:latin typeface="Calibri"/>
                <a:cs typeface="Calibri"/>
              </a:rPr>
              <a:t>PENAMPANG</a:t>
            </a:r>
            <a:r>
              <a:rPr sz="2400" i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20" dirty="0">
                <a:solidFill>
                  <a:srgbClr val="000000"/>
                </a:solidFill>
                <a:latin typeface="Calibri"/>
                <a:cs typeface="Calibri"/>
              </a:rPr>
              <a:t>MELINTANG</a:t>
            </a:r>
            <a:r>
              <a:rPr sz="2400" i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000000"/>
                </a:solidFill>
                <a:latin typeface="Calibri"/>
                <a:cs typeface="Calibri"/>
              </a:rPr>
              <a:t>JALAN</a:t>
            </a:r>
            <a:r>
              <a:rPr sz="2400" i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000000"/>
                </a:solidFill>
                <a:latin typeface="Calibri"/>
                <a:cs typeface="Calibri"/>
              </a:rPr>
              <a:t>REL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4634" y="1425905"/>
            <a:ext cx="675957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Calibri"/>
                <a:cs typeface="Calibri"/>
              </a:rPr>
              <a:t>Merupakan</a:t>
            </a:r>
            <a:r>
              <a:rPr sz="2400" spc="-15" dirty="0">
                <a:latin typeface="Calibri"/>
                <a:cs typeface="Calibri"/>
              </a:rPr>
              <a:t> potongan</a:t>
            </a:r>
            <a:r>
              <a:rPr sz="2400" spc="-5" dirty="0">
                <a:latin typeface="Calibri"/>
                <a:cs typeface="Calibri"/>
              </a:rPr>
              <a:t> pada jalan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tegak </a:t>
            </a:r>
            <a:r>
              <a:rPr sz="2400" dirty="0">
                <a:latin typeface="Calibri"/>
                <a:cs typeface="Calibri"/>
              </a:rPr>
              <a:t>lurus </a:t>
            </a:r>
            <a:r>
              <a:rPr sz="2400" spc="-5" dirty="0">
                <a:latin typeface="Calibri"/>
                <a:cs typeface="Calibri"/>
              </a:rPr>
              <a:t>sumbu sepur dimana </a:t>
            </a:r>
            <a:r>
              <a:rPr sz="2400" spc="-10" dirty="0">
                <a:latin typeface="Calibri"/>
                <a:cs typeface="Calibri"/>
              </a:rPr>
              <a:t>terlihat </a:t>
            </a:r>
            <a:r>
              <a:rPr sz="2400" spc="-5" dirty="0">
                <a:latin typeface="Calibri"/>
                <a:cs typeface="Calibri"/>
              </a:rPr>
              <a:t>pembagian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20" dirty="0">
                <a:latin typeface="Calibri"/>
                <a:cs typeface="Calibri"/>
              </a:rPr>
              <a:t>ukuran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jalan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daslam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melintang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15"/>
              </a:spcBef>
              <a:buFont typeface="Arial MT"/>
              <a:buChar char="•"/>
            </a:pPr>
            <a:endParaRPr sz="2350">
              <a:latin typeface="Calibri"/>
              <a:cs typeface="Calibri"/>
            </a:endParaRPr>
          </a:p>
          <a:p>
            <a:pPr marL="299085" marR="375285" indent="-287020" algn="just">
              <a:buFont typeface="Arial MT"/>
              <a:buChar char="•"/>
              <a:tabLst>
                <a:tab pos="299720" algn="l"/>
              </a:tabLst>
            </a:pPr>
            <a:r>
              <a:rPr sz="2400" spc="-1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tempat –tempat </a:t>
            </a:r>
            <a:r>
              <a:rPr sz="2400" dirty="0">
                <a:latin typeface="Calibri"/>
                <a:cs typeface="Calibri"/>
              </a:rPr>
              <a:t>khusus </a:t>
            </a:r>
            <a:r>
              <a:rPr sz="2400" spc="-5" dirty="0">
                <a:latin typeface="Calibri"/>
                <a:cs typeface="Calibri"/>
              </a:rPr>
              <a:t>seperti perlintasan,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penampang melintang </a:t>
            </a:r>
            <a:r>
              <a:rPr sz="2400" spc="-10" dirty="0">
                <a:latin typeface="Calibri"/>
                <a:cs typeface="Calibri"/>
              </a:rPr>
              <a:t>dapat disesuaikan </a:t>
            </a:r>
            <a:r>
              <a:rPr sz="2400" spc="-15" dirty="0">
                <a:latin typeface="Calibri"/>
                <a:cs typeface="Calibri"/>
              </a:rPr>
              <a:t>dengan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keadaan</a:t>
            </a:r>
            <a:r>
              <a:rPr sz="2400" spc="-10" dirty="0">
                <a:latin typeface="Calibri"/>
                <a:cs typeface="Calibri"/>
              </a:rPr>
              <a:t> setempat.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7373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58043" y="5254752"/>
            <a:ext cx="5039995" cy="561340"/>
            <a:chOff x="2734042" y="5254752"/>
            <a:chExt cx="5039995" cy="561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4042" y="5282064"/>
              <a:ext cx="5039895" cy="4422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6915" y="5254752"/>
              <a:ext cx="4994148" cy="5608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2155" y="5300472"/>
              <a:ext cx="4968240" cy="3703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296155" y="5300472"/>
            <a:ext cx="4968240" cy="30969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165100">
              <a:spcBef>
                <a:spcPts val="254"/>
              </a:spcBef>
            </a:pP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Melintang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rel</a:t>
            </a:r>
            <a:r>
              <a:rPr b="1" spc="-5" dirty="0">
                <a:latin typeface="Calibri"/>
                <a:cs typeface="Calibri"/>
              </a:rPr>
              <a:t> tunggal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di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bagian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lurus</a:t>
            </a:r>
            <a:endParaRPr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76927" y="413108"/>
            <a:ext cx="7291072" cy="232707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57103" y="2906268"/>
            <a:ext cx="7473528" cy="212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97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53601" y="5398008"/>
            <a:ext cx="5845175" cy="835660"/>
            <a:chOff x="2229600" y="5398008"/>
            <a:chExt cx="5845175" cy="835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9600" y="5426907"/>
              <a:ext cx="5844563" cy="7179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3912" y="5398008"/>
              <a:ext cx="5614416" cy="8351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712" y="5445252"/>
              <a:ext cx="5772912" cy="64617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791711" y="5445252"/>
            <a:ext cx="5773420" cy="586058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algn="ctr">
              <a:spcBef>
                <a:spcPts val="250"/>
              </a:spcBef>
            </a:pP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rel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yang </a:t>
            </a:r>
            <a:r>
              <a:rPr b="1" dirty="0">
                <a:latin typeface="Calibri"/>
                <a:cs typeface="Calibri"/>
              </a:rPr>
              <a:t>baik,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dengan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balas</a:t>
            </a:r>
            <a:r>
              <a:rPr b="1" spc="-10" dirty="0">
                <a:latin typeface="Calibri"/>
                <a:cs typeface="Calibri"/>
              </a:rPr>
              <a:t> yang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cukup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dan</a:t>
            </a:r>
            <a:endParaRPr>
              <a:latin typeface="Calibri"/>
              <a:cs typeface="Calibri"/>
            </a:endParaRPr>
          </a:p>
          <a:p>
            <a:pPr marL="1905" algn="ctr"/>
            <a:r>
              <a:rPr b="1" spc="-10" dirty="0">
                <a:latin typeface="Calibri"/>
                <a:cs typeface="Calibri"/>
              </a:rPr>
              <a:t>kelurusan </a:t>
            </a:r>
            <a:r>
              <a:rPr b="1" spc="-15" dirty="0">
                <a:latin typeface="Calibri"/>
                <a:cs typeface="Calibri"/>
              </a:rPr>
              <a:t>rel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yang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mantap</a:t>
            </a:r>
            <a:endParaRPr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1160" y="999787"/>
            <a:ext cx="5747004" cy="430987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56495" y="2354964"/>
            <a:ext cx="6593307" cy="32060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954338" algn="just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00"/>
                </a:solidFill>
              </a:rPr>
              <a:t>Profil</a:t>
            </a:r>
            <a:r>
              <a:rPr sz="2000" b="1" spc="-20" dirty="0">
                <a:solidFill>
                  <a:srgbClr val="FFFF00"/>
                </a:solidFill>
              </a:rPr>
              <a:t> </a:t>
            </a:r>
            <a:r>
              <a:rPr sz="2000" b="1" dirty="0">
                <a:solidFill>
                  <a:srgbClr val="FFFF00"/>
                </a:solidFill>
              </a:rPr>
              <a:t>balas</a:t>
            </a:r>
            <a:r>
              <a:rPr sz="2000" b="1" spc="-40" dirty="0">
                <a:solidFill>
                  <a:srgbClr val="FFFF00"/>
                </a:solidFill>
              </a:rPr>
              <a:t> </a:t>
            </a:r>
            <a:r>
              <a:rPr sz="2000" b="1" spc="-10" dirty="0">
                <a:solidFill>
                  <a:srgbClr val="FFFF00"/>
                </a:solidFill>
              </a:rPr>
              <a:t>yang</a:t>
            </a:r>
            <a:r>
              <a:rPr sz="2000" b="1" spc="-25" dirty="0">
                <a:solidFill>
                  <a:srgbClr val="FFFF00"/>
                </a:solidFill>
              </a:rPr>
              <a:t> </a:t>
            </a:r>
            <a:r>
              <a:rPr sz="2000" b="1" dirty="0">
                <a:solidFill>
                  <a:srgbClr val="FFFF00"/>
                </a:solidFill>
              </a:rPr>
              <a:t>baik</a:t>
            </a:r>
          </a:p>
        </p:txBody>
      </p:sp>
      <p:sp>
        <p:nvSpPr>
          <p:cNvPr id="9" name="object 9"/>
          <p:cNvSpPr/>
          <p:nvPr/>
        </p:nvSpPr>
        <p:spPr>
          <a:xfrm>
            <a:off x="8574024" y="2782062"/>
            <a:ext cx="86995" cy="936625"/>
          </a:xfrm>
          <a:custGeom>
            <a:avLst/>
            <a:gdLst/>
            <a:ahLst/>
            <a:cxnLst/>
            <a:rect l="l" t="t" r="r" b="b"/>
            <a:pathLst>
              <a:path w="86995" h="936625">
                <a:moveTo>
                  <a:pt x="28955" y="849249"/>
                </a:moveTo>
                <a:lnTo>
                  <a:pt x="0" y="849249"/>
                </a:lnTo>
                <a:lnTo>
                  <a:pt x="43433" y="936117"/>
                </a:lnTo>
                <a:lnTo>
                  <a:pt x="79628" y="863726"/>
                </a:lnTo>
                <a:lnTo>
                  <a:pt x="28955" y="863726"/>
                </a:lnTo>
                <a:lnTo>
                  <a:pt x="28955" y="849249"/>
                </a:lnTo>
                <a:close/>
              </a:path>
              <a:path w="86995" h="936625">
                <a:moveTo>
                  <a:pt x="57911" y="0"/>
                </a:moveTo>
                <a:lnTo>
                  <a:pt x="28955" y="0"/>
                </a:lnTo>
                <a:lnTo>
                  <a:pt x="28955" y="863726"/>
                </a:lnTo>
                <a:lnTo>
                  <a:pt x="57911" y="863726"/>
                </a:lnTo>
                <a:lnTo>
                  <a:pt x="57911" y="0"/>
                </a:lnTo>
                <a:close/>
              </a:path>
              <a:path w="86995" h="936625">
                <a:moveTo>
                  <a:pt x="86868" y="849249"/>
                </a:moveTo>
                <a:lnTo>
                  <a:pt x="57911" y="849249"/>
                </a:lnTo>
                <a:lnTo>
                  <a:pt x="57911" y="863726"/>
                </a:lnTo>
                <a:lnTo>
                  <a:pt x="79628" y="863726"/>
                </a:lnTo>
                <a:lnTo>
                  <a:pt x="86868" y="84924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4735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0420" y="1053083"/>
            <a:ext cx="6313932" cy="363778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53601" y="5398008"/>
            <a:ext cx="5845175" cy="561340"/>
            <a:chOff x="2229600" y="5398008"/>
            <a:chExt cx="5845175" cy="5613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9600" y="5426815"/>
              <a:ext cx="5844563" cy="4407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8920" y="5398008"/>
              <a:ext cx="4725924" cy="5608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7712" y="5445252"/>
              <a:ext cx="5772912" cy="36880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791711" y="5445253"/>
            <a:ext cx="5773420" cy="30905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905" algn="ctr">
              <a:spcBef>
                <a:spcPts val="250"/>
              </a:spcBef>
            </a:pP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rel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kurang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baik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dengan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balas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yang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09435" y="2030984"/>
            <a:ext cx="2085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FF00"/>
                </a:solidFill>
                <a:latin typeface="Calibri"/>
                <a:cs typeface="Calibri"/>
              </a:rPr>
              <a:t>Profil</a:t>
            </a:r>
            <a:r>
              <a:rPr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00"/>
                </a:solidFill>
                <a:latin typeface="Calibri"/>
                <a:cs typeface="Calibri"/>
              </a:rPr>
              <a:t>balas</a:t>
            </a:r>
            <a:r>
              <a:rPr b="1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00"/>
                </a:solidFill>
                <a:latin typeface="Calibri"/>
                <a:cs typeface="Calibri"/>
              </a:rPr>
              <a:t>yang</a:t>
            </a:r>
            <a:r>
              <a:rPr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FF00"/>
                </a:solidFill>
                <a:latin typeface="Calibri"/>
                <a:cs typeface="Calibri"/>
              </a:rPr>
              <a:t>jelek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924801" y="2574799"/>
            <a:ext cx="86995" cy="936625"/>
          </a:xfrm>
          <a:custGeom>
            <a:avLst/>
            <a:gdLst/>
            <a:ahLst/>
            <a:cxnLst/>
            <a:rect l="l" t="t" r="r" b="b"/>
            <a:pathLst>
              <a:path w="86995" h="936625">
                <a:moveTo>
                  <a:pt x="28955" y="849249"/>
                </a:moveTo>
                <a:lnTo>
                  <a:pt x="0" y="849249"/>
                </a:lnTo>
                <a:lnTo>
                  <a:pt x="43434" y="936116"/>
                </a:lnTo>
                <a:lnTo>
                  <a:pt x="79628" y="863726"/>
                </a:lnTo>
                <a:lnTo>
                  <a:pt x="28955" y="863726"/>
                </a:lnTo>
                <a:lnTo>
                  <a:pt x="28955" y="849249"/>
                </a:lnTo>
                <a:close/>
              </a:path>
              <a:path w="86995" h="936625">
                <a:moveTo>
                  <a:pt x="57912" y="0"/>
                </a:moveTo>
                <a:lnTo>
                  <a:pt x="28955" y="0"/>
                </a:lnTo>
                <a:lnTo>
                  <a:pt x="28955" y="863726"/>
                </a:lnTo>
                <a:lnTo>
                  <a:pt x="57912" y="863726"/>
                </a:lnTo>
                <a:lnTo>
                  <a:pt x="57912" y="0"/>
                </a:lnTo>
                <a:close/>
              </a:path>
              <a:path w="86995" h="936625">
                <a:moveTo>
                  <a:pt x="86867" y="849249"/>
                </a:moveTo>
                <a:lnTo>
                  <a:pt x="57912" y="849249"/>
                </a:lnTo>
                <a:lnTo>
                  <a:pt x="57912" y="863726"/>
                </a:lnTo>
                <a:lnTo>
                  <a:pt x="79628" y="863726"/>
                </a:lnTo>
                <a:lnTo>
                  <a:pt x="86867" y="84924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6056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60420" y="505029"/>
            <a:ext cx="6902450" cy="4085590"/>
            <a:chOff x="1836420" y="505029"/>
            <a:chExt cx="6902450" cy="4085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6420" y="505029"/>
              <a:ext cx="6901933" cy="40854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3284" y="2316467"/>
              <a:ext cx="5058156" cy="4602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1404" y="2296655"/>
              <a:ext cx="4661916" cy="5608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0528" y="2343911"/>
              <a:ext cx="4968239" cy="37033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224527" y="2343911"/>
            <a:ext cx="4968240" cy="308418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30835">
              <a:spcBef>
                <a:spcPts val="245"/>
              </a:spcBef>
            </a:pP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Melintang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rel</a:t>
            </a:r>
            <a:r>
              <a:rPr b="1" spc="-5" dirty="0">
                <a:latin typeface="Calibri"/>
                <a:cs typeface="Calibri"/>
              </a:rPr>
              <a:t> tunggal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di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tikungan</a:t>
            </a:r>
            <a:endParaRPr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77283" y="4210799"/>
            <a:ext cx="5058410" cy="561340"/>
            <a:chOff x="2653283" y="4210799"/>
            <a:chExt cx="5058410" cy="56134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53283" y="4230598"/>
              <a:ext cx="5058156" cy="4587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6935" y="4210799"/>
              <a:ext cx="4530852" cy="5608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00527" y="4258055"/>
              <a:ext cx="4968239" cy="36880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224527" y="4258056"/>
            <a:ext cx="4968240" cy="307777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96240">
              <a:spcBef>
                <a:spcPts val="240"/>
              </a:spcBef>
            </a:pP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Melintang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rel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ganda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di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tikungan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5884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48455" y="693419"/>
            <a:ext cx="6623684" cy="4968240"/>
            <a:chOff x="2124455" y="693419"/>
            <a:chExt cx="6623684" cy="4968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4455" y="693419"/>
              <a:ext cx="6623304" cy="4968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13098" y="4020311"/>
              <a:ext cx="1584325" cy="114300"/>
            </a:xfrm>
            <a:custGeom>
              <a:avLst/>
              <a:gdLst/>
              <a:ahLst/>
              <a:cxnLst/>
              <a:rect l="l" t="t" r="r" b="b"/>
              <a:pathLst>
                <a:path w="1584325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1584325" h="114300">
                  <a:moveTo>
                    <a:pt x="1469898" y="0"/>
                  </a:moveTo>
                  <a:lnTo>
                    <a:pt x="1469898" y="114300"/>
                  </a:lnTo>
                  <a:lnTo>
                    <a:pt x="1546098" y="76200"/>
                  </a:lnTo>
                  <a:lnTo>
                    <a:pt x="1488948" y="76200"/>
                  </a:lnTo>
                  <a:lnTo>
                    <a:pt x="1488948" y="38100"/>
                  </a:lnTo>
                  <a:lnTo>
                    <a:pt x="1546098" y="38100"/>
                  </a:lnTo>
                  <a:lnTo>
                    <a:pt x="1469898" y="0"/>
                  </a:lnTo>
                  <a:close/>
                </a:path>
                <a:path w="1584325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1584325" h="114300">
                  <a:moveTo>
                    <a:pt x="1469898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1469898" y="76200"/>
                  </a:lnTo>
                  <a:lnTo>
                    <a:pt x="1469898" y="38100"/>
                  </a:lnTo>
                  <a:close/>
                </a:path>
                <a:path w="1584325" h="114300">
                  <a:moveTo>
                    <a:pt x="1546098" y="38100"/>
                  </a:moveTo>
                  <a:lnTo>
                    <a:pt x="1488948" y="38100"/>
                  </a:lnTo>
                  <a:lnTo>
                    <a:pt x="1488948" y="76200"/>
                  </a:lnTo>
                  <a:lnTo>
                    <a:pt x="1546098" y="76200"/>
                  </a:lnTo>
                  <a:lnTo>
                    <a:pt x="1584198" y="57150"/>
                  </a:lnTo>
                  <a:lnTo>
                    <a:pt x="1546098" y="381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724906" y="3591559"/>
            <a:ext cx="1689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FFFF00"/>
                </a:solidFill>
                <a:latin typeface="Calibri"/>
                <a:cs typeface="Calibri"/>
              </a:rPr>
              <a:t>4</a:t>
            </a:r>
            <a:r>
              <a:rPr b="1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00"/>
                </a:solidFill>
                <a:latin typeface="Calibri"/>
                <a:cs typeface="Calibri"/>
              </a:rPr>
              <a:t>meter</a:t>
            </a:r>
            <a:r>
              <a:rPr b="1" spc="-4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00"/>
                </a:solidFill>
                <a:latin typeface="Calibri"/>
                <a:cs typeface="Calibri"/>
              </a:rPr>
              <a:t>(as</a:t>
            </a:r>
            <a:r>
              <a:rPr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FFFF00"/>
                </a:solidFill>
                <a:latin typeface="Calibri"/>
                <a:cs typeface="Calibri"/>
              </a:rPr>
              <a:t>ke</a:t>
            </a:r>
            <a:r>
              <a:rPr b="1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00"/>
                </a:solidFill>
                <a:latin typeface="Calibri"/>
                <a:cs typeface="Calibri"/>
              </a:rPr>
              <a:t>as)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597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550</Words>
  <Application>Microsoft Office PowerPoint</Application>
  <PresentationFormat>Widescreen</PresentationFormat>
  <Paragraphs>71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Arial MT</vt:lpstr>
      <vt:lpstr>Calibri</vt:lpstr>
      <vt:lpstr>Calibri Light</vt:lpstr>
      <vt:lpstr>Cambria Math</vt:lpstr>
      <vt:lpstr>Times New Roman</vt:lpstr>
      <vt:lpstr>Wingdings</vt:lpstr>
      <vt:lpstr>Office Theme</vt:lpstr>
      <vt:lpstr>PowerPoint Presentation</vt:lpstr>
      <vt:lpstr>OUTPUT :</vt:lpstr>
      <vt:lpstr>PENGERTIAN KECEPATAN</vt:lpstr>
      <vt:lpstr>PowerPoint Presentation</vt:lpstr>
      <vt:lpstr>DAYA ANGKUT LINTAS</vt:lpstr>
      <vt:lpstr>RUANG BEBAS DAN RUANG BANGUN</vt:lpstr>
      <vt:lpstr>Rumus daya angkut lintas :</vt:lpstr>
      <vt:lpstr>Ruang bebas</vt:lpstr>
      <vt:lpstr>PowerPoint Presentation</vt:lpstr>
      <vt:lpstr>Ruang Bebas  pada bagian lurus</vt:lpstr>
      <vt:lpstr>PowerPoint Presentation</vt:lpstr>
      <vt:lpstr>PowerPoint Presentation</vt:lpstr>
      <vt:lpstr>PowerPoint Presentation</vt:lpstr>
      <vt:lpstr>Ruang Bebas pada  bagian tikungan</vt:lpstr>
      <vt:lpstr>PowerPoint Presentation</vt:lpstr>
      <vt:lpstr>PowerPoint Presentation</vt:lpstr>
      <vt:lpstr>PowerPoint Presentation</vt:lpstr>
      <vt:lpstr>PENAMPANG MELINTANG JALAN REL</vt:lpstr>
      <vt:lpstr>PowerPoint Presentation</vt:lpstr>
      <vt:lpstr>Profil balas yang baik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2</cp:revision>
  <dcterms:created xsi:type="dcterms:W3CDTF">2021-05-24T16:20:05Z</dcterms:created>
  <dcterms:modified xsi:type="dcterms:W3CDTF">2021-05-24T16:22:38Z</dcterms:modified>
</cp:coreProperties>
</file>