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61" r:id="rId3"/>
    <p:sldId id="256" r:id="rId4"/>
    <p:sldId id="268" r:id="rId5"/>
    <p:sldId id="269" r:id="rId6"/>
    <p:sldId id="257" r:id="rId7"/>
    <p:sldId id="276" r:id="rId8"/>
    <p:sldId id="277" r:id="rId9"/>
    <p:sldId id="270" r:id="rId10"/>
    <p:sldId id="258" r:id="rId11"/>
    <p:sldId id="278" r:id="rId12"/>
    <p:sldId id="274" r:id="rId13"/>
    <p:sldId id="275" r:id="rId14"/>
    <p:sldId id="271" r:id="rId15"/>
    <p:sldId id="272" r:id="rId16"/>
    <p:sldId id="273" r:id="rId17"/>
    <p:sldId id="265" r:id="rId18"/>
  </p:sldIdLst>
  <p:sldSz cx="9144000" cy="6858000" type="screen4x3"/>
  <p:notesSz cx="6858000" cy="9144000"/>
  <p:defaultTextStyle>
    <a:defPPr>
      <a:defRPr lang="id-ID"/>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27"/>
    <p:restoredTop sz="94486"/>
  </p:normalViewPr>
  <p:slideViewPr>
    <p:cSldViewPr showGuides="1">
      <p:cViewPr varScale="1">
        <p:scale>
          <a:sx n="48" d="100"/>
          <a:sy n="48" d="100"/>
        </p:scale>
        <p:origin x="-1164" y="-96"/>
      </p:cViewPr>
      <p:guideLst>
        <p:guide orient="horz" pos="2160"/>
        <p:guide pos="2880"/>
      </p:guideLst>
    </p:cSldViewPr>
  </p:slideViewPr>
  <p:outlineViewPr>
    <p:cViewPr>
      <p:scale>
        <a:sx n="33" d="100"/>
        <a:sy n="33" d="100"/>
      </p:scale>
      <p:origin x="0" y="475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1F507D1-F2E0-4185-AFDF-6664638E0CF9}" type="datetimeFigureOut">
              <a:rPr kumimoji="0" lang="id-ID" sz="1200" b="0" i="0" u="none" strike="noStrike" kern="1200" cap="none" spc="0" normalizeH="0" baseline="0" noProof="0">
                <a:ln>
                  <a:noFill/>
                </a:ln>
                <a:solidFill>
                  <a:schemeClr val="tx1"/>
                </a:solidFill>
                <a:effectLst/>
                <a:uLnTx/>
                <a:uFillTx/>
                <a:latin typeface="+mn-lt"/>
                <a:ea typeface="+mn-ea"/>
                <a:cs typeface="+mn-cs"/>
              </a:rPr>
            </a:fld>
            <a:endParaRPr kumimoji="0" lang="id-ID"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id-ID"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id-ID"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id-ID" sz="1200" dirty="0">
                <a:latin typeface="Calibri" panose="020F0502020204030204" pitchFamily="34" charset="0"/>
              </a:rPr>
            </a:fld>
            <a:endParaRPr lang="id-ID"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id-ID"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id-ID" dirty="0"/>
            </a:fld>
            <a:endParaRPr lang="id-ID"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p>
            <a:pPr lvl="0"/>
            <a:r>
              <a:rPr lang="en-US" altLang="x-none" dirty="0"/>
              <a:t>Click to edit Master title style</a:t>
            </a:r>
            <a:endParaRPr dirty="0"/>
          </a:p>
        </p:txBody>
      </p:sp>
      <p:sp>
        <p:nvSpPr>
          <p:cNvPr id="1027" name="Text Placeholder 2"/>
          <p:cNvSpPr>
            <a:spLocks noGrp="1"/>
          </p:cNvSpPr>
          <p:nvPr>
            <p:ph type="body" idx="1"/>
          </p:nvPr>
        </p:nvSpPr>
        <p:spPr>
          <a:xfrm>
            <a:off x="457200" y="1600200"/>
            <a:ext cx="8229600" cy="4525963"/>
          </a:xfrm>
          <a:prstGeom prst="rect">
            <a:avLst/>
          </a:prstGeom>
          <a:noFill/>
          <a:ln w="9525">
            <a:noFill/>
          </a:ln>
        </p:spPr>
        <p:txBody>
          <a:bodyPr/>
          <a:p>
            <a:pPr lvl="0"/>
            <a:r>
              <a:rPr lang="en-US" altLang="x-none" dirty="0"/>
              <a:t>Click to edit Master text styles</a:t>
            </a:r>
            <a:endParaRPr lang="en-US" altLang="x-none" dirty="0"/>
          </a:p>
          <a:p>
            <a:pPr lvl="1"/>
            <a:r>
              <a:rPr lang="en-US" altLang="x-none" dirty="0"/>
              <a:t>Second level</a:t>
            </a:r>
            <a:endParaRPr lang="en-US" altLang="x-none" dirty="0"/>
          </a:p>
          <a:p>
            <a:pPr lvl="2"/>
            <a:r>
              <a:rPr lang="en-US" altLang="x-none" dirty="0"/>
              <a:t>Third level</a:t>
            </a:r>
            <a:endParaRPr lang="en-US" altLang="x-none" dirty="0"/>
          </a:p>
          <a:p>
            <a:pPr lvl="3"/>
            <a:r>
              <a:rPr lang="en-US" altLang="x-none" dirty="0"/>
              <a:t>Fourth level</a:t>
            </a:r>
            <a:endParaRPr lang="en-US" altLang="x-none" dirty="0"/>
          </a:p>
          <a:p>
            <a:pPr lvl="4"/>
            <a:r>
              <a:rPr lang="en-US" altLang="x-none" dirty="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1000F96-D556-48C2-AD32-304CDCFCA9F2}" type="datetimeFigureOut">
              <a:rPr kumimoji="0" lang="id-ID"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id-ID" dirty="0"/>
            </a:fld>
            <a:endParaRPr lang="id-ID"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1.wav"/><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wav"/><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audio" Target="../media/audio3.wav"/><Relationship Id="rId2" Type="http://schemas.openxmlformats.org/officeDocument/2006/relationships/image" Target="../media/image4.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audio" Target="../media/audio4.wav"/><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audio" Target="../media/audio5.wav"/><Relationship Id="rId2" Type="http://schemas.openxmlformats.org/officeDocument/2006/relationships/image" Target="../media/image7.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0" name="Picture 4" descr="http://tommy.wimamadiun.com/wp-content/uploads/2008/03/pantai.jpg"/>
          <p:cNvPicPr>
            <a:picLocks noChangeAspect="1"/>
          </p:cNvPicPr>
          <p:nvPr/>
        </p:nvPicPr>
        <p:blipFill>
          <a:blip r:embed="rId1">
            <a:lum bright="23999" contrast="-38000"/>
          </a:blip>
          <a:stretch>
            <a:fillRect/>
          </a:stretch>
        </p:blipFill>
        <p:spPr>
          <a:xfrm>
            <a:off x="0" y="0"/>
            <a:ext cx="9144000" cy="6858000"/>
          </a:xfrm>
          <a:prstGeom prst="rect">
            <a:avLst/>
          </a:prstGeom>
          <a:noFill/>
          <a:ln w="9525">
            <a:noFill/>
          </a:ln>
        </p:spPr>
      </p:pic>
      <p:sp>
        <p:nvSpPr>
          <p:cNvPr id="2051" name="Title 1"/>
          <p:cNvSpPr>
            <a:spLocks noGrp="1"/>
          </p:cNvSpPr>
          <p:nvPr>
            <p:ph type="ctrTitle"/>
          </p:nvPr>
        </p:nvSpPr>
        <p:spPr>
          <a:xfrm>
            <a:off x="214313" y="2130425"/>
            <a:ext cx="8715375" cy="1470025"/>
          </a:xfrm>
          <a:ln/>
        </p:spPr>
        <p:txBody>
          <a:bodyPr vert="horz" wrap="square" lIns="91440" tIns="45720" rIns="91440" bIns="45720" anchor="ctr"/>
          <a:p>
            <a:pPr eaLnBrk="1" hangingPunct="1">
              <a:buClrTx/>
              <a:buSzTx/>
              <a:buFontTx/>
            </a:pPr>
            <a:r>
              <a:rPr lang="en-US" altLang="x-none" sz="13800" dirty="0">
                <a:latin typeface="Monotype Corsiva" panose="03010101010201010101" pitchFamily="66" charset="0"/>
              </a:rPr>
              <a:t>Diastropisme</a:t>
            </a:r>
            <a:endParaRPr lang="en-US" altLang="x-none" sz="13800" dirty="0">
              <a:latin typeface="Monotype Corsiva" panose="03010101010201010101"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4" name="Picture 2" descr="http://i195.photobucket.com/albums/z171/rilham2new/Pekanbaru%20Lovely%20City/taman_alam_mayang.jpg"/>
          <p:cNvPicPr>
            <a:picLocks noChangeAspect="1"/>
          </p:cNvPicPr>
          <p:nvPr/>
        </p:nvPicPr>
        <p:blipFill>
          <a:blip r:embed="rId1">
            <a:lum bright="56000" contrast="-44000"/>
          </a:blip>
          <a:stretch>
            <a:fillRect/>
          </a:stretch>
        </p:blipFill>
        <p:spPr>
          <a:xfrm>
            <a:off x="0" y="0"/>
            <a:ext cx="9144000" cy="6858000"/>
          </a:xfrm>
          <a:prstGeom prst="rect">
            <a:avLst/>
          </a:prstGeom>
          <a:noFill/>
          <a:ln w="9525">
            <a:noFill/>
          </a:ln>
        </p:spPr>
      </p:pic>
      <p:sp>
        <p:nvSpPr>
          <p:cNvPr id="2" name="Title 1"/>
          <p:cNvSpPr>
            <a:spLocks noGrp="1"/>
          </p:cNvSpPr>
          <p:nvPr>
            <p:ph type="ctrTitle"/>
          </p:nvPr>
        </p:nvSpPr>
        <p:spPr>
          <a:xfrm>
            <a:off x="785813" y="214313"/>
            <a:ext cx="7772400" cy="928688"/>
          </a:xfrm>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id-ID" sz="4400" b="0" i="0" u="none" strike="noStrike" kern="1200" cap="none" spc="0" normalizeH="0" baseline="0" noProof="0" dirty="0" smtClean="0">
                <a:ln>
                  <a:noFill/>
                </a:ln>
                <a:solidFill>
                  <a:schemeClr val="accent2">
                    <a:lumMod val="50000"/>
                  </a:schemeClr>
                </a:solidFill>
                <a:effectLst/>
                <a:uLnTx/>
                <a:uFillTx/>
                <a:latin typeface="Andalus" pitchFamily="2" charset="-78"/>
                <a:ea typeface="+mj-ea"/>
                <a:cs typeface="Andalus" pitchFamily="2" charset="-78"/>
              </a:rPr>
              <a:t>Diastropisme</a:t>
            </a:r>
            <a:endParaRPr kumimoji="0" lang="id-ID" sz="4400" b="0" i="0" u="none" strike="noStrike" kern="1200" cap="none" spc="0" normalizeH="0" baseline="0" noProof="0" dirty="0">
              <a:ln>
                <a:noFill/>
              </a:ln>
              <a:solidFill>
                <a:schemeClr val="accent2">
                  <a:lumMod val="50000"/>
                </a:schemeClr>
              </a:solidFill>
              <a:effectLst/>
              <a:uLnTx/>
              <a:uFillTx/>
              <a:latin typeface="Andalus" pitchFamily="2" charset="-78"/>
              <a:ea typeface="+mj-ea"/>
              <a:cs typeface="Andalus" pitchFamily="2" charset="-78"/>
            </a:endParaRPr>
          </a:p>
        </p:txBody>
      </p:sp>
      <p:sp>
        <p:nvSpPr>
          <p:cNvPr id="3" name="Subtitle 2"/>
          <p:cNvSpPr>
            <a:spLocks noGrp="1"/>
          </p:cNvSpPr>
          <p:nvPr>
            <p:ph type="subTitle" idx="1"/>
          </p:nvPr>
        </p:nvSpPr>
        <p:spPr>
          <a:xfrm>
            <a:off x="785813" y="1643063"/>
            <a:ext cx="7786688" cy="4643438"/>
          </a:xfrm>
        </p:spPr>
        <p:txBody>
          <a:bodyPr vert="horz" wrap="square" lIns="91440" tIns="45720" rIns="91440" bIns="45720" numCol="1" rtlCol="0" anchor="t" anchorCtr="0" compatLnSpc="1">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id-ID" sz="3200" b="0" i="0" u="none" strike="noStrike" kern="1200" cap="none" spc="0" normalizeH="0" baseline="0" noProof="0" dirty="0" smtClean="0">
                <a:ln>
                  <a:noFill/>
                </a:ln>
                <a:solidFill>
                  <a:schemeClr val="bg2">
                    <a:lumMod val="25000"/>
                  </a:schemeClr>
                </a:solidFill>
                <a:effectLst/>
                <a:uLnTx/>
                <a:uFillTx/>
                <a:latin typeface="Kristen ITC" panose="03050502040202030202" pitchFamily="66" charset="0"/>
                <a:ea typeface="+mn-ea"/>
                <a:cs typeface="+mn-cs"/>
              </a:rPr>
              <a:t>Diastropisme adalah proses pembentukan kembali kulit bumi pembentukan gunung-gunung, lembah-lembah, lipatan-lipatan dan retakan- retakan. </a:t>
            </a:r>
            <a:endParaRPr kumimoji="0" lang="id-ID" sz="3200" b="0" i="0" u="none" strike="noStrike" kern="1200" cap="none" spc="0" normalizeH="0" baseline="0" noProof="0" dirty="0">
              <a:ln>
                <a:noFill/>
              </a:ln>
              <a:solidFill>
                <a:schemeClr val="bg2">
                  <a:lumMod val="25000"/>
                </a:schemeClr>
              </a:solidFill>
              <a:effectLst/>
              <a:uLnTx/>
              <a:uFillTx/>
              <a:latin typeface="Kristen ITC" panose="03050502040202030202" pitchFamily="66" charset="0"/>
              <a:ea typeface="+mn-ea"/>
              <a:cs typeface="+mn-cs"/>
            </a:endParaRPr>
          </a:p>
        </p:txBody>
      </p:sp>
    </p:spTree>
  </p:cSld>
  <p:clrMapOvr>
    <a:masterClrMapping/>
  </p:clrMapOvr>
  <p:transition spd="slow">
    <p:dissolve/>
    <p:sndAc>
      <p:stSnd>
        <p:snd r:embed="rId2" name="chimes.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Content Placeholder 3"/>
          <p:cNvSpPr>
            <a:spLocks noGrp="1"/>
          </p:cNvSpPr>
          <p:nvPr>
            <p:ph idx="1"/>
          </p:nvPr>
        </p:nvSpPr>
        <p:spPr>
          <a:ln/>
        </p:spPr>
        <p:txBody>
          <a:bodyPr vert="horz" wrap="square" lIns="91440" tIns="45720" rIns="91440" bIns="45720" anchor="t"/>
          <a:p>
            <a:r>
              <a:rPr dirty="0">
                <a:solidFill>
                  <a:srgbClr val="002060"/>
                </a:solidFill>
              </a:rPr>
              <a:t>Tektonisme adalah perubahan letak atau kedudukan lapisan kulit bumi secara horizontal maupun vertikal.</a:t>
            </a:r>
            <a:endParaRPr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Title 1"/>
          <p:cNvSpPr>
            <a:spLocks noGrp="1"/>
          </p:cNvSpPr>
          <p:nvPr>
            <p:ph type="title"/>
          </p:nvPr>
        </p:nvSpPr>
        <p:spPr>
          <a:ln/>
        </p:spPr>
        <p:txBody>
          <a:bodyPr vert="horz" wrap="square" lIns="91440" tIns="45720" rIns="91440" bIns="45720" anchor="ctr"/>
          <a:p>
            <a:pPr eaLnBrk="1" hangingPunct="1"/>
            <a:r>
              <a:rPr lang="en-US" altLang="x-none" dirty="0"/>
              <a:t>Gerakan tenaga Diastropisme</a:t>
            </a:r>
            <a:endParaRPr lang="en-US" altLang="x-none" dirty="0"/>
          </a:p>
        </p:txBody>
      </p:sp>
      <p:pic>
        <p:nvPicPr>
          <p:cNvPr id="5123" name="Picture 4" descr="http://tommy.wimamadiun.com/wp-content/uploads/2008/03/pantai.jpg"/>
          <p:cNvPicPr>
            <a:picLocks noChangeAspect="1"/>
          </p:cNvPicPr>
          <p:nvPr/>
        </p:nvPicPr>
        <p:blipFill>
          <a:blip r:embed="rId1">
            <a:lum bright="23999" contrast="-38000"/>
          </a:blip>
          <a:stretch>
            <a:fillRect/>
          </a:stretch>
        </p:blipFill>
        <p:spPr>
          <a:xfrm>
            <a:off x="0" y="0"/>
            <a:ext cx="9144000" cy="6858000"/>
          </a:xfrm>
          <a:prstGeom prst="rect">
            <a:avLst/>
          </a:prstGeom>
          <a:noFill/>
          <a:ln w="9525">
            <a:noFill/>
          </a:ln>
        </p:spPr>
      </p:pic>
      <p:sp>
        <p:nvSpPr>
          <p:cNvPr id="5124" name="Content Placeholder 2"/>
          <p:cNvSpPr>
            <a:spLocks noGrp="1"/>
          </p:cNvSpPr>
          <p:nvPr>
            <p:ph idx="1"/>
          </p:nvPr>
        </p:nvSpPr>
        <p:spPr>
          <a:ln/>
        </p:spPr>
        <p:txBody>
          <a:bodyPr vert="horz" wrap="square" lIns="91440" tIns="45720" rIns="91440" bIns="45720" anchor="t"/>
          <a:p>
            <a:pPr eaLnBrk="1" hangingPunct="1"/>
            <a:r>
              <a:rPr lang="en-US" altLang="x-none" dirty="0"/>
              <a:t>Gerak orogenesa</a:t>
            </a:r>
            <a:endParaRPr lang="en-US" altLang="x-none" dirty="0"/>
          </a:p>
          <a:p>
            <a:pPr lvl="1" eaLnBrk="1" hangingPunct="1">
              <a:buFont typeface="Wingdings" panose="05000000000000000000" pitchFamily="2" charset="2"/>
              <a:buChar char="à"/>
            </a:pPr>
            <a:r>
              <a:rPr lang="en-US" altLang="x-none" dirty="0">
                <a:sym typeface="Wingdings" panose="05000000000000000000" pitchFamily="2" charset="2"/>
              </a:rPr>
              <a:t>Gerakan</a:t>
            </a:r>
            <a:r>
              <a:rPr dirty="0">
                <a:sym typeface="Wingdings" panose="05000000000000000000" pitchFamily="2" charset="2"/>
              </a:rPr>
              <a:t>  lapisan bumi secara horizontal maupun vertikal</a:t>
            </a:r>
            <a:r>
              <a:rPr lang="en-US" altLang="x-none" dirty="0">
                <a:sym typeface="Wingdings" panose="05000000000000000000" pitchFamily="2" charset="2"/>
              </a:rPr>
              <a:t> yang relatif cepat dan meliputi daerah yang sempit</a:t>
            </a:r>
            <a:endParaRPr lang="en-US" altLang="x-none" dirty="0">
              <a:sym typeface="Wingdings" panose="05000000000000000000" pitchFamily="2" charset="2"/>
            </a:endParaRPr>
          </a:p>
          <a:p>
            <a:pPr lvl="1" eaLnBrk="1" hangingPunct="1">
              <a:buNone/>
            </a:pPr>
            <a:endParaRPr lang="en-US" altLang="x-none" dirty="0"/>
          </a:p>
          <a:p>
            <a:pPr eaLnBrk="1" hangingPunct="1"/>
            <a:r>
              <a:rPr lang="en-US" altLang="x-none" dirty="0"/>
              <a:t>Gerak epirogene</a:t>
            </a:r>
            <a:r>
              <a:rPr dirty="0"/>
              <a:t>sa</a:t>
            </a:r>
            <a:endParaRPr lang="en-US" altLang="x-none" dirty="0"/>
          </a:p>
          <a:p>
            <a:pPr lvl="1" eaLnBrk="1" hangingPunct="1">
              <a:buNone/>
            </a:pPr>
            <a:r>
              <a:rPr lang="en-US" altLang="x-none" dirty="0">
                <a:sym typeface="Wingdings" panose="05000000000000000000" pitchFamily="2" charset="2"/>
              </a:rPr>
              <a:t> Gerakan lapisan bumi </a:t>
            </a:r>
            <a:r>
              <a:rPr dirty="0">
                <a:sym typeface="Wingdings" panose="05000000000000000000" pitchFamily="2" charset="2"/>
              </a:rPr>
              <a:t>secara horizontal maupun vertikal </a:t>
            </a:r>
            <a:r>
              <a:rPr lang="en-US" altLang="x-none" dirty="0">
                <a:sym typeface="Wingdings" panose="05000000000000000000" pitchFamily="2" charset="2"/>
              </a:rPr>
              <a:t>yang bersifat lambat, waktunya lama, dan meliputi daerah yang cukup luas </a:t>
            </a:r>
            <a:endParaRPr lang="en-US" altLang="x-none" dirty="0"/>
          </a:p>
        </p:txBody>
      </p:sp>
    </p:spTree>
  </p:cSld>
  <p:clrMapOvr>
    <a:masterClrMapping/>
  </p:clrMapOvr>
  <p:transition>
    <p:plus/>
    <p:sndAc>
      <p:stSnd>
        <p:snd r:embed="rId2" name="voltage.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Picture 4" descr="http://rinaldimunir.files.wordpress.com/2007/09/pantai-air-manis-padang.jpg"/>
          <p:cNvPicPr>
            <a:picLocks noChangeAspect="1"/>
          </p:cNvPicPr>
          <p:nvPr/>
        </p:nvPicPr>
        <p:blipFill>
          <a:blip r:embed="rId1">
            <a:lum bright="32001" contrast="-50000"/>
          </a:blip>
          <a:stretch>
            <a:fillRect/>
          </a:stretch>
        </p:blipFill>
        <p:spPr>
          <a:xfrm>
            <a:off x="0" y="0"/>
            <a:ext cx="9144000" cy="6858000"/>
          </a:xfrm>
          <a:prstGeom prst="rect">
            <a:avLst/>
          </a:prstGeom>
          <a:noFill/>
          <a:ln w="9525">
            <a:noFill/>
          </a:ln>
        </p:spPr>
      </p:pic>
      <p:sp>
        <p:nvSpPr>
          <p:cNvPr id="2" name="Title 1"/>
          <p:cNvSpPr>
            <a:spLocks noGrp="1"/>
          </p:cNvSpPr>
          <p:nvPr>
            <p:ph type="title"/>
          </p:nvPr>
        </p:nvSpPr>
        <p:spPr>
          <a:xfrm>
            <a:off x="457200" y="274638"/>
            <a:ext cx="8229600" cy="725488"/>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id-ID" sz="4400" b="0" i="0" u="none" strike="noStrike" kern="1200" cap="none" spc="0" normalizeH="0" baseline="0" noProof="0" dirty="0" smtClean="0">
                <a:ln>
                  <a:noFill/>
                </a:ln>
                <a:solidFill>
                  <a:schemeClr val="tx1"/>
                </a:solidFill>
                <a:effectLst/>
                <a:uLnTx/>
                <a:uFillTx/>
                <a:latin typeface="+mj-lt"/>
                <a:ea typeface="+mj-ea"/>
                <a:cs typeface="+mj-cs"/>
              </a:rPr>
              <a:t>Diastropisme</a:t>
            </a:r>
            <a:endParaRPr kumimoji="0" lang="id-ID"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148" name="Content Placeholder 2"/>
          <p:cNvSpPr>
            <a:spLocks noGrp="1"/>
          </p:cNvSpPr>
          <p:nvPr>
            <p:ph idx="1"/>
          </p:nvPr>
        </p:nvSpPr>
        <p:spPr>
          <a:xfrm>
            <a:off x="500063" y="1357313"/>
            <a:ext cx="8229600" cy="4911725"/>
          </a:xfrm>
          <a:ln/>
        </p:spPr>
        <p:txBody>
          <a:bodyPr vert="horz" wrap="square" lIns="91440" tIns="45720" rIns="91440" bIns="45720" anchor="t"/>
          <a:p>
            <a:pPr eaLnBrk="1" hangingPunct="1"/>
            <a:endParaRPr sz="2000" dirty="0">
              <a:latin typeface="Kristen ITC" panose="03050502040202030202" pitchFamily="66" charset="0"/>
            </a:endParaRPr>
          </a:p>
          <a:p>
            <a:pPr eaLnBrk="1" hangingPunct="1"/>
            <a:r>
              <a:rPr sz="2000" dirty="0">
                <a:latin typeface="Kristen ITC" panose="03050502040202030202" pitchFamily="66" charset="0"/>
              </a:rPr>
              <a:t>Gerak orogenesa adalah gerak yang dapat menimbulkan lipatan patahan retakan disebabkan karena gerakan dalam bumi yang besar dan meliputi daerah yang sempit serta berlangsung dalam waktu yang singkat. </a:t>
            </a:r>
            <a:endParaRPr sz="2000" dirty="0">
              <a:latin typeface="Kristen ITC" panose="03050502040202030202" pitchFamily="66" charset="0"/>
            </a:endParaRPr>
          </a:p>
        </p:txBody>
      </p:sp>
      <p:pic>
        <p:nvPicPr>
          <p:cNvPr id="6149" name="Picture 2" descr="http://www.e-dukasi.net/mol/datafitur/modul_online/MO_132/images/gb0411.jpg"/>
          <p:cNvPicPr>
            <a:picLocks noChangeAspect="1"/>
          </p:cNvPicPr>
          <p:nvPr/>
        </p:nvPicPr>
        <p:blipFill>
          <a:blip r:embed="rId2"/>
          <a:stretch>
            <a:fillRect/>
          </a:stretch>
        </p:blipFill>
        <p:spPr>
          <a:xfrm>
            <a:off x="6643688" y="4214813"/>
            <a:ext cx="1838325" cy="1609725"/>
          </a:xfrm>
          <a:prstGeom prst="rect">
            <a:avLst/>
          </a:prstGeom>
          <a:noFill/>
          <a:ln w="9525">
            <a:noFill/>
          </a:ln>
        </p:spPr>
      </p:pic>
    </p:spTree>
  </p:cSld>
  <p:clrMapOvr>
    <a:masterClrMapping/>
  </p:clrMapOvr>
  <p:transition spd="slow">
    <p:wedge/>
    <p:sndAc>
      <p:stSnd>
        <p:snd r:embed="rId3" name="coin.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Title 1"/>
          <p:cNvSpPr>
            <a:spLocks noGrp="1"/>
          </p:cNvSpPr>
          <p:nvPr>
            <p:ph type="title"/>
          </p:nvPr>
        </p:nvSpPr>
        <p:spPr>
          <a:ln/>
        </p:spPr>
        <p:txBody>
          <a:bodyPr vert="horz" wrap="square" lIns="91440" tIns="45720" rIns="91440" bIns="45720" anchor="ctr"/>
          <a:p>
            <a:endParaRPr dirty="0"/>
          </a:p>
        </p:txBody>
      </p:sp>
      <p:sp>
        <p:nvSpPr>
          <p:cNvPr id="7171" name="Content Placeholder 2"/>
          <p:cNvSpPr>
            <a:spLocks noGrp="1"/>
          </p:cNvSpPr>
          <p:nvPr>
            <p:ph idx="1"/>
          </p:nvPr>
        </p:nvSpPr>
        <p:spPr>
          <a:xfrm>
            <a:off x="457200" y="428625"/>
            <a:ext cx="8229600" cy="5697538"/>
          </a:xfrm>
          <a:ln/>
        </p:spPr>
        <p:txBody>
          <a:bodyPr vert="horz" wrap="square" lIns="91440" tIns="45720" rIns="91440" bIns="45720" anchor="t"/>
          <a:p>
            <a:pPr eaLnBrk="1" hangingPunct="1"/>
            <a:r>
              <a:rPr dirty="0">
                <a:latin typeface="Kristen ITC" panose="03050502040202030202" pitchFamily="66" charset="0"/>
              </a:rPr>
              <a:t>a)Lipatan, yaitu gerakan pada lapisan bumi yang tidak terlalu besar dan berlangsung dalam waktu yang lama sehingga menyebabkan lapisan kulit bumi berkerut atau melipat, kerutan atau lipatan bumi ini yang nantinya menjadi pegunungan. </a:t>
            </a:r>
            <a:endParaRPr dirty="0">
              <a:latin typeface="Kristen ITC" panose="03050502040202030202" pitchFamily="66" charset="0"/>
            </a:endParaRPr>
          </a:p>
          <a:p>
            <a:pPr eaLnBrk="1" hangingPunct="1">
              <a:buNone/>
            </a:pPr>
            <a:endParaRPr sz="2800" dirty="0">
              <a:latin typeface="Kristen ITC" panose="03050502040202030202" pitchFamily="66" charset="0"/>
            </a:endParaRPr>
          </a:p>
          <a:p>
            <a:pPr>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Title 1"/>
          <p:cNvSpPr>
            <a:spLocks noGrp="1"/>
          </p:cNvSpPr>
          <p:nvPr>
            <p:ph type="title"/>
          </p:nvPr>
        </p:nvSpPr>
        <p:spPr>
          <a:ln/>
        </p:spPr>
        <p:txBody>
          <a:bodyPr vert="horz" wrap="square" lIns="91440" tIns="45720" rIns="91440" bIns="45720" anchor="ctr"/>
          <a:p>
            <a:endParaRPr dirty="0"/>
          </a:p>
        </p:txBody>
      </p:sp>
      <p:sp>
        <p:nvSpPr>
          <p:cNvPr id="3" name="Content Placeholder 2"/>
          <p:cNvSpPr>
            <a:spLocks noGrp="1"/>
          </p:cNvSpPr>
          <p:nvPr>
            <p:ph idx="1"/>
          </p:nvPr>
        </p:nvSpPr>
        <p:spPr>
          <a:xfrm>
            <a:off x="357188" y="0"/>
            <a:ext cx="8329613" cy="61261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Punggung lipatan dinamakan antliklinal, daerah lembah (sinklinal) yang sangat luas dinamakan geosinklinal, ada beberapa lipatan, yaitu:</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lipatan tegak, </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miring, </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rebah,  </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menggantung</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isoklinal,  </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sesar sungkup</a:t>
            </a:r>
            <a:endPar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lphaLcPeriod"/>
              <a:defRPr/>
            </a:pPr>
            <a:r>
              <a:rPr kumimoji="0" lang="id-ID" sz="32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menutup</a:t>
            </a: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Picture 4" descr="http://rinaldimunir.files.wordpress.com/2007/09/pantai-air-manis-padang.jpg"/>
          <p:cNvPicPr>
            <a:picLocks noChangeAspect="1"/>
          </p:cNvPicPr>
          <p:nvPr/>
        </p:nvPicPr>
        <p:blipFill>
          <a:blip r:embed="rId1">
            <a:lum bright="32001" contrast="-50000"/>
          </a:blip>
          <a:stretch>
            <a:fillRect/>
          </a:stretch>
        </p:blipFill>
        <p:spPr>
          <a:xfrm>
            <a:off x="0" y="0"/>
            <a:ext cx="9144000" cy="6858000"/>
          </a:xfrm>
          <a:prstGeom prst="rect">
            <a:avLst/>
          </a:prstGeom>
          <a:noFill/>
          <a:ln w="9525">
            <a:noFill/>
          </a:ln>
        </p:spPr>
      </p:pic>
      <p:pic>
        <p:nvPicPr>
          <p:cNvPr id="9219" name="Picture 2"/>
          <p:cNvPicPr>
            <a:picLocks noChangeAspect="1"/>
          </p:cNvPicPr>
          <p:nvPr/>
        </p:nvPicPr>
        <p:blipFill>
          <a:blip r:embed="rId2"/>
          <a:stretch>
            <a:fillRect/>
          </a:stretch>
        </p:blipFill>
        <p:spPr>
          <a:xfrm>
            <a:off x="1714500" y="571500"/>
            <a:ext cx="5487988" cy="2744788"/>
          </a:xfrm>
          <a:prstGeom prst="rect">
            <a:avLst/>
          </a:prstGeom>
          <a:noFill/>
          <a:ln w="9525">
            <a:noFill/>
          </a:ln>
        </p:spPr>
      </p:pic>
      <p:pic>
        <p:nvPicPr>
          <p:cNvPr id="9220" name="Picture 3"/>
          <p:cNvPicPr>
            <a:picLocks noChangeAspect="1"/>
          </p:cNvPicPr>
          <p:nvPr/>
        </p:nvPicPr>
        <p:blipFill>
          <a:blip r:embed="rId3"/>
          <a:stretch>
            <a:fillRect/>
          </a:stretch>
        </p:blipFill>
        <p:spPr>
          <a:xfrm>
            <a:off x="1714500" y="3714750"/>
            <a:ext cx="5489575" cy="2516188"/>
          </a:xfrm>
          <a:prstGeom prst="rect">
            <a:avLst/>
          </a:prstGeom>
          <a:noFill/>
          <a:ln w="9525">
            <a:noFill/>
          </a:ln>
        </p:spPr>
      </p:pic>
    </p:spTree>
  </p:cSld>
  <p:clrMapOvr>
    <a:masterClrMapping/>
  </p:clrMapOvr>
  <p:transition>
    <p:split orient="vert" dir="in"/>
    <p:sndAc>
      <p:stSnd>
        <p:snd r:embed="rId4" name="explode.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Picture 4" descr="http://tommy.wimamadiun.com/wp-content/uploads/2008/03/pantai.jpg"/>
          <p:cNvPicPr>
            <a:picLocks noChangeAspect="1"/>
          </p:cNvPicPr>
          <p:nvPr/>
        </p:nvPicPr>
        <p:blipFill>
          <a:blip r:embed="rId1">
            <a:lum bright="23999" contrast="-38000"/>
          </a:blip>
          <a:stretch>
            <a:fillRect/>
          </a:stretch>
        </p:blipFill>
        <p:spPr>
          <a:xfrm>
            <a:off x="0" y="0"/>
            <a:ext cx="9144000" cy="6858000"/>
          </a:xfrm>
          <a:prstGeom prst="rect">
            <a:avLst/>
          </a:prstGeom>
          <a:noFill/>
          <a:ln w="9525">
            <a:noFill/>
          </a:ln>
        </p:spPr>
      </p:pic>
      <p:sp>
        <p:nvSpPr>
          <p:cNvPr id="10243" name="Title 1"/>
          <p:cNvSpPr>
            <a:spLocks noGrp="1"/>
          </p:cNvSpPr>
          <p:nvPr>
            <p:ph type="title"/>
          </p:nvPr>
        </p:nvSpPr>
        <p:spPr>
          <a:xfrm>
            <a:off x="457200" y="274638"/>
            <a:ext cx="8229600" cy="1011237"/>
          </a:xfrm>
          <a:ln/>
        </p:spPr>
        <p:txBody>
          <a:bodyPr vert="horz" wrap="square" lIns="91440" tIns="45720" rIns="91440" bIns="45720" anchor="ctr"/>
          <a:p>
            <a:pPr eaLnBrk="1" hangingPunct="1"/>
            <a:r>
              <a:rPr dirty="0"/>
              <a:t>b. Patahan</a:t>
            </a:r>
            <a:endParaRPr dirty="0"/>
          </a:p>
        </p:txBody>
      </p:sp>
      <p:sp>
        <p:nvSpPr>
          <p:cNvPr id="3" name="Content Placeholder 2"/>
          <p:cNvSpPr>
            <a:spLocks noGrp="1"/>
          </p:cNvSpPr>
          <p:nvPr>
            <p:ph idx="1"/>
          </p:nvPr>
        </p:nvSpPr>
        <p:spPr/>
        <p:txBody>
          <a:bodyPr vert="horz" wrap="square" lIns="91440" tIns="45720" rIns="91440" bIns="45720" numCol="1" rtlCol="0" anchor="t" anchorCtr="0" compatLnSpc="1">
            <a:normAutofit lnSpcReduction="10000"/>
          </a:body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id-ID"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id-ID" sz="28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rPr>
              <a:t>Patahan yaitu gerakan pada lapisan bumi yang sangat besar dan berlangsung yang dalam waktu yang sangat cepat, sehingga menyebabkan lapisan kulit bumi retak atau patah. Bagian muka bumi yang mengalami patahan seperti graben dan horst. Horst adalah tanah naik, terjadi bila terjadi pengangkatan. Graben adalah tanah turun, terjadi bila blok batuan mengalami penurunan.</a:t>
            </a:r>
            <a:endParaRPr kumimoji="0" lang="id-ID" sz="2800" b="0" i="0" u="none" strike="noStrike" kern="1200" cap="none" spc="0" normalizeH="0" baseline="0" noProof="0" dirty="0" smtClean="0">
              <a:ln>
                <a:noFill/>
              </a:ln>
              <a:solidFill>
                <a:schemeClr val="tx1"/>
              </a:solidFill>
              <a:effectLst/>
              <a:uLnTx/>
              <a:uFillTx/>
              <a:latin typeface="Kristen ITC" panose="03050502040202030202" pitchFamily="66"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id-ID"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0245" name="Rectangle 1"/>
          <p:cNvSpPr/>
          <p:nvPr/>
        </p:nvSpPr>
        <p:spPr>
          <a:xfrm>
            <a:off x="0" y="0"/>
            <a:ext cx="9144000" cy="0"/>
          </a:xfrm>
          <a:prstGeom prst="rect">
            <a:avLst/>
          </a:prstGeom>
          <a:noFill/>
          <a:ln w="9525">
            <a:noFill/>
          </a:ln>
        </p:spPr>
        <p:txBody>
          <a:bodyPr wrap="none" anchor="ctr">
            <a:spAutoFit/>
          </a:bodyPr>
          <a:p>
            <a:r>
              <a:rPr sz="1000" dirty="0">
                <a:latin typeface="Verdana" panose="020B0604030504040204" pitchFamily="34" charset="0"/>
                <a:cs typeface="Arial" panose="020B0604020202020204" pitchFamily="34" charset="0"/>
              </a:rPr>
              <a:t>Pehatikan gambar!</a:t>
            </a:r>
            <a:br>
              <a:rPr sz="1000" dirty="0">
                <a:latin typeface="Verdana" panose="020B0604030504040204" pitchFamily="34" charset="0"/>
                <a:cs typeface="Arial" panose="020B0604020202020204" pitchFamily="34" charset="0"/>
              </a:rPr>
            </a:br>
            <a:r>
              <a:rPr sz="1000" dirty="0">
                <a:latin typeface="Verdana" panose="020B0604030504040204" pitchFamily="34" charset="0"/>
                <a:cs typeface="Arial" panose="020B0604020202020204" pitchFamily="34" charset="0"/>
              </a:rPr>
              <a:t>  </a:t>
            </a:r>
            <a:r>
              <a:rPr sz="7000" dirty="0">
                <a:latin typeface="Verdana" panose="020B0604030504040204" pitchFamily="34" charset="0"/>
                <a:cs typeface="Arial" panose="020B0604020202020204" pitchFamily="34" charset="0"/>
              </a:rPr>
              <a:t> </a:t>
            </a:r>
            <a:br>
              <a:rPr sz="1000" dirty="0">
                <a:latin typeface="Verdana" panose="020B0604030504040204" pitchFamily="34" charset="0"/>
                <a:cs typeface="Arial" panose="020B0604020202020204" pitchFamily="34" charset="0"/>
              </a:rPr>
            </a:br>
            <a:endParaRPr sz="1000" dirty="0">
              <a:latin typeface="Verdana" panose="020B0604030504040204" pitchFamily="34" charset="0"/>
              <a:ea typeface="Arial" panose="020B0604020202020204" pitchFamily="34" charset="0"/>
            </a:endParaRPr>
          </a:p>
        </p:txBody>
      </p:sp>
      <p:pic>
        <p:nvPicPr>
          <p:cNvPr id="10246" name="Picture 2" descr="http://www.e-dukasi.net/mol/datafitur/modul_online/MO_132/images/gb0413.jpg"/>
          <p:cNvPicPr>
            <a:picLocks noChangeAspect="1"/>
          </p:cNvPicPr>
          <p:nvPr/>
        </p:nvPicPr>
        <p:blipFill>
          <a:blip r:embed="rId2"/>
          <a:stretch>
            <a:fillRect/>
          </a:stretch>
        </p:blipFill>
        <p:spPr>
          <a:xfrm>
            <a:off x="6786563" y="5500688"/>
            <a:ext cx="2357437" cy="1357312"/>
          </a:xfrm>
          <a:prstGeom prst="rect">
            <a:avLst/>
          </a:prstGeom>
          <a:noFill/>
          <a:ln w="9525">
            <a:noFill/>
          </a:ln>
        </p:spPr>
      </p:pic>
    </p:spTree>
  </p:cSld>
  <p:clrMapOvr>
    <a:masterClrMapping/>
  </p:clrMapOvr>
  <p:transition>
    <p:fade thruBlk="1"/>
    <p:sndAc>
      <p:stSnd>
        <p:snd r:embed="rId3" name="hammer.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itle 1"/>
          <p:cNvSpPr>
            <a:spLocks noGrp="1"/>
          </p:cNvSpPr>
          <p:nvPr>
            <p:ph type="title"/>
          </p:nvPr>
        </p:nvSpPr>
        <p:spPr>
          <a:ln/>
        </p:spPr>
        <p:txBody>
          <a:bodyPr vert="horz" wrap="square" lIns="91440" tIns="45720" rIns="91440" bIns="45720" anchor="ctr"/>
          <a:p>
            <a:endParaRPr dirty="0"/>
          </a:p>
        </p:txBody>
      </p:sp>
      <p:sp>
        <p:nvSpPr>
          <p:cNvPr id="11267" name="Content Placeholder 2"/>
          <p:cNvSpPr>
            <a:spLocks noGrp="1"/>
          </p:cNvSpPr>
          <p:nvPr>
            <p:ph idx="1"/>
          </p:nvPr>
        </p:nvSpPr>
        <p:spPr>
          <a:ln/>
        </p:spPr>
        <p:txBody>
          <a:bodyPr vert="horz" wrap="square" lIns="91440" tIns="45720" rIns="91440" bIns="45720" anchor="t"/>
          <a:p>
            <a:r>
              <a:rPr dirty="0">
                <a:latin typeface="Kristen ITC" panose="03050502040202030202" pitchFamily="66" charset="0"/>
              </a:rPr>
              <a:t>epirogenesa yaitu gerak yang dapat menimbulkan permukaan bumi seolah turun atau naik, disebabkan karena gerakan di bumi yang lambat dan meliputi daerah yang luas gerak epirogenetik di bedakan menjadi dua, yaitu gerak epirogenesa positif dan gerak epirogenesa negatif.</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itle 1"/>
          <p:cNvSpPr>
            <a:spLocks noGrp="1"/>
          </p:cNvSpPr>
          <p:nvPr>
            <p:ph type="title"/>
          </p:nvPr>
        </p:nvSpPr>
        <p:spPr>
          <a:ln/>
        </p:spPr>
        <p:txBody>
          <a:bodyPr vert="horz" wrap="square" lIns="91440" tIns="45720" rIns="91440" bIns="45720" anchor="ctr"/>
          <a:p>
            <a:r>
              <a:rPr dirty="0"/>
              <a:t>EPIROGENESA</a:t>
            </a:r>
            <a:endParaRPr dirty="0"/>
          </a:p>
        </p:txBody>
      </p:sp>
      <p:sp>
        <p:nvSpPr>
          <p:cNvPr id="12291" name="Content Placeholder 2"/>
          <p:cNvSpPr>
            <a:spLocks noGrp="1"/>
          </p:cNvSpPr>
          <p:nvPr>
            <p:ph idx="1"/>
          </p:nvPr>
        </p:nvSpPr>
        <p:spPr>
          <a:ln/>
        </p:spPr>
        <p:txBody>
          <a:bodyPr vert="horz" wrap="square" lIns="91440" tIns="45720" rIns="91440" bIns="45720" anchor="t"/>
          <a:p>
            <a:pPr>
              <a:buNone/>
            </a:pPr>
            <a:r>
              <a:rPr dirty="0"/>
              <a:t>a. Epirogenesa positif</a:t>
            </a:r>
            <a:endParaRPr dirty="0"/>
          </a:p>
          <a:p>
            <a:pPr>
              <a:buNone/>
            </a:pPr>
            <a:r>
              <a:rPr dirty="0"/>
              <a:t>Yaitu gerak turunnya permukaan bumi sehingga laut seolah-olah mengalami penurunan.</a:t>
            </a:r>
            <a:endParaRPr dirty="0"/>
          </a:p>
          <a:p>
            <a:pPr>
              <a:buNone/>
            </a:pPr>
            <a:endParaRPr dirty="0"/>
          </a:p>
          <a:p>
            <a:endParaRPr dirty="0"/>
          </a:p>
          <a:p>
            <a:endParaRPr dirty="0"/>
          </a:p>
          <a:p>
            <a:endParaRPr dirty="0"/>
          </a:p>
          <a:p>
            <a:endParaRPr dirty="0"/>
          </a:p>
          <a:p>
            <a:endParaRPr dirty="0"/>
          </a:p>
        </p:txBody>
      </p:sp>
      <p:pic>
        <p:nvPicPr>
          <p:cNvPr id="12292" name="Picture 3" descr="D:\AYU_IPS TERPADU\AT files\IPS 7_MATERI\GAMBAR\epirogenesa-positif1.jpg"/>
          <p:cNvPicPr>
            <a:picLocks noChangeAspect="1"/>
          </p:cNvPicPr>
          <p:nvPr/>
        </p:nvPicPr>
        <p:blipFill>
          <a:blip r:embed="rId1"/>
          <a:stretch>
            <a:fillRect/>
          </a:stretch>
        </p:blipFill>
        <p:spPr>
          <a:xfrm>
            <a:off x="2000250" y="3071813"/>
            <a:ext cx="3959225" cy="2825750"/>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Title 1"/>
          <p:cNvSpPr>
            <a:spLocks noGrp="1"/>
          </p:cNvSpPr>
          <p:nvPr>
            <p:ph type="title"/>
          </p:nvPr>
        </p:nvSpPr>
        <p:spPr>
          <a:ln/>
        </p:spPr>
        <p:txBody>
          <a:bodyPr vert="horz" wrap="square" lIns="91440" tIns="45720" rIns="91440" bIns="45720" anchor="ctr"/>
          <a:p>
            <a:endParaRPr dirty="0"/>
          </a:p>
        </p:txBody>
      </p:sp>
      <p:sp>
        <p:nvSpPr>
          <p:cNvPr id="13315" name="Content Placeholder 2"/>
          <p:cNvSpPr>
            <a:spLocks noGrp="1"/>
          </p:cNvSpPr>
          <p:nvPr>
            <p:ph idx="1"/>
          </p:nvPr>
        </p:nvSpPr>
        <p:spPr>
          <a:ln/>
        </p:spPr>
        <p:txBody>
          <a:bodyPr vert="horz" wrap="square" lIns="91440" tIns="45720" rIns="91440" bIns="45720" anchor="t"/>
          <a:p>
            <a:r>
              <a:rPr dirty="0"/>
              <a:t>b. Epirogenesa negatif</a:t>
            </a:r>
            <a:endParaRPr dirty="0"/>
          </a:p>
          <a:p>
            <a:endParaRPr dirty="0"/>
          </a:p>
        </p:txBody>
      </p:sp>
      <p:pic>
        <p:nvPicPr>
          <p:cNvPr id="13316" name="Picture 3" descr="D:\AYU_IPS TERPADU\AT files\IPS 7_MATERI\GAMBAR\epirogenesa-negatif1.jpg"/>
          <p:cNvPicPr>
            <a:picLocks noChangeAspect="1"/>
          </p:cNvPicPr>
          <p:nvPr/>
        </p:nvPicPr>
        <p:blipFill>
          <a:blip r:embed="rId1"/>
          <a:stretch>
            <a:fillRect/>
          </a:stretch>
        </p:blipFill>
        <p:spPr>
          <a:xfrm>
            <a:off x="2428875" y="2714625"/>
            <a:ext cx="3959225" cy="282575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Title 1"/>
          <p:cNvSpPr>
            <a:spLocks noGrp="1"/>
          </p:cNvSpPr>
          <p:nvPr>
            <p:ph type="title"/>
          </p:nvPr>
        </p:nvSpPr>
        <p:spPr>
          <a:ln/>
        </p:spPr>
        <p:txBody>
          <a:bodyPr vert="horz" wrap="square" lIns="91440" tIns="45720" rIns="91440" bIns="45720" anchor="ctr"/>
          <a:p>
            <a:r>
              <a:rPr dirty="0"/>
              <a:t>Contoh bentuk muka bumi karena lipatan dan patahan</a:t>
            </a:r>
            <a:endParaRPr dirty="0"/>
          </a:p>
        </p:txBody>
      </p:sp>
      <p:sp>
        <p:nvSpPr>
          <p:cNvPr id="14339" name="Content Placeholder 2"/>
          <p:cNvSpPr>
            <a:spLocks noGrp="1"/>
          </p:cNvSpPr>
          <p:nvPr>
            <p:ph idx="1"/>
          </p:nvPr>
        </p:nvSpPr>
        <p:spPr>
          <a:ln/>
        </p:spPr>
        <p:txBody>
          <a:bodyPr vert="horz" wrap="square" lIns="91440" tIns="45720" rIns="91440" bIns="45720" anchor="t"/>
          <a:p>
            <a:pPr marL="514350" indent="-514350">
              <a:buFont typeface="Arial" panose="020B0604020202020204" pitchFamily="34" charset="0"/>
              <a:buAutoNum type="arabicPeriod"/>
            </a:pPr>
            <a:r>
              <a:rPr dirty="0"/>
              <a:t>Pegunungan adalah kumpulan dari gunung-gunung yang membentuk permukaan bumi. Contoh dua deretan pegunungan di Indonesia yaitu Sirkum Mediterania, dan Sirkum Pasifik.</a:t>
            </a:r>
            <a:endParaRPr dirty="0"/>
          </a:p>
          <a:p>
            <a:pPr marL="514350" indent="-514350">
              <a:buFont typeface="Arial" panose="020B0604020202020204" pitchFamily="34" charset="0"/>
              <a:buAutoNum type="arabicPeriod"/>
            </a:pPr>
            <a:r>
              <a:rPr dirty="0"/>
              <a:t>Dataran Tinggi yaitu daerah datar yang berada di ketinggian di atas 700 m. Misal dataran tinggi Gayo di Aceh, Dataran Tinggi Bandung.</a:t>
            </a:r>
            <a:endParaRPr dirty="0"/>
          </a:p>
          <a:p>
            <a:pPr marL="514350" indent="-514350">
              <a:buFont typeface="Arial" panose="020B0604020202020204" pitchFamily="34" charset="0"/>
              <a:buAutoNum type="arabicPeriod"/>
            </a:pPr>
            <a:endParaRPr dirty="0"/>
          </a:p>
          <a:p>
            <a:pPr marL="514350" indent="-514350">
              <a:buFont typeface="Arial" panose="020B0604020202020204" pitchFamily="34" charset="0"/>
              <a:buAutoNum type="arabicPeriod"/>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Title 1"/>
          <p:cNvSpPr>
            <a:spLocks noGrp="1"/>
          </p:cNvSpPr>
          <p:nvPr>
            <p:ph type="title"/>
          </p:nvPr>
        </p:nvSpPr>
        <p:spPr>
          <a:ln/>
        </p:spPr>
        <p:txBody>
          <a:bodyPr vert="horz" wrap="square" lIns="91440" tIns="45720" rIns="91440" bIns="45720" anchor="ctr"/>
          <a:p>
            <a:endParaRPr dirty="0"/>
          </a:p>
        </p:txBody>
      </p:sp>
      <p:sp>
        <p:nvSpPr>
          <p:cNvPr id="15363" name="Content Placeholder 2"/>
          <p:cNvSpPr>
            <a:spLocks noGrp="1"/>
          </p:cNvSpPr>
          <p:nvPr>
            <p:ph idx="1"/>
          </p:nvPr>
        </p:nvSpPr>
        <p:spPr>
          <a:xfrm>
            <a:off x="457200" y="714375"/>
            <a:ext cx="8229600" cy="5411788"/>
          </a:xfrm>
          <a:ln/>
        </p:spPr>
        <p:txBody>
          <a:bodyPr vert="horz" wrap="square" lIns="91440" tIns="45720" rIns="91440" bIns="45720" anchor="t"/>
          <a:p>
            <a:pPr>
              <a:buNone/>
            </a:pPr>
            <a:r>
              <a:rPr dirty="0"/>
              <a:t>3. Plato atau plateau  yaitu bentuk permukaan bumi ini merupakan daerah dataran tinggi dengan bagian atass relatif rata dan telah mengalami erosi. Misal Plato Dieng di Jawa Tengah.</a:t>
            </a:r>
            <a:endParaRPr dirty="0"/>
          </a:p>
          <a:p>
            <a:pPr>
              <a:buNone/>
            </a:pPr>
            <a:endParaRPr dirty="0"/>
          </a:p>
        </p:txBody>
      </p:sp>
      <p:pic>
        <p:nvPicPr>
          <p:cNvPr id="15364" name="Picture 4" descr="D:\AYU_IPS TERPADU\AT files\IPS 7_MATERI\GAMBAR\plateau.jpg"/>
          <p:cNvPicPr>
            <a:picLocks noChangeAspect="1"/>
          </p:cNvPicPr>
          <p:nvPr/>
        </p:nvPicPr>
        <p:blipFill>
          <a:blip r:embed="rId1"/>
          <a:stretch>
            <a:fillRect/>
          </a:stretch>
        </p:blipFill>
        <p:spPr>
          <a:xfrm>
            <a:off x="1168400" y="3244850"/>
            <a:ext cx="4332288" cy="2881313"/>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itle 1"/>
          <p:cNvSpPr>
            <a:spLocks noGrp="1"/>
          </p:cNvSpPr>
          <p:nvPr>
            <p:ph type="title"/>
          </p:nvPr>
        </p:nvSpPr>
        <p:spPr>
          <a:ln/>
        </p:spPr>
        <p:txBody>
          <a:bodyPr vert="horz" wrap="square" lIns="91440" tIns="45720" rIns="91440" bIns="45720" anchor="ctr"/>
          <a:p>
            <a:endParaRPr dirty="0"/>
          </a:p>
        </p:txBody>
      </p:sp>
      <p:sp>
        <p:nvSpPr>
          <p:cNvPr id="3" name="Content Placeholder 2"/>
          <p:cNvSpPr>
            <a:spLocks noGrp="1"/>
          </p:cNvSpPr>
          <p:nvPr>
            <p:ph idx="1"/>
          </p:nvPr>
        </p:nvSpPr>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4. Depresi</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5. Palung Laut</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6. Lubuk Laut</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rabicPeriod" startAt="7"/>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Punggung laut</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rabicPeriod" startAt="7"/>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Ambang laut</a:t>
            </a:r>
            <a:endParaRPr kumimoji="0" lang="id-ID" sz="32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rabicPeriod" startAt="7"/>
              <a:defRPr/>
            </a:pPr>
            <a:r>
              <a:rPr kumimoji="0" lang="id-ID" sz="3200" b="0" i="0" u="none" strike="noStrike" kern="1200" cap="none" spc="0" normalizeH="0" baseline="0" noProof="0" dirty="0" smtClean="0">
                <a:ln>
                  <a:noFill/>
                </a:ln>
                <a:solidFill>
                  <a:schemeClr val="tx1"/>
                </a:solidFill>
                <a:effectLst/>
                <a:uLnTx/>
                <a:uFillTx/>
                <a:latin typeface="+mn-lt"/>
                <a:ea typeface="+mn-ea"/>
                <a:cs typeface="+mn-cs"/>
              </a:rPr>
              <a:t>Shelf</a:t>
            </a:r>
            <a:endParaRPr kumimoji="0" lang="id-ID"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Picture 2" descr="http://www.beachtownpress.com/db5/00415/beachtownpress.com/_uimages/beach7.jpg"/>
          <p:cNvPicPr>
            <a:picLocks noChangeAspect="1"/>
          </p:cNvPicPr>
          <p:nvPr/>
        </p:nvPicPr>
        <p:blipFill>
          <a:blip r:embed="rId1">
            <a:lum bright="23999" contrast="-48000"/>
          </a:blip>
          <a:stretch>
            <a:fillRect/>
          </a:stretch>
        </p:blipFill>
        <p:spPr>
          <a:xfrm>
            <a:off x="0" y="0"/>
            <a:ext cx="9144000" cy="6858000"/>
          </a:xfrm>
          <a:prstGeom prst="rect">
            <a:avLst/>
          </a:prstGeom>
          <a:noFill/>
          <a:ln w="9525">
            <a:noFill/>
          </a:ln>
        </p:spPr>
      </p:pic>
      <p:sp>
        <p:nvSpPr>
          <p:cNvPr id="17411" name="Content Placeholder 2"/>
          <p:cNvSpPr>
            <a:spLocks noGrp="1"/>
          </p:cNvSpPr>
          <p:nvPr>
            <p:ph idx="1"/>
          </p:nvPr>
        </p:nvSpPr>
        <p:spPr>
          <a:ln/>
        </p:spPr>
        <p:txBody>
          <a:bodyPr vert="horz" wrap="square" lIns="91440" tIns="45720" rIns="91440" bIns="45720" anchor="t"/>
          <a:p>
            <a:pPr algn="ctr" eaLnBrk="1" hangingPunct="1">
              <a:buNone/>
            </a:pPr>
            <a:r>
              <a:rPr lang="en-US" altLang="x-none" sz="6600" dirty="0">
                <a:latin typeface="Bauhaus 93" panose="04030905020B02020C02" pitchFamily="82" charset="0"/>
              </a:rPr>
              <a:t>GBU</a:t>
            </a:r>
            <a:endParaRPr lang="en-US" altLang="x-none" sz="6600" dirty="0">
              <a:latin typeface="Bauhaus 93" panose="04030905020B02020C02" pitchFamily="82" charset="0"/>
            </a:endParaRPr>
          </a:p>
        </p:txBody>
      </p:sp>
    </p:spTree>
  </p:cSld>
  <p:clrMapOvr>
    <a:masterClrMapping/>
  </p:clrMapOvr>
  <p:transition>
    <p:cover dir="ru"/>
    <p:sndAc>
      <p:stSnd>
        <p:snd r:embed="rId2" name="coin.wav"/>
      </p:stSnd>
    </p:sndAc>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0</TotalTime>
  <Words>2615</Words>
  <Application>WPS Presentation</Application>
  <PresentationFormat>On-screen Show (4:3)</PresentationFormat>
  <Paragraphs>75</Paragraphs>
  <Slides>16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16</vt:i4>
      </vt:variant>
    </vt:vector>
  </HeadingPairs>
  <TitlesOfParts>
    <vt:vector size="30" baseType="lpstr">
      <vt:lpstr>Arial</vt:lpstr>
      <vt:lpstr>SimSun</vt:lpstr>
      <vt:lpstr>Wingdings</vt:lpstr>
      <vt:lpstr>Calibri</vt:lpstr>
      <vt:lpstr>Monotype Corsiva</vt:lpstr>
      <vt:lpstr>Andalus</vt:lpstr>
      <vt:lpstr>Segoe Print</vt:lpstr>
      <vt:lpstr>Kristen ITC</vt:lpstr>
      <vt:lpstr>Verdana</vt:lpstr>
      <vt:lpstr>Bauhaus 93</vt:lpstr>
      <vt:lpstr>Andalus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Diatropisme</dc:title>
  <dc:creator>Windows User</dc:creator>
  <cp:lastModifiedBy>google1589163189</cp:lastModifiedBy>
  <cp:revision>67</cp:revision>
  <dcterms:created xsi:type="dcterms:W3CDTF">2008-11-17T13:14:59Z</dcterms:created>
  <dcterms:modified xsi:type="dcterms:W3CDTF">2020-12-10T01:23:57Z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1033-11.2.0.9747</vt:lpwstr>
  </property>
</Properties>
</file>