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68" r:id="rId5"/>
    <p:sldId id="269" r:id="rId6"/>
    <p:sldId id="267" r:id="rId7"/>
    <p:sldId id="271" r:id="rId8"/>
    <p:sldId id="270" r:id="rId9"/>
    <p:sldId id="266" r:id="rId10"/>
    <p:sldId id="264" r:id="rId11"/>
    <p:sldId id="265" r:id="rId12"/>
    <p:sldId id="272" r:id="rId13"/>
    <p:sldId id="273" r:id="rId14"/>
    <p:sldId id="260" r:id="rId15"/>
    <p:sldId id="261" r:id="rId16"/>
    <p:sldId id="262" r:id="rId17"/>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38C570-308C-4DE7-9B6E-AD621D90AE74}" type="datetimeFigureOut">
              <a:rPr lang="id-ID" smtClean="0"/>
              <a:pPr/>
              <a:t>28/02/2018</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CBBBD0-2E22-4E8F-A31C-449D302636E5}" type="slidenum">
              <a:rPr lang="id-ID" smtClean="0"/>
              <a:pPr/>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E4CBBBD0-2E22-4E8F-A31C-449D302636E5}" type="slidenum">
              <a:rPr lang="id-ID" smtClean="0"/>
              <a:pPr/>
              <a:t>13</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05399F48-5787-4786-861E-2ADEEEA137E6}" type="datetimeFigureOut">
              <a:rPr lang="id-ID" smtClean="0"/>
              <a:pPr/>
              <a:t>28/02/2018</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11" name="Slide Number Placeholder 10"/>
          <p:cNvSpPr>
            <a:spLocks noGrp="1"/>
          </p:cNvSpPr>
          <p:nvPr>
            <p:ph type="sldNum" sz="quarter" idx="12"/>
          </p:nvPr>
        </p:nvSpPr>
        <p:spPr/>
        <p:txBody>
          <a:bodyPr/>
          <a:lstStyle>
            <a:extLst/>
          </a:lstStyle>
          <a:p>
            <a:fld id="{09374A81-AD15-4620-85D4-5B6930A8CCB9}"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5399F48-5787-4786-861E-2ADEEEA137E6}" type="datetimeFigureOut">
              <a:rPr lang="id-ID" smtClean="0"/>
              <a:pPr/>
              <a:t>28/02/2018</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9374A81-AD15-4620-85D4-5B6930A8CCB9}"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5399F48-5787-4786-861E-2ADEEEA137E6}" type="datetimeFigureOut">
              <a:rPr lang="id-ID" smtClean="0"/>
              <a:pPr/>
              <a:t>28/02/2018</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9374A81-AD15-4620-85D4-5B6930A8CCB9}"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5399F48-5787-4786-861E-2ADEEEA137E6}" type="datetimeFigureOut">
              <a:rPr lang="id-ID" smtClean="0"/>
              <a:pPr/>
              <a:t>28/02/2018</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9374A81-AD15-4620-85D4-5B6930A8CCB9}"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5399F48-5787-4786-861E-2ADEEEA137E6}" type="datetimeFigureOut">
              <a:rPr lang="id-ID" smtClean="0"/>
              <a:pPr/>
              <a:t>28/02/2018</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09374A81-AD15-4620-85D4-5B6930A8CCB9}"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05399F48-5787-4786-861E-2ADEEEA137E6}" type="datetimeFigureOut">
              <a:rPr lang="id-ID" smtClean="0"/>
              <a:pPr/>
              <a:t>28/02/2018</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09374A81-AD15-4620-85D4-5B6930A8CCB9}"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05399F48-5787-4786-861E-2ADEEEA137E6}" type="datetimeFigureOut">
              <a:rPr lang="id-ID" smtClean="0"/>
              <a:pPr/>
              <a:t>28/02/2018</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09374A81-AD15-4620-85D4-5B6930A8CCB9}"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5399F48-5787-4786-861E-2ADEEEA137E6}" type="datetimeFigureOut">
              <a:rPr lang="id-ID" smtClean="0"/>
              <a:pPr/>
              <a:t>28/02/2018</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9374A81-AD15-4620-85D4-5B6930A8CCB9}"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5399F48-5787-4786-861E-2ADEEEA137E6}" type="datetimeFigureOut">
              <a:rPr lang="id-ID" smtClean="0"/>
              <a:pPr/>
              <a:t>28/02/2018</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09374A81-AD15-4620-85D4-5B6930A8CCB9}" type="slidenum">
              <a:rPr lang="id-ID" smtClean="0"/>
              <a:pPr/>
              <a:t>‹#›</a:t>
            </a:fld>
            <a:endParaRPr lang="id-ID"/>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5399F48-5787-4786-861E-2ADEEEA137E6}" type="datetimeFigureOut">
              <a:rPr lang="id-ID" smtClean="0"/>
              <a:pPr/>
              <a:t>28/02/2018</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9374A81-AD15-4620-85D4-5B6930A8CCB9}"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5399F48-5787-4786-861E-2ADEEEA137E6}" type="datetimeFigureOut">
              <a:rPr lang="id-ID" smtClean="0"/>
              <a:pPr/>
              <a:t>28/02/2018</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09374A81-AD15-4620-85D4-5B6930A8CCB9}"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05399F48-5787-4786-861E-2ADEEEA137E6}" type="datetimeFigureOut">
              <a:rPr lang="id-ID" smtClean="0"/>
              <a:pPr/>
              <a:t>28/02/2018</a:t>
            </a:fld>
            <a:endParaRPr lang="id-ID"/>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id-ID"/>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09374A81-AD15-4620-85D4-5B6930A8CCB9}"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71472" y="1571612"/>
            <a:ext cx="8001056" cy="2505460"/>
          </a:xfrm>
        </p:spPr>
        <p:txBody>
          <a:bodyPr>
            <a:normAutofit/>
          </a:bodyPr>
          <a:lstStyle/>
          <a:p>
            <a:pPr marL="514350" indent="-514350" algn="ctr">
              <a:buAutoNum type="arabicPeriod"/>
            </a:pPr>
            <a:endParaRPr lang="id-ID" b="1" dirty="0" smtClean="0">
              <a:solidFill>
                <a:srgbClr val="C00000"/>
              </a:solidFill>
              <a:latin typeface="Baskerville Old Face" pitchFamily="18" charset="0"/>
            </a:endParaRPr>
          </a:p>
          <a:p>
            <a:pPr marL="514350" indent="-514350" algn="ctr"/>
            <a:r>
              <a:rPr lang="id-ID" sz="4400" b="1" dirty="0" smtClean="0">
                <a:solidFill>
                  <a:srgbClr val="C00000"/>
                </a:solidFill>
                <a:latin typeface="Baskerville Old Face" pitchFamily="18" charset="0"/>
              </a:rPr>
              <a:t>BAB XI </a:t>
            </a:r>
          </a:p>
          <a:p>
            <a:pPr marL="514350" indent="-514350" algn="ctr"/>
            <a:r>
              <a:rPr lang="id-ID" sz="4400" b="1" dirty="0" smtClean="0">
                <a:solidFill>
                  <a:srgbClr val="C00000"/>
                </a:solidFill>
                <a:latin typeface="Baskerville Old Face" pitchFamily="18" charset="0"/>
              </a:rPr>
              <a:t>PERKEMBANGAN ANAK BERKEBUTUHAN KHUSUS</a:t>
            </a:r>
            <a:endParaRPr lang="id-ID" sz="4400" b="1" dirty="0">
              <a:solidFill>
                <a:srgbClr val="C00000"/>
              </a:solidFill>
              <a:latin typeface="Baskerville Old Face"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id-ID" dirty="0" smtClean="0">
                <a:latin typeface="Baskerville Old Face" pitchFamily="18" charset="0"/>
              </a:rPr>
              <a:t>	</a:t>
            </a:r>
          </a:p>
          <a:p>
            <a:pPr>
              <a:buNone/>
            </a:pPr>
            <a:r>
              <a:rPr lang="id-ID" dirty="0" smtClean="0">
                <a:latin typeface="Baskerville Old Face" pitchFamily="18" charset="0"/>
              </a:rPr>
              <a:t>	Pengertian Anak Berkebutuhan Khusus (ABK) adalah anak yang dalam proses pertumbuhan atau perkembangan mengalami kelainan atau penyimpangan fisik, mental-intelektual, sosial dan atau emosional dibanding dengan anak-anak lain seusianya, sehingga mereka memerlukan pelayanan pendidikan khusus.</a:t>
            </a:r>
          </a:p>
          <a:p>
            <a:pPr>
              <a:buNone/>
            </a:pPr>
            <a:endParaRPr lang="id-ID" dirty="0">
              <a:solidFill>
                <a:schemeClr val="tx1">
                  <a:lumMod val="95000"/>
                  <a:lumOff val="5000"/>
                </a:schemeClr>
              </a:solidFill>
              <a:effectLst>
                <a:outerShdw blurRad="38100" dist="38100" dir="2700000" algn="tl">
                  <a:srgbClr val="000000">
                    <a:alpha val="43137"/>
                  </a:srgbClr>
                </a:outerShdw>
              </a:effectLst>
              <a:latin typeface="Baskerville Old Face"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6000" b="-6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14290"/>
            <a:ext cx="8643998" cy="6286544"/>
          </a:xfrm>
        </p:spPr>
        <p:txBody>
          <a:bodyPr>
            <a:normAutofit/>
          </a:bodyPr>
          <a:lstStyle/>
          <a:p>
            <a:pPr algn="just">
              <a:buNone/>
            </a:pPr>
            <a:endParaRPr lang="id-ID" b="1" dirty="0" smtClean="0">
              <a:solidFill>
                <a:srgbClr val="002060"/>
              </a:solidFill>
              <a:latin typeface="Baskerville Old Face" pitchFamily="18" charset="0"/>
            </a:endParaRPr>
          </a:p>
          <a:p>
            <a:pPr algn="just">
              <a:buNone/>
            </a:pPr>
            <a:r>
              <a:rPr lang="id-ID" b="1" dirty="0" smtClean="0">
                <a:solidFill>
                  <a:srgbClr val="002060"/>
                </a:solidFill>
                <a:latin typeface="Baskerville Old Face" pitchFamily="18" charset="0"/>
              </a:rPr>
              <a:t>		Anak Berkebutuhan Khusus(dulu disebut sebagai anak luar biasa) didefinisikan sebagai anak yang memerlukan pendidikan dan layanan khusus untuk mengembangkan potensi kemanusiaan mereka secara sempurna. Dalam dunia pendidikan, kata luar biasa merupakan julukan atau sebutan bagi mereka yang memiliki kekurangan atau mengalami berbagai kelainan dan penyimpangan yang tidak alami seperti orang normal pada umumnya. Menurut Aqila Smart, bahwa anak berkebutuhan khusus adalah anak dengan karakteristik khusus yang berbeda dengan anak pada umumnya.</a:t>
            </a:r>
          </a:p>
          <a:p>
            <a:pPr algn="just">
              <a:buNone/>
            </a:pPr>
            <a:endParaRPr lang="id-ID" b="1" dirty="0">
              <a:solidFill>
                <a:srgbClr val="002060"/>
              </a:solidFill>
              <a:latin typeface="Baskerville Old Face"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srcRect l="22288" t="24383" r="23488"/>
          <a:stretch>
            <a:fillRect/>
          </a:stretch>
        </p:blipFill>
        <p:spPr bwMode="auto">
          <a:xfrm>
            <a:off x="214282" y="214290"/>
            <a:ext cx="8501122" cy="650085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id-ID"/>
          </a:p>
        </p:txBody>
      </p:sp>
      <p:pic>
        <p:nvPicPr>
          <p:cNvPr id="4" name="Picture 3"/>
          <p:cNvPicPr/>
          <p:nvPr/>
        </p:nvPicPr>
        <p:blipFill>
          <a:blip r:embed="rId2" cstate="print"/>
          <a:srcRect l="21956" t="24074" r="23488"/>
          <a:stretch>
            <a:fillRect/>
          </a:stretch>
        </p:blipFill>
        <p:spPr bwMode="auto">
          <a:xfrm>
            <a:off x="214282" y="214290"/>
            <a:ext cx="8786874" cy="64294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55576" y="620688"/>
            <a:ext cx="8183880" cy="1051560"/>
          </a:xfrm>
        </p:spPr>
        <p:txBody>
          <a:bodyPr>
            <a:normAutofit/>
          </a:bodyPr>
          <a:lstStyle/>
          <a:p>
            <a:r>
              <a:rPr lang="id-ID" b="1" dirty="0" smtClean="0">
                <a:solidFill>
                  <a:srgbClr val="7030A0"/>
                </a:solidFill>
                <a:latin typeface="Baskerville Old Face" pitchFamily="18" charset="0"/>
              </a:rPr>
              <a:t>Jenis-jenis anak berkebutuhan khusus</a:t>
            </a:r>
            <a:endParaRPr lang="id-ID" b="1" dirty="0">
              <a:solidFill>
                <a:srgbClr val="7030A0"/>
              </a:solidFill>
              <a:latin typeface="Baskerville Old Face" pitchFamily="18" charset="0"/>
            </a:endParaRPr>
          </a:p>
        </p:txBody>
      </p:sp>
      <p:sp>
        <p:nvSpPr>
          <p:cNvPr id="3" name="Content Placeholder 2"/>
          <p:cNvSpPr>
            <a:spLocks noGrp="1"/>
          </p:cNvSpPr>
          <p:nvPr>
            <p:ph idx="1"/>
          </p:nvPr>
        </p:nvSpPr>
        <p:spPr>
          <a:xfrm>
            <a:off x="857224" y="1357298"/>
            <a:ext cx="7829576" cy="4768865"/>
          </a:xfrm>
        </p:spPr>
        <p:txBody>
          <a:bodyPr>
            <a:normAutofit fontScale="92500" lnSpcReduction="20000"/>
          </a:bodyPr>
          <a:lstStyle/>
          <a:p>
            <a:pPr>
              <a:buNone/>
            </a:pPr>
            <a:endParaRPr lang="id-ID" b="1" dirty="0" smtClean="0">
              <a:solidFill>
                <a:srgbClr val="C00000"/>
              </a:solidFill>
              <a:latin typeface="Baskerville Old Face" pitchFamily="18" charset="0"/>
            </a:endParaRPr>
          </a:p>
          <a:p>
            <a:pPr>
              <a:buNone/>
            </a:pPr>
            <a:r>
              <a:rPr lang="id-ID" b="1" dirty="0" smtClean="0">
                <a:solidFill>
                  <a:srgbClr val="C00000"/>
                </a:solidFill>
                <a:latin typeface="Baskerville Old Face" pitchFamily="18" charset="0"/>
              </a:rPr>
              <a:t>1. Tunanetra/anak yang mengalami gangguan penglihatan</a:t>
            </a:r>
            <a:endParaRPr lang="id-ID" dirty="0" smtClean="0">
              <a:solidFill>
                <a:srgbClr val="C00000"/>
              </a:solidFill>
              <a:latin typeface="Baskerville Old Face" pitchFamily="18" charset="0"/>
            </a:endParaRPr>
          </a:p>
          <a:p>
            <a:pPr>
              <a:buNone/>
            </a:pPr>
            <a:r>
              <a:rPr lang="id-ID" b="1" dirty="0" smtClean="0">
                <a:solidFill>
                  <a:srgbClr val="C00000"/>
                </a:solidFill>
                <a:latin typeface="Baskerville Old Face" pitchFamily="18" charset="0"/>
              </a:rPr>
              <a:t>2. Tunarungu/anak yang mengalami gangguan pendengaran</a:t>
            </a:r>
            <a:endParaRPr lang="id-ID" dirty="0" smtClean="0">
              <a:solidFill>
                <a:srgbClr val="C00000"/>
              </a:solidFill>
              <a:latin typeface="Baskerville Old Face" pitchFamily="18" charset="0"/>
            </a:endParaRPr>
          </a:p>
          <a:p>
            <a:pPr>
              <a:buNone/>
            </a:pPr>
            <a:r>
              <a:rPr lang="id-ID" b="1" dirty="0" smtClean="0">
                <a:solidFill>
                  <a:srgbClr val="C00000"/>
                </a:solidFill>
                <a:latin typeface="Baskerville Old Face" pitchFamily="18" charset="0"/>
              </a:rPr>
              <a:t>3. Tunadaksa/mengalami kelainan angota tubuh/gerakan</a:t>
            </a:r>
            <a:endParaRPr lang="id-ID" dirty="0" smtClean="0">
              <a:solidFill>
                <a:srgbClr val="C00000"/>
              </a:solidFill>
              <a:latin typeface="Baskerville Old Face" pitchFamily="18" charset="0"/>
            </a:endParaRPr>
          </a:p>
          <a:p>
            <a:pPr>
              <a:buNone/>
            </a:pPr>
            <a:r>
              <a:rPr lang="id-ID" b="1" dirty="0" smtClean="0">
                <a:solidFill>
                  <a:srgbClr val="C00000"/>
                </a:solidFill>
                <a:latin typeface="Baskerville Old Face" pitchFamily="18" charset="0"/>
              </a:rPr>
              <a:t>4. Berbakat/memiliki kemampuan dan kecerdasan luar biasa</a:t>
            </a:r>
            <a:endParaRPr lang="id-ID" dirty="0" smtClean="0">
              <a:solidFill>
                <a:srgbClr val="C00000"/>
              </a:solidFill>
              <a:latin typeface="Baskerville Old Face" pitchFamily="18" charset="0"/>
            </a:endParaRPr>
          </a:p>
          <a:p>
            <a:pPr>
              <a:buNone/>
            </a:pPr>
            <a:r>
              <a:rPr lang="id-ID" b="1" dirty="0" smtClean="0">
                <a:solidFill>
                  <a:srgbClr val="C00000"/>
                </a:solidFill>
                <a:latin typeface="Baskerville Old Face" pitchFamily="18" charset="0"/>
              </a:rPr>
              <a:t>5. Tunagrahita</a:t>
            </a:r>
            <a:endParaRPr lang="id-ID" dirty="0" smtClean="0">
              <a:solidFill>
                <a:srgbClr val="C00000"/>
              </a:solidFill>
              <a:latin typeface="Baskerville Old Face" pitchFamily="18" charset="0"/>
            </a:endParaRPr>
          </a:p>
          <a:p>
            <a:pPr>
              <a:buNone/>
            </a:pPr>
            <a:r>
              <a:rPr lang="id-ID" b="1" dirty="0" smtClean="0">
                <a:solidFill>
                  <a:srgbClr val="C00000"/>
                </a:solidFill>
                <a:latin typeface="Baskerville Old Face" pitchFamily="18" charset="0"/>
              </a:rPr>
              <a:t>6. Lamban belajar (slow learner)  	</a:t>
            </a:r>
            <a:endParaRPr lang="id-ID" dirty="0" smtClean="0">
              <a:solidFill>
                <a:srgbClr val="C00000"/>
              </a:solidFill>
              <a:latin typeface="Baskerville Old Face" pitchFamily="18" charset="0"/>
            </a:endParaRPr>
          </a:p>
          <a:p>
            <a:pPr>
              <a:buNone/>
            </a:pPr>
            <a:r>
              <a:rPr lang="id-ID" b="1" dirty="0" smtClean="0">
                <a:solidFill>
                  <a:srgbClr val="C00000"/>
                </a:solidFill>
                <a:latin typeface="Baskerville Old Face" pitchFamily="18" charset="0"/>
              </a:rPr>
              <a:t>7. Anak yang mengalami kesulitan belajar spesifik</a:t>
            </a:r>
            <a:endParaRPr lang="id-ID" dirty="0" smtClean="0">
              <a:solidFill>
                <a:srgbClr val="C00000"/>
              </a:solidFill>
              <a:latin typeface="Baskerville Old Face" pitchFamily="18" charset="0"/>
            </a:endParaRPr>
          </a:p>
          <a:p>
            <a:pPr>
              <a:buNone/>
            </a:pPr>
            <a:r>
              <a:rPr lang="id-ID" b="1" dirty="0" smtClean="0">
                <a:solidFill>
                  <a:srgbClr val="C00000"/>
                </a:solidFill>
                <a:latin typeface="Baskerville Old Face" pitchFamily="18" charset="0"/>
              </a:rPr>
              <a:t>8. Anak yang mengalami gangguan komunikasi</a:t>
            </a:r>
            <a:endParaRPr lang="id-ID" dirty="0" smtClean="0">
              <a:solidFill>
                <a:srgbClr val="C00000"/>
              </a:solidFill>
              <a:latin typeface="Baskerville Old Face" pitchFamily="18" charset="0"/>
            </a:endParaRPr>
          </a:p>
          <a:p>
            <a:pPr>
              <a:buNone/>
            </a:pPr>
            <a:r>
              <a:rPr lang="id-ID" b="1" dirty="0" smtClean="0">
                <a:solidFill>
                  <a:srgbClr val="C00000"/>
                </a:solidFill>
                <a:latin typeface="Baskerville Old Face" pitchFamily="18" charset="0"/>
              </a:rPr>
              <a:t>9. Tunalaras/anak yang mengalami gangguan emosi dan perilaku.</a:t>
            </a:r>
            <a:endParaRPr lang="id-ID" dirty="0" smtClean="0">
              <a:solidFill>
                <a:srgbClr val="C00000"/>
              </a:solidFill>
              <a:latin typeface="Baskerville Old Face" pitchFamily="18" charset="0"/>
            </a:endParaRPr>
          </a:p>
          <a:p>
            <a:pPr>
              <a:buNone/>
            </a:pPr>
            <a:endParaRPr lang="id-ID" dirty="0">
              <a:solidFill>
                <a:srgbClr val="C00000"/>
              </a:solidFill>
              <a:latin typeface="Baskerville Old Face"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1560" y="433224"/>
            <a:ext cx="8183880" cy="1051560"/>
          </a:xfrm>
        </p:spPr>
        <p:txBody>
          <a:bodyPr/>
          <a:lstStyle/>
          <a:p>
            <a:pPr algn="ctr"/>
            <a:r>
              <a:rPr lang="id-ID" b="1" dirty="0" smtClean="0">
                <a:solidFill>
                  <a:srgbClr val="C00000"/>
                </a:solidFill>
                <a:latin typeface="Baskerville Old Face" pitchFamily="18" charset="0"/>
              </a:rPr>
              <a:t>Gangguan Fisik</a:t>
            </a:r>
            <a:endParaRPr lang="id-ID" b="1" dirty="0">
              <a:solidFill>
                <a:srgbClr val="C00000"/>
              </a:solidFill>
              <a:latin typeface="Baskerville Old Face" pitchFamily="18" charset="0"/>
            </a:endParaRPr>
          </a:p>
        </p:txBody>
      </p:sp>
      <p:sp>
        <p:nvSpPr>
          <p:cNvPr id="3" name="Content Placeholder 2"/>
          <p:cNvSpPr>
            <a:spLocks noGrp="1"/>
          </p:cNvSpPr>
          <p:nvPr>
            <p:ph idx="1"/>
          </p:nvPr>
        </p:nvSpPr>
        <p:spPr>
          <a:xfrm>
            <a:off x="539552" y="1988840"/>
            <a:ext cx="7901014" cy="4525963"/>
          </a:xfrm>
        </p:spPr>
        <p:txBody>
          <a:bodyPr>
            <a:noAutofit/>
          </a:bodyPr>
          <a:lstStyle/>
          <a:p>
            <a:pPr>
              <a:buNone/>
            </a:pPr>
            <a:r>
              <a:rPr lang="id-ID" sz="2400" b="1" dirty="0" smtClean="0">
                <a:latin typeface="Baskerville Old Face" pitchFamily="18" charset="0"/>
              </a:rPr>
              <a:t>PENGERTIAN : </a:t>
            </a:r>
          </a:p>
          <a:p>
            <a:pPr>
              <a:buFont typeface="Wingdings" pitchFamily="2" charset="2"/>
              <a:buChar char="ü"/>
            </a:pPr>
            <a:r>
              <a:rPr lang="id-ID" sz="2400" b="1" dirty="0" smtClean="0">
                <a:latin typeface="Baskerville Old Face" pitchFamily="18" charset="0"/>
              </a:rPr>
              <a:t>Kelainan atau cacat yang menetap pada alat gerak (tulang, sendi, otot) sedemikian rupa</a:t>
            </a:r>
          </a:p>
          <a:p>
            <a:pPr>
              <a:buFont typeface="Wingdings" pitchFamily="2" charset="2"/>
              <a:buChar char="ü"/>
            </a:pPr>
            <a:r>
              <a:rPr lang="id-ID" sz="2400" b="1" dirty="0" smtClean="0">
                <a:latin typeface="Baskerville Old Face" pitchFamily="18" charset="0"/>
              </a:rPr>
              <a:t>Rusak atau tidak mampunya organ  fisik untuk bergerak sebagaimana fungsinya</a:t>
            </a:r>
          </a:p>
          <a:p>
            <a:pPr>
              <a:buFont typeface="Wingdings" pitchFamily="2" charset="2"/>
              <a:buChar char="ü"/>
            </a:pPr>
            <a:r>
              <a:rPr lang="id-ID" sz="2400" b="1" dirty="0" smtClean="0">
                <a:latin typeface="Baskerville Old Face" pitchFamily="18" charset="0"/>
              </a:rPr>
              <a:t>Bisa berasal dari bawaan lahir atau kecelakaan</a:t>
            </a:r>
          </a:p>
          <a:p>
            <a:pPr>
              <a:buFont typeface="Wingdings" pitchFamily="2" charset="2"/>
              <a:buChar char="ü"/>
            </a:pPr>
            <a:r>
              <a:rPr lang="id-ID" sz="2400" b="1" dirty="0" smtClean="0">
                <a:latin typeface="Baskerville Old Face" pitchFamily="18" charset="0"/>
              </a:rPr>
              <a:t>Jenisnya : akut atau kronis (terus menerus), episodik ataupun progressif (kambuhan)</a:t>
            </a:r>
          </a:p>
          <a:p>
            <a:pPr>
              <a:buNone/>
            </a:pPr>
            <a:endParaRPr lang="id-ID" sz="2400" b="1" dirty="0">
              <a:latin typeface="Baskerville Old Face"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p:cNvPicPr>
            <a:picLocks noGrp="1"/>
          </p:cNvPicPr>
          <p:nvPr>
            <p:ph idx="1"/>
          </p:nvPr>
        </p:nvPicPr>
        <p:blipFill>
          <a:blip r:embed="rId2" cstate="print"/>
          <a:srcRect l="22433" t="21893" r="23296" b="7101"/>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6000" b="-6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357166"/>
            <a:ext cx="8572560" cy="6000792"/>
          </a:xfrm>
        </p:spPr>
        <p:txBody>
          <a:bodyPr>
            <a:normAutofit/>
          </a:bodyPr>
          <a:lstStyle/>
          <a:p>
            <a:pPr algn="ctr">
              <a:buNone/>
            </a:pPr>
            <a:r>
              <a:rPr lang="id-ID" dirty="0" smtClean="0">
                <a:latin typeface="Baskerville Old Face" pitchFamily="18" charset="0"/>
              </a:rPr>
              <a:t>	</a:t>
            </a:r>
            <a:r>
              <a:rPr lang="id-ID" sz="3500" b="1" dirty="0" smtClean="0">
                <a:latin typeface="Baskerville Old Face" pitchFamily="18" charset="0"/>
              </a:rPr>
              <a:t>Anak Underachiever</a:t>
            </a:r>
          </a:p>
          <a:p>
            <a:pPr algn="ctr">
              <a:buNone/>
            </a:pPr>
            <a:endParaRPr lang="id-ID" b="1" dirty="0" smtClean="0">
              <a:latin typeface="Baskerville Old Face" pitchFamily="18" charset="0"/>
            </a:endParaRPr>
          </a:p>
          <a:p>
            <a:pPr algn="just">
              <a:buNone/>
            </a:pPr>
            <a:r>
              <a:rPr lang="id-ID" dirty="0" smtClean="0">
                <a:latin typeface="Baskerville Old Face" pitchFamily="18" charset="0"/>
              </a:rPr>
              <a:t>		Anak </a:t>
            </a:r>
            <a:r>
              <a:rPr lang="id-ID" i="1" dirty="0" smtClean="0">
                <a:latin typeface="Baskerville Old Face" pitchFamily="18" charset="0"/>
              </a:rPr>
              <a:t>underachiever </a:t>
            </a:r>
            <a:r>
              <a:rPr lang="id-ID" dirty="0" smtClean="0">
                <a:latin typeface="Baskerville Old Face" pitchFamily="18" charset="0"/>
              </a:rPr>
              <a:t>adalah anak yang memiliki tingkat intelegensi yang tinggi, namun tingkat prestasi akademiknya tidak sesuai dengan kapasitas kemampuan yang dimilikinya. Siswa </a:t>
            </a:r>
            <a:r>
              <a:rPr lang="id-ID" i="1" dirty="0" smtClean="0">
                <a:latin typeface="Baskerville Old Face" pitchFamily="18" charset="0"/>
              </a:rPr>
              <a:t>underachiever </a:t>
            </a:r>
            <a:r>
              <a:rPr lang="id-ID" dirty="0" smtClean="0">
                <a:latin typeface="Baskerville Old Face" pitchFamily="18" charset="0"/>
              </a:rPr>
              <a:t>memiliki kesenjangan antara skor tes intelegensi dengan skor hasil belajar siswa di sekolah yang diukur dengan tingkatan kelas dan hasil evaluasi yang dilakukan oleh guru. Sebagai contoh siswa yang mempunyai tingkat IQ 120, ternyata nilai yang diperoleh hanya 6. Siswa tersebut dikategorikan </a:t>
            </a:r>
            <a:r>
              <a:rPr lang="id-ID" i="1" dirty="0" smtClean="0">
                <a:latin typeface="Baskerville Old Face" pitchFamily="18" charset="0"/>
              </a:rPr>
              <a:t>underachiever</a:t>
            </a:r>
            <a:r>
              <a:rPr lang="id-ID" dirty="0" smtClean="0">
                <a:latin typeface="Baskerville Old Face" pitchFamily="18" charset="0"/>
              </a:rPr>
              <a:t> karena prestasi belajarnya di bawah standar nilai. </a:t>
            </a:r>
          </a:p>
          <a:p>
            <a:pPr algn="just">
              <a:buNone/>
            </a:pPr>
            <a:endParaRPr lang="id-ID" dirty="0">
              <a:latin typeface="Baskerville Old Face"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357166"/>
            <a:ext cx="8572560" cy="6215106"/>
          </a:xfrm>
        </p:spPr>
        <p:txBody>
          <a:bodyPr>
            <a:normAutofit/>
          </a:bodyPr>
          <a:lstStyle/>
          <a:p>
            <a:pPr algn="just">
              <a:buNone/>
            </a:pPr>
            <a:r>
              <a:rPr lang="id-ID" dirty="0" smtClean="0">
                <a:latin typeface="Times New Roman" pitchFamily="18" charset="0"/>
                <a:cs typeface="Times New Roman" pitchFamily="18" charset="0"/>
              </a:rPr>
              <a:t>		</a:t>
            </a:r>
          </a:p>
          <a:p>
            <a:pPr algn="just">
              <a:buNone/>
            </a:pPr>
            <a:r>
              <a:rPr lang="id-ID" dirty="0" smtClean="0">
                <a:latin typeface="Times New Roman" pitchFamily="18" charset="0"/>
                <a:cs typeface="Times New Roman" pitchFamily="18" charset="0"/>
              </a:rPr>
              <a:t>	Contoh lain, misalnya </a:t>
            </a:r>
            <a:r>
              <a:rPr lang="en-US" dirty="0" err="1" smtClean="0">
                <a:latin typeface="Times New Roman" pitchFamily="18" charset="0"/>
                <a:cs typeface="Times New Roman" pitchFamily="18" charset="0"/>
              </a:rPr>
              <a:t>anak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kelas</a:t>
            </a:r>
            <a:r>
              <a:rPr lang="en-US" dirty="0" smtClean="0">
                <a:latin typeface="Times New Roman" pitchFamily="18" charset="0"/>
                <a:cs typeface="Times New Roman" pitchFamily="18" charset="0"/>
              </a:rPr>
              <a:t> 2 SD, </a:t>
            </a:r>
            <a:r>
              <a:rPr lang="en-US" dirty="0" err="1" smtClean="0">
                <a:latin typeface="Times New Roman" pitchFamily="18" charset="0"/>
                <a:cs typeface="Times New Roman" pitchFamily="18" charset="0"/>
              </a:rPr>
              <a:t>seharusnya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bisa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perkalian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sampai</a:t>
            </a:r>
            <a:r>
              <a:rPr lang="en-US" dirty="0" smtClean="0">
                <a:latin typeface="Times New Roman" pitchFamily="18" charset="0"/>
                <a:cs typeface="Times New Roman" pitchFamily="18" charset="0"/>
              </a:rPr>
              <a:t> 10, </a:t>
            </a:r>
            <a:r>
              <a:rPr lang="en-US" dirty="0" err="1" smtClean="0">
                <a:latin typeface="Times New Roman" pitchFamily="18" charset="0"/>
                <a:cs typeface="Times New Roman" pitchFamily="18" charset="0"/>
              </a:rPr>
              <a:t>namun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anak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itu</a:t>
            </a:r>
            <a:r>
              <a:rPr lang="id-ID"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tidak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bisa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berdasarkan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perkiraan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umur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Berkaitan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dengan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kemampuan</a:t>
            </a:r>
            <a:r>
              <a:rPr lang="id-ID"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potensi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sebagai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contoh</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kita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melihat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anak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kita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pintar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bermain</a:t>
            </a:r>
            <a:r>
              <a:rPr lang="id-ID"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suatu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permainan</a:t>
            </a:r>
            <a:r>
              <a:rPr lang="en-US" dirty="0" smtClean="0">
                <a:latin typeface="Times New Roman" pitchFamily="18" charset="0"/>
                <a:cs typeface="Times New Roman" pitchFamily="18" charset="0"/>
              </a:rPr>
              <a:t> (game). </a:t>
            </a:r>
            <a:r>
              <a:rPr lang="en-US" dirty="0" err="1" smtClean="0">
                <a:latin typeface="Times New Roman" pitchFamily="18" charset="0"/>
                <a:cs typeface="Times New Roman" pitchFamily="18" charset="0"/>
              </a:rPr>
              <a:t>Ia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dengan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sangat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cepat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menguasai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permainan</a:t>
            </a:r>
            <a:r>
              <a:rPr lang="id-ID"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tersebut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tetapi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untuk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belajar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berhitung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menulis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sekolah</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dia</a:t>
            </a:r>
            <a:r>
              <a:rPr lang="id-ID"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lamban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sekali</a:t>
            </a:r>
            <a:r>
              <a:rPr lang="en-US" dirty="0" smtClean="0">
                <a:latin typeface="Times New Roman" pitchFamily="18" charset="0"/>
                <a:cs typeface="Times New Roman" pitchFamily="18" charset="0"/>
              </a:rPr>
              <a:t>. Kita </a:t>
            </a:r>
            <a:r>
              <a:rPr lang="en-US" dirty="0" err="1" smtClean="0">
                <a:latin typeface="Times New Roman" pitchFamily="18" charset="0"/>
                <a:cs typeface="Times New Roman" pitchFamily="18" charset="0"/>
              </a:rPr>
              <a:t>tahu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anak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kita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cerdas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namun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tidak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menonjol</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di</a:t>
            </a:r>
            <a:r>
              <a:rPr lang="id-ID"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sekolah</a:t>
            </a:r>
            <a:r>
              <a:rPr lang="en-US" dirty="0" smtClean="0">
                <a:latin typeface="Times New Roman" pitchFamily="18" charset="0"/>
                <a:cs typeface="Times New Roman" pitchFamily="18" charset="0"/>
              </a:rPr>
              <a:t>.</a:t>
            </a:r>
            <a:endParaRPr lang="id-ID" dirty="0" smtClean="0">
              <a:latin typeface="Times New Roman" pitchFamily="18" charset="0"/>
              <a:cs typeface="Times New Roman" pitchFamily="18" charset="0"/>
            </a:endParaRPr>
          </a:p>
          <a:p>
            <a:pPr algn="just"/>
            <a:endParaRPr lang="id-ID"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txBody>
          <a:bodyPr>
            <a:normAutofit/>
          </a:bodyPr>
          <a:lstStyle/>
          <a:p>
            <a:r>
              <a:rPr lang="en-US" dirty="0" err="1" smtClean="0">
                <a:solidFill>
                  <a:srgbClr val="002060"/>
                </a:solidFill>
                <a:latin typeface="Baskerville Old Face" pitchFamily="18" charset="0"/>
              </a:rPr>
              <a:t>Ciri-ciri</a:t>
            </a:r>
            <a:r>
              <a:rPr lang="en-US" dirty="0" smtClean="0">
                <a:solidFill>
                  <a:srgbClr val="002060"/>
                </a:solidFill>
                <a:latin typeface="Baskerville Old Face" pitchFamily="18" charset="0"/>
              </a:rPr>
              <a:t> </a:t>
            </a:r>
            <a:r>
              <a:rPr lang="id-ID" dirty="0" smtClean="0">
                <a:solidFill>
                  <a:srgbClr val="002060"/>
                </a:solidFill>
                <a:latin typeface="Baskerville Old Face" pitchFamily="18" charset="0"/>
              </a:rPr>
              <a:t>anak </a:t>
            </a:r>
            <a:r>
              <a:rPr lang="en-US" dirty="0" smtClean="0">
                <a:solidFill>
                  <a:srgbClr val="002060"/>
                </a:solidFill>
                <a:latin typeface="Baskerville Old Face" pitchFamily="18" charset="0"/>
              </a:rPr>
              <a:t>Underachiever</a:t>
            </a:r>
            <a:endParaRPr lang="id-ID" dirty="0">
              <a:solidFill>
                <a:srgbClr val="002060"/>
              </a:solidFill>
              <a:latin typeface="Baskerville Old Face" pitchFamily="18" charset="0"/>
            </a:endParaRPr>
          </a:p>
        </p:txBody>
      </p:sp>
      <p:sp>
        <p:nvSpPr>
          <p:cNvPr id="3" name="Content Placeholder 2"/>
          <p:cNvSpPr>
            <a:spLocks noGrp="1"/>
          </p:cNvSpPr>
          <p:nvPr>
            <p:ph idx="1"/>
          </p:nvPr>
        </p:nvSpPr>
        <p:spPr>
          <a:xfrm>
            <a:off x="285720" y="1071546"/>
            <a:ext cx="8715436" cy="5429288"/>
          </a:xfrm>
        </p:spPr>
        <p:txBody>
          <a:bodyPr>
            <a:normAutofit fontScale="92500" lnSpcReduction="10000"/>
          </a:bodyPr>
          <a:lstStyle/>
          <a:p>
            <a:pPr marL="514350" indent="-514350">
              <a:buAutoNum type="arabicPeriod"/>
            </a:pPr>
            <a:r>
              <a:rPr lang="en-US" dirty="0" smtClean="0">
                <a:latin typeface="Baskerville Old Face" pitchFamily="18" charset="0"/>
              </a:rPr>
              <a:t>IQ </a:t>
            </a:r>
            <a:r>
              <a:rPr lang="en-US" dirty="0" err="1" smtClean="0">
                <a:latin typeface="Baskerville Old Face" pitchFamily="18" charset="0"/>
              </a:rPr>
              <a:t>lebih</a:t>
            </a:r>
            <a:r>
              <a:rPr lang="en-US" dirty="0" smtClean="0">
                <a:latin typeface="Baskerville Old Face" pitchFamily="18" charset="0"/>
              </a:rPr>
              <a:t> </a:t>
            </a:r>
            <a:r>
              <a:rPr lang="en-US" dirty="0" err="1" smtClean="0">
                <a:latin typeface="Baskerville Old Face" pitchFamily="18" charset="0"/>
              </a:rPr>
              <a:t>tinggi</a:t>
            </a:r>
            <a:r>
              <a:rPr lang="en-US" dirty="0" smtClean="0">
                <a:latin typeface="Baskerville Old Face" pitchFamily="18" charset="0"/>
              </a:rPr>
              <a:t> </a:t>
            </a:r>
            <a:r>
              <a:rPr lang="en-US" dirty="0" err="1" smtClean="0">
                <a:latin typeface="Baskerville Old Face" pitchFamily="18" charset="0"/>
              </a:rPr>
              <a:t>daripada</a:t>
            </a:r>
            <a:r>
              <a:rPr lang="en-US" dirty="0" smtClean="0">
                <a:latin typeface="Baskerville Old Face" pitchFamily="18" charset="0"/>
              </a:rPr>
              <a:t> </a:t>
            </a:r>
            <a:r>
              <a:rPr lang="en-US" dirty="0" err="1" smtClean="0">
                <a:latin typeface="Baskerville Old Face" pitchFamily="18" charset="0"/>
              </a:rPr>
              <a:t>prestasi</a:t>
            </a:r>
            <a:r>
              <a:rPr lang="en-US" dirty="0" smtClean="0">
                <a:latin typeface="Baskerville Old Face" pitchFamily="18" charset="0"/>
              </a:rPr>
              <a:t>.</a:t>
            </a:r>
            <a:endParaRPr lang="id-ID" dirty="0" smtClean="0">
              <a:latin typeface="Baskerville Old Face" pitchFamily="18" charset="0"/>
            </a:endParaRPr>
          </a:p>
          <a:p>
            <a:pPr marL="514350" indent="-514350">
              <a:buAutoNum type="arabicPeriod"/>
            </a:pPr>
            <a:r>
              <a:rPr lang="en-US" dirty="0" smtClean="0">
                <a:latin typeface="Baskerville Old Face" pitchFamily="18" charset="0"/>
              </a:rPr>
              <a:t> </a:t>
            </a:r>
            <a:r>
              <a:rPr lang="en-US" dirty="0" err="1" smtClean="0">
                <a:latin typeface="Baskerville Old Face" pitchFamily="18" charset="0"/>
              </a:rPr>
              <a:t>Prestasi</a:t>
            </a:r>
            <a:r>
              <a:rPr lang="en-US" dirty="0" smtClean="0">
                <a:latin typeface="Baskerville Old Face" pitchFamily="18" charset="0"/>
              </a:rPr>
              <a:t> </a:t>
            </a:r>
            <a:r>
              <a:rPr lang="en-US" dirty="0" err="1" smtClean="0">
                <a:latin typeface="Baskerville Old Face" pitchFamily="18" charset="0"/>
              </a:rPr>
              <a:t>tidak</a:t>
            </a:r>
            <a:r>
              <a:rPr lang="en-US" dirty="0" smtClean="0">
                <a:latin typeface="Baskerville Old Face" pitchFamily="18" charset="0"/>
              </a:rPr>
              <a:t> </a:t>
            </a:r>
            <a:r>
              <a:rPr lang="en-US" dirty="0" err="1" smtClean="0">
                <a:latin typeface="Baskerville Old Face" pitchFamily="18" charset="0"/>
              </a:rPr>
              <a:t>konsisten</a:t>
            </a:r>
            <a:r>
              <a:rPr lang="en-US" dirty="0" smtClean="0">
                <a:latin typeface="Baskerville Old Face" pitchFamily="18" charset="0"/>
              </a:rPr>
              <a:t>: </a:t>
            </a:r>
            <a:r>
              <a:rPr lang="en-US" dirty="0" err="1" smtClean="0">
                <a:latin typeface="Baskerville Old Face" pitchFamily="18" charset="0"/>
              </a:rPr>
              <a:t>kadang</a:t>
            </a:r>
            <a:r>
              <a:rPr lang="en-US" dirty="0" smtClean="0">
                <a:latin typeface="Baskerville Old Face" pitchFamily="18" charset="0"/>
              </a:rPr>
              <a:t> </a:t>
            </a:r>
            <a:r>
              <a:rPr lang="en-US" dirty="0" err="1" smtClean="0">
                <a:latin typeface="Baskerville Old Face" pitchFamily="18" charset="0"/>
              </a:rPr>
              <a:t>bagus</a:t>
            </a:r>
            <a:r>
              <a:rPr lang="en-US" dirty="0" smtClean="0">
                <a:latin typeface="Baskerville Old Face" pitchFamily="18" charset="0"/>
              </a:rPr>
              <a:t>, </a:t>
            </a:r>
            <a:r>
              <a:rPr lang="en-US" dirty="0" err="1" smtClean="0">
                <a:latin typeface="Baskerville Old Face" pitchFamily="18" charset="0"/>
              </a:rPr>
              <a:t>kadang</a:t>
            </a:r>
            <a:r>
              <a:rPr lang="en-US" dirty="0" smtClean="0">
                <a:latin typeface="Baskerville Old Face" pitchFamily="18" charset="0"/>
              </a:rPr>
              <a:t> </a:t>
            </a:r>
            <a:r>
              <a:rPr lang="en-US" dirty="0" err="1" smtClean="0">
                <a:latin typeface="Baskerville Old Face" pitchFamily="18" charset="0"/>
              </a:rPr>
              <a:t>tidak</a:t>
            </a:r>
            <a:r>
              <a:rPr lang="en-US" dirty="0" smtClean="0">
                <a:latin typeface="Baskerville Old Face" pitchFamily="18" charset="0"/>
              </a:rPr>
              <a:t>.</a:t>
            </a:r>
            <a:endParaRPr lang="id-ID" dirty="0" smtClean="0">
              <a:latin typeface="Baskerville Old Face" pitchFamily="18" charset="0"/>
            </a:endParaRPr>
          </a:p>
          <a:p>
            <a:pPr marL="514350" indent="-514350">
              <a:buAutoNum type="arabicPeriod"/>
            </a:pPr>
            <a:r>
              <a:rPr lang="en-US" dirty="0" err="1" smtClean="0">
                <a:latin typeface="Baskerville Old Face" pitchFamily="18" charset="0"/>
              </a:rPr>
              <a:t>Tidak</a:t>
            </a:r>
            <a:r>
              <a:rPr lang="en-US" dirty="0" smtClean="0">
                <a:latin typeface="Baskerville Old Face" pitchFamily="18" charset="0"/>
              </a:rPr>
              <a:t> </a:t>
            </a:r>
            <a:r>
              <a:rPr lang="en-US" dirty="0" err="1" smtClean="0">
                <a:latin typeface="Baskerville Old Face" pitchFamily="18" charset="0"/>
              </a:rPr>
              <a:t>menyelesaikan</a:t>
            </a:r>
            <a:r>
              <a:rPr lang="en-US" dirty="0" smtClean="0">
                <a:latin typeface="Baskerville Old Face" pitchFamily="18" charset="0"/>
              </a:rPr>
              <a:t> </a:t>
            </a:r>
            <a:r>
              <a:rPr lang="en-US" dirty="0" err="1" smtClean="0">
                <a:latin typeface="Baskerville Old Face" pitchFamily="18" charset="0"/>
              </a:rPr>
              <a:t>pekerjaan</a:t>
            </a:r>
            <a:r>
              <a:rPr lang="en-US" dirty="0" smtClean="0">
                <a:latin typeface="Baskerville Old Face" pitchFamily="18" charset="0"/>
              </a:rPr>
              <a:t> </a:t>
            </a:r>
            <a:r>
              <a:rPr lang="en-US" dirty="0" err="1" smtClean="0">
                <a:latin typeface="Baskerville Old Face" pitchFamily="18" charset="0"/>
              </a:rPr>
              <a:t>rumah</a:t>
            </a:r>
            <a:r>
              <a:rPr lang="en-US" dirty="0" smtClean="0">
                <a:latin typeface="Baskerville Old Face" pitchFamily="18" charset="0"/>
              </a:rPr>
              <a:t> (PR).</a:t>
            </a:r>
            <a:endParaRPr lang="id-ID" dirty="0" smtClean="0">
              <a:latin typeface="Baskerville Old Face" pitchFamily="18" charset="0"/>
            </a:endParaRPr>
          </a:p>
          <a:p>
            <a:pPr marL="514350" indent="-514350">
              <a:buAutoNum type="arabicPeriod"/>
            </a:pPr>
            <a:r>
              <a:rPr lang="en-US" dirty="0" err="1" smtClean="0">
                <a:latin typeface="Baskerville Old Face" pitchFamily="18" charset="0"/>
              </a:rPr>
              <a:t>Rendah</a:t>
            </a:r>
            <a:r>
              <a:rPr lang="en-US" dirty="0" smtClean="0">
                <a:latin typeface="Baskerville Old Face" pitchFamily="18" charset="0"/>
              </a:rPr>
              <a:t> </a:t>
            </a:r>
            <a:r>
              <a:rPr lang="en-US" dirty="0" err="1" smtClean="0">
                <a:latin typeface="Baskerville Old Face" pitchFamily="18" charset="0"/>
              </a:rPr>
              <a:t>diri</a:t>
            </a:r>
            <a:r>
              <a:rPr lang="id-ID" dirty="0" smtClean="0">
                <a:latin typeface="Baskerville Old Face" pitchFamily="18" charset="0"/>
              </a:rPr>
              <a:t>, t</a:t>
            </a:r>
            <a:r>
              <a:rPr lang="en-US" dirty="0" err="1" smtClean="0">
                <a:latin typeface="Baskerville Old Face" pitchFamily="18" charset="0"/>
              </a:rPr>
              <a:t>akut</a:t>
            </a:r>
            <a:r>
              <a:rPr lang="en-US" dirty="0" smtClean="0">
                <a:latin typeface="Baskerville Old Face" pitchFamily="18" charset="0"/>
              </a:rPr>
              <a:t> </a:t>
            </a:r>
            <a:r>
              <a:rPr lang="en-US" dirty="0" err="1" smtClean="0">
                <a:latin typeface="Baskerville Old Face" pitchFamily="18" charset="0"/>
              </a:rPr>
              <a:t>gagal</a:t>
            </a:r>
            <a:r>
              <a:rPr lang="en-US" dirty="0" smtClean="0">
                <a:latin typeface="Baskerville Old Face" pitchFamily="18" charset="0"/>
              </a:rPr>
              <a:t> (</a:t>
            </a:r>
            <a:r>
              <a:rPr lang="en-US" dirty="0" err="1" smtClean="0">
                <a:latin typeface="Baskerville Old Face" pitchFamily="18" charset="0"/>
              </a:rPr>
              <a:t>atau</a:t>
            </a:r>
            <a:r>
              <a:rPr lang="en-US" dirty="0" smtClean="0">
                <a:latin typeface="Baskerville Old Face" pitchFamily="18" charset="0"/>
              </a:rPr>
              <a:t> </a:t>
            </a:r>
            <a:r>
              <a:rPr lang="en-US" dirty="0" err="1" smtClean="0">
                <a:latin typeface="Baskerville Old Face" pitchFamily="18" charset="0"/>
              </a:rPr>
              <a:t>sukses</a:t>
            </a:r>
            <a:r>
              <a:rPr lang="en-US" dirty="0" smtClean="0">
                <a:latin typeface="Baskerville Old Face" pitchFamily="18" charset="0"/>
              </a:rPr>
              <a:t>)</a:t>
            </a:r>
            <a:r>
              <a:rPr lang="id-ID" dirty="0" smtClean="0">
                <a:latin typeface="Baskerville Old Face" pitchFamily="18" charset="0"/>
              </a:rPr>
              <a:t>, t</a:t>
            </a:r>
            <a:r>
              <a:rPr lang="en-US" dirty="0" err="1" smtClean="0">
                <a:latin typeface="Baskerville Old Face" pitchFamily="18" charset="0"/>
              </a:rPr>
              <a:t>akut</a:t>
            </a:r>
            <a:r>
              <a:rPr lang="en-US" dirty="0" smtClean="0">
                <a:latin typeface="Baskerville Old Face" pitchFamily="18" charset="0"/>
              </a:rPr>
              <a:t> </a:t>
            </a:r>
            <a:r>
              <a:rPr lang="en-US" dirty="0" err="1" smtClean="0">
                <a:latin typeface="Baskerville Old Face" pitchFamily="18" charset="0"/>
              </a:rPr>
              <a:t>menghadapi</a:t>
            </a:r>
            <a:r>
              <a:rPr lang="id-ID" dirty="0" smtClean="0">
                <a:latin typeface="Baskerville Old Face" pitchFamily="18" charset="0"/>
              </a:rPr>
              <a:t> ulangan</a:t>
            </a:r>
            <a:endParaRPr lang="id-ID" b="1" u="sng" dirty="0" smtClean="0">
              <a:latin typeface="Baskerville Old Face" pitchFamily="18" charset="0"/>
            </a:endParaRPr>
          </a:p>
          <a:p>
            <a:pPr marL="514350" indent="-514350">
              <a:buAutoNum type="arabicPeriod"/>
            </a:pPr>
            <a:r>
              <a:rPr lang="en-US" dirty="0" err="1" smtClean="0">
                <a:latin typeface="Baskerville Old Face" pitchFamily="18" charset="0"/>
              </a:rPr>
              <a:t>Tidak</a:t>
            </a:r>
            <a:r>
              <a:rPr lang="en-US" dirty="0" smtClean="0">
                <a:latin typeface="Baskerville Old Face" pitchFamily="18" charset="0"/>
              </a:rPr>
              <a:t> </a:t>
            </a:r>
            <a:r>
              <a:rPr lang="en-US" dirty="0" err="1" smtClean="0">
                <a:latin typeface="Baskerville Old Face" pitchFamily="18" charset="0"/>
              </a:rPr>
              <a:t>punya</a:t>
            </a:r>
            <a:r>
              <a:rPr lang="en-US" dirty="0" smtClean="0">
                <a:latin typeface="Baskerville Old Face" pitchFamily="18" charset="0"/>
              </a:rPr>
              <a:t> </a:t>
            </a:r>
            <a:r>
              <a:rPr lang="en-US" dirty="0" err="1" smtClean="0">
                <a:latin typeface="Baskerville Old Face" pitchFamily="18" charset="0"/>
              </a:rPr>
              <a:t>inisiatif</a:t>
            </a:r>
            <a:r>
              <a:rPr lang="id-ID" dirty="0" smtClean="0">
                <a:latin typeface="Baskerville Old Face" pitchFamily="18" charset="0"/>
              </a:rPr>
              <a:t>, ma</a:t>
            </a:r>
            <a:r>
              <a:rPr lang="en-US" dirty="0" err="1" smtClean="0">
                <a:latin typeface="Baskerville Old Face" pitchFamily="18" charset="0"/>
              </a:rPr>
              <a:t>las</a:t>
            </a:r>
            <a:r>
              <a:rPr lang="en-US" dirty="0" smtClean="0">
                <a:latin typeface="Baskerville Old Face" pitchFamily="18" charset="0"/>
              </a:rPr>
              <a:t>, </a:t>
            </a:r>
            <a:r>
              <a:rPr lang="en-US" dirty="0" err="1" smtClean="0">
                <a:latin typeface="Baskerville Old Face" pitchFamily="18" charset="0"/>
              </a:rPr>
              <a:t>bahkan</a:t>
            </a:r>
            <a:r>
              <a:rPr lang="en-US" dirty="0" smtClean="0">
                <a:latin typeface="Baskerville Old Face" pitchFamily="18" charset="0"/>
              </a:rPr>
              <a:t> </a:t>
            </a:r>
            <a:r>
              <a:rPr lang="en-US" dirty="0" err="1" smtClean="0">
                <a:latin typeface="Baskerville Old Face" pitchFamily="18" charset="0"/>
              </a:rPr>
              <a:t>depresi</a:t>
            </a:r>
            <a:endParaRPr lang="id-ID" dirty="0" smtClean="0">
              <a:latin typeface="Baskerville Old Face" pitchFamily="18" charset="0"/>
            </a:endParaRPr>
          </a:p>
          <a:p>
            <a:pPr marL="514350" indent="-514350">
              <a:buAutoNum type="arabicPeriod"/>
            </a:pPr>
            <a:r>
              <a:rPr lang="id-ID" dirty="0" smtClean="0">
                <a:latin typeface="Baskerville Old Face" pitchFamily="18" charset="0"/>
              </a:rPr>
              <a:t>Memiliki </a:t>
            </a:r>
            <a:r>
              <a:rPr lang="id-ID" i="1" dirty="0" smtClean="0">
                <a:latin typeface="Baskerville Old Face" pitchFamily="18" charset="0"/>
              </a:rPr>
              <a:t>self esteem</a:t>
            </a:r>
            <a:r>
              <a:rPr lang="id-ID" dirty="0" smtClean="0">
                <a:latin typeface="Baskerville Old Face" pitchFamily="18" charset="0"/>
              </a:rPr>
              <a:t> yang rendah, kurang merasa berharga untuk tampil diantara teman-teman atau keluarganya</a:t>
            </a:r>
          </a:p>
          <a:p>
            <a:pPr marL="514350" indent="-514350">
              <a:buAutoNum type="arabicPeriod"/>
            </a:pPr>
            <a:r>
              <a:rPr lang="id-ID" dirty="0" smtClean="0">
                <a:latin typeface="Baskerville Old Face" pitchFamily="18" charset="0"/>
              </a:rPr>
              <a:t>Memiliki konsep diri yang tidak realistis, kadang merasa sebagai anak yang gagal atau tidak berguna</a:t>
            </a:r>
          </a:p>
          <a:p>
            <a:pPr marL="514350" indent="-514350">
              <a:buAutoNum type="arabicPeriod" startAt="8"/>
            </a:pPr>
            <a:r>
              <a:rPr lang="id-ID" dirty="0" smtClean="0">
                <a:latin typeface="Baskerville Old Face" pitchFamily="18" charset="0"/>
              </a:rPr>
              <a:t>Agresif, memberontak </a:t>
            </a:r>
          </a:p>
          <a:p>
            <a:pPr marL="514350" indent="-514350">
              <a:buAutoNum type="arabicPeriod" startAt="8"/>
            </a:pPr>
            <a:r>
              <a:rPr lang="id-ID" dirty="0" smtClean="0">
                <a:latin typeface="Baskerville Old Face" pitchFamily="18" charset="0"/>
              </a:rPr>
              <a:t>Menolak perintah atau instruksi dari tokoh otoritas (orangtua, guru dan lain-lain)  </a:t>
            </a:r>
          </a:p>
          <a:p>
            <a:pPr marL="514350" indent="-514350">
              <a:buNone/>
            </a:pPr>
            <a:endParaRPr lang="id-ID" dirty="0" smtClean="0">
              <a:latin typeface="Baskerville Old Face" pitchFamily="18" charset="0"/>
            </a:endParaRPr>
          </a:p>
          <a:p>
            <a:pPr>
              <a:buNone/>
            </a:pPr>
            <a:endParaRPr lang="id-ID" dirty="0">
              <a:latin typeface="Baskerville Old Face"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5768997"/>
          </a:xfrm>
        </p:spPr>
        <p:txBody>
          <a:bodyPr>
            <a:normAutofit/>
          </a:bodyPr>
          <a:lstStyle/>
          <a:p>
            <a:pPr>
              <a:buNone/>
            </a:pPr>
            <a:r>
              <a:rPr lang="id-ID" dirty="0" smtClean="0">
                <a:latin typeface="Baskerville Old Face" pitchFamily="18" charset="0"/>
              </a:rPr>
              <a:t>PENGERTIAN :</a:t>
            </a:r>
          </a:p>
          <a:p>
            <a:pPr>
              <a:buNone/>
            </a:pPr>
            <a:r>
              <a:rPr lang="id-ID" dirty="0" smtClean="0">
                <a:latin typeface="Baskerville Old Face" pitchFamily="18" charset="0"/>
              </a:rPr>
              <a:t>Gangguan Psiko sosial dan perilaku adalah</a:t>
            </a:r>
          </a:p>
          <a:p>
            <a:pPr>
              <a:buNone/>
            </a:pPr>
            <a:r>
              <a:rPr lang="id-ID" dirty="0" smtClean="0">
                <a:latin typeface="Baskerville Old Face" pitchFamily="18" charset="0"/>
              </a:rPr>
              <a:t>masalah tingkah laku berat yang tampak dalam</a:t>
            </a:r>
          </a:p>
          <a:p>
            <a:pPr>
              <a:buNone/>
            </a:pPr>
            <a:r>
              <a:rPr lang="id-ID" dirty="0" smtClean="0">
                <a:latin typeface="Baskerville Old Face" pitchFamily="18" charset="0"/>
              </a:rPr>
              <a:t>hubungan sosial, interpersonal &amp; intrapersonal.</a:t>
            </a:r>
          </a:p>
          <a:p>
            <a:pPr>
              <a:buNone/>
            </a:pPr>
            <a:endParaRPr lang="id-ID" dirty="0"/>
          </a:p>
        </p:txBody>
      </p:sp>
      <p:sp>
        <p:nvSpPr>
          <p:cNvPr id="4" name="Cloud Callout 3"/>
          <p:cNvSpPr/>
          <p:nvPr/>
        </p:nvSpPr>
        <p:spPr>
          <a:xfrm>
            <a:off x="4643438" y="3286124"/>
            <a:ext cx="3429024" cy="969838"/>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smtClean="0">
                <a:solidFill>
                  <a:schemeClr val="tx1"/>
                </a:solidFill>
                <a:latin typeface="Times New Roman" pitchFamily="18" charset="0"/>
                <a:cs typeface="Times New Roman" pitchFamily="18" charset="0"/>
              </a:rPr>
              <a:t>1. Bertingkah laku menyimpang</a:t>
            </a:r>
            <a:endParaRPr lang="id-ID" sz="2000" b="1" dirty="0">
              <a:solidFill>
                <a:schemeClr val="tx1"/>
              </a:solidFill>
              <a:latin typeface="Times New Roman" pitchFamily="18" charset="0"/>
              <a:cs typeface="Times New Roman" pitchFamily="18" charset="0"/>
            </a:endParaRPr>
          </a:p>
        </p:txBody>
      </p:sp>
      <p:sp>
        <p:nvSpPr>
          <p:cNvPr id="5" name="Cloud Callout 4"/>
          <p:cNvSpPr/>
          <p:nvPr/>
        </p:nvSpPr>
        <p:spPr>
          <a:xfrm>
            <a:off x="2643174" y="4929198"/>
            <a:ext cx="3429024" cy="107157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d-ID" b="1" dirty="0" smtClean="0">
              <a:solidFill>
                <a:schemeClr val="tx1"/>
              </a:solidFill>
              <a:latin typeface="Times New Roman" pitchFamily="18" charset="0"/>
              <a:cs typeface="Times New Roman" pitchFamily="18" charset="0"/>
            </a:endParaRPr>
          </a:p>
          <a:p>
            <a:r>
              <a:rPr lang="id-ID" b="1" dirty="0" smtClean="0">
                <a:solidFill>
                  <a:schemeClr val="tx1"/>
                </a:solidFill>
                <a:latin typeface="Times New Roman" pitchFamily="18" charset="0"/>
                <a:cs typeface="Times New Roman" pitchFamily="18" charset="0"/>
              </a:rPr>
              <a:t>3. R</a:t>
            </a:r>
            <a:r>
              <a:rPr lang="nn-NO" b="1" dirty="0" smtClean="0">
                <a:solidFill>
                  <a:schemeClr val="tx1"/>
                </a:solidFill>
                <a:latin typeface="Times New Roman" pitchFamily="18" charset="0"/>
                <a:cs typeface="Times New Roman" pitchFamily="18" charset="0"/>
              </a:rPr>
              <a:t>eaksi</a:t>
            </a:r>
            <a:r>
              <a:rPr lang="id-ID" b="1" dirty="0" smtClean="0">
                <a:solidFill>
                  <a:schemeClr val="tx1"/>
                </a:solidFill>
                <a:latin typeface="Times New Roman" pitchFamily="18" charset="0"/>
                <a:cs typeface="Times New Roman" pitchFamily="18" charset="0"/>
              </a:rPr>
              <a:t> </a:t>
            </a:r>
            <a:r>
              <a:rPr lang="nn-NO" b="1" dirty="0" smtClean="0">
                <a:solidFill>
                  <a:schemeClr val="tx1"/>
                </a:solidFill>
                <a:latin typeface="Times New Roman" pitchFamily="18" charset="0"/>
                <a:cs typeface="Times New Roman" pitchFamily="18" charset="0"/>
              </a:rPr>
              <a:t>lingkungan</a:t>
            </a:r>
            <a:r>
              <a:rPr lang="id-ID" b="1" dirty="0" smtClean="0">
                <a:solidFill>
                  <a:schemeClr val="tx1"/>
                </a:solidFill>
                <a:latin typeface="Times New Roman" pitchFamily="18" charset="0"/>
                <a:cs typeface="Times New Roman" pitchFamily="18" charset="0"/>
              </a:rPr>
              <a:t> </a:t>
            </a:r>
            <a:r>
              <a:rPr lang="nn-NO" b="1" dirty="0" smtClean="0">
                <a:solidFill>
                  <a:schemeClr val="tx1"/>
                </a:solidFill>
                <a:latin typeface="Times New Roman" pitchFamily="18" charset="0"/>
                <a:cs typeface="Times New Roman" pitchFamily="18" charset="0"/>
              </a:rPr>
              <a:t>yang </a:t>
            </a:r>
            <a:r>
              <a:rPr lang="id-ID" b="1" dirty="0" smtClean="0">
                <a:solidFill>
                  <a:schemeClr val="tx1"/>
                </a:solidFill>
                <a:latin typeface="Times New Roman" pitchFamily="18" charset="0"/>
                <a:cs typeface="Times New Roman" pitchFamily="18" charset="0"/>
              </a:rPr>
              <a:t> </a:t>
            </a:r>
            <a:r>
              <a:rPr lang="nn-NO" b="1" dirty="0" smtClean="0">
                <a:solidFill>
                  <a:schemeClr val="tx1"/>
                </a:solidFill>
                <a:latin typeface="Times New Roman" pitchFamily="18" charset="0"/>
                <a:cs typeface="Times New Roman" pitchFamily="18" charset="0"/>
              </a:rPr>
              <a:t>terganggu</a:t>
            </a:r>
          </a:p>
          <a:p>
            <a:pPr algn="ctr"/>
            <a:r>
              <a:rPr lang="id-ID" dirty="0" smtClean="0"/>
              <a:t> </a:t>
            </a:r>
            <a:endParaRPr lang="id-ID" dirty="0"/>
          </a:p>
        </p:txBody>
      </p:sp>
      <p:sp>
        <p:nvSpPr>
          <p:cNvPr id="6" name="Cloud Callout 5"/>
          <p:cNvSpPr/>
          <p:nvPr/>
        </p:nvSpPr>
        <p:spPr>
          <a:xfrm>
            <a:off x="642910" y="3357562"/>
            <a:ext cx="3214710" cy="1000132"/>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b="1" dirty="0" smtClean="0">
                <a:solidFill>
                  <a:schemeClr val="tx1"/>
                </a:solidFill>
                <a:latin typeface="Times New Roman" pitchFamily="18" charset="0"/>
                <a:cs typeface="Times New Roman" pitchFamily="18" charset="0"/>
              </a:rPr>
              <a:t>2. Problem penyesuaian diri</a:t>
            </a:r>
            <a:endParaRPr lang="id-ID" b="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17000" r="-17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5768997"/>
          </a:xfrm>
        </p:spPr>
        <p:txBody>
          <a:bodyPr>
            <a:normAutofit fontScale="92500" lnSpcReduction="10000"/>
          </a:bodyPr>
          <a:lstStyle/>
          <a:p>
            <a:pPr algn="just">
              <a:buNone/>
            </a:pPr>
            <a:r>
              <a:rPr lang="id-ID" dirty="0" smtClean="0">
                <a:latin typeface="Times New Roman" pitchFamily="18" charset="0"/>
                <a:cs typeface="Times New Roman" pitchFamily="18" charset="0"/>
              </a:rPr>
              <a:t>		</a:t>
            </a:r>
          </a:p>
          <a:p>
            <a:pPr algn="just">
              <a:buNone/>
            </a:pPr>
            <a:r>
              <a:rPr lang="id-ID" dirty="0" smtClean="0">
                <a:latin typeface="Times New Roman" pitchFamily="18" charset="0"/>
                <a:cs typeface="Times New Roman" pitchFamily="18" charset="0"/>
              </a:rPr>
              <a:t>	Karakteristik psiko sosial dan perilaku yang sangat berbeda dari anak normal pada usia, budaya, konteks norma dan etika yang sama. Semua itu mempengaruhi performa pendidikan anak meliputi bidang akademik, sosial, vokasional/pekerjaan, dan personal.</a:t>
            </a:r>
          </a:p>
          <a:p>
            <a:pPr algn="just">
              <a:buNone/>
            </a:pPr>
            <a:r>
              <a:rPr lang="id-ID" dirty="0" smtClean="0">
                <a:latin typeface="Times New Roman" pitchFamily="18" charset="0"/>
                <a:cs typeface="Times New Roman" pitchFamily="18" charset="0"/>
              </a:rPr>
              <a:t> </a:t>
            </a:r>
          </a:p>
          <a:p>
            <a:pPr algn="just">
              <a:buNone/>
            </a:pPr>
            <a:r>
              <a:rPr lang="id-ID" dirty="0" smtClean="0">
                <a:latin typeface="Times New Roman" pitchFamily="18" charset="0"/>
                <a:cs typeface="Times New Roman" pitchFamily="18" charset="0"/>
              </a:rPr>
              <a:t>Ciri-ciri : </a:t>
            </a:r>
          </a:p>
          <a:p>
            <a:pPr algn="just">
              <a:buNone/>
            </a:pPr>
            <a:r>
              <a:rPr lang="id-ID" dirty="0" smtClean="0">
                <a:latin typeface="Times New Roman" pitchFamily="18" charset="0"/>
                <a:cs typeface="Times New Roman" pitchFamily="18" charset="0"/>
              </a:rPr>
              <a:t>1. Terjadi terus menerus, dan menimbulkan ketidaknyamanan pada lingkungan, </a:t>
            </a:r>
          </a:p>
          <a:p>
            <a:pPr algn="just">
              <a:buNone/>
            </a:pPr>
            <a:r>
              <a:rPr lang="id-ID" dirty="0" smtClean="0">
                <a:latin typeface="Times New Roman" pitchFamily="18" charset="0"/>
                <a:cs typeface="Times New Roman" pitchFamily="18" charset="0"/>
              </a:rPr>
              <a:t>2. Perilaku muncul minimal dalam dua seting berbeda, salah satunya berhubungan dengan sekolah, </a:t>
            </a:r>
          </a:p>
          <a:p>
            <a:pPr algn="just">
              <a:buNone/>
            </a:pPr>
            <a:r>
              <a:rPr lang="id-ID" dirty="0" smtClean="0">
                <a:latin typeface="Times New Roman" pitchFamily="18" charset="0"/>
                <a:cs typeface="Times New Roman" pitchFamily="18" charset="0"/>
              </a:rPr>
              <a:t>3. Kondisi perilaku sulit ditangani di sekolah umum, sehingga membutuhkan penanganan di sekolah khusus. </a:t>
            </a:r>
          </a:p>
          <a:p>
            <a:pPr algn="just">
              <a:buNone/>
            </a:pPr>
            <a:endParaRPr lang="id-ID"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txBody>
          <a:bodyPr/>
          <a:lstStyle/>
          <a:p>
            <a:r>
              <a:rPr lang="id-ID" b="1" dirty="0" smtClean="0">
                <a:latin typeface="Baskerville Old Face" pitchFamily="18" charset="0"/>
                <a:cs typeface="Times New Roman" pitchFamily="18" charset="0"/>
              </a:rPr>
              <a:t>Anak berbakat</a:t>
            </a:r>
            <a:endParaRPr lang="id-ID" b="1" dirty="0">
              <a:latin typeface="Baskerville Old Face" pitchFamily="18" charset="0"/>
              <a:cs typeface="Times New Roman" pitchFamily="18" charset="0"/>
            </a:endParaRPr>
          </a:p>
        </p:txBody>
      </p:sp>
      <p:sp>
        <p:nvSpPr>
          <p:cNvPr id="3" name="Content Placeholder 2"/>
          <p:cNvSpPr>
            <a:spLocks noGrp="1"/>
          </p:cNvSpPr>
          <p:nvPr>
            <p:ph idx="1"/>
          </p:nvPr>
        </p:nvSpPr>
        <p:spPr>
          <a:xfrm>
            <a:off x="142844" y="1214422"/>
            <a:ext cx="7929618" cy="5429288"/>
          </a:xfrm>
        </p:spPr>
        <p:txBody>
          <a:bodyPr>
            <a:normAutofit/>
          </a:bodyPr>
          <a:lstStyle/>
          <a:p>
            <a:pPr algn="just">
              <a:buNone/>
            </a:pPr>
            <a:r>
              <a:rPr lang="id-ID" dirty="0" smtClean="0">
                <a:solidFill>
                  <a:srgbClr val="002060"/>
                </a:solidFill>
                <a:latin typeface="Baskerville Old Face" pitchFamily="18" charset="0"/>
              </a:rPr>
              <a:t>		Peserta didik </a:t>
            </a:r>
            <a:r>
              <a:rPr lang="id-ID" dirty="0">
                <a:solidFill>
                  <a:srgbClr val="002060"/>
                </a:solidFill>
                <a:latin typeface="Baskerville Old Face" pitchFamily="18" charset="0"/>
              </a:rPr>
              <a:t>yang </a:t>
            </a:r>
            <a:r>
              <a:rPr lang="id-ID" dirty="0" smtClean="0">
                <a:solidFill>
                  <a:srgbClr val="002060"/>
                </a:solidFill>
                <a:latin typeface="Baskerville Old Face" pitchFamily="18" charset="0"/>
              </a:rPr>
              <a:t>mampu menumbuhkan </a:t>
            </a:r>
            <a:r>
              <a:rPr lang="id-ID" dirty="0">
                <a:solidFill>
                  <a:srgbClr val="002060"/>
                </a:solidFill>
                <a:latin typeface="Baskerville Old Face" pitchFamily="18" charset="0"/>
              </a:rPr>
              <a:t>berbagai potensi kemanusiaannya pada taraf yang tinggi disebut sebagai peserta didik yang berbakat. Keberbakatan merupakan konsep yang berakar bilogis, yang menunjuk pada adanya taraf yang tinggi dari inteligensi sebagai hasil integrasi fungsi-fungsi otak, meliputi penginderaan, emosi, kognisi dan intuisi. Keberbakatan dengan demikian merupakan potensi anak yang terlihat dari kreativitas verbal maupun non verbal</a:t>
            </a:r>
            <a:r>
              <a:rPr lang="id-ID" dirty="0" smtClean="0">
                <a:solidFill>
                  <a:srgbClr val="002060"/>
                </a:solidFill>
                <a:latin typeface="Baskerville Old Face" pitchFamily="18" charset="0"/>
              </a:rPr>
              <a:t>.</a:t>
            </a:r>
            <a:r>
              <a:rPr lang="en-US" dirty="0">
                <a:solidFill>
                  <a:srgbClr val="002060"/>
                </a:solidFill>
                <a:latin typeface="Baskerville Old Face" pitchFamily="18" charset="0"/>
              </a:rPr>
              <a:t> </a:t>
            </a:r>
            <a:endParaRPr lang="id-ID" dirty="0">
              <a:solidFill>
                <a:srgbClr val="002060"/>
              </a:solidFill>
              <a:latin typeface="Baskerville Old Face" pitchFamily="18" charset="0"/>
            </a:endParaRPr>
          </a:p>
          <a:p>
            <a:pPr>
              <a:buNone/>
            </a:pPr>
            <a:endParaRPr lang="id-ID" dirty="0">
              <a:solidFill>
                <a:srgbClr val="002060"/>
              </a:solidFill>
              <a:latin typeface="Baskerville Old Face"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a:bodyPr>
          <a:lstStyle/>
          <a:p>
            <a:r>
              <a:rPr lang="id-ID" b="1" dirty="0">
                <a:latin typeface="Baskerville Old Face" pitchFamily="18" charset="0"/>
              </a:rPr>
              <a:t>Ciri-ciri anak berbakat</a:t>
            </a:r>
          </a:p>
        </p:txBody>
      </p:sp>
      <p:sp>
        <p:nvSpPr>
          <p:cNvPr id="3" name="Content Placeholder 2"/>
          <p:cNvSpPr>
            <a:spLocks noGrp="1"/>
          </p:cNvSpPr>
          <p:nvPr>
            <p:ph idx="1"/>
          </p:nvPr>
        </p:nvSpPr>
        <p:spPr>
          <a:xfrm>
            <a:off x="142844" y="1214422"/>
            <a:ext cx="8858312" cy="5429288"/>
          </a:xfrm>
        </p:spPr>
        <p:txBody>
          <a:bodyPr>
            <a:normAutofit fontScale="92500"/>
          </a:bodyPr>
          <a:lstStyle/>
          <a:p>
            <a:pPr marL="514350" indent="-514350">
              <a:buAutoNum type="arabicPeriod"/>
            </a:pPr>
            <a:r>
              <a:rPr lang="id-ID" b="1" dirty="0" smtClean="0">
                <a:solidFill>
                  <a:srgbClr val="002060"/>
                </a:solidFill>
                <a:latin typeface="Baskerville Old Face" pitchFamily="18" charset="0"/>
              </a:rPr>
              <a:t>Ciri </a:t>
            </a:r>
            <a:r>
              <a:rPr lang="id-ID" b="1" dirty="0">
                <a:solidFill>
                  <a:srgbClr val="002060"/>
                </a:solidFill>
                <a:latin typeface="Baskerville Old Face" pitchFamily="18" charset="0"/>
              </a:rPr>
              <a:t>fisik sehat dan perkembangan </a:t>
            </a:r>
            <a:r>
              <a:rPr lang="id-ID" b="1" dirty="0" smtClean="0">
                <a:solidFill>
                  <a:srgbClr val="002060"/>
                </a:solidFill>
                <a:latin typeface="Baskerville Old Face" pitchFamily="18" charset="0"/>
              </a:rPr>
              <a:t>psikomotorik </a:t>
            </a:r>
            <a:r>
              <a:rPr lang="id-ID" b="1" dirty="0">
                <a:solidFill>
                  <a:srgbClr val="002060"/>
                </a:solidFill>
                <a:latin typeface="Baskerville Old Face" pitchFamily="18" charset="0"/>
              </a:rPr>
              <a:t>lebih cepat dari rata-rata, terutama dalam kemampuan </a:t>
            </a:r>
            <a:r>
              <a:rPr lang="id-ID" b="1" dirty="0" smtClean="0">
                <a:solidFill>
                  <a:srgbClr val="002060"/>
                </a:solidFill>
                <a:latin typeface="Baskerville Old Face" pitchFamily="18" charset="0"/>
              </a:rPr>
              <a:t>koordinas</a:t>
            </a:r>
          </a:p>
          <a:p>
            <a:pPr marL="514350" indent="-514350">
              <a:buAutoNum type="arabicPeriod"/>
            </a:pPr>
            <a:r>
              <a:rPr lang="id-ID" b="1" dirty="0" smtClean="0">
                <a:solidFill>
                  <a:srgbClr val="002060"/>
                </a:solidFill>
                <a:latin typeface="Baskerville Old Face" pitchFamily="18" charset="0"/>
              </a:rPr>
              <a:t>Ciri </a:t>
            </a:r>
            <a:r>
              <a:rPr lang="id-ID" b="1" dirty="0">
                <a:solidFill>
                  <a:srgbClr val="002060"/>
                </a:solidFill>
                <a:latin typeface="Baskerville Old Face" pitchFamily="18" charset="0"/>
              </a:rPr>
              <a:t>mental intelektual: usia mental lebih tinggi dari pada rata-rata anak normal. Daya tangkap dan pemahaman lebih cepat dan luas. Dapat berbicara lebih dini. Hasrat ingin tahu lebih besar, selalu ingin mencari jawab. Kreatif, mandiri dalam bekerja dan belajar serta mempunyai cara belajar yang </a:t>
            </a:r>
            <a:r>
              <a:rPr lang="id-ID" b="1" dirty="0" smtClean="0">
                <a:solidFill>
                  <a:srgbClr val="002060"/>
                </a:solidFill>
                <a:latin typeface="Baskerville Old Face" pitchFamily="18" charset="0"/>
              </a:rPr>
              <a:t>khas</a:t>
            </a:r>
          </a:p>
          <a:p>
            <a:pPr marL="514350" indent="-514350">
              <a:buAutoNum type="arabicPeriod"/>
            </a:pPr>
            <a:r>
              <a:rPr lang="id-ID" b="1" dirty="0" smtClean="0">
                <a:solidFill>
                  <a:srgbClr val="002060"/>
                </a:solidFill>
                <a:latin typeface="Baskerville Old Face" pitchFamily="18" charset="0"/>
              </a:rPr>
              <a:t>Ciri </a:t>
            </a:r>
            <a:r>
              <a:rPr lang="id-ID" b="1" dirty="0">
                <a:solidFill>
                  <a:srgbClr val="002060"/>
                </a:solidFill>
                <a:latin typeface="Baskerville Old Face" pitchFamily="18" charset="0"/>
              </a:rPr>
              <a:t>mental </a:t>
            </a:r>
            <a:r>
              <a:rPr lang="id-ID" b="1" dirty="0" smtClean="0">
                <a:solidFill>
                  <a:srgbClr val="002060"/>
                </a:solidFill>
                <a:latin typeface="Baskerville Old Face" pitchFamily="18" charset="0"/>
              </a:rPr>
              <a:t>emosional: mempunyai </a:t>
            </a:r>
            <a:r>
              <a:rPr lang="id-ID" b="1" dirty="0">
                <a:solidFill>
                  <a:srgbClr val="002060"/>
                </a:solidFill>
                <a:latin typeface="Baskerville Old Face" pitchFamily="18" charset="0"/>
              </a:rPr>
              <a:t>kepercayaan diri yang </a:t>
            </a:r>
            <a:r>
              <a:rPr lang="id-ID" b="1" dirty="0" smtClean="0">
                <a:solidFill>
                  <a:srgbClr val="002060"/>
                </a:solidFill>
                <a:latin typeface="Baskerville Old Face" pitchFamily="18" charset="0"/>
              </a:rPr>
              <a:t>kuat, </a:t>
            </a:r>
            <a:r>
              <a:rPr lang="id-ID" b="1" dirty="0">
                <a:solidFill>
                  <a:srgbClr val="002060"/>
                </a:solidFill>
                <a:latin typeface="Baskerville Old Face" pitchFamily="18" charset="0"/>
              </a:rPr>
              <a:t>persisten sampai keinginannya terpenuhi atau gigih. Peka terhadap situasi di sekitarnya, senang terhadap hal-hal yang baru dan ciri ini dapat berkembang menjadi negatif bosan dengan hal-hal rutin, egois dan </a:t>
            </a:r>
            <a:r>
              <a:rPr lang="id-ID" b="1" dirty="0" smtClean="0">
                <a:solidFill>
                  <a:srgbClr val="002060"/>
                </a:solidFill>
                <a:latin typeface="Baskerville Old Face" pitchFamily="18" charset="0"/>
              </a:rPr>
              <a:t>sebagainya.</a:t>
            </a:r>
          </a:p>
          <a:p>
            <a:pPr>
              <a:buNone/>
            </a:pPr>
            <a:endParaRPr lang="id-ID" b="1" dirty="0">
              <a:solidFill>
                <a:srgbClr val="002060"/>
              </a:solidFill>
              <a:latin typeface="Baskerville Old Face"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6000" b="-6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6215106"/>
          </a:xfrm>
        </p:spPr>
        <p:txBody>
          <a:bodyPr/>
          <a:lstStyle/>
          <a:p>
            <a:pPr marL="514350" indent="-514350" algn="just">
              <a:buNone/>
            </a:pPr>
            <a:endParaRPr lang="id-ID" b="1" dirty="0" smtClean="0">
              <a:latin typeface="Baskerville Old Face" pitchFamily="18" charset="0"/>
            </a:endParaRPr>
          </a:p>
          <a:p>
            <a:pPr marL="514350" indent="-514350" algn="just">
              <a:buNone/>
            </a:pPr>
            <a:r>
              <a:rPr lang="id-ID" b="1" dirty="0" smtClean="0">
                <a:latin typeface="Baskerville Old Face" pitchFamily="18" charset="0"/>
              </a:rPr>
              <a:t>4.	Ciri sosial: senang bergaul dengan anak yang lebih tua, suka bermain dengan permainan yang mengandung pemecahan masalah, suka bekerja sendiri, sukar bergaul dengan teman sebaya, sukar menyesuaikan diri. </a:t>
            </a:r>
          </a:p>
          <a:p>
            <a:pPr marL="514350" indent="-514350" algn="just">
              <a:buNone/>
            </a:pPr>
            <a:r>
              <a:rPr lang="id-ID" b="1" dirty="0" smtClean="0">
                <a:latin typeface="Baskerville Old Face" pitchFamily="18" charset="0"/>
              </a:rPr>
              <a:t>5. Anak berbakat selalu rasional, responsif, senang belajar, kreatif, orisinil, apresiatif, elaboratif serta menerapkan metode ilmiah.</a:t>
            </a:r>
          </a:p>
          <a:p>
            <a:pPr algn="just">
              <a:buNone/>
            </a:pPr>
            <a:endParaRPr lang="id-ID" b="1" dirty="0">
              <a:latin typeface="Baskerville Old Face"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297</TotalTime>
  <Words>360</Words>
  <Application>Microsoft Office PowerPoint</Application>
  <PresentationFormat>On-screen Show (4:3)</PresentationFormat>
  <Paragraphs>65</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Aspect</vt:lpstr>
      <vt:lpstr>Slide 1</vt:lpstr>
      <vt:lpstr>Slide 2</vt:lpstr>
      <vt:lpstr>Slide 3</vt:lpstr>
      <vt:lpstr>Slide 4</vt:lpstr>
      <vt:lpstr>Slide 5</vt:lpstr>
      <vt:lpstr>Jenis-jenis anak berkebutuhan khusus</vt:lpstr>
      <vt:lpstr>Gangguan Fisik</vt:lpstr>
      <vt:lpstr>Slide 8</vt:lpstr>
      <vt:lpstr>Slide 9</vt:lpstr>
      <vt:lpstr>Slide 10</vt:lpstr>
      <vt:lpstr>Ciri-ciri anak Underachiever</vt:lpstr>
      <vt:lpstr>Slide 12</vt:lpstr>
      <vt:lpstr>Slide 13</vt:lpstr>
      <vt:lpstr>Anak berbakat</vt:lpstr>
      <vt:lpstr>Ciri-ciri anak berbakat</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Samsung</dc:creator>
  <cp:lastModifiedBy>Windows User</cp:lastModifiedBy>
  <cp:revision>30</cp:revision>
  <dcterms:created xsi:type="dcterms:W3CDTF">2016-03-23T23:16:59Z</dcterms:created>
  <dcterms:modified xsi:type="dcterms:W3CDTF">2018-02-28T12:58:16Z</dcterms:modified>
</cp:coreProperties>
</file>