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61" r:id="rId25"/>
    <p:sldId id="280" r:id="rId26"/>
    <p:sldId id="281" r:id="rId27"/>
    <p:sldId id="282" r:id="rId28"/>
    <p:sldId id="283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61931-A5BE-43B0-9E6B-5108E4B93A94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5B66ED29-418B-4F3C-9EA1-72E46A8AE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9146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61931-A5BE-43B0-9E6B-5108E4B93A94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6ED29-418B-4F3C-9EA1-72E46A8AE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953508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61931-A5BE-43B0-9E6B-5108E4B93A94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B66ED29-418B-4F3C-9EA1-72E46A8AE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600225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61931-A5BE-43B0-9E6B-5108E4B93A94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B66ED29-418B-4F3C-9EA1-72E46A8AE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1610947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61931-A5BE-43B0-9E6B-5108E4B93A94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5B66ED29-418B-4F3C-9EA1-72E46A8AE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90206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61931-A5BE-43B0-9E6B-5108E4B93A94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6ED29-418B-4F3C-9EA1-72E46A8AE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81334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61931-A5BE-43B0-9E6B-5108E4B93A94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6ED29-418B-4F3C-9EA1-72E46A8AE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1184937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61931-A5BE-43B0-9E6B-5108E4B93A94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6ED29-418B-4F3C-9EA1-72E46A8AE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34963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61931-A5BE-43B0-9E6B-5108E4B93A94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B66ED29-418B-4F3C-9EA1-72E46A8AE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73044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61931-A5BE-43B0-9E6B-5108E4B93A94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B66ED29-418B-4F3C-9EA1-72E46A8AE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2684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61931-A5BE-43B0-9E6B-5108E4B93A94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5B66ED29-418B-4F3C-9EA1-72E46A8AE72C}" type="slidenum">
              <a:rPr lang="en-US" smtClean="0"/>
              <a:t>‹#›</a:t>
            </a:fld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08300041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61931-A5BE-43B0-9E6B-5108E4B93A94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B66ED29-418B-4F3C-9EA1-72E46A8AE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942471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61931-A5BE-43B0-9E6B-5108E4B93A94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B66ED29-418B-4F3C-9EA1-72E46A8AE72C}" type="slidenum">
              <a:rPr lang="en-US" smtClean="0"/>
              <a:t>‹#›</a:t>
            </a:fld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6214794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61931-A5BE-43B0-9E6B-5108E4B93A94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5B66ED29-418B-4F3C-9EA1-72E46A8AE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556377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61931-A5BE-43B0-9E6B-5108E4B93A94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6ED29-418B-4F3C-9EA1-72E46A8AE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603501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761931-A5BE-43B0-9E6B-5108E4B93A94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66ED29-418B-4F3C-9EA1-72E46A8AE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0956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761931-A5BE-43B0-9E6B-5108E4B93A94}" type="datetimeFigureOut">
              <a:rPr lang="en-US" smtClean="0"/>
              <a:t>4/25/2022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5B66ED29-418B-4F3C-9EA1-72E46A8AE7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74260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/>
              <a:t>JARINGAN SYARAF TIRUAN</a:t>
            </a:r>
            <a:endParaRPr lang="en-US" b="1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ROBOTIKA DAN KONTROL NUMERIK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20143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SEJARAH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1545465"/>
            <a:ext cx="8915400" cy="4855335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Permodelan</a:t>
            </a:r>
            <a:r>
              <a:rPr lang="en-US" dirty="0"/>
              <a:t> </a:t>
            </a:r>
            <a:r>
              <a:rPr lang="en-US" dirty="0" err="1"/>
              <a:t>aktivitas</a:t>
            </a:r>
            <a:r>
              <a:rPr lang="en-US" dirty="0"/>
              <a:t> </a:t>
            </a:r>
            <a:r>
              <a:rPr lang="en-US" dirty="0" err="1"/>
              <a:t>biologis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dimulai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abad</a:t>
            </a:r>
            <a:r>
              <a:rPr lang="en-US" dirty="0"/>
              <a:t> ke-17 (</a:t>
            </a:r>
            <a:r>
              <a:rPr lang="en-US" dirty="0" err="1"/>
              <a:t>studi</a:t>
            </a:r>
            <a:r>
              <a:rPr lang="en-US" dirty="0"/>
              <a:t> </a:t>
            </a:r>
            <a:r>
              <a:rPr lang="en-US" dirty="0" err="1"/>
              <a:t>tentang</a:t>
            </a:r>
            <a:r>
              <a:rPr lang="en-US" dirty="0"/>
              <a:t> </a:t>
            </a:r>
            <a:r>
              <a:rPr lang="en-US" dirty="0" err="1"/>
              <a:t>kerja</a:t>
            </a:r>
            <a:r>
              <a:rPr lang="en-US" dirty="0"/>
              <a:t> </a:t>
            </a:r>
            <a:r>
              <a:rPr lang="en-US" dirty="0" err="1"/>
              <a:t>jantung</a:t>
            </a:r>
            <a:r>
              <a:rPr lang="en-US" dirty="0"/>
              <a:t>) </a:t>
            </a:r>
            <a:endParaRPr lang="en-US" dirty="0" smtClean="0"/>
          </a:p>
          <a:p>
            <a:r>
              <a:rPr lang="en-US" dirty="0" err="1" smtClean="0"/>
              <a:t>Studi</a:t>
            </a:r>
            <a:r>
              <a:rPr lang="en-US" dirty="0" smtClean="0"/>
              <a:t> </a:t>
            </a:r>
            <a:r>
              <a:rPr lang="en-US" dirty="0" err="1"/>
              <a:t>dasar</a:t>
            </a:r>
            <a:r>
              <a:rPr lang="en-US" dirty="0"/>
              <a:t>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neural </a:t>
            </a:r>
            <a:r>
              <a:rPr lang="en-US" dirty="0" err="1"/>
              <a:t>terjadi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akhir</a:t>
            </a:r>
            <a:r>
              <a:rPr lang="en-US" dirty="0"/>
              <a:t> </a:t>
            </a:r>
            <a:r>
              <a:rPr lang="en-US" dirty="0" err="1"/>
              <a:t>abad</a:t>
            </a:r>
            <a:r>
              <a:rPr lang="en-US" dirty="0"/>
              <a:t> ke-19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awal</a:t>
            </a:r>
            <a:r>
              <a:rPr lang="en-US" dirty="0"/>
              <a:t> </a:t>
            </a:r>
            <a:r>
              <a:rPr lang="en-US" dirty="0" err="1"/>
              <a:t>abad</a:t>
            </a:r>
            <a:r>
              <a:rPr lang="en-US" dirty="0"/>
              <a:t> 20. </a:t>
            </a:r>
            <a:endParaRPr lang="en-US" dirty="0" smtClean="0"/>
          </a:p>
          <a:p>
            <a:r>
              <a:rPr lang="en-US" dirty="0" err="1" smtClean="0"/>
              <a:t>studi</a:t>
            </a:r>
            <a:r>
              <a:rPr lang="en-US" dirty="0" smtClean="0"/>
              <a:t> </a:t>
            </a:r>
            <a:r>
              <a:rPr lang="en-US" dirty="0" err="1"/>
              <a:t>bersifat</a:t>
            </a:r>
            <a:r>
              <a:rPr lang="en-US" dirty="0"/>
              <a:t> </a:t>
            </a:r>
            <a:r>
              <a:rPr lang="en-US" dirty="0" err="1"/>
              <a:t>interdisipliner</a:t>
            </a:r>
            <a:r>
              <a:rPr lang="en-US" dirty="0"/>
              <a:t>, </a:t>
            </a:r>
            <a:r>
              <a:rPr lang="en-US" dirty="0" err="1"/>
              <a:t>melibatkan</a:t>
            </a:r>
            <a:r>
              <a:rPr lang="en-US" dirty="0"/>
              <a:t> </a:t>
            </a:r>
            <a:r>
              <a:rPr lang="en-US" dirty="0" err="1"/>
              <a:t>fisika</a:t>
            </a:r>
            <a:r>
              <a:rPr lang="en-US" dirty="0"/>
              <a:t>, </a:t>
            </a:r>
            <a:r>
              <a:rPr lang="en-US" dirty="0" err="1"/>
              <a:t>psikologi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neuropsikologi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Ilmuwan</a:t>
            </a:r>
            <a:r>
              <a:rPr lang="en-US" dirty="0" smtClean="0"/>
              <a:t> </a:t>
            </a:r>
            <a:r>
              <a:rPr lang="en-US" dirty="0"/>
              <a:t>yang </a:t>
            </a:r>
            <a:r>
              <a:rPr lang="en-US" dirty="0" err="1"/>
              <a:t>terlibat</a:t>
            </a:r>
            <a:r>
              <a:rPr lang="en-US" dirty="0"/>
              <a:t> : Hermann von </a:t>
            </a:r>
            <a:r>
              <a:rPr lang="en-US" dirty="0" err="1"/>
              <a:t>Helmhotz</a:t>
            </a:r>
            <a:r>
              <a:rPr lang="en-US" dirty="0"/>
              <a:t>, Ernst Mach, </a:t>
            </a:r>
            <a:r>
              <a:rPr lang="en-US" dirty="0" err="1"/>
              <a:t>dan</a:t>
            </a:r>
            <a:r>
              <a:rPr lang="en-US" dirty="0"/>
              <a:t> Ivan Pavlov </a:t>
            </a:r>
            <a:endParaRPr lang="en-US" dirty="0" smtClean="0"/>
          </a:p>
          <a:p>
            <a:r>
              <a:rPr lang="en-US" dirty="0" err="1" smtClean="0"/>
              <a:t>Pandangan</a:t>
            </a:r>
            <a:r>
              <a:rPr lang="en-US" dirty="0" smtClean="0"/>
              <a:t> </a:t>
            </a:r>
            <a:r>
              <a:rPr lang="en-US" dirty="0"/>
              <a:t>modern </a:t>
            </a:r>
            <a:r>
              <a:rPr lang="en-US" dirty="0" err="1"/>
              <a:t>mengenai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neural </a:t>
            </a:r>
            <a:r>
              <a:rPr lang="en-US" dirty="0" err="1"/>
              <a:t>muncul</a:t>
            </a:r>
            <a:r>
              <a:rPr lang="en-US" dirty="0"/>
              <a:t> di </a:t>
            </a:r>
            <a:r>
              <a:rPr lang="en-US" dirty="0" err="1"/>
              <a:t>tahun</a:t>
            </a:r>
            <a:r>
              <a:rPr lang="en-US" dirty="0"/>
              <a:t> 1940-an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karya</a:t>
            </a:r>
            <a:r>
              <a:rPr lang="en-US" dirty="0"/>
              <a:t> Warren McCulloch </a:t>
            </a:r>
            <a:r>
              <a:rPr lang="en-US" dirty="0" err="1"/>
              <a:t>dan</a:t>
            </a:r>
            <a:r>
              <a:rPr lang="en-US" dirty="0"/>
              <a:t> Walter Pitts, yang </a:t>
            </a:r>
            <a:r>
              <a:rPr lang="en-US" dirty="0" err="1"/>
              <a:t>memperlihatkan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neuron </a:t>
            </a:r>
            <a:r>
              <a:rPr lang="en-US" dirty="0" err="1"/>
              <a:t>artifisial</a:t>
            </a:r>
            <a:r>
              <a:rPr lang="en-US" dirty="0"/>
              <a:t>,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prinsipil</a:t>
            </a:r>
            <a:r>
              <a:rPr lang="en-US" dirty="0"/>
              <a:t>,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menghitung</a:t>
            </a:r>
            <a:r>
              <a:rPr lang="en-US" dirty="0"/>
              <a:t> </a:t>
            </a:r>
            <a:r>
              <a:rPr lang="en-US" dirty="0" err="1"/>
              <a:t>segala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aritmatik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 smtClean="0"/>
              <a:t>logika</a:t>
            </a:r>
            <a:endParaRPr lang="en-US" dirty="0" smtClean="0"/>
          </a:p>
          <a:p>
            <a:r>
              <a:rPr lang="en-US" dirty="0"/>
              <a:t>Donald </a:t>
            </a:r>
            <a:r>
              <a:rPr lang="en-US" dirty="0" err="1"/>
              <a:t>Hebb</a:t>
            </a:r>
            <a:r>
              <a:rPr lang="en-US" dirty="0"/>
              <a:t> </a:t>
            </a:r>
            <a:r>
              <a:rPr lang="en-US" dirty="0" err="1"/>
              <a:t>mengikuti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mengajukan</a:t>
            </a:r>
            <a:r>
              <a:rPr lang="en-US" dirty="0"/>
              <a:t> </a:t>
            </a:r>
            <a:r>
              <a:rPr lang="en-US" dirty="0" err="1"/>
              <a:t>konsep</a:t>
            </a:r>
            <a:r>
              <a:rPr lang="en-US" dirty="0"/>
              <a:t> </a:t>
            </a:r>
            <a:r>
              <a:rPr lang="en-US" dirty="0" err="1"/>
              <a:t>mekanisme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neuron </a:t>
            </a:r>
            <a:r>
              <a:rPr lang="en-US" dirty="0" err="1"/>
              <a:t>biologis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Aplikasi</a:t>
            </a:r>
            <a:r>
              <a:rPr lang="en-US" dirty="0" smtClean="0"/>
              <a:t> </a:t>
            </a:r>
            <a:r>
              <a:rPr lang="en-US" dirty="0"/>
              <a:t>JST </a:t>
            </a:r>
            <a:r>
              <a:rPr lang="en-US" dirty="0" err="1"/>
              <a:t>praktis</a:t>
            </a:r>
            <a:r>
              <a:rPr lang="en-US" dirty="0"/>
              <a:t> </a:t>
            </a:r>
            <a:r>
              <a:rPr lang="en-US" dirty="0" err="1"/>
              <a:t>pertama</a:t>
            </a:r>
            <a:r>
              <a:rPr lang="en-US" dirty="0"/>
              <a:t> </a:t>
            </a:r>
            <a:r>
              <a:rPr lang="en-US" dirty="0" err="1"/>
              <a:t>muncul</a:t>
            </a:r>
            <a:r>
              <a:rPr lang="en-US" dirty="0"/>
              <a:t> di </a:t>
            </a:r>
            <a:r>
              <a:rPr lang="en-US" dirty="0" err="1"/>
              <a:t>akhir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1950- an,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penemuan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perseptron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aturan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terasosiasi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Frank Rosenblatt. </a:t>
            </a:r>
          </a:p>
        </p:txBody>
      </p:sp>
    </p:spTree>
    <p:extLst>
      <p:ext uri="{BB962C8B-B14F-4D97-AF65-F5344CB8AC3E}">
        <p14:creationId xmlns:p14="http://schemas.microsoft.com/office/powerpoint/2010/main" val="1485721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682580"/>
            <a:ext cx="8915400" cy="5537916"/>
          </a:xfrm>
        </p:spPr>
        <p:txBody>
          <a:bodyPr>
            <a:normAutofit/>
          </a:bodyPr>
          <a:lstStyle/>
          <a:p>
            <a:r>
              <a:rPr lang="en-US" dirty="0"/>
              <a:t>Di </a:t>
            </a:r>
            <a:r>
              <a:rPr lang="en-US" dirty="0" err="1"/>
              <a:t>tahun</a:t>
            </a:r>
            <a:r>
              <a:rPr lang="en-US" dirty="0"/>
              <a:t> yang </a:t>
            </a:r>
            <a:r>
              <a:rPr lang="en-US" dirty="0" err="1"/>
              <a:t>sama</a:t>
            </a:r>
            <a:r>
              <a:rPr lang="en-US" dirty="0"/>
              <a:t>, Bernard </a:t>
            </a:r>
            <a:r>
              <a:rPr lang="en-US" dirty="0" err="1"/>
              <a:t>Widrow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Ted Hoff </a:t>
            </a:r>
            <a:r>
              <a:rPr lang="en-US" dirty="0" err="1"/>
              <a:t>memperkenalkan</a:t>
            </a:r>
            <a:r>
              <a:rPr lang="en-US" dirty="0"/>
              <a:t> </a:t>
            </a:r>
            <a:r>
              <a:rPr lang="en-US" dirty="0" err="1"/>
              <a:t>algoritma</a:t>
            </a:r>
            <a:r>
              <a:rPr lang="en-US" dirty="0"/>
              <a:t> </a:t>
            </a:r>
            <a:r>
              <a:rPr lang="en-US" dirty="0" err="1"/>
              <a:t>belajar</a:t>
            </a:r>
            <a:r>
              <a:rPr lang="en-US" dirty="0"/>
              <a:t> </a:t>
            </a:r>
            <a:r>
              <a:rPr lang="en-US" dirty="0" err="1"/>
              <a:t>baru</a:t>
            </a:r>
            <a:r>
              <a:rPr lang="en-US" dirty="0"/>
              <a:t>, yang </a:t>
            </a:r>
            <a:r>
              <a:rPr lang="en-US" dirty="0" err="1"/>
              <a:t>masih</a:t>
            </a:r>
            <a:r>
              <a:rPr lang="en-US" dirty="0"/>
              <a:t> </a:t>
            </a:r>
            <a:r>
              <a:rPr lang="en-US" dirty="0" err="1"/>
              <a:t>dipakai</a:t>
            </a:r>
            <a:r>
              <a:rPr lang="en-US" dirty="0"/>
              <a:t> </a:t>
            </a:r>
            <a:r>
              <a:rPr lang="en-US" dirty="0" err="1"/>
              <a:t>hingga</a:t>
            </a:r>
            <a:r>
              <a:rPr lang="en-US" dirty="0"/>
              <a:t> </a:t>
            </a:r>
            <a:r>
              <a:rPr lang="en-US" dirty="0" err="1"/>
              <a:t>sekarang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/>
              <a:t>tahun</a:t>
            </a:r>
            <a:r>
              <a:rPr lang="en-US" dirty="0"/>
              <a:t> 1969, Marvin </a:t>
            </a:r>
            <a:r>
              <a:rPr lang="en-US" dirty="0" err="1"/>
              <a:t>Minsky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Seymour </a:t>
            </a:r>
            <a:r>
              <a:rPr lang="en-US" dirty="0" err="1"/>
              <a:t>Papert</a:t>
            </a:r>
            <a:r>
              <a:rPr lang="en-US" dirty="0"/>
              <a:t> </a:t>
            </a:r>
            <a:r>
              <a:rPr lang="en-US" dirty="0" err="1"/>
              <a:t>menunjukkan</a:t>
            </a:r>
            <a:r>
              <a:rPr lang="en-US" dirty="0"/>
              <a:t> </a:t>
            </a:r>
            <a:r>
              <a:rPr lang="en-US" dirty="0" err="1"/>
              <a:t>sejumlah</a:t>
            </a:r>
            <a:r>
              <a:rPr lang="en-US" dirty="0"/>
              <a:t> </a:t>
            </a:r>
            <a:r>
              <a:rPr lang="en-US" dirty="0" err="1"/>
              <a:t>keterbatasan</a:t>
            </a:r>
            <a:r>
              <a:rPr lang="en-US" dirty="0"/>
              <a:t> inherent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Rosenblatt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Widrow</a:t>
            </a:r>
            <a:r>
              <a:rPr lang="en-US" dirty="0"/>
              <a:t>.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, </a:t>
            </a:r>
            <a:r>
              <a:rPr lang="en-US" dirty="0" err="1"/>
              <a:t>sejumlah</a:t>
            </a:r>
            <a:r>
              <a:rPr lang="en-US" dirty="0"/>
              <a:t> orang </a:t>
            </a:r>
            <a:r>
              <a:rPr lang="en-US" dirty="0" err="1"/>
              <a:t>meyakini</a:t>
            </a:r>
            <a:r>
              <a:rPr lang="en-US" dirty="0"/>
              <a:t> </a:t>
            </a:r>
            <a:r>
              <a:rPr lang="en-US" dirty="0" err="1"/>
              <a:t>bahwa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JST </a:t>
            </a:r>
            <a:r>
              <a:rPr lang="en-US" dirty="0" err="1"/>
              <a:t>sudah</a:t>
            </a:r>
            <a:r>
              <a:rPr lang="en-US" dirty="0"/>
              <a:t> </a:t>
            </a:r>
            <a:r>
              <a:rPr lang="en-US" dirty="0" err="1"/>
              <a:t>berakhir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Keraguan</a:t>
            </a:r>
            <a:r>
              <a:rPr lang="en-US" dirty="0" smtClean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masa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 (</a:t>
            </a:r>
            <a:r>
              <a:rPr lang="en-US" dirty="0" err="1"/>
              <a:t>tahun</a:t>
            </a:r>
            <a:r>
              <a:rPr lang="en-US" dirty="0"/>
              <a:t> 60-an) </a:t>
            </a:r>
            <a:r>
              <a:rPr lang="en-US" dirty="0" err="1"/>
              <a:t>muncul</a:t>
            </a:r>
            <a:r>
              <a:rPr lang="en-US" dirty="0"/>
              <a:t> </a:t>
            </a:r>
            <a:r>
              <a:rPr lang="en-US" dirty="0" err="1"/>
              <a:t>karena</a:t>
            </a:r>
            <a:r>
              <a:rPr lang="en-US" dirty="0"/>
              <a:t> </a:t>
            </a:r>
            <a:r>
              <a:rPr lang="en-US" dirty="0" err="1"/>
              <a:t>minimnya</a:t>
            </a:r>
            <a:r>
              <a:rPr lang="en-US" dirty="0"/>
              <a:t> ide </a:t>
            </a:r>
            <a:r>
              <a:rPr lang="en-US" dirty="0" err="1"/>
              <a:t>baru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</a:t>
            </a:r>
            <a:r>
              <a:rPr lang="en-US" dirty="0" err="1"/>
              <a:t>komputer</a:t>
            </a:r>
            <a:r>
              <a:rPr lang="en-US" dirty="0"/>
              <a:t> </a:t>
            </a:r>
            <a:endParaRPr lang="en-US" dirty="0" smtClean="0"/>
          </a:p>
          <a:p>
            <a:r>
              <a:rPr lang="en-US" dirty="0" err="1" smtClean="0"/>
              <a:t>Penelitian</a:t>
            </a:r>
            <a:r>
              <a:rPr lang="en-US" dirty="0" smtClean="0"/>
              <a:t> </a:t>
            </a:r>
            <a:r>
              <a:rPr lang="en-US" dirty="0"/>
              <a:t>JST </a:t>
            </a:r>
            <a:r>
              <a:rPr lang="en-US" dirty="0" err="1"/>
              <a:t>ternyata</a:t>
            </a:r>
            <a:r>
              <a:rPr lang="en-US" dirty="0"/>
              <a:t> </a:t>
            </a:r>
            <a:r>
              <a:rPr lang="en-US" dirty="0" err="1"/>
              <a:t>berlanjut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70-an, </a:t>
            </a:r>
            <a:r>
              <a:rPr lang="en-US" dirty="0" err="1"/>
              <a:t>ketika</a:t>
            </a:r>
            <a:r>
              <a:rPr lang="en-US" dirty="0"/>
              <a:t> </a:t>
            </a:r>
            <a:r>
              <a:rPr lang="en-US" dirty="0" err="1"/>
              <a:t>Teuvo</a:t>
            </a:r>
            <a:r>
              <a:rPr lang="en-US" dirty="0"/>
              <a:t> </a:t>
            </a:r>
            <a:r>
              <a:rPr lang="en-US" dirty="0" err="1"/>
              <a:t>Kohonen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James Anderson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terpisah</a:t>
            </a:r>
            <a:r>
              <a:rPr lang="en-US" dirty="0"/>
              <a:t> </a:t>
            </a:r>
            <a:r>
              <a:rPr lang="en-US" dirty="0" err="1"/>
              <a:t>mengembakan</a:t>
            </a:r>
            <a:r>
              <a:rPr lang="en-US" dirty="0"/>
              <a:t> JST </a:t>
            </a:r>
            <a:r>
              <a:rPr lang="en-US" dirty="0" err="1"/>
              <a:t>baru</a:t>
            </a:r>
            <a:r>
              <a:rPr lang="en-US" dirty="0"/>
              <a:t>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berfungsi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memori</a:t>
            </a:r>
            <a:r>
              <a:rPr lang="en-US" dirty="0" smtClean="0"/>
              <a:t>.</a:t>
            </a:r>
          </a:p>
          <a:p>
            <a:r>
              <a:rPr lang="en-US" dirty="0" err="1"/>
              <a:t>Tahun</a:t>
            </a:r>
            <a:r>
              <a:rPr lang="en-US" dirty="0"/>
              <a:t> 80-an </a:t>
            </a:r>
            <a:r>
              <a:rPr lang="en-US" dirty="0" err="1"/>
              <a:t>muncul</a:t>
            </a:r>
            <a:r>
              <a:rPr lang="en-US" dirty="0"/>
              <a:t> </a:t>
            </a:r>
            <a:r>
              <a:rPr lang="en-US" dirty="0" err="1"/>
              <a:t>komputer-komputer</a:t>
            </a:r>
            <a:r>
              <a:rPr lang="en-US" dirty="0"/>
              <a:t> </a:t>
            </a:r>
            <a:r>
              <a:rPr lang="en-US" dirty="0" err="1"/>
              <a:t>berkinerja</a:t>
            </a:r>
            <a:r>
              <a:rPr lang="en-US" dirty="0"/>
              <a:t> </a:t>
            </a:r>
            <a:r>
              <a:rPr lang="en-US" dirty="0" err="1"/>
              <a:t>tinggi</a:t>
            </a:r>
            <a:r>
              <a:rPr lang="en-US" dirty="0"/>
              <a:t> (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itu</a:t>
            </a:r>
            <a:r>
              <a:rPr lang="en-US" dirty="0"/>
              <a:t>)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penelitian</a:t>
            </a:r>
            <a:r>
              <a:rPr lang="en-US" dirty="0"/>
              <a:t> JST </a:t>
            </a:r>
            <a:r>
              <a:rPr lang="en-US" dirty="0" err="1"/>
              <a:t>meningkat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dramatis. </a:t>
            </a:r>
            <a:endParaRPr lang="en-US" dirty="0" smtClean="0"/>
          </a:p>
          <a:p>
            <a:r>
              <a:rPr lang="en-US" dirty="0" smtClean="0"/>
              <a:t>Stephen </a:t>
            </a:r>
            <a:r>
              <a:rPr lang="en-US" dirty="0" err="1"/>
              <a:t>Grossberg</a:t>
            </a:r>
            <a:r>
              <a:rPr lang="en-US" dirty="0"/>
              <a:t> (1976)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aktif</a:t>
            </a:r>
            <a:r>
              <a:rPr lang="en-US" dirty="0"/>
              <a:t> </a:t>
            </a:r>
            <a:r>
              <a:rPr lang="en-US" dirty="0" err="1"/>
              <a:t>meneliti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self-organizing. </a:t>
            </a:r>
            <a:endParaRPr lang="en-US" dirty="0" smtClean="0"/>
          </a:p>
          <a:p>
            <a:r>
              <a:rPr lang="en-US" dirty="0" smtClean="0"/>
              <a:t>John </a:t>
            </a:r>
            <a:r>
              <a:rPr lang="en-US" dirty="0"/>
              <a:t>Hopfield (1982) </a:t>
            </a:r>
            <a:r>
              <a:rPr lang="en-US" dirty="0" err="1"/>
              <a:t>memperkenalkan</a:t>
            </a:r>
            <a:r>
              <a:rPr lang="en-US" dirty="0"/>
              <a:t> </a:t>
            </a:r>
            <a:r>
              <a:rPr lang="en-US" dirty="0" err="1"/>
              <a:t>konsep</a:t>
            </a:r>
            <a:r>
              <a:rPr lang="en-US" dirty="0"/>
              <a:t> </a:t>
            </a:r>
            <a:r>
              <a:rPr lang="en-US" dirty="0" err="1"/>
              <a:t>mekanika</a:t>
            </a:r>
            <a:r>
              <a:rPr lang="en-US" dirty="0"/>
              <a:t> </a:t>
            </a:r>
            <a:r>
              <a:rPr lang="en-US" dirty="0" err="1"/>
              <a:t>statistik</a:t>
            </a:r>
            <a:r>
              <a:rPr lang="en-US" dirty="0"/>
              <a:t>,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menerangkan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recurrent, yang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difungsikan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memori</a:t>
            </a:r>
            <a:r>
              <a:rPr lang="en-US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30323572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605307"/>
            <a:ext cx="8915400" cy="5305915"/>
          </a:xfrm>
        </p:spPr>
        <p:txBody>
          <a:bodyPr/>
          <a:lstStyle/>
          <a:p>
            <a:r>
              <a:rPr lang="en-US" dirty="0" err="1"/>
              <a:t>Kunci</a:t>
            </a:r>
            <a:r>
              <a:rPr lang="en-US" dirty="0"/>
              <a:t> </a:t>
            </a:r>
            <a:r>
              <a:rPr lang="en-US" dirty="0" err="1"/>
              <a:t>kemajuan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di </a:t>
            </a:r>
            <a:r>
              <a:rPr lang="en-US" dirty="0" err="1"/>
              <a:t>tahun</a:t>
            </a:r>
            <a:r>
              <a:rPr lang="en-US" dirty="0"/>
              <a:t> 1980-an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ditemukannya</a:t>
            </a:r>
            <a:r>
              <a:rPr lang="en-US" dirty="0"/>
              <a:t> </a:t>
            </a:r>
            <a:r>
              <a:rPr lang="en-US" dirty="0" err="1"/>
              <a:t>algoritma</a:t>
            </a:r>
            <a:r>
              <a:rPr lang="en-US" dirty="0"/>
              <a:t> </a:t>
            </a:r>
            <a:r>
              <a:rPr lang="en-US" dirty="0" err="1"/>
              <a:t>backpropagation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melatih</a:t>
            </a:r>
            <a:r>
              <a:rPr lang="en-US" dirty="0"/>
              <a:t> </a:t>
            </a:r>
            <a:r>
              <a:rPr lang="en-US" dirty="0" err="1"/>
              <a:t>perseptron</a:t>
            </a:r>
            <a:r>
              <a:rPr lang="en-US" dirty="0"/>
              <a:t> multi-layer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sejumlah</a:t>
            </a:r>
            <a:r>
              <a:rPr lang="en-US" dirty="0"/>
              <a:t> </a:t>
            </a:r>
            <a:r>
              <a:rPr lang="en-US" dirty="0" err="1"/>
              <a:t>peneliti</a:t>
            </a:r>
            <a:r>
              <a:rPr lang="en-US" dirty="0"/>
              <a:t>. </a:t>
            </a:r>
            <a:r>
              <a:rPr lang="en-US" dirty="0" err="1"/>
              <a:t>Publikasi</a:t>
            </a:r>
            <a:r>
              <a:rPr lang="en-US" dirty="0"/>
              <a:t> </a:t>
            </a:r>
            <a:r>
              <a:rPr lang="en-US" dirty="0" err="1"/>
              <a:t>algoritma</a:t>
            </a:r>
            <a:r>
              <a:rPr lang="en-US" dirty="0"/>
              <a:t> yang paling </a:t>
            </a:r>
            <a:r>
              <a:rPr lang="en-US" dirty="0" err="1"/>
              <a:t>berpengaruh</a:t>
            </a:r>
            <a:r>
              <a:rPr lang="en-US" dirty="0"/>
              <a:t> </a:t>
            </a:r>
            <a:r>
              <a:rPr lang="en-US" dirty="0" err="1"/>
              <a:t>ditulis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David </a:t>
            </a:r>
            <a:r>
              <a:rPr lang="en-US" dirty="0" err="1"/>
              <a:t>Rumelhart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James McClelland. </a:t>
            </a:r>
            <a:r>
              <a:rPr lang="en-US" dirty="0" err="1"/>
              <a:t>Algoritma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jawaban</a:t>
            </a:r>
            <a:r>
              <a:rPr lang="en-US" dirty="0"/>
              <a:t> </a:t>
            </a:r>
            <a:r>
              <a:rPr lang="en-US" dirty="0" err="1"/>
              <a:t>terhadap</a:t>
            </a:r>
            <a:r>
              <a:rPr lang="en-US" dirty="0"/>
              <a:t> </a:t>
            </a:r>
            <a:r>
              <a:rPr lang="en-US" dirty="0" err="1"/>
              <a:t>kritik</a:t>
            </a:r>
            <a:r>
              <a:rPr lang="en-US" dirty="0"/>
              <a:t> </a:t>
            </a:r>
            <a:r>
              <a:rPr lang="en-US" dirty="0" err="1"/>
              <a:t>Minsky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Papert</a:t>
            </a:r>
            <a:r>
              <a:rPr lang="en-US" dirty="0"/>
              <a:t> (1960) </a:t>
            </a:r>
            <a:endParaRPr lang="en-US" dirty="0" smtClean="0"/>
          </a:p>
          <a:p>
            <a:r>
              <a:rPr lang="en-US" dirty="0" err="1"/>
              <a:t>Penelitian</a:t>
            </a:r>
            <a:r>
              <a:rPr lang="en-US" dirty="0"/>
              <a:t> </a:t>
            </a:r>
            <a:r>
              <a:rPr lang="en-US" dirty="0" err="1"/>
              <a:t>terus</a:t>
            </a:r>
            <a:r>
              <a:rPr lang="en-US" dirty="0"/>
              <a:t> </a:t>
            </a:r>
            <a:r>
              <a:rPr lang="en-US" dirty="0" err="1"/>
              <a:t>berlanjut</a:t>
            </a:r>
            <a:r>
              <a:rPr lang="en-US" dirty="0"/>
              <a:t>. </a:t>
            </a:r>
            <a:r>
              <a:rPr lang="en-US" dirty="0" err="1"/>
              <a:t>Konsep</a:t>
            </a:r>
            <a:r>
              <a:rPr lang="en-US" dirty="0"/>
              <a:t>, </a:t>
            </a:r>
            <a:r>
              <a:rPr lang="en-US" dirty="0" err="1"/>
              <a:t>algoritma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arsitektur</a:t>
            </a:r>
            <a:r>
              <a:rPr lang="en-US" dirty="0"/>
              <a:t> JST </a:t>
            </a:r>
            <a:r>
              <a:rPr lang="en-US" dirty="0" err="1"/>
              <a:t>baru</a:t>
            </a:r>
            <a:r>
              <a:rPr lang="en-US" dirty="0"/>
              <a:t> </a:t>
            </a:r>
            <a:r>
              <a:rPr lang="en-US" dirty="0" err="1"/>
              <a:t>bermunculan</a:t>
            </a:r>
            <a:r>
              <a:rPr lang="en-US" dirty="0"/>
              <a:t>. </a:t>
            </a:r>
            <a:r>
              <a:rPr lang="en-US" dirty="0" err="1"/>
              <a:t>Apa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terjadi</a:t>
            </a:r>
            <a:r>
              <a:rPr lang="en-US" dirty="0"/>
              <a:t> 20 </a:t>
            </a:r>
            <a:r>
              <a:rPr lang="en-US" dirty="0" err="1"/>
              <a:t>tahun</a:t>
            </a:r>
            <a:r>
              <a:rPr lang="en-US" dirty="0"/>
              <a:t> </a:t>
            </a:r>
            <a:r>
              <a:rPr lang="en-US" dirty="0" err="1"/>
              <a:t>kemudian</a:t>
            </a:r>
            <a:r>
              <a:rPr lang="en-US" dirty="0"/>
              <a:t> ?</a:t>
            </a:r>
          </a:p>
        </p:txBody>
      </p:sp>
    </p:spTree>
    <p:extLst>
      <p:ext uri="{BB962C8B-B14F-4D97-AF65-F5344CB8AC3E}">
        <p14:creationId xmlns:p14="http://schemas.microsoft.com/office/powerpoint/2010/main" val="19528814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/>
              <a:t>JARINGAN SYARAF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FF0000"/>
                </a:solidFill>
              </a:rPr>
              <a:t>JARINGAN BIOLOGIS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JARINGAN SYARAF TIRUAN</a:t>
            </a:r>
          </a:p>
          <a:p>
            <a:r>
              <a:rPr lang="en-US" dirty="0">
                <a:solidFill>
                  <a:srgbClr val="FF0000"/>
                </a:solidFill>
              </a:rPr>
              <a:t>JARINGAN SYARAF </a:t>
            </a:r>
            <a:r>
              <a:rPr lang="en-US" dirty="0" smtClean="0">
                <a:solidFill>
                  <a:srgbClr val="FF0000"/>
                </a:solidFill>
              </a:rPr>
              <a:t>TIRUAN RAMBATAN BALIK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ARSITEKTUR RAMBATAN BALIK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FUNGSI AKTIVASI</a:t>
            </a:r>
          </a:p>
          <a:p>
            <a:r>
              <a:rPr lang="en-US" dirty="0" smtClean="0">
                <a:solidFill>
                  <a:srgbClr val="FF0000"/>
                </a:solidFill>
              </a:rPr>
              <a:t>ALGORITMA JARINGAN SYARAF TIRUAN RAMBATAN BALIK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34065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JARINGAN BIOLOGIS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9146" y="1609859"/>
            <a:ext cx="4190432" cy="3234719"/>
          </a:xfrm>
        </p:spPr>
        <p:txBody>
          <a:bodyPr/>
          <a:lstStyle/>
          <a:p>
            <a:r>
              <a:rPr lang="en-US" dirty="0" err="1"/>
              <a:t>Arsitektur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syaraf</a:t>
            </a:r>
            <a:r>
              <a:rPr lang="en-US" dirty="0"/>
              <a:t> </a:t>
            </a:r>
            <a:r>
              <a:rPr lang="en-US" dirty="0" err="1"/>
              <a:t>tiruan</a:t>
            </a:r>
            <a:r>
              <a:rPr lang="en-US" dirty="0"/>
              <a:t> </a:t>
            </a:r>
            <a:r>
              <a:rPr lang="en-US" dirty="0" err="1"/>
              <a:t>termotivasi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model </a:t>
            </a:r>
            <a:r>
              <a:rPr lang="en-US" dirty="0" err="1"/>
              <a:t>sel</a:t>
            </a:r>
            <a:r>
              <a:rPr lang="en-US" dirty="0"/>
              <a:t> </a:t>
            </a:r>
            <a:r>
              <a:rPr lang="en-US" dirty="0" err="1"/>
              <a:t>otak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syaraf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Otak</a:t>
            </a:r>
            <a:r>
              <a:rPr lang="en-US" dirty="0" smtClean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neniliki</a:t>
            </a:r>
            <a:r>
              <a:rPr lang="en-US" dirty="0"/>
              <a:t> </a:t>
            </a:r>
            <a:r>
              <a:rPr lang="en-US" dirty="0" err="1"/>
              <a:t>struktur</a:t>
            </a:r>
            <a:r>
              <a:rPr lang="en-US" dirty="0"/>
              <a:t> yang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kompleks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yang </a:t>
            </a:r>
            <a:r>
              <a:rPr lang="en-US" dirty="0" err="1"/>
              <a:t>luar</a:t>
            </a:r>
            <a:r>
              <a:rPr lang="en-US" dirty="0"/>
              <a:t> </a:t>
            </a:r>
            <a:r>
              <a:rPr lang="en-US" dirty="0" err="1"/>
              <a:t>biasa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Otak</a:t>
            </a:r>
            <a:r>
              <a:rPr lang="en-US" dirty="0" smtClean="0"/>
              <a:t>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neuron-neuron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penghubung</a:t>
            </a:r>
            <a:r>
              <a:rPr lang="en-US" dirty="0"/>
              <a:t> yang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sinapsis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5521" t="29709" r="12419" b="12720"/>
          <a:stretch/>
        </p:blipFill>
        <p:spPr>
          <a:xfrm>
            <a:off x="4990544" y="1264555"/>
            <a:ext cx="7201456" cy="3234719"/>
          </a:xfrm>
          <a:prstGeom prst="rect">
            <a:avLst/>
          </a:prstGeom>
        </p:spPr>
      </p:pic>
      <p:sp>
        <p:nvSpPr>
          <p:cNvPr id="5" name="Content Placeholder 2"/>
          <p:cNvSpPr txBox="1">
            <a:spLocks/>
          </p:cNvSpPr>
          <p:nvPr/>
        </p:nvSpPr>
        <p:spPr>
          <a:xfrm>
            <a:off x="3452096" y="4638516"/>
            <a:ext cx="8915400" cy="258865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Neuron </a:t>
            </a:r>
            <a:r>
              <a:rPr lang="en-US" dirty="0" err="1" smtClean="0"/>
              <a:t>bekerja</a:t>
            </a:r>
            <a:r>
              <a:rPr lang="en-US" dirty="0" smtClean="0"/>
              <a:t> </a:t>
            </a:r>
            <a:r>
              <a:rPr lang="en-US" dirty="0" err="1" smtClean="0"/>
              <a:t>berdasarkan</a:t>
            </a:r>
            <a:r>
              <a:rPr lang="en-US" dirty="0" smtClean="0"/>
              <a:t> </a:t>
            </a:r>
            <a:r>
              <a:rPr lang="en-US" dirty="0" err="1" smtClean="0"/>
              <a:t>impuls</a:t>
            </a:r>
            <a:r>
              <a:rPr lang="en-US" dirty="0" smtClean="0"/>
              <a:t>/</a:t>
            </a:r>
            <a:r>
              <a:rPr lang="en-US" dirty="0" err="1" smtClean="0"/>
              <a:t>sinyal</a:t>
            </a:r>
            <a:r>
              <a:rPr lang="en-US" dirty="0" smtClean="0"/>
              <a:t> yang di </a:t>
            </a:r>
            <a:r>
              <a:rPr lang="en-US" dirty="0" err="1" smtClean="0"/>
              <a:t>berikan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neuron. </a:t>
            </a:r>
          </a:p>
          <a:p>
            <a:r>
              <a:rPr lang="en-US" dirty="0" smtClean="0"/>
              <a:t>Neuron </a:t>
            </a:r>
            <a:r>
              <a:rPr lang="en-US" dirty="0" err="1" smtClean="0"/>
              <a:t>meneruskan</a:t>
            </a:r>
            <a:r>
              <a:rPr lang="en-US" dirty="0" smtClean="0"/>
              <a:t> </a:t>
            </a:r>
            <a:r>
              <a:rPr lang="en-US" dirty="0" err="1" smtClean="0"/>
              <a:t>pada</a:t>
            </a:r>
            <a:r>
              <a:rPr lang="en-US" dirty="0" smtClean="0"/>
              <a:t> neuron lain. </a:t>
            </a:r>
          </a:p>
          <a:p>
            <a:r>
              <a:rPr lang="en-US" dirty="0" err="1" smtClean="0"/>
              <a:t>Diperkirakan</a:t>
            </a:r>
            <a:r>
              <a:rPr lang="en-US" dirty="0" smtClean="0"/>
              <a:t> </a:t>
            </a:r>
            <a:r>
              <a:rPr lang="en-US" dirty="0" err="1" smtClean="0"/>
              <a:t>manusia</a:t>
            </a:r>
            <a:r>
              <a:rPr lang="en-US" dirty="0" smtClean="0"/>
              <a:t> </a:t>
            </a:r>
            <a:r>
              <a:rPr lang="en-US" dirty="0" err="1" smtClean="0"/>
              <a:t>memiliki</a:t>
            </a:r>
            <a:r>
              <a:rPr lang="en-US" dirty="0" smtClean="0"/>
              <a:t> 6.1018 </a:t>
            </a:r>
            <a:r>
              <a:rPr lang="en-US" dirty="0" err="1" smtClean="0"/>
              <a:t>sinapsis</a:t>
            </a:r>
            <a:r>
              <a:rPr lang="en-US" dirty="0" smtClean="0"/>
              <a:t>. </a:t>
            </a:r>
          </a:p>
          <a:p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jumlah</a:t>
            </a:r>
            <a:r>
              <a:rPr lang="en-US" dirty="0" smtClean="0"/>
              <a:t> yang </a:t>
            </a:r>
            <a:r>
              <a:rPr lang="en-US" dirty="0" err="1" smtClean="0"/>
              <a:t>begitu</a:t>
            </a:r>
            <a:r>
              <a:rPr lang="en-US" dirty="0" smtClean="0"/>
              <a:t> </a:t>
            </a:r>
            <a:r>
              <a:rPr lang="en-US" dirty="0" err="1" smtClean="0"/>
              <a:t>banyak</a:t>
            </a:r>
            <a:r>
              <a:rPr lang="en-US" dirty="0" smtClean="0"/>
              <a:t>, </a:t>
            </a:r>
            <a:r>
              <a:rPr lang="en-US" dirty="0" err="1" smtClean="0"/>
              <a:t>otak</a:t>
            </a:r>
            <a:r>
              <a:rPr lang="en-US" dirty="0" smtClean="0"/>
              <a:t> </a:t>
            </a:r>
            <a:r>
              <a:rPr lang="en-US" dirty="0" err="1" smtClean="0"/>
              <a:t>mampu</a:t>
            </a:r>
            <a:r>
              <a:rPr lang="en-US" dirty="0" smtClean="0"/>
              <a:t> </a:t>
            </a:r>
            <a:r>
              <a:rPr lang="en-US" dirty="0" err="1" smtClean="0"/>
              <a:t>mengenali</a:t>
            </a:r>
            <a:r>
              <a:rPr lang="en-US" dirty="0" smtClean="0"/>
              <a:t> </a:t>
            </a:r>
            <a:r>
              <a:rPr lang="en-US" dirty="0" err="1" smtClean="0"/>
              <a:t>pola</a:t>
            </a:r>
            <a:r>
              <a:rPr lang="en-US" dirty="0" smtClean="0"/>
              <a:t>, </a:t>
            </a:r>
            <a:r>
              <a:rPr lang="en-US" dirty="0" err="1" smtClean="0"/>
              <a:t>melakukan</a:t>
            </a:r>
            <a:r>
              <a:rPr lang="en-US" dirty="0" smtClean="0"/>
              <a:t> </a:t>
            </a:r>
            <a:r>
              <a:rPr lang="en-US" dirty="0" err="1" smtClean="0"/>
              <a:t>perhitungan</a:t>
            </a:r>
            <a:r>
              <a:rPr lang="en-US" dirty="0" smtClean="0"/>
              <a:t>, </a:t>
            </a:r>
            <a:r>
              <a:rPr lang="en-US" dirty="0" err="1" smtClean="0"/>
              <a:t>dan</a:t>
            </a:r>
            <a:r>
              <a:rPr lang="en-US" dirty="0" smtClean="0"/>
              <a:t> </a:t>
            </a:r>
            <a:r>
              <a:rPr lang="en-US" dirty="0" err="1" smtClean="0"/>
              <a:t>mengontrol</a:t>
            </a:r>
            <a:r>
              <a:rPr lang="en-US" dirty="0" smtClean="0"/>
              <a:t> organ-organ </a:t>
            </a:r>
            <a:r>
              <a:rPr lang="en-US" dirty="0" err="1" smtClean="0"/>
              <a:t>tubuh</a:t>
            </a:r>
            <a:r>
              <a:rPr lang="en-US" dirty="0" smtClean="0"/>
              <a:t> </a:t>
            </a:r>
            <a:r>
              <a:rPr lang="en-US" dirty="0" err="1" smtClean="0"/>
              <a:t>dengan</a:t>
            </a:r>
            <a:r>
              <a:rPr lang="en-US" dirty="0" smtClean="0"/>
              <a:t> </a:t>
            </a:r>
            <a:r>
              <a:rPr lang="en-US" dirty="0" err="1" smtClean="0"/>
              <a:t>kecepatan</a:t>
            </a:r>
            <a:r>
              <a:rPr lang="en-US" dirty="0" smtClean="0"/>
              <a:t> yang </a:t>
            </a:r>
            <a:r>
              <a:rPr lang="en-US" dirty="0" err="1" smtClean="0"/>
              <a:t>lebih</a:t>
            </a:r>
            <a:r>
              <a:rPr lang="en-US" dirty="0" smtClean="0"/>
              <a:t> </a:t>
            </a:r>
            <a:r>
              <a:rPr lang="en-US" dirty="0" err="1" smtClean="0"/>
              <a:t>tinggi</a:t>
            </a:r>
            <a:r>
              <a:rPr lang="en-US" dirty="0" smtClean="0"/>
              <a:t> </a:t>
            </a:r>
            <a:r>
              <a:rPr lang="en-US" dirty="0" err="1" smtClean="0"/>
              <a:t>dibandingkan</a:t>
            </a:r>
            <a:r>
              <a:rPr lang="en-US" dirty="0" smtClean="0"/>
              <a:t> </a:t>
            </a:r>
            <a:r>
              <a:rPr lang="en-US" dirty="0" err="1" smtClean="0"/>
              <a:t>komputer</a:t>
            </a:r>
            <a:r>
              <a:rPr lang="en-US" dirty="0" smtClean="0"/>
              <a:t> digital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95750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JARINGAN SYARAF TIRUAN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7892"/>
            <a:ext cx="8915400" cy="3773329"/>
          </a:xfrm>
        </p:spPr>
        <p:txBody>
          <a:bodyPr/>
          <a:lstStyle/>
          <a:p>
            <a:r>
              <a:rPr lang="en-US" dirty="0" err="1"/>
              <a:t>Pekerjaan</a:t>
            </a:r>
            <a:r>
              <a:rPr lang="en-US" dirty="0"/>
              <a:t> </a:t>
            </a:r>
            <a:r>
              <a:rPr lang="en-US" dirty="0" err="1"/>
              <a:t>awal</a:t>
            </a:r>
            <a:r>
              <a:rPr lang="en-US" dirty="0"/>
              <a:t> </a:t>
            </a:r>
            <a:r>
              <a:rPr lang="en-US" dirty="0" err="1"/>
              <a:t>dilaksanakan</a:t>
            </a:r>
            <a:r>
              <a:rPr lang="en-US" dirty="0"/>
              <a:t> </a:t>
            </a:r>
            <a:r>
              <a:rPr lang="en-US" dirty="0" err="1"/>
              <a:t>McCullosh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Pitts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1943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menciptakan</a:t>
            </a:r>
            <a:r>
              <a:rPr lang="en-US" dirty="0"/>
              <a:t> </a:t>
            </a:r>
            <a:r>
              <a:rPr lang="en-US" dirty="0" err="1"/>
              <a:t>untai</a:t>
            </a:r>
            <a:r>
              <a:rPr lang="en-US" dirty="0"/>
              <a:t> </a:t>
            </a:r>
            <a:r>
              <a:rPr lang="en-US" dirty="0" err="1"/>
              <a:t>logika</a:t>
            </a:r>
            <a:r>
              <a:rPr lang="en-US" dirty="0"/>
              <a:t> </a:t>
            </a:r>
            <a:r>
              <a:rPr lang="en-US" dirty="0" err="1"/>
              <a:t>sederhana</a:t>
            </a:r>
            <a:r>
              <a:rPr lang="en-US" dirty="0"/>
              <a:t>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atas</a:t>
            </a:r>
            <a:r>
              <a:rPr lang="en-US" dirty="0"/>
              <a:t> </a:t>
            </a:r>
            <a:r>
              <a:rPr lang="en-US" dirty="0" err="1"/>
              <a:t>elemen-elemen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neuron yang </a:t>
            </a:r>
            <a:r>
              <a:rPr lang="en-US" dirty="0" err="1"/>
              <a:t>saling</a:t>
            </a:r>
            <a:r>
              <a:rPr lang="en-US" dirty="0"/>
              <a:t> </a:t>
            </a:r>
            <a:r>
              <a:rPr lang="en-US" dirty="0" err="1"/>
              <a:t>berhubungan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Pendekatan</a:t>
            </a:r>
            <a:r>
              <a:rPr lang="en-US" dirty="0" smtClean="0"/>
              <a:t> </a:t>
            </a:r>
            <a:r>
              <a:rPr lang="en-US" dirty="0"/>
              <a:t>yang </a:t>
            </a:r>
            <a:r>
              <a:rPr lang="en-US" dirty="0" err="1"/>
              <a:t>pertama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biologi</a:t>
            </a:r>
            <a:r>
              <a:rPr lang="en-US" dirty="0"/>
              <a:t> neuron </a:t>
            </a:r>
            <a:r>
              <a:rPr lang="en-US" dirty="0" err="1"/>
              <a:t>menjadi</a:t>
            </a:r>
            <a:r>
              <a:rPr lang="en-US" dirty="0"/>
              <a:t> “perceptron”, di </a:t>
            </a:r>
            <a:r>
              <a:rPr lang="en-US" dirty="0" err="1"/>
              <a:t>temukan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Rossenblatt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tahun</a:t>
            </a:r>
            <a:r>
              <a:rPr lang="en-US" dirty="0"/>
              <a:t> 1962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Minsky-Papert</a:t>
            </a:r>
            <a:r>
              <a:rPr lang="en-US" dirty="0"/>
              <a:t> (1969,1988) Perceptron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mulanya</a:t>
            </a:r>
            <a:r>
              <a:rPr lang="en-US" dirty="0"/>
              <a:t>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tiga</a:t>
            </a:r>
            <a:r>
              <a:rPr lang="en-US" dirty="0"/>
              <a:t> lapis neuron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swa-organisasi</a:t>
            </a:r>
            <a:r>
              <a:rPr lang="en-US" dirty="0"/>
              <a:t> (self organizing), </a:t>
            </a:r>
            <a:r>
              <a:rPr lang="en-US" dirty="0" err="1"/>
              <a:t>tetapi</a:t>
            </a:r>
            <a:r>
              <a:rPr lang="en-US" dirty="0"/>
              <a:t> </a:t>
            </a:r>
            <a:r>
              <a:rPr lang="en-US" dirty="0" err="1"/>
              <a:t>sebagian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dilatih</a:t>
            </a:r>
            <a:r>
              <a:rPr lang="en-US" dirty="0"/>
              <a:t> (</a:t>
            </a:r>
            <a:r>
              <a:rPr lang="en-US" dirty="0" err="1"/>
              <a:t>Sriwidodo</a:t>
            </a:r>
            <a:r>
              <a:rPr lang="en-US" dirty="0"/>
              <a:t>, 2005</a:t>
            </a:r>
            <a:r>
              <a:rPr lang="en-US" dirty="0" smtClean="0"/>
              <a:t>)</a:t>
            </a:r>
          </a:p>
          <a:p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syaraf</a:t>
            </a:r>
            <a:r>
              <a:rPr lang="en-US" dirty="0"/>
              <a:t> </a:t>
            </a:r>
            <a:r>
              <a:rPr lang="en-US" dirty="0" err="1"/>
              <a:t>tiruan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pengolahan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yang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karakteristik</a:t>
            </a:r>
            <a:r>
              <a:rPr lang="en-US" dirty="0"/>
              <a:t> </a:t>
            </a:r>
            <a:r>
              <a:rPr lang="en-US" dirty="0" err="1"/>
              <a:t>kinerja</a:t>
            </a:r>
            <a:r>
              <a:rPr lang="en-US" dirty="0"/>
              <a:t> yang </a:t>
            </a:r>
            <a:r>
              <a:rPr lang="en-US" dirty="0" err="1"/>
              <a:t>menyerupai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syaraf</a:t>
            </a:r>
            <a:r>
              <a:rPr lang="en-US" dirty="0"/>
              <a:t> </a:t>
            </a:r>
            <a:r>
              <a:rPr lang="en-US" dirty="0" err="1"/>
              <a:t>biologis</a:t>
            </a:r>
            <a:r>
              <a:rPr lang="en-US" dirty="0"/>
              <a:t>. </a:t>
            </a: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45821047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96225" y="257577"/>
            <a:ext cx="9508387" cy="6600423"/>
          </a:xfrm>
        </p:spPr>
        <p:txBody>
          <a:bodyPr>
            <a:normAutofit/>
          </a:bodyPr>
          <a:lstStyle/>
          <a:p>
            <a:r>
              <a:rPr lang="en-US" sz="2000" dirty="0" err="1"/>
              <a:t>Jaringan</a:t>
            </a:r>
            <a:r>
              <a:rPr lang="en-US" sz="2000" dirty="0"/>
              <a:t> </a:t>
            </a:r>
            <a:r>
              <a:rPr lang="en-US" sz="2000" dirty="0" err="1"/>
              <a:t>syaraf</a:t>
            </a:r>
            <a:r>
              <a:rPr lang="en-US" sz="2000" dirty="0"/>
              <a:t> </a:t>
            </a:r>
            <a:r>
              <a:rPr lang="en-US" sz="2000" dirty="0" err="1"/>
              <a:t>tiruan</a:t>
            </a:r>
            <a:r>
              <a:rPr lang="en-US" sz="2000" dirty="0"/>
              <a:t> </a:t>
            </a:r>
            <a:r>
              <a:rPr lang="en-US" sz="2000" dirty="0" err="1"/>
              <a:t>dikembangkan</a:t>
            </a:r>
            <a:r>
              <a:rPr lang="en-US" sz="2000" dirty="0"/>
              <a:t> </a:t>
            </a:r>
            <a:r>
              <a:rPr lang="en-US" sz="2000" dirty="0" err="1"/>
              <a:t>sebagai</a:t>
            </a:r>
            <a:r>
              <a:rPr lang="en-US" sz="2000" dirty="0"/>
              <a:t> </a:t>
            </a:r>
            <a:r>
              <a:rPr lang="en-US" sz="2000" dirty="0" err="1"/>
              <a:t>generalisasi</a:t>
            </a:r>
            <a:r>
              <a:rPr lang="en-US" sz="2000" dirty="0"/>
              <a:t> model-model </a:t>
            </a:r>
            <a:r>
              <a:rPr lang="en-US" sz="2000" dirty="0" err="1"/>
              <a:t>matematis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</a:t>
            </a:r>
            <a:r>
              <a:rPr lang="en-US" sz="2000" dirty="0" err="1"/>
              <a:t>biologi</a:t>
            </a:r>
            <a:r>
              <a:rPr lang="en-US" sz="2000" dirty="0"/>
              <a:t> </a:t>
            </a:r>
            <a:r>
              <a:rPr lang="en-US" sz="2000" dirty="0" err="1"/>
              <a:t>syaraf</a:t>
            </a:r>
            <a:r>
              <a:rPr lang="en-US" sz="2000" dirty="0"/>
              <a:t>, yang </a:t>
            </a:r>
            <a:r>
              <a:rPr lang="en-US" sz="2000" dirty="0" err="1"/>
              <a:t>didasarkan</a:t>
            </a:r>
            <a:r>
              <a:rPr lang="en-US" sz="2000" dirty="0"/>
              <a:t> </a:t>
            </a:r>
            <a:r>
              <a:rPr lang="en-US" sz="2000" dirty="0" err="1"/>
              <a:t>pada</a:t>
            </a:r>
            <a:r>
              <a:rPr lang="en-US" sz="2000" dirty="0"/>
              <a:t> </a:t>
            </a:r>
            <a:r>
              <a:rPr lang="en-US" sz="2000" dirty="0" err="1"/>
              <a:t>anggapan</a:t>
            </a:r>
            <a:r>
              <a:rPr lang="en-US" sz="2000" dirty="0"/>
              <a:t> </a:t>
            </a:r>
            <a:r>
              <a:rPr lang="en-US" sz="2000" dirty="0" err="1" smtClean="0"/>
              <a:t>bahwa</a:t>
            </a:r>
            <a:r>
              <a:rPr lang="en-US" sz="2000" dirty="0" smtClean="0"/>
              <a:t>:</a:t>
            </a:r>
          </a:p>
          <a:p>
            <a:pPr lvl="1"/>
            <a:r>
              <a:rPr lang="en-US" sz="1800" dirty="0" err="1"/>
              <a:t>Pengolahan</a:t>
            </a:r>
            <a:r>
              <a:rPr lang="en-US" sz="1800" dirty="0"/>
              <a:t> </a:t>
            </a:r>
            <a:r>
              <a:rPr lang="en-US" sz="1800" dirty="0" err="1"/>
              <a:t>informasi</a:t>
            </a:r>
            <a:r>
              <a:rPr lang="en-US" sz="1800" dirty="0"/>
              <a:t> </a:t>
            </a:r>
            <a:r>
              <a:rPr lang="en-US" sz="1800" dirty="0" err="1"/>
              <a:t>terjadi</a:t>
            </a:r>
            <a:r>
              <a:rPr lang="en-US" sz="1800" dirty="0"/>
              <a:t> </a:t>
            </a:r>
            <a:r>
              <a:rPr lang="en-US" sz="1800" dirty="0" err="1"/>
              <a:t>pada</a:t>
            </a:r>
            <a:r>
              <a:rPr lang="en-US" sz="1800" dirty="0"/>
              <a:t> </a:t>
            </a:r>
            <a:r>
              <a:rPr lang="en-US" sz="1800" dirty="0" err="1"/>
              <a:t>beberapa</a:t>
            </a:r>
            <a:r>
              <a:rPr lang="en-US" sz="1800" dirty="0"/>
              <a:t> </a:t>
            </a:r>
            <a:r>
              <a:rPr lang="en-US" sz="1800" dirty="0" err="1"/>
              <a:t>elemen</a:t>
            </a:r>
            <a:r>
              <a:rPr lang="en-US" sz="1800" dirty="0"/>
              <a:t> </a:t>
            </a:r>
            <a:r>
              <a:rPr lang="en-US" sz="1800" dirty="0" err="1"/>
              <a:t>sderhana</a:t>
            </a:r>
            <a:r>
              <a:rPr lang="en-US" sz="1800" dirty="0"/>
              <a:t> yang </a:t>
            </a:r>
            <a:r>
              <a:rPr lang="en-US" sz="1800" dirty="0" err="1"/>
              <a:t>disebut</a:t>
            </a:r>
            <a:r>
              <a:rPr lang="en-US" sz="1800" dirty="0"/>
              <a:t> neuron. </a:t>
            </a:r>
          </a:p>
          <a:p>
            <a:pPr lvl="1"/>
            <a:r>
              <a:rPr lang="en-US" sz="1800" dirty="0" err="1" smtClean="0"/>
              <a:t>Isyarat-isyarat</a:t>
            </a:r>
            <a:r>
              <a:rPr lang="en-US" sz="1800" dirty="0" smtClean="0"/>
              <a:t> </a:t>
            </a:r>
            <a:r>
              <a:rPr lang="en-US" sz="1800" dirty="0" err="1"/>
              <a:t>dikirimkan</a:t>
            </a:r>
            <a:r>
              <a:rPr lang="en-US" sz="1800" dirty="0"/>
              <a:t> </a:t>
            </a:r>
            <a:r>
              <a:rPr lang="en-US" sz="1800" dirty="0" err="1"/>
              <a:t>antara</a:t>
            </a:r>
            <a:r>
              <a:rPr lang="en-US" sz="1800" dirty="0"/>
              <a:t> neuron-neuron </a:t>
            </a:r>
            <a:r>
              <a:rPr lang="en-US" sz="1800" dirty="0" err="1"/>
              <a:t>melalui</a:t>
            </a:r>
            <a:r>
              <a:rPr lang="en-US" sz="1800" dirty="0"/>
              <a:t> </a:t>
            </a:r>
            <a:r>
              <a:rPr lang="en-US" sz="1800" dirty="0" err="1"/>
              <a:t>sambungan</a:t>
            </a:r>
            <a:r>
              <a:rPr lang="en-US" sz="1800" dirty="0"/>
              <a:t> (Connection Link). </a:t>
            </a:r>
            <a:endParaRPr lang="en-US" sz="1800" dirty="0" smtClean="0"/>
          </a:p>
          <a:p>
            <a:pPr lvl="1"/>
            <a:r>
              <a:rPr lang="en-US" sz="1800" dirty="0" err="1" smtClean="0"/>
              <a:t>Setiap</a:t>
            </a:r>
            <a:r>
              <a:rPr lang="en-US" sz="1800" dirty="0" smtClean="0"/>
              <a:t> </a:t>
            </a:r>
            <a:r>
              <a:rPr lang="en-US" sz="1800" dirty="0" err="1"/>
              <a:t>sambungan</a:t>
            </a:r>
            <a:r>
              <a:rPr lang="en-US" sz="1800" dirty="0"/>
              <a:t> </a:t>
            </a:r>
            <a:r>
              <a:rPr lang="en-US" sz="1800" dirty="0" err="1"/>
              <a:t>hubungan</a:t>
            </a:r>
            <a:r>
              <a:rPr lang="en-US" sz="1800" dirty="0"/>
              <a:t> </a:t>
            </a:r>
            <a:r>
              <a:rPr lang="en-US" sz="1800" dirty="0" err="1"/>
              <a:t>mempunyai</a:t>
            </a:r>
            <a:r>
              <a:rPr lang="en-US" sz="1800" dirty="0"/>
              <a:t> </a:t>
            </a:r>
            <a:r>
              <a:rPr lang="en-US" sz="1800" dirty="0" err="1"/>
              <a:t>kumpulan</a:t>
            </a:r>
            <a:r>
              <a:rPr lang="en-US" sz="1800" dirty="0"/>
              <a:t> </a:t>
            </a:r>
            <a:r>
              <a:rPr lang="en-US" sz="1800" dirty="0" err="1"/>
              <a:t>bobot</a:t>
            </a:r>
            <a:r>
              <a:rPr lang="en-US" sz="1800" dirty="0"/>
              <a:t>, yang </a:t>
            </a:r>
            <a:r>
              <a:rPr lang="en-US" sz="1800" dirty="0" err="1"/>
              <a:t>dalam</a:t>
            </a:r>
            <a:r>
              <a:rPr lang="en-US" sz="1800" dirty="0"/>
              <a:t> </a:t>
            </a:r>
            <a:r>
              <a:rPr lang="en-US" sz="1800" dirty="0" err="1"/>
              <a:t>jaringan</a:t>
            </a:r>
            <a:r>
              <a:rPr lang="en-US" sz="1800" dirty="0"/>
              <a:t> </a:t>
            </a:r>
            <a:r>
              <a:rPr lang="en-US" sz="1800" dirty="0" err="1"/>
              <a:t>syaraf</a:t>
            </a:r>
            <a:r>
              <a:rPr lang="en-US" sz="1800" dirty="0"/>
              <a:t> </a:t>
            </a:r>
            <a:r>
              <a:rPr lang="en-US" sz="1800" dirty="0" err="1"/>
              <a:t>khusus</a:t>
            </a:r>
            <a:r>
              <a:rPr lang="en-US" sz="1800" dirty="0"/>
              <a:t> </a:t>
            </a:r>
            <a:r>
              <a:rPr lang="en-US" sz="1800" dirty="0" err="1"/>
              <a:t>mengalikan</a:t>
            </a:r>
            <a:r>
              <a:rPr lang="en-US" sz="1800" dirty="0"/>
              <a:t> </a:t>
            </a:r>
            <a:r>
              <a:rPr lang="en-US" sz="1800" dirty="0" err="1"/>
              <a:t>isyarat-isyarat</a:t>
            </a:r>
            <a:r>
              <a:rPr lang="en-US" sz="1800" dirty="0"/>
              <a:t> yang </a:t>
            </a:r>
            <a:r>
              <a:rPr lang="en-US" sz="1800" dirty="0" err="1"/>
              <a:t>dikirimkan</a:t>
            </a:r>
            <a:r>
              <a:rPr lang="en-US" sz="1800" dirty="0"/>
              <a:t>. </a:t>
            </a:r>
            <a:endParaRPr lang="en-US" sz="1800" dirty="0" smtClean="0"/>
          </a:p>
          <a:p>
            <a:pPr lvl="1"/>
            <a:r>
              <a:rPr lang="en-US" sz="1800" dirty="0" err="1" smtClean="0"/>
              <a:t>Setiap</a:t>
            </a:r>
            <a:r>
              <a:rPr lang="en-US" sz="1800" dirty="0" smtClean="0"/>
              <a:t> </a:t>
            </a:r>
            <a:r>
              <a:rPr lang="en-US" sz="1800" dirty="0"/>
              <a:t>neuron </a:t>
            </a:r>
            <a:r>
              <a:rPr lang="en-US" sz="1800" dirty="0" err="1"/>
              <a:t>menerapkan</a:t>
            </a:r>
            <a:r>
              <a:rPr lang="en-US" sz="1800" dirty="0"/>
              <a:t> </a:t>
            </a:r>
            <a:r>
              <a:rPr lang="en-US" sz="1800" dirty="0" err="1"/>
              <a:t>fungsi</a:t>
            </a:r>
            <a:r>
              <a:rPr lang="en-US" sz="1800" dirty="0"/>
              <a:t> </a:t>
            </a:r>
            <a:r>
              <a:rPr lang="en-US" sz="1800" dirty="0" err="1"/>
              <a:t>aktivasi</a:t>
            </a:r>
            <a:r>
              <a:rPr lang="en-US" sz="1800" dirty="0"/>
              <a:t> (</a:t>
            </a:r>
            <a:r>
              <a:rPr lang="en-US" sz="1800" dirty="0" err="1"/>
              <a:t>biasanya</a:t>
            </a:r>
            <a:r>
              <a:rPr lang="en-US" sz="1800" dirty="0"/>
              <a:t> nonlinear) </a:t>
            </a:r>
            <a:r>
              <a:rPr lang="en-US" sz="1800" dirty="0" err="1"/>
              <a:t>ke</a:t>
            </a:r>
            <a:r>
              <a:rPr lang="en-US" sz="1800" dirty="0"/>
              <a:t> </a:t>
            </a:r>
            <a:r>
              <a:rPr lang="en-US" sz="1800" dirty="0" err="1"/>
              <a:t>masukan</a:t>
            </a:r>
            <a:r>
              <a:rPr lang="en-US" sz="1800" dirty="0"/>
              <a:t> </a:t>
            </a:r>
            <a:r>
              <a:rPr lang="en-US" sz="1800" dirty="0" err="1"/>
              <a:t>jaringan</a:t>
            </a:r>
            <a:r>
              <a:rPr lang="en-US" sz="1800" dirty="0"/>
              <a:t> </a:t>
            </a:r>
            <a:r>
              <a:rPr lang="en-US" sz="1800" dirty="0" err="1"/>
              <a:t>ini</a:t>
            </a:r>
            <a:r>
              <a:rPr lang="en-US" sz="1800" dirty="0"/>
              <a:t> (</a:t>
            </a:r>
            <a:r>
              <a:rPr lang="en-US" sz="1800" dirty="0" err="1"/>
              <a:t>ditambah</a:t>
            </a:r>
            <a:r>
              <a:rPr lang="en-US" sz="1800" dirty="0"/>
              <a:t> </a:t>
            </a:r>
            <a:r>
              <a:rPr lang="en-US" sz="1800" dirty="0" err="1"/>
              <a:t>bobot</a:t>
            </a:r>
            <a:r>
              <a:rPr lang="en-US" sz="1800" dirty="0"/>
              <a:t> </a:t>
            </a:r>
            <a:r>
              <a:rPr lang="en-US" sz="1800" dirty="0" err="1"/>
              <a:t>isyarat</a:t>
            </a:r>
            <a:r>
              <a:rPr lang="en-US" sz="1800" dirty="0"/>
              <a:t> </a:t>
            </a:r>
            <a:r>
              <a:rPr lang="en-US" sz="1800" dirty="0" err="1"/>
              <a:t>masukan</a:t>
            </a:r>
            <a:r>
              <a:rPr lang="en-US" sz="1800" dirty="0"/>
              <a:t>) </a:t>
            </a:r>
            <a:r>
              <a:rPr lang="en-US" sz="1800" dirty="0" err="1"/>
              <a:t>untuk</a:t>
            </a:r>
            <a:r>
              <a:rPr lang="en-US" sz="1800" dirty="0"/>
              <a:t> </a:t>
            </a:r>
            <a:r>
              <a:rPr lang="en-US" sz="1800" dirty="0" err="1"/>
              <a:t>menentukan</a:t>
            </a:r>
            <a:r>
              <a:rPr lang="en-US" sz="1800" dirty="0"/>
              <a:t> </a:t>
            </a:r>
            <a:r>
              <a:rPr lang="en-US" sz="1800" dirty="0" err="1"/>
              <a:t>isyarat</a:t>
            </a:r>
            <a:r>
              <a:rPr lang="en-US" sz="1800" dirty="0"/>
              <a:t> </a:t>
            </a:r>
            <a:r>
              <a:rPr lang="en-US" sz="1800" dirty="0" err="1"/>
              <a:t>keluarannya</a:t>
            </a:r>
            <a:r>
              <a:rPr lang="en-US" sz="1800" dirty="0"/>
              <a:t>. </a:t>
            </a:r>
            <a:endParaRPr lang="en-US" sz="1800" dirty="0" smtClean="0"/>
          </a:p>
          <a:p>
            <a:r>
              <a:rPr lang="en-US" sz="2000" dirty="0" err="1" smtClean="0"/>
              <a:t>Jaringan</a:t>
            </a:r>
            <a:r>
              <a:rPr lang="en-US" sz="2000" dirty="0" smtClean="0"/>
              <a:t> </a:t>
            </a:r>
            <a:r>
              <a:rPr lang="en-US" sz="2000" dirty="0" err="1"/>
              <a:t>syaraf</a:t>
            </a:r>
            <a:r>
              <a:rPr lang="en-US" sz="2000" dirty="0"/>
              <a:t> </a:t>
            </a:r>
            <a:r>
              <a:rPr lang="en-US" sz="2000" dirty="0" err="1"/>
              <a:t>dikarakteristikkan</a:t>
            </a:r>
            <a:r>
              <a:rPr lang="en-US" sz="2000" dirty="0"/>
              <a:t> </a:t>
            </a:r>
            <a:r>
              <a:rPr lang="en-US" sz="2000" dirty="0" err="1"/>
              <a:t>sebagai</a:t>
            </a:r>
            <a:r>
              <a:rPr lang="en-US" sz="2000" dirty="0"/>
              <a:t> </a:t>
            </a:r>
            <a:r>
              <a:rPr lang="en-US" sz="2000" dirty="0" err="1"/>
              <a:t>berikut</a:t>
            </a:r>
            <a:r>
              <a:rPr lang="en-US" sz="2000" dirty="0"/>
              <a:t>: (</a:t>
            </a:r>
            <a:r>
              <a:rPr lang="en-US" sz="2000" dirty="0" err="1"/>
              <a:t>Fausett</a:t>
            </a:r>
            <a:r>
              <a:rPr lang="en-US" sz="2000" dirty="0"/>
              <a:t>, 1994);</a:t>
            </a:r>
          </a:p>
          <a:p>
            <a:pPr lvl="1"/>
            <a:r>
              <a:rPr lang="en-US" sz="1800" dirty="0" err="1"/>
              <a:t>Pola</a:t>
            </a:r>
            <a:r>
              <a:rPr lang="en-US" sz="1800" dirty="0"/>
              <a:t> </a:t>
            </a:r>
            <a:r>
              <a:rPr lang="en-US" sz="1800" dirty="0" err="1"/>
              <a:t>interkoneksi</a:t>
            </a:r>
            <a:r>
              <a:rPr lang="en-US" sz="1800" dirty="0"/>
              <a:t> </a:t>
            </a:r>
            <a:r>
              <a:rPr lang="en-US" sz="1800" dirty="0" err="1"/>
              <a:t>antar</a:t>
            </a:r>
            <a:r>
              <a:rPr lang="en-US" sz="1800" dirty="0"/>
              <a:t> neuron (</a:t>
            </a:r>
            <a:r>
              <a:rPr lang="en-US" sz="1800" dirty="0" err="1"/>
              <a:t>disebut</a:t>
            </a:r>
            <a:r>
              <a:rPr lang="en-US" sz="1800" dirty="0"/>
              <a:t> </a:t>
            </a:r>
            <a:r>
              <a:rPr lang="en-US" sz="1800" dirty="0" err="1"/>
              <a:t>arsitektur</a:t>
            </a:r>
            <a:r>
              <a:rPr lang="en-US" sz="1800" dirty="0"/>
              <a:t>) </a:t>
            </a:r>
            <a:endParaRPr lang="en-US" sz="1800" dirty="0" smtClean="0"/>
          </a:p>
          <a:p>
            <a:pPr lvl="1"/>
            <a:r>
              <a:rPr lang="en-US" sz="1800" dirty="0" err="1" smtClean="0"/>
              <a:t>Metode</a:t>
            </a:r>
            <a:r>
              <a:rPr lang="en-US" sz="1800" dirty="0" smtClean="0"/>
              <a:t> </a:t>
            </a:r>
            <a:r>
              <a:rPr lang="en-US" sz="1800" dirty="0" err="1"/>
              <a:t>penentuan</a:t>
            </a:r>
            <a:r>
              <a:rPr lang="en-US" sz="1800" dirty="0"/>
              <a:t> </a:t>
            </a:r>
            <a:r>
              <a:rPr lang="en-US" sz="1800" dirty="0" err="1"/>
              <a:t>bobot</a:t>
            </a:r>
            <a:r>
              <a:rPr lang="en-US" sz="1800" dirty="0"/>
              <a:t> </a:t>
            </a:r>
            <a:r>
              <a:rPr lang="en-US" sz="1800" dirty="0" err="1"/>
              <a:t>pada</a:t>
            </a:r>
            <a:r>
              <a:rPr lang="en-US" sz="1800" dirty="0"/>
              <a:t> </a:t>
            </a:r>
            <a:r>
              <a:rPr lang="en-US" sz="1800" dirty="0" err="1"/>
              <a:t>koneksi</a:t>
            </a:r>
            <a:r>
              <a:rPr lang="en-US" sz="1800" dirty="0"/>
              <a:t> (</a:t>
            </a:r>
            <a:r>
              <a:rPr lang="en-US" sz="1800" dirty="0" err="1"/>
              <a:t>disebut</a:t>
            </a:r>
            <a:r>
              <a:rPr lang="en-US" sz="1800" dirty="0"/>
              <a:t> </a:t>
            </a:r>
            <a:r>
              <a:rPr lang="en-US" sz="1800" dirty="0" err="1"/>
              <a:t>pembelajaran</a:t>
            </a:r>
            <a:r>
              <a:rPr lang="en-US" sz="1800" dirty="0"/>
              <a:t> </a:t>
            </a:r>
            <a:r>
              <a:rPr lang="en-US" sz="1800" dirty="0" err="1"/>
              <a:t>atau</a:t>
            </a:r>
            <a:r>
              <a:rPr lang="en-US" sz="1800" dirty="0"/>
              <a:t> </a:t>
            </a:r>
            <a:r>
              <a:rPr lang="en-US" sz="1800" dirty="0" err="1"/>
              <a:t>algoritma</a:t>
            </a:r>
            <a:r>
              <a:rPr lang="en-US" sz="1800" dirty="0"/>
              <a:t>),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endParaRPr lang="en-US" sz="1800" dirty="0" smtClean="0"/>
          </a:p>
          <a:p>
            <a:pPr lvl="1"/>
            <a:r>
              <a:rPr lang="en-US" sz="1800" dirty="0" err="1" smtClean="0"/>
              <a:t>fungsi</a:t>
            </a:r>
            <a:r>
              <a:rPr lang="en-US" sz="1800" dirty="0" smtClean="0"/>
              <a:t> </a:t>
            </a:r>
            <a:r>
              <a:rPr lang="en-US" sz="1800" dirty="0" err="1"/>
              <a:t>aktivasinya</a:t>
            </a:r>
            <a:r>
              <a:rPr lang="en-US" sz="1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16094375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47533" y="1287887"/>
            <a:ext cx="6580546" cy="5421825"/>
          </a:xfrm>
        </p:spPr>
        <p:txBody>
          <a:bodyPr/>
          <a:lstStyle/>
          <a:p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syaraf</a:t>
            </a:r>
            <a:r>
              <a:rPr lang="en-US" dirty="0"/>
              <a:t>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sejumlah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elemen-elemen</a:t>
            </a:r>
            <a:r>
              <a:rPr lang="en-US" dirty="0"/>
              <a:t> </a:t>
            </a:r>
            <a:r>
              <a:rPr lang="en-US" dirty="0" err="1"/>
              <a:t>pengolahan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</a:t>
            </a:r>
            <a:r>
              <a:rPr lang="en-US" dirty="0" err="1"/>
              <a:t>sederhana</a:t>
            </a:r>
            <a:r>
              <a:rPr lang="en-US" dirty="0"/>
              <a:t> yang </a:t>
            </a:r>
            <a:r>
              <a:rPr lang="en-US" dirty="0" err="1"/>
              <a:t>disebut</a:t>
            </a:r>
            <a:r>
              <a:rPr lang="en-US" dirty="0"/>
              <a:t> neuron-neuron, unit-unit, </a:t>
            </a:r>
            <a:r>
              <a:rPr lang="en-US" dirty="0" err="1"/>
              <a:t>sel-sel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simpul-simpul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Masing-masing</a:t>
            </a:r>
            <a:r>
              <a:rPr lang="en-US" dirty="0" smtClean="0"/>
              <a:t> </a:t>
            </a:r>
            <a:r>
              <a:rPr lang="en-US" dirty="0"/>
              <a:t>neuron </a:t>
            </a:r>
            <a:r>
              <a:rPr lang="en-US" dirty="0" err="1"/>
              <a:t>terhubung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neuron lain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sambungan</a:t>
            </a:r>
            <a:r>
              <a:rPr lang="en-US" dirty="0"/>
              <a:t> </a:t>
            </a:r>
            <a:r>
              <a:rPr lang="en-US" dirty="0" err="1"/>
              <a:t>komunikasi</a:t>
            </a:r>
            <a:r>
              <a:rPr lang="en-US" dirty="0"/>
              <a:t> </a:t>
            </a:r>
            <a:r>
              <a:rPr lang="en-US" dirty="0" err="1"/>
              <a:t>langsung</a:t>
            </a:r>
            <a:r>
              <a:rPr lang="en-US" dirty="0"/>
              <a:t> </a:t>
            </a:r>
            <a:r>
              <a:rPr lang="en-US" dirty="0" err="1"/>
              <a:t>masing-masing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bobot</a:t>
            </a:r>
            <a:r>
              <a:rPr lang="en-US" dirty="0"/>
              <a:t> </a:t>
            </a:r>
            <a:r>
              <a:rPr lang="en-US" dirty="0" err="1"/>
              <a:t>tertentu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Bobot</a:t>
            </a:r>
            <a:r>
              <a:rPr lang="en-US" dirty="0" smtClean="0"/>
              <a:t> </a:t>
            </a:r>
            <a:r>
              <a:rPr lang="en-US" dirty="0" err="1"/>
              <a:t>menyatakan</a:t>
            </a:r>
            <a:r>
              <a:rPr lang="en-US" dirty="0"/>
              <a:t> </a:t>
            </a:r>
            <a:r>
              <a:rPr lang="en-US" dirty="0" err="1"/>
              <a:t>informasi</a:t>
            </a:r>
            <a:r>
              <a:rPr lang="en-US" dirty="0"/>
              <a:t> yang </a:t>
            </a:r>
            <a:r>
              <a:rPr lang="en-US" dirty="0" err="1"/>
              <a:t>dipakai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memecahkan</a:t>
            </a:r>
            <a:r>
              <a:rPr lang="en-US" dirty="0"/>
              <a:t> </a:t>
            </a:r>
            <a:r>
              <a:rPr lang="en-US" dirty="0" err="1"/>
              <a:t>suatu</a:t>
            </a:r>
            <a:r>
              <a:rPr lang="en-US" dirty="0"/>
              <a:t> </a:t>
            </a:r>
            <a:r>
              <a:rPr lang="en-US" dirty="0" err="1"/>
              <a:t>persoalan</a:t>
            </a:r>
            <a:r>
              <a:rPr lang="en-US" dirty="0" smtClean="0"/>
              <a:t>.</a:t>
            </a:r>
          </a:p>
          <a:p>
            <a:r>
              <a:rPr lang="en-US" dirty="0" err="1"/>
              <a:t>Setiap</a:t>
            </a:r>
            <a:r>
              <a:rPr lang="en-US" dirty="0"/>
              <a:t> neuron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keadaan</a:t>
            </a:r>
            <a:r>
              <a:rPr lang="en-US" dirty="0"/>
              <a:t> internal, yang </a:t>
            </a:r>
            <a:r>
              <a:rPr lang="en-US" dirty="0" err="1"/>
              <a:t>disebut</a:t>
            </a:r>
            <a:r>
              <a:rPr lang="en-US" dirty="0"/>
              <a:t> </a:t>
            </a:r>
            <a:r>
              <a:rPr lang="en-US" dirty="0" err="1"/>
              <a:t>tingkat</a:t>
            </a:r>
            <a:r>
              <a:rPr lang="en-US" dirty="0"/>
              <a:t> </a:t>
            </a:r>
            <a:r>
              <a:rPr lang="en-US" dirty="0" err="1"/>
              <a:t>aktivasi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aktifitas</a:t>
            </a:r>
            <a:r>
              <a:rPr lang="en-US" dirty="0"/>
              <a:t>, yang </a:t>
            </a:r>
            <a:r>
              <a:rPr lang="en-US" dirty="0" err="1"/>
              <a:t>merupakan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input yang </a:t>
            </a:r>
            <a:r>
              <a:rPr lang="en-US" dirty="0" err="1"/>
              <a:t>diterimanya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Secara</a:t>
            </a:r>
            <a:r>
              <a:rPr lang="en-US" dirty="0" smtClean="0"/>
              <a:t> </a:t>
            </a:r>
            <a:r>
              <a:rPr lang="en-US" dirty="0" err="1"/>
              <a:t>khusus</a:t>
            </a:r>
            <a:r>
              <a:rPr lang="en-US" dirty="0"/>
              <a:t>, neuron </a:t>
            </a:r>
            <a:r>
              <a:rPr lang="en-US" dirty="0" err="1"/>
              <a:t>mengirimkan</a:t>
            </a:r>
            <a:r>
              <a:rPr lang="en-US" dirty="0"/>
              <a:t> </a:t>
            </a:r>
            <a:r>
              <a:rPr lang="en-US" dirty="0" err="1"/>
              <a:t>aktivasi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isyarat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neuron lain. </a:t>
            </a:r>
            <a:endParaRPr lang="en-US" dirty="0" smtClean="0"/>
          </a:p>
          <a:p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31853" t="34815" r="33602" b="12896"/>
          <a:stretch/>
        </p:blipFill>
        <p:spPr>
          <a:xfrm>
            <a:off x="7328079" y="1551903"/>
            <a:ext cx="4494727" cy="38250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15868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3499" y="218941"/>
            <a:ext cx="9431113" cy="5692281"/>
          </a:xfrm>
        </p:spPr>
        <p:txBody>
          <a:bodyPr/>
          <a:lstStyle/>
          <a:p>
            <a:r>
              <a:rPr lang="en-US" dirty="0" smtClean="0"/>
              <a:t>Neuron </a:t>
            </a:r>
            <a:r>
              <a:rPr lang="en-US" dirty="0"/>
              <a:t>Y </a:t>
            </a:r>
            <a:r>
              <a:rPr lang="en-US" dirty="0" err="1"/>
              <a:t>menerima</a:t>
            </a:r>
            <a:r>
              <a:rPr lang="en-US" dirty="0"/>
              <a:t> </a:t>
            </a:r>
            <a:r>
              <a:rPr lang="en-US" dirty="0" err="1"/>
              <a:t>masukan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neuron X1 , X2 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smtClean="0"/>
              <a:t>X3. </a:t>
            </a:r>
          </a:p>
          <a:p>
            <a:r>
              <a:rPr lang="en-US" dirty="0" err="1" smtClean="0"/>
              <a:t>Aktivasi</a:t>
            </a:r>
            <a:r>
              <a:rPr lang="en-US" dirty="0" smtClean="0"/>
              <a:t> </a:t>
            </a:r>
            <a:r>
              <a:rPr lang="en-US" dirty="0"/>
              <a:t>(</a:t>
            </a:r>
            <a:r>
              <a:rPr lang="en-US" dirty="0" err="1"/>
              <a:t>sinyal</a:t>
            </a:r>
            <a:r>
              <a:rPr lang="en-US" dirty="0"/>
              <a:t> </a:t>
            </a:r>
            <a:r>
              <a:rPr lang="en-US" dirty="0" err="1"/>
              <a:t>keluaran</a:t>
            </a:r>
            <a:r>
              <a:rPr lang="en-US" dirty="0"/>
              <a:t>) </a:t>
            </a:r>
            <a:r>
              <a:rPr lang="en-US" dirty="0" err="1"/>
              <a:t>dari</a:t>
            </a:r>
            <a:r>
              <a:rPr lang="en-US" dirty="0"/>
              <a:t> neuron-neuron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X1 , X2 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smtClean="0"/>
              <a:t>X3. </a:t>
            </a:r>
          </a:p>
          <a:p>
            <a:r>
              <a:rPr lang="en-US" dirty="0" err="1" smtClean="0"/>
              <a:t>Bobot</a:t>
            </a:r>
            <a:r>
              <a:rPr lang="en-US" dirty="0" smtClean="0"/>
              <a:t> </a:t>
            </a:r>
            <a:r>
              <a:rPr lang="en-US" dirty="0" err="1"/>
              <a:t>koneksi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neuron X1 , X2 , </a:t>
            </a:r>
            <a:r>
              <a:rPr lang="en-US" dirty="0" err="1"/>
              <a:t>dan</a:t>
            </a:r>
            <a:r>
              <a:rPr lang="en-US" dirty="0"/>
              <a:t> X3 </a:t>
            </a:r>
            <a:r>
              <a:rPr lang="en-US" dirty="0" err="1"/>
              <a:t>ke</a:t>
            </a:r>
            <a:r>
              <a:rPr lang="en-US" dirty="0"/>
              <a:t> neuron Y </a:t>
            </a:r>
            <a:r>
              <a:rPr lang="en-US" dirty="0" err="1"/>
              <a:t>adalah</a:t>
            </a:r>
            <a:r>
              <a:rPr lang="en-US" dirty="0"/>
              <a:t> w1 , w2 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smtClean="0"/>
              <a:t>w3.</a:t>
            </a:r>
          </a:p>
          <a:p>
            <a:r>
              <a:rPr lang="en-US" dirty="0" err="1" smtClean="0"/>
              <a:t>Masukan</a:t>
            </a:r>
            <a:r>
              <a:rPr lang="en-US" dirty="0" smtClean="0"/>
              <a:t> </a:t>
            </a:r>
            <a:r>
              <a:rPr lang="en-US" dirty="0" err="1"/>
              <a:t>jaringan</a:t>
            </a:r>
            <a:r>
              <a:rPr lang="en-US" dirty="0"/>
              <a:t>, yin </a:t>
            </a:r>
            <a:r>
              <a:rPr lang="en-US" dirty="0" err="1"/>
              <a:t>ke</a:t>
            </a:r>
            <a:r>
              <a:rPr lang="en-US" dirty="0"/>
              <a:t> neuron Y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penjumlahan</a:t>
            </a:r>
            <a:r>
              <a:rPr lang="en-US" dirty="0"/>
              <a:t> </a:t>
            </a:r>
            <a:r>
              <a:rPr lang="en-US" dirty="0" err="1"/>
              <a:t>isyarat</a:t>
            </a:r>
            <a:r>
              <a:rPr lang="en-US" dirty="0"/>
              <a:t> </a:t>
            </a:r>
            <a:r>
              <a:rPr lang="en-US" dirty="0" err="1"/>
              <a:t>bobot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neuron x1 , x2 , </a:t>
            </a:r>
            <a:r>
              <a:rPr lang="en-US" dirty="0" err="1"/>
              <a:t>dan</a:t>
            </a:r>
            <a:r>
              <a:rPr lang="en-US" dirty="0"/>
              <a:t> x3 , </a:t>
            </a:r>
            <a:r>
              <a:rPr lang="en-US" dirty="0" err="1" smtClean="0"/>
              <a:t>yakni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en-US" dirty="0" err="1"/>
              <a:t>Aktivasi</a:t>
            </a:r>
            <a:r>
              <a:rPr lang="en-US" dirty="0"/>
              <a:t> y </a:t>
            </a:r>
            <a:r>
              <a:rPr lang="en-US" dirty="0" err="1"/>
              <a:t>dari</a:t>
            </a:r>
            <a:r>
              <a:rPr lang="en-US" dirty="0"/>
              <a:t> neuron Y </a:t>
            </a:r>
            <a:r>
              <a:rPr lang="en-US" dirty="0" err="1"/>
              <a:t>diberikan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masukan</a:t>
            </a:r>
            <a:r>
              <a:rPr lang="en-US" dirty="0"/>
              <a:t> </a:t>
            </a:r>
            <a:r>
              <a:rPr lang="en-US" dirty="0" err="1" smtClean="0"/>
              <a:t>jaringannya</a:t>
            </a:r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r>
              <a:rPr lang="sv-SE" dirty="0"/>
              <a:t>misalnya fungsi aktivasinya sigmoid logistik dengan kurva berbentuk S, maka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3737" t="36047" r="20239" b="57263"/>
          <a:stretch/>
        </p:blipFill>
        <p:spPr>
          <a:xfrm>
            <a:off x="2498502" y="2202287"/>
            <a:ext cx="7289442" cy="489398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24627" t="51541" r="20635" b="41769"/>
          <a:stretch/>
        </p:blipFill>
        <p:spPr>
          <a:xfrm>
            <a:off x="2498502" y="3374264"/>
            <a:ext cx="7122017" cy="48939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/>
          <a:srcRect l="23935" t="66857" r="20437" b="20839"/>
          <a:stretch/>
        </p:blipFill>
        <p:spPr>
          <a:xfrm>
            <a:off x="2498502" y="4546240"/>
            <a:ext cx="7237927" cy="9000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356402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57577"/>
            <a:ext cx="8915400" cy="5653645"/>
          </a:xfrm>
        </p:spPr>
        <p:txBody>
          <a:bodyPr/>
          <a:lstStyle/>
          <a:p>
            <a:r>
              <a:rPr lang="en-US" dirty="0" err="1"/>
              <a:t>Gambar</a:t>
            </a:r>
            <a:r>
              <a:rPr lang="en-US" dirty="0"/>
              <a:t> 6.3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sebuah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syaraf</a:t>
            </a:r>
            <a:r>
              <a:rPr lang="en-US" dirty="0"/>
              <a:t> </a:t>
            </a:r>
            <a:r>
              <a:rPr lang="en-US" dirty="0" err="1"/>
              <a:t>tiruan</a:t>
            </a:r>
            <a:r>
              <a:rPr lang="en-US" dirty="0"/>
              <a:t> </a:t>
            </a:r>
            <a:r>
              <a:rPr lang="en-US" dirty="0" err="1"/>
              <a:t>sederhana</a:t>
            </a:r>
            <a:r>
              <a:rPr lang="en-US" dirty="0"/>
              <a:t>, </a:t>
            </a:r>
            <a:r>
              <a:rPr lang="en-US" dirty="0" err="1"/>
              <a:t>adanya</a:t>
            </a:r>
            <a:r>
              <a:rPr lang="en-US" dirty="0"/>
              <a:t> unit </a:t>
            </a:r>
            <a:r>
              <a:rPr lang="en-US" dirty="0" err="1"/>
              <a:t>tersembunyi</a:t>
            </a:r>
            <a:r>
              <a:rPr lang="en-US" dirty="0"/>
              <a:t> </a:t>
            </a:r>
            <a:r>
              <a:rPr lang="en-US" dirty="0" err="1"/>
              <a:t>bersama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aktivasi</a:t>
            </a:r>
            <a:r>
              <a:rPr lang="en-US" dirty="0"/>
              <a:t> nonlinear </a:t>
            </a:r>
            <a:r>
              <a:rPr lang="en-US" dirty="0" err="1"/>
              <a:t>memberikan</a:t>
            </a:r>
            <a:r>
              <a:rPr lang="en-US" dirty="0"/>
              <a:t> </a:t>
            </a:r>
            <a:r>
              <a:rPr lang="en-US" dirty="0" err="1"/>
              <a:t>kemampuan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memecahkan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banyak</a:t>
            </a:r>
            <a:r>
              <a:rPr lang="en-US" dirty="0"/>
              <a:t> </a:t>
            </a:r>
            <a:r>
              <a:rPr lang="en-US" dirty="0" err="1"/>
              <a:t>masalah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yang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mempunyai</a:t>
            </a:r>
            <a:r>
              <a:rPr lang="en-US" dirty="0"/>
              <a:t> unit </a:t>
            </a:r>
            <a:r>
              <a:rPr lang="en-US" dirty="0" err="1"/>
              <a:t>masukan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keluaran</a:t>
            </a:r>
            <a:r>
              <a:rPr lang="en-US" dirty="0"/>
              <a:t>. </a:t>
            </a:r>
            <a:r>
              <a:rPr lang="en-US" dirty="0" err="1"/>
              <a:t>Adanya</a:t>
            </a:r>
            <a:r>
              <a:rPr lang="en-US" dirty="0"/>
              <a:t> </a:t>
            </a:r>
            <a:r>
              <a:rPr lang="en-US" dirty="0" err="1"/>
              <a:t>lapisan</a:t>
            </a:r>
            <a:r>
              <a:rPr lang="en-US" dirty="0"/>
              <a:t> </a:t>
            </a:r>
            <a:r>
              <a:rPr lang="en-US" dirty="0" err="1"/>
              <a:t>tersembunyi</a:t>
            </a:r>
            <a:r>
              <a:rPr lang="en-US" dirty="0"/>
              <a:t> </a:t>
            </a:r>
            <a:r>
              <a:rPr lang="en-US" dirty="0" err="1"/>
              <a:t>menyebabkan</a:t>
            </a:r>
            <a:r>
              <a:rPr lang="en-US" dirty="0"/>
              <a:t> </a:t>
            </a:r>
            <a:r>
              <a:rPr lang="en-US" dirty="0" err="1"/>
              <a:t>lebih</a:t>
            </a:r>
            <a:r>
              <a:rPr lang="en-US" dirty="0"/>
              <a:t> </a:t>
            </a:r>
            <a:r>
              <a:rPr lang="en-US" dirty="0" err="1"/>
              <a:t>sulit</a:t>
            </a:r>
            <a:r>
              <a:rPr lang="en-US" dirty="0"/>
              <a:t> </a:t>
            </a:r>
            <a:r>
              <a:rPr lang="en-US" dirty="0" err="1"/>
              <a:t>melatihnya</a:t>
            </a:r>
            <a:r>
              <a:rPr lang="en-US" dirty="0"/>
              <a:t> </a:t>
            </a:r>
            <a:r>
              <a:rPr lang="en-US" dirty="0" err="1"/>
              <a:t>guna</a:t>
            </a:r>
            <a:r>
              <a:rPr lang="en-US" dirty="0"/>
              <a:t> </a:t>
            </a:r>
            <a:r>
              <a:rPr lang="en-US" dirty="0" err="1"/>
              <a:t>mencari</a:t>
            </a:r>
            <a:r>
              <a:rPr lang="en-US" dirty="0"/>
              <a:t> </a:t>
            </a:r>
            <a:r>
              <a:rPr lang="en-US" dirty="0" err="1"/>
              <a:t>bobot</a:t>
            </a:r>
            <a:r>
              <a:rPr lang="en-US" dirty="0"/>
              <a:t> optimal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17599" t="18794" r="19348" b="14481"/>
          <a:stretch/>
        </p:blipFill>
        <p:spPr>
          <a:xfrm>
            <a:off x="2996507" y="2050022"/>
            <a:ext cx="7886142" cy="4692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139755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JARINGAN SYARAF TIRUAN RAMBATAN BALIK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en-US" sz="2000" dirty="0" err="1"/>
              <a:t>Backpropogation</a:t>
            </a:r>
            <a:r>
              <a:rPr lang="en-US" sz="2000" dirty="0"/>
              <a:t> </a:t>
            </a:r>
            <a:r>
              <a:rPr lang="en-US" sz="2000" dirty="0" err="1"/>
              <a:t>merupakan</a:t>
            </a:r>
            <a:r>
              <a:rPr lang="en-US" sz="2000" dirty="0"/>
              <a:t> </a:t>
            </a:r>
            <a:r>
              <a:rPr lang="en-US" sz="2000" dirty="0" err="1"/>
              <a:t>algoritma</a:t>
            </a:r>
            <a:r>
              <a:rPr lang="en-US" sz="2000" dirty="0"/>
              <a:t> </a:t>
            </a:r>
            <a:r>
              <a:rPr lang="en-US" sz="2000" dirty="0" err="1"/>
              <a:t>pembelajaran</a:t>
            </a:r>
            <a:r>
              <a:rPr lang="en-US" sz="2000" dirty="0"/>
              <a:t> yang </a:t>
            </a:r>
            <a:r>
              <a:rPr lang="en-US" sz="2000" dirty="0" err="1"/>
              <a:t>terawasi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biasanya</a:t>
            </a:r>
            <a:r>
              <a:rPr lang="en-US" sz="2000" dirty="0"/>
              <a:t> </a:t>
            </a:r>
            <a:r>
              <a:rPr lang="en-US" sz="2000" dirty="0" err="1"/>
              <a:t>digunakan</a:t>
            </a:r>
            <a:r>
              <a:rPr lang="en-US" sz="2000" dirty="0"/>
              <a:t> </a:t>
            </a:r>
            <a:r>
              <a:rPr lang="en-US" sz="2000" dirty="0" err="1"/>
              <a:t>oleh</a:t>
            </a:r>
            <a:r>
              <a:rPr lang="en-US" sz="2000" dirty="0"/>
              <a:t> perceptron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banyak</a:t>
            </a:r>
            <a:r>
              <a:rPr lang="en-US" sz="2000" dirty="0"/>
              <a:t> </a:t>
            </a:r>
            <a:r>
              <a:rPr lang="en-US" sz="2000" dirty="0" err="1"/>
              <a:t>lapisan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mengubah</a:t>
            </a:r>
            <a:r>
              <a:rPr lang="en-US" sz="2000" dirty="0"/>
              <a:t> </a:t>
            </a:r>
            <a:r>
              <a:rPr lang="en-US" sz="2000" dirty="0" err="1"/>
              <a:t>bobot-bobot</a:t>
            </a:r>
            <a:r>
              <a:rPr lang="en-US" sz="2000" dirty="0"/>
              <a:t> yang </a:t>
            </a:r>
            <a:r>
              <a:rPr lang="en-US" sz="2000" dirty="0" err="1"/>
              <a:t>terhubung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neuron-neuron yang </a:t>
            </a:r>
            <a:r>
              <a:rPr lang="en-US" sz="2000" dirty="0" err="1"/>
              <a:t>ada</a:t>
            </a:r>
            <a:r>
              <a:rPr lang="en-US" sz="2000" dirty="0"/>
              <a:t> </a:t>
            </a:r>
            <a:r>
              <a:rPr lang="en-US" sz="2000" dirty="0" err="1"/>
              <a:t>pada</a:t>
            </a:r>
            <a:r>
              <a:rPr lang="en-US" sz="2000" dirty="0"/>
              <a:t> </a:t>
            </a:r>
            <a:r>
              <a:rPr lang="en-US" sz="2000" dirty="0" err="1"/>
              <a:t>lapisan</a:t>
            </a:r>
            <a:r>
              <a:rPr lang="en-US" sz="2000" dirty="0"/>
              <a:t> </a:t>
            </a:r>
            <a:r>
              <a:rPr lang="en-US" sz="2000" dirty="0" err="1"/>
              <a:t>tersembunyinya</a:t>
            </a:r>
            <a:r>
              <a:rPr lang="en-US" sz="2000" dirty="0"/>
              <a:t>. </a:t>
            </a:r>
            <a:endParaRPr lang="en-US" sz="2000" dirty="0" smtClean="0"/>
          </a:p>
          <a:p>
            <a:r>
              <a:rPr lang="en-US" sz="2000" dirty="0" err="1" smtClean="0"/>
              <a:t>Algoritma</a:t>
            </a:r>
            <a:r>
              <a:rPr lang="en-US" sz="2000" dirty="0" smtClean="0"/>
              <a:t> </a:t>
            </a:r>
            <a:r>
              <a:rPr lang="en-US" sz="2000" dirty="0"/>
              <a:t>back </a:t>
            </a:r>
            <a:r>
              <a:rPr lang="en-US" sz="2000" dirty="0" err="1"/>
              <a:t>propogation</a:t>
            </a:r>
            <a:r>
              <a:rPr lang="en-US" sz="2000" dirty="0"/>
              <a:t> </a:t>
            </a:r>
            <a:r>
              <a:rPr lang="en-US" sz="2000" dirty="0" err="1"/>
              <a:t>menggunakan</a:t>
            </a:r>
            <a:r>
              <a:rPr lang="en-US" sz="2000" dirty="0"/>
              <a:t> error output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mengubah</a:t>
            </a:r>
            <a:r>
              <a:rPr lang="en-US" sz="2000" dirty="0"/>
              <a:t> </a:t>
            </a:r>
            <a:r>
              <a:rPr lang="en-US" sz="2000" dirty="0" err="1"/>
              <a:t>nilai</a:t>
            </a:r>
            <a:r>
              <a:rPr lang="en-US" sz="2000" dirty="0"/>
              <a:t> </a:t>
            </a:r>
            <a:r>
              <a:rPr lang="en-US" sz="2000" dirty="0" err="1"/>
              <a:t>bobot-bobotnya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arah</a:t>
            </a:r>
            <a:r>
              <a:rPr lang="en-US" sz="2000" dirty="0"/>
              <a:t> </a:t>
            </a:r>
            <a:r>
              <a:rPr lang="en-US" sz="2000" dirty="0" err="1"/>
              <a:t>mundur</a:t>
            </a:r>
            <a:r>
              <a:rPr lang="en-US" sz="2000" dirty="0"/>
              <a:t> (backward).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mendapatkan</a:t>
            </a:r>
            <a:r>
              <a:rPr lang="en-US" sz="2000" dirty="0"/>
              <a:t> error </a:t>
            </a:r>
            <a:r>
              <a:rPr lang="en-US" sz="2000" dirty="0" err="1"/>
              <a:t>ini</a:t>
            </a:r>
            <a:r>
              <a:rPr lang="en-US" sz="2000" dirty="0"/>
              <a:t>, </a:t>
            </a:r>
            <a:r>
              <a:rPr lang="en-US" sz="2000" dirty="0" err="1"/>
              <a:t>tahap</a:t>
            </a:r>
            <a:r>
              <a:rPr lang="en-US" sz="2000" dirty="0"/>
              <a:t> </a:t>
            </a:r>
            <a:r>
              <a:rPr lang="en-US" sz="2000" dirty="0" err="1"/>
              <a:t>perambatan</a:t>
            </a:r>
            <a:r>
              <a:rPr lang="en-US" sz="2000" dirty="0"/>
              <a:t> </a:t>
            </a:r>
            <a:r>
              <a:rPr lang="en-US" sz="2000" dirty="0" err="1"/>
              <a:t>maju</a:t>
            </a:r>
            <a:r>
              <a:rPr lang="en-US" sz="2000" dirty="0"/>
              <a:t> (forward propagation) </a:t>
            </a:r>
            <a:r>
              <a:rPr lang="en-US" sz="2000" dirty="0" err="1"/>
              <a:t>harus</a:t>
            </a:r>
            <a:r>
              <a:rPr lang="en-US" sz="2000" dirty="0"/>
              <a:t> </a:t>
            </a:r>
            <a:r>
              <a:rPr lang="en-US" sz="2000" dirty="0" err="1"/>
              <a:t>dikerjakan</a:t>
            </a:r>
            <a:r>
              <a:rPr lang="en-US" sz="2000" dirty="0"/>
              <a:t> </a:t>
            </a:r>
            <a:r>
              <a:rPr lang="en-US" sz="2000" dirty="0" err="1"/>
              <a:t>terlebih</a:t>
            </a:r>
            <a:r>
              <a:rPr lang="en-US" sz="2000" dirty="0"/>
              <a:t> </a:t>
            </a:r>
            <a:r>
              <a:rPr lang="en-US" sz="2000" dirty="0" err="1"/>
              <a:t>dahulu</a:t>
            </a:r>
            <a:r>
              <a:rPr lang="en-US" sz="20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22282456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669701"/>
            <a:ext cx="8915400" cy="5602310"/>
          </a:xfrm>
        </p:spPr>
        <p:txBody>
          <a:bodyPr>
            <a:normAutofit/>
          </a:bodyPr>
          <a:lstStyle/>
          <a:p>
            <a:r>
              <a:rPr lang="en-US" sz="2000" dirty="0" err="1"/>
              <a:t>Backpropogation</a:t>
            </a:r>
            <a:r>
              <a:rPr lang="en-US" sz="2000" dirty="0"/>
              <a:t> </a:t>
            </a:r>
            <a:r>
              <a:rPr lang="en-US" sz="2000" dirty="0" err="1"/>
              <a:t>merupakan</a:t>
            </a:r>
            <a:r>
              <a:rPr lang="en-US" sz="2000" dirty="0"/>
              <a:t> </a:t>
            </a:r>
            <a:r>
              <a:rPr lang="en-US" sz="2000" dirty="0" err="1"/>
              <a:t>algoritma</a:t>
            </a:r>
            <a:r>
              <a:rPr lang="en-US" sz="2000" dirty="0"/>
              <a:t> </a:t>
            </a:r>
            <a:r>
              <a:rPr lang="en-US" sz="2000" dirty="0" err="1"/>
              <a:t>pembelajaran</a:t>
            </a:r>
            <a:r>
              <a:rPr lang="en-US" sz="2000" dirty="0"/>
              <a:t> yang </a:t>
            </a:r>
            <a:r>
              <a:rPr lang="en-US" sz="2000" dirty="0" err="1"/>
              <a:t>terawasi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</a:t>
            </a:r>
            <a:r>
              <a:rPr lang="en-US" sz="2000" dirty="0" err="1"/>
              <a:t>biasanya</a:t>
            </a:r>
            <a:r>
              <a:rPr lang="en-US" sz="2000" dirty="0"/>
              <a:t> </a:t>
            </a:r>
            <a:r>
              <a:rPr lang="en-US" sz="2000" dirty="0" err="1"/>
              <a:t>digunakan</a:t>
            </a:r>
            <a:r>
              <a:rPr lang="en-US" sz="2000" dirty="0"/>
              <a:t> </a:t>
            </a:r>
            <a:r>
              <a:rPr lang="en-US" sz="2000" dirty="0" err="1"/>
              <a:t>oleh</a:t>
            </a:r>
            <a:r>
              <a:rPr lang="en-US" sz="2000" dirty="0"/>
              <a:t> perceptron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banyak</a:t>
            </a:r>
            <a:r>
              <a:rPr lang="en-US" sz="2000" dirty="0"/>
              <a:t> </a:t>
            </a:r>
            <a:r>
              <a:rPr lang="en-US" sz="2000" dirty="0" err="1"/>
              <a:t>lapisan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mengubah</a:t>
            </a:r>
            <a:r>
              <a:rPr lang="en-US" sz="2000" dirty="0"/>
              <a:t> </a:t>
            </a:r>
            <a:r>
              <a:rPr lang="en-US" sz="2000" dirty="0" err="1"/>
              <a:t>bobot-bobot</a:t>
            </a:r>
            <a:r>
              <a:rPr lang="en-US" sz="2000" dirty="0"/>
              <a:t> yang </a:t>
            </a:r>
            <a:r>
              <a:rPr lang="en-US" sz="2000" dirty="0" err="1"/>
              <a:t>terhubung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neuron-neuron yang </a:t>
            </a:r>
            <a:r>
              <a:rPr lang="en-US" sz="2000" dirty="0" err="1"/>
              <a:t>ada</a:t>
            </a:r>
            <a:r>
              <a:rPr lang="en-US" sz="2000" dirty="0"/>
              <a:t> </a:t>
            </a:r>
            <a:r>
              <a:rPr lang="en-US" sz="2000" dirty="0" err="1"/>
              <a:t>pada</a:t>
            </a:r>
            <a:r>
              <a:rPr lang="en-US" sz="2000" dirty="0"/>
              <a:t> </a:t>
            </a:r>
            <a:r>
              <a:rPr lang="en-US" sz="2000" dirty="0" err="1"/>
              <a:t>lapisan</a:t>
            </a:r>
            <a:r>
              <a:rPr lang="en-US" sz="2000" dirty="0"/>
              <a:t> </a:t>
            </a:r>
            <a:r>
              <a:rPr lang="en-US" sz="2000" dirty="0" err="1"/>
              <a:t>tersembunyinya</a:t>
            </a:r>
            <a:r>
              <a:rPr lang="en-US" sz="2000" dirty="0"/>
              <a:t>. </a:t>
            </a:r>
            <a:endParaRPr lang="en-US" sz="2000" dirty="0" smtClean="0"/>
          </a:p>
          <a:p>
            <a:r>
              <a:rPr lang="en-US" sz="2000" dirty="0" err="1" smtClean="0"/>
              <a:t>Algoritma</a:t>
            </a:r>
            <a:r>
              <a:rPr lang="en-US" sz="2000" dirty="0" smtClean="0"/>
              <a:t> </a:t>
            </a:r>
            <a:r>
              <a:rPr lang="en-US" sz="2000" dirty="0"/>
              <a:t>back </a:t>
            </a:r>
            <a:r>
              <a:rPr lang="en-US" sz="2000" dirty="0" err="1"/>
              <a:t>propogation</a:t>
            </a:r>
            <a:r>
              <a:rPr lang="en-US" sz="2000" dirty="0"/>
              <a:t> </a:t>
            </a:r>
            <a:r>
              <a:rPr lang="en-US" sz="2000" dirty="0" err="1"/>
              <a:t>menggunakan</a:t>
            </a:r>
            <a:r>
              <a:rPr lang="en-US" sz="2000" dirty="0"/>
              <a:t> error output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mengubah</a:t>
            </a:r>
            <a:r>
              <a:rPr lang="en-US" sz="2000" dirty="0"/>
              <a:t> </a:t>
            </a:r>
            <a:r>
              <a:rPr lang="en-US" sz="2000" dirty="0" err="1"/>
              <a:t>nilai</a:t>
            </a:r>
            <a:r>
              <a:rPr lang="en-US" sz="2000" dirty="0"/>
              <a:t> </a:t>
            </a:r>
            <a:r>
              <a:rPr lang="en-US" sz="2000" dirty="0" err="1"/>
              <a:t>bobot-bobotnya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arah</a:t>
            </a:r>
            <a:r>
              <a:rPr lang="en-US" sz="2000" dirty="0"/>
              <a:t> </a:t>
            </a:r>
            <a:r>
              <a:rPr lang="en-US" sz="2000" dirty="0" err="1"/>
              <a:t>mundur</a:t>
            </a:r>
            <a:r>
              <a:rPr lang="en-US" sz="2000" dirty="0"/>
              <a:t> (backward). </a:t>
            </a:r>
            <a:endParaRPr lang="en-US" sz="2000" dirty="0" smtClean="0"/>
          </a:p>
          <a:p>
            <a:r>
              <a:rPr lang="en-US" sz="2000" dirty="0" err="1" smtClean="0"/>
              <a:t>Untuk</a:t>
            </a:r>
            <a:r>
              <a:rPr lang="en-US" sz="2000" dirty="0" smtClean="0"/>
              <a:t> </a:t>
            </a:r>
            <a:r>
              <a:rPr lang="en-US" sz="2000" dirty="0" err="1"/>
              <a:t>mendapatkan</a:t>
            </a:r>
            <a:r>
              <a:rPr lang="en-US" sz="2000" dirty="0"/>
              <a:t> error </a:t>
            </a:r>
            <a:r>
              <a:rPr lang="en-US" sz="2000" dirty="0" err="1"/>
              <a:t>ini</a:t>
            </a:r>
            <a:r>
              <a:rPr lang="en-US" sz="2000" dirty="0"/>
              <a:t>, </a:t>
            </a:r>
            <a:r>
              <a:rPr lang="en-US" sz="2000" dirty="0" err="1"/>
              <a:t>tahap</a:t>
            </a:r>
            <a:r>
              <a:rPr lang="en-US" sz="2000" dirty="0"/>
              <a:t> </a:t>
            </a:r>
            <a:r>
              <a:rPr lang="en-US" sz="2000" dirty="0" err="1"/>
              <a:t>perambatan</a:t>
            </a:r>
            <a:r>
              <a:rPr lang="en-US" sz="2000" dirty="0"/>
              <a:t> </a:t>
            </a:r>
            <a:r>
              <a:rPr lang="en-US" sz="2000" dirty="0" err="1"/>
              <a:t>maju</a:t>
            </a:r>
            <a:r>
              <a:rPr lang="en-US" sz="2000" dirty="0"/>
              <a:t> (forward propagation) </a:t>
            </a:r>
            <a:r>
              <a:rPr lang="en-US" sz="2000" dirty="0" err="1"/>
              <a:t>harus</a:t>
            </a:r>
            <a:r>
              <a:rPr lang="en-US" sz="2000" dirty="0"/>
              <a:t> </a:t>
            </a:r>
            <a:r>
              <a:rPr lang="en-US" sz="2000" dirty="0" err="1"/>
              <a:t>dikerjakan</a:t>
            </a:r>
            <a:r>
              <a:rPr lang="en-US" sz="2000" dirty="0"/>
              <a:t> </a:t>
            </a:r>
            <a:r>
              <a:rPr lang="en-US" sz="2000" dirty="0" err="1"/>
              <a:t>terlebih</a:t>
            </a:r>
            <a:r>
              <a:rPr lang="en-US" sz="2000" dirty="0"/>
              <a:t> </a:t>
            </a:r>
            <a:r>
              <a:rPr lang="en-US" sz="2000" dirty="0" err="1"/>
              <a:t>dahulu</a:t>
            </a:r>
            <a:r>
              <a:rPr lang="en-US" sz="2000" dirty="0" smtClean="0"/>
              <a:t>.</a:t>
            </a:r>
          </a:p>
          <a:p>
            <a:r>
              <a:rPr lang="en-US" sz="2000" dirty="0" err="1"/>
              <a:t>Seperti</a:t>
            </a:r>
            <a:r>
              <a:rPr lang="en-US" sz="2000" dirty="0"/>
              <a:t> </a:t>
            </a:r>
            <a:r>
              <a:rPr lang="en-US" sz="2000" dirty="0" err="1"/>
              <a:t>halnya</a:t>
            </a:r>
            <a:r>
              <a:rPr lang="en-US" sz="2000" dirty="0"/>
              <a:t> model </a:t>
            </a:r>
            <a:r>
              <a:rPr lang="en-US" sz="2000" dirty="0" err="1"/>
              <a:t>jaringan</a:t>
            </a:r>
            <a:r>
              <a:rPr lang="en-US" sz="2000" dirty="0"/>
              <a:t> </a:t>
            </a:r>
            <a:r>
              <a:rPr lang="en-US" sz="2000" dirty="0" err="1"/>
              <a:t>syaraf</a:t>
            </a:r>
            <a:r>
              <a:rPr lang="en-US" sz="2000" dirty="0"/>
              <a:t> </a:t>
            </a:r>
            <a:r>
              <a:rPr lang="en-US" sz="2000" dirty="0" err="1"/>
              <a:t>tiruan</a:t>
            </a:r>
            <a:r>
              <a:rPr lang="en-US" sz="2000" dirty="0"/>
              <a:t> yang lain, </a:t>
            </a:r>
            <a:r>
              <a:rPr lang="en-US" sz="2000" dirty="0" err="1"/>
              <a:t>backpropagation</a:t>
            </a:r>
            <a:r>
              <a:rPr lang="en-US" sz="2000" dirty="0"/>
              <a:t> </a:t>
            </a:r>
            <a:r>
              <a:rPr lang="en-US" sz="2000" dirty="0" err="1"/>
              <a:t>melatih</a:t>
            </a:r>
            <a:r>
              <a:rPr lang="en-US" sz="2000" dirty="0"/>
              <a:t> </a:t>
            </a:r>
            <a:r>
              <a:rPr lang="en-US" sz="2000" dirty="0" err="1"/>
              <a:t>jaringan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mendapatkan</a:t>
            </a:r>
            <a:r>
              <a:rPr lang="en-US" sz="2000" dirty="0"/>
              <a:t> </a:t>
            </a:r>
            <a:r>
              <a:rPr lang="en-US" sz="2000" dirty="0" err="1"/>
              <a:t>keseimbangan</a:t>
            </a:r>
            <a:r>
              <a:rPr lang="en-US" sz="2000" dirty="0"/>
              <a:t> </a:t>
            </a:r>
            <a:r>
              <a:rPr lang="en-US" sz="2000" dirty="0" err="1"/>
              <a:t>antara</a:t>
            </a:r>
            <a:r>
              <a:rPr lang="en-US" sz="2000" dirty="0"/>
              <a:t> </a:t>
            </a:r>
            <a:r>
              <a:rPr lang="en-US" sz="2000" dirty="0" err="1"/>
              <a:t>kemampuan</a:t>
            </a:r>
            <a:r>
              <a:rPr lang="en-US" sz="2000" dirty="0"/>
              <a:t> </a:t>
            </a:r>
            <a:r>
              <a:rPr lang="en-US" sz="2000" dirty="0" err="1"/>
              <a:t>jaringan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mengenali</a:t>
            </a:r>
            <a:r>
              <a:rPr lang="en-US" sz="2000" dirty="0"/>
              <a:t> </a:t>
            </a:r>
            <a:r>
              <a:rPr lang="en-US" sz="2000" dirty="0" err="1"/>
              <a:t>pola</a:t>
            </a:r>
            <a:r>
              <a:rPr lang="en-US" sz="2000" dirty="0"/>
              <a:t> yang </a:t>
            </a:r>
            <a:r>
              <a:rPr lang="en-US" sz="2000" dirty="0" err="1"/>
              <a:t>digunakan</a:t>
            </a:r>
            <a:r>
              <a:rPr lang="en-US" sz="2000" dirty="0"/>
              <a:t> </a:t>
            </a:r>
            <a:r>
              <a:rPr lang="en-US" sz="2000" dirty="0" err="1"/>
              <a:t>selama</a:t>
            </a:r>
            <a:r>
              <a:rPr lang="en-US" sz="2000" dirty="0"/>
              <a:t> </a:t>
            </a:r>
            <a:r>
              <a:rPr lang="en-US" sz="2000" dirty="0" err="1"/>
              <a:t>pelatihan</a:t>
            </a:r>
            <a:r>
              <a:rPr lang="en-US" sz="2000" dirty="0"/>
              <a:t> </a:t>
            </a:r>
            <a:r>
              <a:rPr lang="en-US" sz="2000" dirty="0" err="1"/>
              <a:t>serta</a:t>
            </a:r>
            <a:r>
              <a:rPr lang="en-US" sz="2000" dirty="0"/>
              <a:t> </a:t>
            </a:r>
            <a:r>
              <a:rPr lang="en-US" sz="2000" dirty="0" err="1"/>
              <a:t>kemampuan</a:t>
            </a:r>
            <a:r>
              <a:rPr lang="en-US" sz="2000" dirty="0"/>
              <a:t> </a:t>
            </a:r>
            <a:r>
              <a:rPr lang="en-US" sz="2000" dirty="0" err="1"/>
              <a:t>jaringan</a:t>
            </a:r>
            <a:r>
              <a:rPr lang="en-US" sz="2000" dirty="0"/>
              <a:t> </a:t>
            </a:r>
            <a:r>
              <a:rPr lang="en-US" sz="2000" dirty="0" err="1"/>
              <a:t>untuk</a:t>
            </a:r>
            <a:r>
              <a:rPr lang="en-US" sz="2000" dirty="0"/>
              <a:t> </a:t>
            </a:r>
            <a:r>
              <a:rPr lang="en-US" sz="2000" dirty="0" err="1"/>
              <a:t>memberikan</a:t>
            </a:r>
            <a:r>
              <a:rPr lang="en-US" sz="2000" dirty="0"/>
              <a:t> </a:t>
            </a:r>
            <a:r>
              <a:rPr lang="en-US" sz="2000" dirty="0" err="1"/>
              <a:t>respon</a:t>
            </a:r>
            <a:r>
              <a:rPr lang="en-US" sz="2000" dirty="0"/>
              <a:t> yang </a:t>
            </a:r>
            <a:r>
              <a:rPr lang="en-US" sz="2000" dirty="0" err="1"/>
              <a:t>benar</a:t>
            </a:r>
            <a:r>
              <a:rPr lang="en-US" sz="2000" dirty="0"/>
              <a:t> </a:t>
            </a:r>
            <a:r>
              <a:rPr lang="en-US" sz="2000" dirty="0" err="1"/>
              <a:t>terhadap</a:t>
            </a:r>
            <a:r>
              <a:rPr lang="en-US" sz="2000" dirty="0"/>
              <a:t> </a:t>
            </a:r>
            <a:r>
              <a:rPr lang="en-US" sz="2000" dirty="0" err="1"/>
              <a:t>pola</a:t>
            </a:r>
            <a:r>
              <a:rPr lang="en-US" sz="2000" dirty="0"/>
              <a:t> </a:t>
            </a:r>
            <a:r>
              <a:rPr lang="en-US" sz="2000" dirty="0" err="1"/>
              <a:t>masukan</a:t>
            </a:r>
            <a:r>
              <a:rPr lang="en-US" sz="2000" dirty="0"/>
              <a:t> yang </a:t>
            </a:r>
            <a:r>
              <a:rPr lang="en-US" sz="2000" dirty="0" err="1"/>
              <a:t>serupa</a:t>
            </a:r>
            <a:r>
              <a:rPr lang="en-US" sz="2000" dirty="0"/>
              <a:t> (</a:t>
            </a:r>
            <a:r>
              <a:rPr lang="en-US" sz="2000" dirty="0" err="1"/>
              <a:t>tapi</a:t>
            </a:r>
            <a:r>
              <a:rPr lang="en-US" sz="2000" dirty="0"/>
              <a:t> </a:t>
            </a:r>
            <a:r>
              <a:rPr lang="en-US" sz="2000" dirty="0" err="1"/>
              <a:t>tidak</a:t>
            </a:r>
            <a:r>
              <a:rPr lang="en-US" sz="2000" dirty="0"/>
              <a:t> </a:t>
            </a:r>
            <a:r>
              <a:rPr lang="en-US" sz="2000" dirty="0" err="1"/>
              <a:t>sama</a:t>
            </a:r>
            <a:r>
              <a:rPr lang="en-US" sz="2000" dirty="0"/>
              <a:t>) </a:t>
            </a:r>
            <a:r>
              <a:rPr lang="en-US" sz="2000" dirty="0" err="1"/>
              <a:t>dengan</a:t>
            </a:r>
            <a:r>
              <a:rPr lang="en-US" sz="2000" dirty="0"/>
              <a:t> </a:t>
            </a:r>
            <a:r>
              <a:rPr lang="en-US" sz="2000" dirty="0" err="1"/>
              <a:t>pola</a:t>
            </a:r>
            <a:r>
              <a:rPr lang="en-US" sz="2000" dirty="0"/>
              <a:t> yang </a:t>
            </a:r>
            <a:r>
              <a:rPr lang="en-US" sz="2000" dirty="0" err="1"/>
              <a:t>dipakai</a:t>
            </a:r>
            <a:r>
              <a:rPr lang="en-US" sz="2000" dirty="0"/>
              <a:t> </a:t>
            </a:r>
            <a:r>
              <a:rPr lang="en-US" sz="2000" dirty="0" err="1"/>
              <a:t>selama</a:t>
            </a:r>
            <a:r>
              <a:rPr lang="en-US" sz="2000" dirty="0"/>
              <a:t> </a:t>
            </a:r>
            <a:r>
              <a:rPr lang="en-US" sz="2000" dirty="0" err="1"/>
              <a:t>pelatihan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78179766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ARSITEKTUR RAMBATAN BALIK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11369" y="1542245"/>
            <a:ext cx="4520485" cy="5129011"/>
          </a:xfrm>
        </p:spPr>
        <p:txBody>
          <a:bodyPr>
            <a:normAutofit/>
          </a:bodyPr>
          <a:lstStyle/>
          <a:p>
            <a:r>
              <a:rPr lang="en-US" sz="2000" dirty="0" err="1"/>
              <a:t>Backpropagation</a:t>
            </a:r>
            <a:r>
              <a:rPr lang="en-US" sz="2000" dirty="0"/>
              <a:t> </a:t>
            </a:r>
            <a:r>
              <a:rPr lang="en-US" sz="2000" dirty="0" err="1"/>
              <a:t>memilki</a:t>
            </a:r>
            <a:r>
              <a:rPr lang="en-US" sz="2000" dirty="0"/>
              <a:t> </a:t>
            </a:r>
            <a:r>
              <a:rPr lang="en-US" sz="2000" dirty="0" err="1"/>
              <a:t>beberapa</a:t>
            </a:r>
            <a:r>
              <a:rPr lang="en-US" sz="2000" dirty="0"/>
              <a:t> unit yang </a:t>
            </a:r>
            <a:r>
              <a:rPr lang="en-US" sz="2000" dirty="0" err="1"/>
              <a:t>ada</a:t>
            </a:r>
            <a:r>
              <a:rPr lang="en-US" sz="2000" dirty="0"/>
              <a:t> </a:t>
            </a:r>
            <a:r>
              <a:rPr lang="en-US" sz="2000" dirty="0" err="1"/>
              <a:t>dalam</a:t>
            </a:r>
            <a:r>
              <a:rPr lang="en-US" sz="2000" dirty="0"/>
              <a:t> </a:t>
            </a:r>
            <a:r>
              <a:rPr lang="en-US" sz="2000" dirty="0" err="1"/>
              <a:t>satu</a:t>
            </a:r>
            <a:r>
              <a:rPr lang="en-US" sz="2000" dirty="0"/>
              <a:t> </a:t>
            </a:r>
            <a:r>
              <a:rPr lang="en-US" sz="2000" dirty="0" err="1"/>
              <a:t>atau</a:t>
            </a:r>
            <a:r>
              <a:rPr lang="en-US" sz="2000" dirty="0"/>
              <a:t> </a:t>
            </a:r>
            <a:r>
              <a:rPr lang="en-US" sz="2000" dirty="0" err="1"/>
              <a:t>lebih</a:t>
            </a:r>
            <a:r>
              <a:rPr lang="en-US" sz="2000" dirty="0"/>
              <a:t> </a:t>
            </a:r>
            <a:r>
              <a:rPr lang="en-US" sz="2000" dirty="0" err="1"/>
              <a:t>layar</a:t>
            </a:r>
            <a:r>
              <a:rPr lang="en-US" sz="2000" dirty="0"/>
              <a:t> </a:t>
            </a:r>
            <a:r>
              <a:rPr lang="en-US" sz="2000" dirty="0" err="1"/>
              <a:t>tersembunyi</a:t>
            </a:r>
            <a:r>
              <a:rPr lang="en-US" sz="2000" dirty="0"/>
              <a:t>. </a:t>
            </a:r>
            <a:endParaRPr lang="en-US" sz="2000" dirty="0" smtClean="0"/>
          </a:p>
          <a:p>
            <a:r>
              <a:rPr lang="en-US" sz="2000" dirty="0" err="1" smtClean="0"/>
              <a:t>Gambar</a:t>
            </a:r>
            <a:r>
              <a:rPr lang="en-US" sz="2000" dirty="0" smtClean="0"/>
              <a:t> </a:t>
            </a:r>
            <a:r>
              <a:rPr lang="en-US" sz="2000" dirty="0"/>
              <a:t>6.4 </a:t>
            </a:r>
            <a:r>
              <a:rPr lang="en-US" sz="2000" dirty="0" err="1"/>
              <a:t>adalah</a:t>
            </a:r>
            <a:r>
              <a:rPr lang="en-US" sz="2000" dirty="0"/>
              <a:t> </a:t>
            </a:r>
            <a:r>
              <a:rPr lang="en-US" sz="2000" dirty="0" err="1"/>
              <a:t>arsitektur</a:t>
            </a:r>
            <a:r>
              <a:rPr lang="en-US" sz="2000" dirty="0"/>
              <a:t> </a:t>
            </a:r>
            <a:r>
              <a:rPr lang="en-US" sz="2000" dirty="0" err="1"/>
              <a:t>backpropagation</a:t>
            </a:r>
            <a:r>
              <a:rPr lang="en-US" sz="2000" dirty="0"/>
              <a:t> </a:t>
            </a:r>
            <a:r>
              <a:rPr lang="en-US" sz="2000" dirty="0" err="1"/>
              <a:t>dengan</a:t>
            </a:r>
            <a:r>
              <a:rPr lang="en-US" sz="2000" dirty="0"/>
              <a:t> n </a:t>
            </a:r>
            <a:r>
              <a:rPr lang="en-US" sz="2000" dirty="0" err="1"/>
              <a:t>buah</a:t>
            </a:r>
            <a:r>
              <a:rPr lang="en-US" sz="2000" dirty="0"/>
              <a:t> </a:t>
            </a:r>
            <a:r>
              <a:rPr lang="en-US" sz="2000" dirty="0" err="1"/>
              <a:t>masukan</a:t>
            </a:r>
            <a:r>
              <a:rPr lang="en-US" sz="2000" dirty="0"/>
              <a:t> (</a:t>
            </a:r>
            <a:r>
              <a:rPr lang="en-US" sz="2000" dirty="0" err="1"/>
              <a:t>ditambah</a:t>
            </a:r>
            <a:r>
              <a:rPr lang="en-US" sz="2000" dirty="0"/>
              <a:t> </a:t>
            </a:r>
            <a:r>
              <a:rPr lang="en-US" sz="2000" dirty="0" err="1"/>
              <a:t>sebuah</a:t>
            </a:r>
            <a:r>
              <a:rPr lang="en-US" sz="2000" dirty="0"/>
              <a:t> bias), </a:t>
            </a:r>
            <a:r>
              <a:rPr lang="en-US" sz="2000" dirty="0" err="1"/>
              <a:t>sebuah</a:t>
            </a:r>
            <a:r>
              <a:rPr lang="en-US" sz="2000" dirty="0"/>
              <a:t> layer yang </a:t>
            </a:r>
            <a:r>
              <a:rPr lang="en-US" sz="2000" dirty="0" err="1"/>
              <a:t>tersembunyi</a:t>
            </a:r>
            <a:r>
              <a:rPr lang="en-US" sz="2000" dirty="0"/>
              <a:t> yang </a:t>
            </a:r>
            <a:r>
              <a:rPr lang="en-US" sz="2000" dirty="0" err="1"/>
              <a:t>terdiri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p unit (</a:t>
            </a:r>
            <a:r>
              <a:rPr lang="en-US" sz="2000" dirty="0" err="1"/>
              <a:t>ditambah</a:t>
            </a:r>
            <a:r>
              <a:rPr lang="en-US" sz="2000" dirty="0"/>
              <a:t> </a:t>
            </a:r>
            <a:r>
              <a:rPr lang="en-US" sz="2000" dirty="0" err="1"/>
              <a:t>sebuah</a:t>
            </a:r>
            <a:r>
              <a:rPr lang="en-US" sz="2000" dirty="0"/>
              <a:t> bias), </a:t>
            </a:r>
            <a:r>
              <a:rPr lang="en-US" sz="2000" dirty="0" err="1"/>
              <a:t>serta</a:t>
            </a:r>
            <a:r>
              <a:rPr lang="en-US" sz="2000" dirty="0"/>
              <a:t> m </a:t>
            </a:r>
            <a:r>
              <a:rPr lang="en-US" sz="2000" dirty="0" err="1"/>
              <a:t>buah</a:t>
            </a:r>
            <a:r>
              <a:rPr lang="en-US" sz="2000" dirty="0"/>
              <a:t> unit </a:t>
            </a:r>
            <a:r>
              <a:rPr lang="en-US" sz="2000" dirty="0" err="1" smtClean="0"/>
              <a:t>keluaran</a:t>
            </a:r>
            <a:endParaRPr lang="en-US" sz="2000" dirty="0" smtClean="0"/>
          </a:p>
          <a:p>
            <a:endParaRPr lang="en-US" sz="2000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7102" t="14392" r="24199" b="12940"/>
          <a:stretch/>
        </p:blipFill>
        <p:spPr>
          <a:xfrm>
            <a:off x="5486400" y="1542245"/>
            <a:ext cx="6336406" cy="53157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9628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695459"/>
            <a:ext cx="8915400" cy="5215763"/>
          </a:xfrm>
        </p:spPr>
        <p:txBody>
          <a:bodyPr>
            <a:normAutofit/>
          </a:bodyPr>
          <a:lstStyle/>
          <a:p>
            <a:r>
              <a:rPr lang="en-US" sz="2000" dirty="0" err="1"/>
              <a:t>Vij</a:t>
            </a:r>
            <a:r>
              <a:rPr lang="en-US" sz="2000" dirty="0"/>
              <a:t> </a:t>
            </a:r>
            <a:r>
              <a:rPr lang="en-US" sz="2000" dirty="0" err="1"/>
              <a:t>merupakan</a:t>
            </a:r>
            <a:r>
              <a:rPr lang="en-US" sz="2000" dirty="0"/>
              <a:t> </a:t>
            </a:r>
            <a:r>
              <a:rPr lang="en-US" sz="2000" dirty="0" err="1"/>
              <a:t>bobot</a:t>
            </a:r>
            <a:r>
              <a:rPr lang="en-US" sz="2000" dirty="0"/>
              <a:t> </a:t>
            </a:r>
            <a:r>
              <a:rPr lang="en-US" sz="2000" dirty="0" err="1"/>
              <a:t>garis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unit </a:t>
            </a:r>
            <a:r>
              <a:rPr lang="en-US" sz="2000" dirty="0" err="1"/>
              <a:t>masukan</a:t>
            </a:r>
            <a:r>
              <a:rPr lang="en-US" sz="2000" dirty="0"/>
              <a:t> xi </a:t>
            </a:r>
            <a:r>
              <a:rPr lang="en-US" sz="2000" dirty="0" err="1"/>
              <a:t>ke</a:t>
            </a:r>
            <a:r>
              <a:rPr lang="en-US" sz="2000" dirty="0"/>
              <a:t> unit layer </a:t>
            </a:r>
            <a:r>
              <a:rPr lang="en-US" sz="2000" dirty="0" err="1"/>
              <a:t>tersembunyi</a:t>
            </a:r>
            <a:r>
              <a:rPr lang="en-US" sz="2000" dirty="0"/>
              <a:t> </a:t>
            </a:r>
            <a:r>
              <a:rPr lang="en-US" sz="2000" dirty="0" err="1"/>
              <a:t>zj</a:t>
            </a:r>
            <a:r>
              <a:rPr lang="en-US" sz="2000" dirty="0"/>
              <a:t> (vj0,vj1……..,</a:t>
            </a:r>
            <a:r>
              <a:rPr lang="en-US" sz="2000" dirty="0" err="1"/>
              <a:t>vjn</a:t>
            </a:r>
            <a:r>
              <a:rPr lang="en-US" sz="2000" dirty="0"/>
              <a:t> </a:t>
            </a:r>
            <a:r>
              <a:rPr lang="en-US" sz="2000" dirty="0" err="1"/>
              <a:t>merupakan</a:t>
            </a:r>
            <a:r>
              <a:rPr lang="en-US" sz="2000" dirty="0"/>
              <a:t> </a:t>
            </a:r>
            <a:r>
              <a:rPr lang="en-US" sz="2000" dirty="0" err="1"/>
              <a:t>bobot</a:t>
            </a:r>
            <a:r>
              <a:rPr lang="en-US" sz="2000" dirty="0"/>
              <a:t> </a:t>
            </a:r>
            <a:r>
              <a:rPr lang="en-US" sz="2000" dirty="0" err="1"/>
              <a:t>garis</a:t>
            </a:r>
            <a:r>
              <a:rPr lang="en-US" sz="2000" dirty="0"/>
              <a:t> yang </a:t>
            </a:r>
            <a:r>
              <a:rPr lang="en-US" sz="2000" dirty="0" err="1"/>
              <a:t>menghubungkan</a:t>
            </a:r>
            <a:r>
              <a:rPr lang="en-US" sz="2000" dirty="0"/>
              <a:t> bias </a:t>
            </a:r>
            <a:r>
              <a:rPr lang="en-US" sz="2000" dirty="0" err="1"/>
              <a:t>dari</a:t>
            </a:r>
            <a:r>
              <a:rPr lang="en-US" sz="2000" dirty="0"/>
              <a:t> unit </a:t>
            </a:r>
            <a:r>
              <a:rPr lang="en-US" sz="2000" dirty="0" err="1"/>
              <a:t>masukan</a:t>
            </a:r>
            <a:r>
              <a:rPr lang="en-US" sz="2000" dirty="0"/>
              <a:t> </a:t>
            </a:r>
            <a:r>
              <a:rPr lang="en-US" sz="2000" dirty="0" err="1"/>
              <a:t>ke</a:t>
            </a:r>
            <a:r>
              <a:rPr lang="en-US" sz="2000" dirty="0"/>
              <a:t> unit layer </a:t>
            </a:r>
            <a:r>
              <a:rPr lang="en-US" sz="2000" dirty="0" err="1"/>
              <a:t>tersembunyi</a:t>
            </a:r>
            <a:r>
              <a:rPr lang="en-US" sz="2000" dirty="0"/>
              <a:t> </a:t>
            </a:r>
            <a:r>
              <a:rPr lang="en-US" sz="2000" dirty="0" err="1" smtClean="0"/>
              <a:t>zj</a:t>
            </a:r>
            <a:r>
              <a:rPr lang="en-US" sz="2000" dirty="0" smtClean="0"/>
              <a:t>). </a:t>
            </a:r>
          </a:p>
          <a:p>
            <a:r>
              <a:rPr lang="en-US" sz="2000" dirty="0" err="1" smtClean="0"/>
              <a:t>Wkj</a:t>
            </a:r>
            <a:r>
              <a:rPr lang="en-US" sz="2000" dirty="0" smtClean="0"/>
              <a:t> </a:t>
            </a:r>
            <a:r>
              <a:rPr lang="en-US" sz="2000" dirty="0" err="1"/>
              <a:t>merupakan</a:t>
            </a:r>
            <a:r>
              <a:rPr lang="en-US" sz="2000" dirty="0"/>
              <a:t> </a:t>
            </a:r>
            <a:r>
              <a:rPr lang="en-US" sz="2000" dirty="0" err="1"/>
              <a:t>bobot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unit layer </a:t>
            </a:r>
            <a:r>
              <a:rPr lang="en-US" sz="2000" dirty="0" err="1"/>
              <a:t>tersembunyi</a:t>
            </a:r>
            <a:r>
              <a:rPr lang="en-US" sz="2000" dirty="0"/>
              <a:t> </a:t>
            </a:r>
            <a:r>
              <a:rPr lang="en-US" sz="2000" dirty="0" err="1"/>
              <a:t>zj</a:t>
            </a:r>
            <a:r>
              <a:rPr lang="en-US" sz="2000" dirty="0"/>
              <a:t> </a:t>
            </a:r>
            <a:r>
              <a:rPr lang="en-US" sz="2000" dirty="0" err="1"/>
              <a:t>ke</a:t>
            </a:r>
            <a:r>
              <a:rPr lang="en-US" sz="2000" dirty="0"/>
              <a:t> unit </a:t>
            </a:r>
            <a:r>
              <a:rPr lang="en-US" sz="2000" dirty="0" err="1"/>
              <a:t>keluaran</a:t>
            </a:r>
            <a:r>
              <a:rPr lang="en-US" sz="2000" dirty="0"/>
              <a:t> </a:t>
            </a:r>
            <a:r>
              <a:rPr lang="en-US" sz="2000" dirty="0" err="1"/>
              <a:t>yk</a:t>
            </a:r>
            <a:r>
              <a:rPr lang="en-US" sz="2000" dirty="0"/>
              <a:t> (wk0 </a:t>
            </a:r>
            <a:r>
              <a:rPr lang="en-US" sz="2000" dirty="0" err="1" smtClean="0"/>
              <a:t>merupakan</a:t>
            </a:r>
            <a:r>
              <a:rPr lang="en-US" sz="2000" dirty="0" smtClean="0"/>
              <a:t> </a:t>
            </a:r>
            <a:r>
              <a:rPr lang="en-US" sz="2000" dirty="0" err="1"/>
              <a:t>bobot</a:t>
            </a:r>
            <a:r>
              <a:rPr lang="en-US" sz="2000" dirty="0"/>
              <a:t> </a:t>
            </a:r>
            <a:r>
              <a:rPr lang="en-US" sz="2000" dirty="0" err="1"/>
              <a:t>dari</a:t>
            </a:r>
            <a:r>
              <a:rPr lang="en-US" sz="2000" dirty="0"/>
              <a:t> bias </a:t>
            </a:r>
            <a:r>
              <a:rPr lang="en-US" sz="2000" dirty="0" err="1"/>
              <a:t>dilayar</a:t>
            </a:r>
            <a:r>
              <a:rPr lang="en-US" sz="2000" dirty="0"/>
              <a:t> </a:t>
            </a:r>
            <a:r>
              <a:rPr lang="en-US" sz="2000" dirty="0" err="1"/>
              <a:t>tersembunyi</a:t>
            </a:r>
            <a:r>
              <a:rPr lang="en-US" sz="2000" dirty="0"/>
              <a:t> </a:t>
            </a:r>
            <a:r>
              <a:rPr lang="en-US" sz="2000" dirty="0" err="1"/>
              <a:t>ke</a:t>
            </a:r>
            <a:r>
              <a:rPr lang="en-US" sz="2000" dirty="0"/>
              <a:t> unit </a:t>
            </a:r>
            <a:r>
              <a:rPr lang="en-US" sz="2000" dirty="0" err="1"/>
              <a:t>keluaran</a:t>
            </a:r>
            <a:r>
              <a:rPr lang="en-US" sz="2000" dirty="0"/>
              <a:t> </a:t>
            </a:r>
            <a:r>
              <a:rPr lang="en-US" sz="2000" dirty="0" err="1"/>
              <a:t>zk</a:t>
            </a:r>
            <a:r>
              <a:rPr lang="en-US" sz="2000" dirty="0"/>
              <a:t> </a:t>
            </a:r>
            <a:r>
              <a:rPr lang="en-US" sz="2000" dirty="0" smtClean="0"/>
              <a:t>).</a:t>
            </a:r>
          </a:p>
          <a:p>
            <a:r>
              <a:rPr lang="en-US" sz="2000" dirty="0"/>
              <a:t>Unit </a:t>
            </a:r>
            <a:r>
              <a:rPr lang="en-US" sz="2000" dirty="0" err="1"/>
              <a:t>keluaran</a:t>
            </a:r>
            <a:r>
              <a:rPr lang="en-US" sz="2000" dirty="0"/>
              <a:t> </a:t>
            </a:r>
            <a:r>
              <a:rPr lang="en-US" sz="2000" dirty="0" err="1"/>
              <a:t>dan</a:t>
            </a:r>
            <a:r>
              <a:rPr lang="en-US" sz="2000" dirty="0"/>
              <a:t> unit </a:t>
            </a:r>
            <a:r>
              <a:rPr lang="en-US" sz="2000" dirty="0" err="1"/>
              <a:t>tersembunyi</a:t>
            </a:r>
            <a:r>
              <a:rPr lang="en-US" sz="2000" dirty="0"/>
              <a:t> </a:t>
            </a:r>
            <a:r>
              <a:rPr lang="en-US" sz="2000" dirty="0" err="1"/>
              <a:t>mempunyai</a:t>
            </a:r>
            <a:r>
              <a:rPr lang="en-US" sz="2000" dirty="0"/>
              <a:t> bias yang </a:t>
            </a:r>
            <a:r>
              <a:rPr lang="en-US" sz="2000" dirty="0" err="1"/>
              <a:t>berlaku</a:t>
            </a:r>
            <a:r>
              <a:rPr lang="en-US" sz="2000" dirty="0"/>
              <a:t> </a:t>
            </a:r>
            <a:r>
              <a:rPr lang="en-US" sz="2000" dirty="0" err="1"/>
              <a:t>sebagai</a:t>
            </a:r>
            <a:r>
              <a:rPr lang="en-US" sz="2000" dirty="0"/>
              <a:t> </a:t>
            </a:r>
            <a:r>
              <a:rPr lang="en-US" sz="2000" dirty="0" err="1"/>
              <a:t>bobot</a:t>
            </a:r>
            <a:r>
              <a:rPr lang="en-US" sz="2000" dirty="0"/>
              <a:t> </a:t>
            </a:r>
            <a:r>
              <a:rPr lang="en-US" sz="2000" dirty="0" err="1"/>
              <a:t>koneksi</a:t>
            </a:r>
            <a:r>
              <a:rPr lang="en-US" sz="2000" dirty="0"/>
              <a:t> yang </a:t>
            </a:r>
            <a:r>
              <a:rPr lang="en-US" sz="2000" dirty="0" err="1"/>
              <a:t>selalu</a:t>
            </a:r>
            <a:r>
              <a:rPr lang="en-US" sz="2000" dirty="0"/>
              <a:t> </a:t>
            </a:r>
            <a:r>
              <a:rPr lang="en-US" sz="2000" dirty="0" err="1"/>
              <a:t>bernilai</a:t>
            </a:r>
            <a:r>
              <a:rPr lang="en-US" sz="2000" dirty="0"/>
              <a:t> 1</a:t>
            </a:r>
          </a:p>
        </p:txBody>
      </p:sp>
    </p:spTree>
    <p:extLst>
      <p:ext uri="{BB962C8B-B14F-4D97-AF65-F5344CB8AC3E}">
        <p14:creationId xmlns:p14="http://schemas.microsoft.com/office/powerpoint/2010/main" val="30312004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solidFill>
                  <a:srgbClr val="FF0000"/>
                </a:solidFill>
              </a:rPr>
              <a:t>FUNGSI AKTIVASI</a:t>
            </a:r>
            <a:endParaRPr lang="en-US" b="1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80315" y="1532586"/>
            <a:ext cx="9624297" cy="4803820"/>
          </a:xfrm>
        </p:spPr>
        <p:txBody>
          <a:bodyPr/>
          <a:lstStyle/>
          <a:p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backpropagation</a:t>
            </a:r>
            <a:r>
              <a:rPr lang="en-US" dirty="0"/>
              <a:t>,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aktivasi</a:t>
            </a:r>
            <a:r>
              <a:rPr lang="en-US" dirty="0"/>
              <a:t> yang </a:t>
            </a:r>
            <a:r>
              <a:rPr lang="en-US" dirty="0" err="1"/>
              <a:t>digunakan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memenuhi</a:t>
            </a:r>
            <a:r>
              <a:rPr lang="en-US" dirty="0"/>
              <a:t> </a:t>
            </a:r>
            <a:r>
              <a:rPr lang="en-US" dirty="0" err="1"/>
              <a:t>beberapa</a:t>
            </a:r>
            <a:r>
              <a:rPr lang="en-US" dirty="0"/>
              <a:t> </a:t>
            </a:r>
            <a:r>
              <a:rPr lang="en-US" dirty="0" err="1"/>
              <a:t>syarat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 : </a:t>
            </a:r>
            <a:endParaRPr lang="en-US" dirty="0" smtClean="0"/>
          </a:p>
          <a:p>
            <a:pPr lvl="1"/>
            <a:r>
              <a:rPr lang="en-US" dirty="0" err="1" smtClean="0"/>
              <a:t>kontinyu</a:t>
            </a:r>
            <a:r>
              <a:rPr lang="en-US" dirty="0"/>
              <a:t>, </a:t>
            </a:r>
            <a:endParaRPr lang="en-US" dirty="0" smtClean="0"/>
          </a:p>
          <a:p>
            <a:pPr lvl="1"/>
            <a:r>
              <a:rPr lang="en-US" dirty="0" err="1" smtClean="0"/>
              <a:t>terdiferensialkan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endParaRPr lang="en-US" dirty="0" smtClean="0"/>
          </a:p>
          <a:p>
            <a:pPr lvl="1"/>
            <a:r>
              <a:rPr lang="en-US" dirty="0" err="1" smtClean="0"/>
              <a:t>derivatifnya</a:t>
            </a:r>
            <a:r>
              <a:rPr lang="en-US" dirty="0" smtClean="0"/>
              <a:t> </a:t>
            </a:r>
            <a:r>
              <a:rPr lang="en-US" dirty="0" err="1"/>
              <a:t>mudah</a:t>
            </a:r>
            <a:r>
              <a:rPr lang="en-US" dirty="0"/>
              <a:t> </a:t>
            </a:r>
            <a:r>
              <a:rPr lang="en-US" dirty="0" err="1"/>
              <a:t>dihitung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Salah </a:t>
            </a:r>
            <a:r>
              <a:rPr lang="en-US" dirty="0" err="1"/>
              <a:t>stu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yang </a:t>
            </a:r>
            <a:r>
              <a:rPr lang="en-US" dirty="0" err="1"/>
              <a:t>memenuhi</a:t>
            </a:r>
            <a:r>
              <a:rPr lang="en-US" dirty="0"/>
              <a:t> </a:t>
            </a:r>
            <a:r>
              <a:rPr lang="en-US" dirty="0" err="1"/>
              <a:t>ketiga</a:t>
            </a:r>
            <a:r>
              <a:rPr lang="en-US" dirty="0"/>
              <a:t> </a:t>
            </a:r>
            <a:r>
              <a:rPr lang="en-US" dirty="0" err="1"/>
              <a:t>syarat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sigmoid </a:t>
            </a:r>
            <a:r>
              <a:rPr lang="en-US" dirty="0" err="1"/>
              <a:t>biner</a:t>
            </a:r>
            <a:r>
              <a:rPr lang="en-US" dirty="0"/>
              <a:t> yang </a:t>
            </a:r>
            <a:r>
              <a:rPr lang="en-US" dirty="0" err="1"/>
              <a:t>memiliki</a:t>
            </a:r>
            <a:r>
              <a:rPr lang="en-US" dirty="0"/>
              <a:t> range (0, 1</a:t>
            </a:r>
            <a:r>
              <a:rPr lang="en-US" dirty="0" smtClean="0"/>
              <a:t>).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turunan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5023" t="40703" r="19249" b="49163"/>
          <a:stretch/>
        </p:blipFill>
        <p:spPr>
          <a:xfrm>
            <a:off x="2305319" y="4043965"/>
            <a:ext cx="6658377" cy="680683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l="25123" t="55766" r="20239" b="37368"/>
          <a:stretch/>
        </p:blipFill>
        <p:spPr>
          <a:xfrm>
            <a:off x="2305319" y="5279389"/>
            <a:ext cx="7109138" cy="5022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161383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7399" t="33231" r="23208" b="19586"/>
          <a:stretch/>
        </p:blipFill>
        <p:spPr>
          <a:xfrm>
            <a:off x="2267240" y="755560"/>
            <a:ext cx="8904458" cy="47823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8195171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3" name="Content Placeholder 2"/>
              <p:cNvSpPr>
                <a:spLocks noGrp="1"/>
              </p:cNvSpPr>
              <p:nvPr>
                <p:ph idx="1"/>
              </p:nvPr>
            </p:nvSpPr>
            <p:spPr>
              <a:xfrm>
                <a:off x="2589212" y="347730"/>
                <a:ext cx="8915400" cy="6207616"/>
              </a:xfrm>
            </p:spPr>
            <p:txBody>
              <a:bodyPr/>
              <a:lstStyle/>
              <a:p>
                <a:r>
                  <a:rPr lang="en-US" dirty="0"/>
                  <a:t>Fungsi</a:t>
                </a:r>
                <a:r>
                  <a:rPr lang="en-US" dirty="0"/>
                  <a:t> lain yang </a:t>
                </a:r>
                <a:r>
                  <a:rPr lang="en-US" dirty="0" err="1"/>
                  <a:t>sering</a:t>
                </a:r>
                <a:r>
                  <a:rPr lang="en-US" dirty="0"/>
                  <a:t> </a:t>
                </a:r>
                <a:r>
                  <a:rPr lang="en-US" dirty="0" err="1"/>
                  <a:t>dipakai</a:t>
                </a:r>
                <a:r>
                  <a:rPr lang="en-US" dirty="0"/>
                  <a:t> </a:t>
                </a:r>
                <a:r>
                  <a:rPr lang="en-US" dirty="0" err="1"/>
                  <a:t>adalah</a:t>
                </a:r>
                <a:r>
                  <a:rPr lang="en-US" dirty="0"/>
                  <a:t> </a:t>
                </a:r>
                <a:r>
                  <a:rPr lang="en-US" dirty="0" err="1"/>
                  <a:t>fungsi</a:t>
                </a:r>
                <a:r>
                  <a:rPr lang="en-US" dirty="0"/>
                  <a:t> sigmoid bipolar yang </a:t>
                </a:r>
                <a:r>
                  <a:rPr lang="en-US" dirty="0" err="1"/>
                  <a:t>bentuk</a:t>
                </a:r>
                <a:r>
                  <a:rPr lang="en-US" dirty="0"/>
                  <a:t> </a:t>
                </a:r>
                <a:r>
                  <a:rPr lang="en-US" dirty="0" err="1"/>
                  <a:t>fungsinya</a:t>
                </a:r>
                <a:r>
                  <a:rPr lang="en-US" dirty="0"/>
                  <a:t> </a:t>
                </a:r>
                <a:r>
                  <a:rPr lang="en-US" dirty="0" err="1"/>
                  <a:t>mirip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fungsi</a:t>
                </a:r>
                <a:r>
                  <a:rPr lang="en-US" dirty="0"/>
                  <a:t> sigmoid </a:t>
                </a:r>
                <a:r>
                  <a:rPr lang="en-US" dirty="0" err="1"/>
                  <a:t>biner</a:t>
                </a:r>
                <a:r>
                  <a:rPr lang="en-US" dirty="0"/>
                  <a:t>, </a:t>
                </a:r>
                <a:r>
                  <a:rPr lang="en-US" dirty="0" err="1"/>
                  <a:t>tapi</a:t>
                </a:r>
                <a:r>
                  <a:rPr lang="en-US" dirty="0"/>
                  <a:t> </a:t>
                </a:r>
                <a:r>
                  <a:rPr lang="en-US" dirty="0" err="1"/>
                  <a:t>dengan</a:t>
                </a:r>
                <a:r>
                  <a:rPr lang="en-US" dirty="0"/>
                  <a:t> range (-1, 1</a:t>
                </a:r>
                <a:r>
                  <a:rPr lang="en-US" dirty="0"/>
                  <a:t>)</a:t>
                </a:r>
              </a:p>
              <a:p>
                <a:endParaRPr lang="en-US" dirty="0"/>
              </a:p>
              <a:p>
                <a:endParaRPr lang="en-US" dirty="0"/>
              </a:p>
              <a:p>
                <a:r>
                  <a:rPr lang="en-US" dirty="0" err="1"/>
                  <a:t>Dengan</a:t>
                </a:r>
                <a:r>
                  <a:rPr lang="en-US" dirty="0"/>
                  <a:t> </a:t>
                </a:r>
                <a:r>
                  <a:rPr lang="en-US" dirty="0" err="1"/>
                  <a:t>turunan</a:t>
                </a:r>
                <a:endParaRPr lang="en-US" dirty="0"/>
              </a:p>
              <a:p>
                <a:pPr marL="400050" lvl="1" indent="0">
                  <a:buNone/>
                </a:pPr>
                <a14:m>
                  <m:oMath xmlns:m="http://schemas.openxmlformats.org/officeDocument/2006/math"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′(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𝑥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)=(1+(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  <m:r>
                      <a:rPr lang="en-US" i="1">
                        <a:latin typeface="Cambria Math" panose="02040503050406030204" pitchFamily="18" charset="0"/>
                      </a:rPr>
                      <m:t>)(1−</m:t>
                    </m:r>
                    <m:r>
                      <a:rPr lang="en-US" i="1">
                        <a:latin typeface="Cambria Math" panose="02040503050406030204" pitchFamily="18" charset="0"/>
                      </a:rPr>
                      <m:t>𝑓</m:t>
                    </m:r>
                    <m:d>
                      <m:d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</m:d>
                  </m:oMath>
                </a14:m>
                <a:r>
                  <a:rPr lang="en-US" dirty="0"/>
                  <a:t>                      (6.7)</a:t>
                </a:r>
                <a:endParaRPr lang="en-US" dirty="0"/>
              </a:p>
              <a:p>
                <a:endParaRPr lang="en-US" dirty="0"/>
              </a:p>
            </p:txBody>
          </p:sp>
        </mc:Choice>
        <mc:Fallback>
          <p:sp>
            <p:nvSpPr>
              <p:cNvPr id="3" name="Content Placeholder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589212" y="347730"/>
                <a:ext cx="8915400" cy="6207616"/>
              </a:xfrm>
              <a:blipFill rotWithShape="0">
                <a:blip r:embed="rId2"/>
                <a:stretch>
                  <a:fillRect l="-479" t="-4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3"/>
          <a:srcRect l="24331" t="56822" r="20437" b="31558"/>
          <a:stretch/>
        </p:blipFill>
        <p:spPr>
          <a:xfrm>
            <a:off x="3013657" y="1023780"/>
            <a:ext cx="6297769" cy="74489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4"/>
          <a:srcRect l="25419" t="30414" r="31523" b="14305"/>
          <a:stretch/>
        </p:blipFill>
        <p:spPr>
          <a:xfrm>
            <a:off x="3013657" y="2814032"/>
            <a:ext cx="5602310" cy="40439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53979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708338"/>
            <a:ext cx="8915400" cy="5202884"/>
          </a:xfrm>
        </p:spPr>
        <p:txBody>
          <a:bodyPr/>
          <a:lstStyle/>
          <a:p>
            <a:r>
              <a:rPr lang="en-US" dirty="0" err="1"/>
              <a:t>Fungsi</a:t>
            </a:r>
            <a:r>
              <a:rPr lang="en-US" dirty="0"/>
              <a:t> sigmoid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maksimum</a:t>
            </a:r>
            <a:r>
              <a:rPr lang="en-US" dirty="0"/>
              <a:t> =1. </a:t>
            </a:r>
            <a:endParaRPr lang="en-US" dirty="0" smtClean="0"/>
          </a:p>
          <a:p>
            <a:r>
              <a:rPr lang="en-US" dirty="0" err="1" smtClean="0"/>
              <a:t>Maka</a:t>
            </a:r>
            <a:r>
              <a:rPr lang="en-US" dirty="0" smtClean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pola</a:t>
            </a:r>
            <a:r>
              <a:rPr lang="en-US" dirty="0"/>
              <a:t> yang </a:t>
            </a:r>
            <a:r>
              <a:rPr lang="en-US" dirty="0" err="1"/>
              <a:t>targetnya</a:t>
            </a:r>
            <a:r>
              <a:rPr lang="en-US" dirty="0"/>
              <a:t> &gt; 1, </a:t>
            </a:r>
            <a:r>
              <a:rPr lang="en-US" dirty="0" err="1"/>
              <a:t>pola</a:t>
            </a:r>
            <a:r>
              <a:rPr lang="en-US" dirty="0"/>
              <a:t> </a:t>
            </a:r>
            <a:r>
              <a:rPr lang="en-US" dirty="0" err="1"/>
              <a:t>masukan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keluaran</a:t>
            </a:r>
            <a:r>
              <a:rPr lang="en-US" dirty="0"/>
              <a:t> </a:t>
            </a:r>
            <a:r>
              <a:rPr lang="en-US" dirty="0" err="1"/>
              <a:t>harus</a:t>
            </a:r>
            <a:r>
              <a:rPr lang="en-US" dirty="0"/>
              <a:t> </a:t>
            </a:r>
            <a:r>
              <a:rPr lang="en-US" dirty="0" err="1"/>
              <a:t>terlebih</a:t>
            </a:r>
            <a:r>
              <a:rPr lang="en-US" dirty="0"/>
              <a:t> </a:t>
            </a:r>
            <a:r>
              <a:rPr lang="en-US" dirty="0" err="1"/>
              <a:t>dahulu</a:t>
            </a:r>
            <a:r>
              <a:rPr lang="en-US" dirty="0"/>
              <a:t> </a:t>
            </a:r>
            <a:r>
              <a:rPr lang="en-US" dirty="0" err="1"/>
              <a:t>ditransformasi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semua</a:t>
            </a:r>
            <a:r>
              <a:rPr lang="en-US" dirty="0"/>
              <a:t> </a:t>
            </a:r>
            <a:r>
              <a:rPr lang="en-US" dirty="0" err="1"/>
              <a:t>polanya</a:t>
            </a:r>
            <a:r>
              <a:rPr lang="en-US" dirty="0"/>
              <a:t> </a:t>
            </a:r>
            <a:r>
              <a:rPr lang="en-US" dirty="0" err="1"/>
              <a:t>memiliki</a:t>
            </a:r>
            <a:r>
              <a:rPr lang="en-US" dirty="0"/>
              <a:t> range yang </a:t>
            </a:r>
            <a:r>
              <a:rPr lang="en-US" dirty="0" err="1"/>
              <a:t>sama</a:t>
            </a:r>
            <a:r>
              <a:rPr lang="en-US" dirty="0"/>
              <a:t> </a:t>
            </a:r>
            <a:r>
              <a:rPr lang="en-US" dirty="0" err="1"/>
              <a:t>seperti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sigmoid yang </a:t>
            </a:r>
            <a:r>
              <a:rPr lang="en-US" dirty="0" err="1"/>
              <a:t>digunakan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Alternatif</a:t>
            </a:r>
            <a:r>
              <a:rPr lang="en-US" dirty="0" smtClean="0"/>
              <a:t> </a:t>
            </a:r>
            <a:r>
              <a:rPr lang="en-US" dirty="0"/>
              <a:t>lain </a:t>
            </a:r>
            <a:r>
              <a:rPr lang="en-US" dirty="0" err="1"/>
              <a:t>adalkah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aktivasi</a:t>
            </a:r>
            <a:r>
              <a:rPr lang="en-US" dirty="0"/>
              <a:t> sigmoid </a:t>
            </a:r>
            <a:r>
              <a:rPr lang="en-US" dirty="0" err="1"/>
              <a:t>hanya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layar</a:t>
            </a:r>
            <a:r>
              <a:rPr lang="en-US" dirty="0"/>
              <a:t> yang </a:t>
            </a:r>
            <a:r>
              <a:rPr lang="en-US" dirty="0" err="1"/>
              <a:t>bukan</a:t>
            </a:r>
            <a:r>
              <a:rPr lang="en-US" dirty="0"/>
              <a:t> </a:t>
            </a:r>
            <a:r>
              <a:rPr lang="en-US" dirty="0" err="1"/>
              <a:t>layar</a:t>
            </a:r>
            <a:r>
              <a:rPr lang="en-US" dirty="0"/>
              <a:t> </a:t>
            </a:r>
            <a:r>
              <a:rPr lang="en-US" dirty="0" err="1"/>
              <a:t>keluaran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Pada</a:t>
            </a:r>
            <a:r>
              <a:rPr lang="en-US" dirty="0" smtClean="0"/>
              <a:t> </a:t>
            </a:r>
            <a:r>
              <a:rPr lang="en-US" dirty="0" err="1"/>
              <a:t>layar</a:t>
            </a:r>
            <a:r>
              <a:rPr lang="en-US" dirty="0"/>
              <a:t> </a:t>
            </a:r>
            <a:r>
              <a:rPr lang="en-US" dirty="0" err="1"/>
              <a:t>keluaran</a:t>
            </a:r>
            <a:r>
              <a:rPr lang="en-US" dirty="0"/>
              <a:t>,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aktivasi</a:t>
            </a:r>
            <a:r>
              <a:rPr lang="en-US" dirty="0"/>
              <a:t> yang </a:t>
            </a:r>
            <a:r>
              <a:rPr lang="en-US" dirty="0" err="1"/>
              <a:t>dipakai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identitas</a:t>
            </a:r>
            <a:r>
              <a:rPr lang="en-US" dirty="0"/>
              <a:t> : f(x) = x (Siang, 2005)</a:t>
            </a:r>
          </a:p>
        </p:txBody>
      </p:sp>
    </p:spTree>
    <p:extLst>
      <p:ext uri="{BB962C8B-B14F-4D97-AF65-F5344CB8AC3E}">
        <p14:creationId xmlns:p14="http://schemas.microsoft.com/office/powerpoint/2010/main" val="28139393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ALGORITMA JARINGAN SYARAF TIRUAN RAMBATAN BALIK</a:t>
            </a:r>
            <a:r>
              <a:rPr lang="en-US" dirty="0">
                <a:solidFill>
                  <a:srgbClr val="FF0000"/>
                </a:solidFill>
              </a:rPr>
              <a:t/>
            </a:r>
            <a:br>
              <a:rPr lang="en-US" dirty="0">
                <a:solidFill>
                  <a:srgbClr val="FF0000"/>
                </a:solidFill>
              </a:rPr>
            </a:b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5420" t="17034" r="26276" b="12719"/>
          <a:stretch/>
        </p:blipFill>
        <p:spPr>
          <a:xfrm>
            <a:off x="2589212" y="1719329"/>
            <a:ext cx="6284891" cy="5138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17157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5519" t="15098" r="25683" b="6733"/>
          <a:stretch/>
        </p:blipFill>
        <p:spPr>
          <a:xfrm>
            <a:off x="2910625" y="231820"/>
            <a:ext cx="7064293" cy="63621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4255140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6606" t="15625" r="26970" b="39657"/>
          <a:stretch/>
        </p:blipFill>
        <p:spPr>
          <a:xfrm>
            <a:off x="3090930" y="497983"/>
            <a:ext cx="78792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197725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7002" t="31646" r="26476" b="28213"/>
          <a:stretch/>
        </p:blipFill>
        <p:spPr>
          <a:xfrm>
            <a:off x="3052292" y="551108"/>
            <a:ext cx="8368323" cy="40595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9868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APLIKASI JARINGAN SYARAF TIRUAN DALAM ROBOTIKA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4408868"/>
          </a:xfrm>
        </p:spPr>
        <p:txBody>
          <a:bodyPr>
            <a:normAutofit lnSpcReduction="10000"/>
          </a:bodyPr>
          <a:lstStyle/>
          <a:p>
            <a:r>
              <a:rPr lang="en-US" dirty="0" err="1"/>
              <a:t>Tujuan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Aplikasi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membuat</a:t>
            </a:r>
            <a:r>
              <a:rPr lang="en-US" dirty="0"/>
              <a:t> </a:t>
            </a:r>
            <a:r>
              <a:rPr lang="en-US" dirty="0" err="1"/>
              <a:t>aplikasi</a:t>
            </a:r>
            <a:r>
              <a:rPr lang="en-US" dirty="0"/>
              <a:t> </a:t>
            </a:r>
            <a:r>
              <a:rPr lang="en-US" dirty="0" err="1"/>
              <a:t>pengenalan</a:t>
            </a:r>
            <a:r>
              <a:rPr lang="en-US" dirty="0"/>
              <a:t> </a:t>
            </a:r>
            <a:r>
              <a:rPr lang="en-US" dirty="0" err="1"/>
              <a:t>suara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pengendalian</a:t>
            </a:r>
            <a:r>
              <a:rPr lang="en-US" dirty="0"/>
              <a:t> robot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syaraf</a:t>
            </a:r>
            <a:r>
              <a:rPr lang="en-US" dirty="0"/>
              <a:t> </a:t>
            </a:r>
            <a:r>
              <a:rPr lang="en-US" dirty="0" err="1"/>
              <a:t>tiruan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algoritma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pemodelan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pengenalan</a:t>
            </a:r>
            <a:r>
              <a:rPr lang="en-US" dirty="0"/>
              <a:t> </a:t>
            </a:r>
            <a:r>
              <a:rPr lang="en-US" dirty="0" err="1"/>
              <a:t>suara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Terlebih</a:t>
            </a:r>
            <a:r>
              <a:rPr lang="en-US" dirty="0" smtClean="0"/>
              <a:t> </a:t>
            </a:r>
            <a:r>
              <a:rPr lang="en-US" dirty="0" err="1"/>
              <a:t>dahulu</a:t>
            </a:r>
            <a:r>
              <a:rPr lang="en-US" dirty="0"/>
              <a:t> </a:t>
            </a:r>
            <a:r>
              <a:rPr lang="en-US" dirty="0" err="1"/>
              <a:t>menentukan</a:t>
            </a:r>
            <a:r>
              <a:rPr lang="en-US" dirty="0"/>
              <a:t> </a:t>
            </a:r>
            <a:r>
              <a:rPr lang="en-US" dirty="0" err="1"/>
              <a:t>batasan</a:t>
            </a:r>
            <a:r>
              <a:rPr lang="en-US" dirty="0"/>
              <a:t> </a:t>
            </a:r>
            <a:r>
              <a:rPr lang="en-US" dirty="0" err="1"/>
              <a:t>permasalahan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berikut</a:t>
            </a:r>
            <a:r>
              <a:rPr lang="en-US" dirty="0"/>
              <a:t> : </a:t>
            </a:r>
            <a:endParaRPr lang="en-US" dirty="0" smtClean="0"/>
          </a:p>
          <a:p>
            <a:pPr lvl="1"/>
            <a:r>
              <a:rPr lang="en-US" dirty="0" smtClean="0"/>
              <a:t>Data </a:t>
            </a:r>
            <a:r>
              <a:rPr lang="en-US" dirty="0" err="1"/>
              <a:t>masukan</a:t>
            </a:r>
            <a:r>
              <a:rPr lang="en-US" dirty="0"/>
              <a:t> </a:t>
            </a:r>
            <a:r>
              <a:rPr lang="en-US" dirty="0" err="1"/>
              <a:t>berupa</a:t>
            </a:r>
            <a:r>
              <a:rPr lang="en-US" dirty="0"/>
              <a:t> 5 </a:t>
            </a:r>
            <a:r>
              <a:rPr lang="en-US" dirty="0" err="1"/>
              <a:t>buah</a:t>
            </a:r>
            <a:r>
              <a:rPr lang="en-US" dirty="0"/>
              <a:t> kata </a:t>
            </a:r>
            <a:r>
              <a:rPr lang="en-US" dirty="0" err="1"/>
              <a:t>bahasa</a:t>
            </a:r>
            <a:r>
              <a:rPr lang="en-US" dirty="0"/>
              <a:t> Indonesia,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maju</a:t>
            </a:r>
            <a:r>
              <a:rPr lang="en-US" dirty="0"/>
              <a:t>, </a:t>
            </a:r>
            <a:r>
              <a:rPr lang="en-US" dirty="0" err="1"/>
              <a:t>mundur</a:t>
            </a:r>
            <a:r>
              <a:rPr lang="en-US" dirty="0"/>
              <a:t>, </a:t>
            </a:r>
            <a:r>
              <a:rPr lang="en-US" dirty="0" err="1"/>
              <a:t>kanan</a:t>
            </a:r>
            <a:r>
              <a:rPr lang="en-US" dirty="0"/>
              <a:t>, </a:t>
            </a:r>
            <a:r>
              <a:rPr lang="en-US" dirty="0" err="1"/>
              <a:t>kiri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stop yang </a:t>
            </a:r>
            <a:r>
              <a:rPr lang="en-US" dirty="0" err="1"/>
              <a:t>diambil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6 orang </a:t>
            </a:r>
            <a:r>
              <a:rPr lang="en-US" dirty="0" err="1"/>
              <a:t>responden</a:t>
            </a:r>
            <a:r>
              <a:rPr lang="en-US" dirty="0"/>
              <a:t> yang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5 orang </a:t>
            </a:r>
            <a:r>
              <a:rPr lang="en-US" dirty="0" err="1"/>
              <a:t>pria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1 orang </a:t>
            </a:r>
            <a:r>
              <a:rPr lang="en-US" dirty="0" err="1"/>
              <a:t>wanita</a:t>
            </a:r>
            <a:r>
              <a:rPr lang="en-US" dirty="0"/>
              <a:t>. </a:t>
            </a:r>
            <a:r>
              <a:rPr lang="en-US" dirty="0" err="1"/>
              <a:t>Masing-masing</a:t>
            </a:r>
            <a:r>
              <a:rPr lang="en-US" dirty="0"/>
              <a:t> </a:t>
            </a:r>
            <a:r>
              <a:rPr lang="en-US" dirty="0" err="1"/>
              <a:t>responden</a:t>
            </a:r>
            <a:r>
              <a:rPr lang="en-US" dirty="0"/>
              <a:t> </a:t>
            </a:r>
            <a:r>
              <a:rPr lang="en-US" dirty="0" err="1"/>
              <a:t>diambil</a:t>
            </a:r>
            <a:r>
              <a:rPr lang="en-US" dirty="0"/>
              <a:t> </a:t>
            </a:r>
            <a:r>
              <a:rPr lang="en-US" dirty="0" err="1"/>
              <a:t>datanya</a:t>
            </a:r>
            <a:r>
              <a:rPr lang="en-US" dirty="0"/>
              <a:t> </a:t>
            </a:r>
            <a:r>
              <a:rPr lang="en-US" dirty="0" err="1"/>
              <a:t>sebanyak</a:t>
            </a:r>
            <a:r>
              <a:rPr lang="en-US" dirty="0"/>
              <a:t> 10 </a:t>
            </a:r>
            <a:r>
              <a:rPr lang="en-US" dirty="0" err="1"/>
              <a:t>buah</a:t>
            </a:r>
            <a:r>
              <a:rPr lang="en-US" dirty="0"/>
              <a:t> </a:t>
            </a:r>
            <a:r>
              <a:rPr lang="en-US" dirty="0" err="1"/>
              <a:t>contoh</a:t>
            </a:r>
            <a:r>
              <a:rPr lang="en-US" dirty="0"/>
              <a:t> </a:t>
            </a:r>
            <a:r>
              <a:rPr lang="en-US" dirty="0" err="1"/>
              <a:t>bunyi</a:t>
            </a:r>
            <a:r>
              <a:rPr lang="en-US" dirty="0"/>
              <a:t>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kata. </a:t>
            </a:r>
            <a:endParaRPr lang="en-US" dirty="0" smtClean="0"/>
          </a:p>
          <a:p>
            <a:pPr lvl="1"/>
            <a:r>
              <a:rPr lang="en-US" dirty="0" err="1" smtClean="0"/>
              <a:t>Analisis</a:t>
            </a:r>
            <a:r>
              <a:rPr lang="en-US" dirty="0" smtClean="0"/>
              <a:t> </a:t>
            </a:r>
            <a:r>
              <a:rPr lang="en-US" dirty="0" err="1"/>
              <a:t>sinyal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ekstraksi</a:t>
            </a:r>
            <a:r>
              <a:rPr lang="en-US" dirty="0"/>
              <a:t> </a:t>
            </a:r>
            <a:r>
              <a:rPr lang="en-US" dirty="0" err="1"/>
              <a:t>ciri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LPC (Linear Predictive Coding) </a:t>
            </a:r>
            <a:r>
              <a:rPr lang="en-US" dirty="0" err="1"/>
              <a:t>dan</a:t>
            </a:r>
            <a:r>
              <a:rPr lang="en-US" dirty="0"/>
              <a:t> FFT (Fast Fourier Transform), </a:t>
            </a:r>
            <a:endParaRPr lang="en-US" dirty="0" smtClean="0"/>
          </a:p>
          <a:p>
            <a:pPr lvl="1"/>
            <a:r>
              <a:rPr lang="en-US" dirty="0" smtClean="0"/>
              <a:t>Proses </a:t>
            </a:r>
            <a:r>
              <a:rPr lang="en-US" dirty="0" err="1"/>
              <a:t>pengenalan</a:t>
            </a:r>
            <a:r>
              <a:rPr lang="en-US" dirty="0"/>
              <a:t> </a:t>
            </a:r>
            <a:r>
              <a:rPr lang="en-US" dirty="0" err="1"/>
              <a:t>suara</a:t>
            </a:r>
            <a:r>
              <a:rPr lang="en-US" dirty="0"/>
              <a:t>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Syaraf</a:t>
            </a:r>
            <a:r>
              <a:rPr lang="en-US" dirty="0"/>
              <a:t> </a:t>
            </a:r>
            <a:r>
              <a:rPr lang="en-US" dirty="0" err="1"/>
              <a:t>Tiruan</a:t>
            </a:r>
            <a:r>
              <a:rPr lang="en-US" dirty="0"/>
              <a:t> Multilayer Perceptron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metode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 Back Propagation, </a:t>
            </a:r>
            <a:endParaRPr lang="en-US" dirty="0" smtClean="0"/>
          </a:p>
          <a:p>
            <a:pPr lvl="1"/>
            <a:r>
              <a:rPr lang="en-US" dirty="0" smtClean="0"/>
              <a:t>Proses </a:t>
            </a:r>
            <a:r>
              <a:rPr lang="en-US" dirty="0" err="1"/>
              <a:t>pengiriman</a:t>
            </a:r>
            <a:r>
              <a:rPr lang="en-US" dirty="0"/>
              <a:t> data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komputer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komunikasi</a:t>
            </a:r>
            <a:r>
              <a:rPr lang="en-US" dirty="0"/>
              <a:t> serial, </a:t>
            </a:r>
            <a:endParaRPr lang="en-US" dirty="0" smtClean="0"/>
          </a:p>
          <a:p>
            <a:pPr lvl="1"/>
            <a:r>
              <a:rPr lang="en-US" dirty="0" err="1" smtClean="0"/>
              <a:t>Pembuatan</a:t>
            </a:r>
            <a:r>
              <a:rPr lang="en-US" dirty="0" smtClean="0"/>
              <a:t> </a:t>
            </a:r>
            <a:r>
              <a:rPr lang="en-US" dirty="0"/>
              <a:t>program </a:t>
            </a:r>
            <a:r>
              <a:rPr lang="en-US" dirty="0" err="1"/>
              <a:t>dilakukan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bantuan</a:t>
            </a:r>
            <a:r>
              <a:rPr lang="en-US" dirty="0"/>
              <a:t> </a:t>
            </a:r>
            <a:r>
              <a:rPr lang="en-US" dirty="0" err="1"/>
              <a:t>bahasa</a:t>
            </a:r>
            <a:r>
              <a:rPr lang="en-US" dirty="0"/>
              <a:t> </a:t>
            </a:r>
            <a:r>
              <a:rPr lang="en-US" dirty="0" err="1"/>
              <a:t>pemrograman</a:t>
            </a:r>
            <a:r>
              <a:rPr lang="en-US" dirty="0"/>
              <a:t> </a:t>
            </a:r>
            <a:r>
              <a:rPr lang="en-US" dirty="0" err="1"/>
              <a:t>Matlab</a:t>
            </a:r>
            <a:r>
              <a:rPr lang="en-US" dirty="0"/>
              <a:t>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429338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540913"/>
            <a:ext cx="8915400" cy="5370309"/>
          </a:xfrm>
        </p:spPr>
        <p:txBody>
          <a:bodyPr/>
          <a:lstStyle/>
          <a:p>
            <a:r>
              <a:rPr lang="en-US" dirty="0"/>
              <a:t>Salah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bentuk</a:t>
            </a:r>
            <a:r>
              <a:rPr lang="en-US" dirty="0"/>
              <a:t> </a:t>
            </a:r>
            <a:r>
              <a:rPr lang="en-US" dirty="0" err="1"/>
              <a:t>pendekatan</a:t>
            </a:r>
            <a:r>
              <a:rPr lang="en-US" dirty="0"/>
              <a:t> </a:t>
            </a:r>
            <a:r>
              <a:rPr lang="en-US" dirty="0" err="1"/>
              <a:t>pengenalan</a:t>
            </a:r>
            <a:r>
              <a:rPr lang="en-US" dirty="0"/>
              <a:t> </a:t>
            </a:r>
            <a:r>
              <a:rPr lang="en-US" dirty="0" err="1"/>
              <a:t>suara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pendekatan</a:t>
            </a:r>
            <a:r>
              <a:rPr lang="en-US" dirty="0"/>
              <a:t> </a:t>
            </a:r>
            <a:r>
              <a:rPr lang="en-US" dirty="0" err="1"/>
              <a:t>pengenalan</a:t>
            </a:r>
            <a:r>
              <a:rPr lang="en-US" dirty="0"/>
              <a:t> </a:t>
            </a:r>
            <a:r>
              <a:rPr lang="en-US" dirty="0" err="1"/>
              <a:t>pola</a:t>
            </a:r>
            <a:r>
              <a:rPr lang="en-US" dirty="0"/>
              <a:t> yang </a:t>
            </a:r>
            <a:r>
              <a:rPr lang="en-US" dirty="0" err="1"/>
              <a:t>terdiri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dua</a:t>
            </a:r>
            <a:r>
              <a:rPr lang="en-US" dirty="0"/>
              <a:t> </a:t>
            </a:r>
            <a:r>
              <a:rPr lang="en-US" dirty="0" err="1"/>
              <a:t>langkah</a:t>
            </a:r>
            <a:r>
              <a:rPr lang="en-US" dirty="0"/>
              <a:t>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pola</a:t>
            </a:r>
            <a:r>
              <a:rPr lang="en-US" dirty="0"/>
              <a:t> </a:t>
            </a:r>
            <a:r>
              <a:rPr lang="en-US" dirty="0" err="1"/>
              <a:t>suara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pengenalan</a:t>
            </a:r>
            <a:r>
              <a:rPr lang="en-US" dirty="0"/>
              <a:t> </a:t>
            </a:r>
            <a:r>
              <a:rPr lang="en-US" dirty="0" err="1"/>
              <a:t>suara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perbandingan</a:t>
            </a:r>
            <a:r>
              <a:rPr lang="en-US" dirty="0"/>
              <a:t> </a:t>
            </a:r>
            <a:r>
              <a:rPr lang="en-US" dirty="0" err="1"/>
              <a:t>pola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Tahap</a:t>
            </a:r>
            <a:r>
              <a:rPr lang="en-US" dirty="0" smtClean="0"/>
              <a:t> </a:t>
            </a:r>
            <a:r>
              <a:rPr lang="en-US" dirty="0" err="1"/>
              <a:t>perbandingan</a:t>
            </a:r>
            <a:r>
              <a:rPr lang="en-US" dirty="0"/>
              <a:t> </a:t>
            </a:r>
            <a:r>
              <a:rPr lang="en-US" dirty="0" err="1"/>
              <a:t>pola</a:t>
            </a:r>
            <a:r>
              <a:rPr lang="en-US" dirty="0"/>
              <a:t> </a:t>
            </a:r>
            <a:r>
              <a:rPr lang="en-US" dirty="0" err="1"/>
              <a:t>adalah</a:t>
            </a:r>
            <a:r>
              <a:rPr lang="en-US" dirty="0"/>
              <a:t> </a:t>
            </a:r>
            <a:r>
              <a:rPr lang="en-US" dirty="0" err="1"/>
              <a:t>tahap</a:t>
            </a:r>
            <a:r>
              <a:rPr lang="en-US" dirty="0"/>
              <a:t> </a:t>
            </a:r>
            <a:r>
              <a:rPr lang="en-US" dirty="0" err="1"/>
              <a:t>saat</a:t>
            </a:r>
            <a:r>
              <a:rPr lang="en-US" dirty="0"/>
              <a:t> </a:t>
            </a:r>
            <a:r>
              <a:rPr lang="en-US" dirty="0" err="1"/>
              <a:t>suara</a:t>
            </a:r>
            <a:r>
              <a:rPr lang="en-US" dirty="0"/>
              <a:t> yang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dikenali</a:t>
            </a:r>
            <a:r>
              <a:rPr lang="en-US" dirty="0"/>
              <a:t> </a:t>
            </a:r>
            <a:r>
              <a:rPr lang="en-US" dirty="0" err="1"/>
              <a:t>dibandingkan</a:t>
            </a:r>
            <a:r>
              <a:rPr lang="en-US" dirty="0"/>
              <a:t> </a:t>
            </a:r>
            <a:r>
              <a:rPr lang="en-US" dirty="0" err="1"/>
              <a:t>polanya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kemungkinan</a:t>
            </a:r>
            <a:r>
              <a:rPr lang="en-US" dirty="0"/>
              <a:t> </a:t>
            </a:r>
            <a:r>
              <a:rPr lang="en-US" dirty="0" err="1"/>
              <a:t>pola</a:t>
            </a:r>
            <a:r>
              <a:rPr lang="en-US" dirty="0"/>
              <a:t> yang </a:t>
            </a:r>
            <a:r>
              <a:rPr lang="en-US" dirty="0" err="1"/>
              <a:t>telah</a:t>
            </a:r>
            <a:r>
              <a:rPr lang="en-US" dirty="0"/>
              <a:t> </a:t>
            </a:r>
            <a:r>
              <a:rPr lang="en-US" dirty="0" err="1"/>
              <a:t>dipelajari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</a:t>
            </a:r>
            <a:r>
              <a:rPr lang="en-US" dirty="0" err="1"/>
              <a:t>fase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, </a:t>
            </a:r>
            <a:r>
              <a:rPr lang="en-US" dirty="0" err="1"/>
              <a:t>untuk</a:t>
            </a:r>
            <a:r>
              <a:rPr lang="en-US" dirty="0"/>
              <a:t> </a:t>
            </a:r>
            <a:r>
              <a:rPr lang="en-US" dirty="0" err="1"/>
              <a:t>kemudian</a:t>
            </a:r>
            <a:r>
              <a:rPr lang="en-US" dirty="0"/>
              <a:t> </a:t>
            </a:r>
            <a:r>
              <a:rPr lang="en-US" dirty="0" err="1"/>
              <a:t>diklasifikasikan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pola</a:t>
            </a:r>
            <a:r>
              <a:rPr lang="en-US" dirty="0"/>
              <a:t> </a:t>
            </a:r>
            <a:r>
              <a:rPr lang="en-US" dirty="0" err="1"/>
              <a:t>terbaik</a:t>
            </a:r>
            <a:r>
              <a:rPr lang="en-US" dirty="0"/>
              <a:t> yang </a:t>
            </a:r>
            <a:r>
              <a:rPr lang="en-US" dirty="0" err="1"/>
              <a:t>cocok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Blok </a:t>
            </a:r>
            <a:r>
              <a:rPr lang="en-US" dirty="0"/>
              <a:t>diagram </a:t>
            </a:r>
            <a:r>
              <a:rPr lang="en-US" dirty="0" err="1"/>
              <a:t>pembelajaran</a:t>
            </a:r>
            <a:r>
              <a:rPr lang="en-US" dirty="0"/>
              <a:t> </a:t>
            </a:r>
            <a:r>
              <a:rPr lang="en-US" dirty="0" err="1"/>
              <a:t>pola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pengenalan</a:t>
            </a:r>
            <a:r>
              <a:rPr lang="en-US" dirty="0"/>
              <a:t> </a:t>
            </a:r>
            <a:r>
              <a:rPr lang="en-US" dirty="0" err="1"/>
              <a:t>suara</a:t>
            </a:r>
            <a:r>
              <a:rPr lang="en-US" dirty="0"/>
              <a:t> </a:t>
            </a:r>
            <a:r>
              <a:rPr lang="en-US" dirty="0" err="1"/>
              <a:t>ditunjukkan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gambar</a:t>
            </a:r>
            <a:r>
              <a:rPr lang="en-US" dirty="0"/>
              <a:t> di </a:t>
            </a:r>
            <a:r>
              <a:rPr lang="en-US" dirty="0" err="1"/>
              <a:t>bawah</a:t>
            </a:r>
            <a:r>
              <a:rPr lang="en-US" dirty="0"/>
              <a:t> </a:t>
            </a:r>
            <a:r>
              <a:rPr lang="en-US" dirty="0" err="1"/>
              <a:t>ini</a:t>
            </a:r>
            <a:r>
              <a:rPr lang="en-US" dirty="0"/>
              <a:t>. </a:t>
            </a:r>
            <a:r>
              <a:rPr lang="en-US" dirty="0" err="1"/>
              <a:t>Pengenalan</a:t>
            </a:r>
            <a:r>
              <a:rPr lang="en-US" dirty="0"/>
              <a:t> </a:t>
            </a:r>
            <a:r>
              <a:rPr lang="en-US" dirty="0" err="1"/>
              <a:t>suara</a:t>
            </a:r>
            <a:r>
              <a:rPr lang="en-US" dirty="0"/>
              <a:t> </a:t>
            </a:r>
            <a:r>
              <a:rPr lang="en-US" dirty="0" err="1"/>
              <a:t>secara</a:t>
            </a:r>
            <a:r>
              <a:rPr lang="en-US" dirty="0"/>
              <a:t> </a:t>
            </a:r>
            <a:r>
              <a:rPr lang="en-US" dirty="0" err="1"/>
              <a:t>umum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dibagi</a:t>
            </a:r>
            <a:r>
              <a:rPr lang="en-US" dirty="0"/>
              <a:t> </a:t>
            </a:r>
            <a:r>
              <a:rPr lang="en-US" dirty="0" err="1"/>
              <a:t>menjadi</a:t>
            </a:r>
            <a:r>
              <a:rPr lang="en-US" dirty="0"/>
              <a:t> </a:t>
            </a:r>
            <a:r>
              <a:rPr lang="en-US" dirty="0" err="1"/>
              <a:t>tiga</a:t>
            </a:r>
            <a:r>
              <a:rPr lang="en-US" dirty="0"/>
              <a:t> </a:t>
            </a:r>
            <a:r>
              <a:rPr lang="en-US" dirty="0" err="1"/>
              <a:t>tahap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tahap</a:t>
            </a:r>
            <a:r>
              <a:rPr lang="en-US" dirty="0"/>
              <a:t> </a:t>
            </a:r>
            <a:r>
              <a:rPr lang="en-US" dirty="0" err="1"/>
              <a:t>ekstraksi</a:t>
            </a:r>
            <a:r>
              <a:rPr lang="en-US" dirty="0"/>
              <a:t> </a:t>
            </a:r>
            <a:r>
              <a:rPr lang="en-US" dirty="0" err="1"/>
              <a:t>ciri</a:t>
            </a:r>
            <a:r>
              <a:rPr lang="en-US" dirty="0"/>
              <a:t>, </a:t>
            </a:r>
            <a:r>
              <a:rPr lang="en-US" dirty="0" err="1"/>
              <a:t>tahap</a:t>
            </a:r>
            <a:r>
              <a:rPr lang="en-US" dirty="0"/>
              <a:t> </a:t>
            </a:r>
            <a:r>
              <a:rPr lang="en-US" dirty="0" err="1"/>
              <a:t>pemodelan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pembelajaran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tahap</a:t>
            </a:r>
            <a:r>
              <a:rPr lang="en-US" dirty="0"/>
              <a:t> </a:t>
            </a:r>
            <a:r>
              <a:rPr lang="en-US" dirty="0" err="1"/>
              <a:t>pengenalan</a:t>
            </a:r>
            <a:r>
              <a:rPr lang="en-US" dirty="0"/>
              <a:t> </a:t>
            </a:r>
            <a:r>
              <a:rPr lang="en-US" dirty="0" err="1"/>
              <a:t>suara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smtClean="0"/>
              <a:t>Model </a:t>
            </a:r>
            <a:r>
              <a:rPr lang="en-US" dirty="0" err="1"/>
              <a:t>matematis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neuron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dilihat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Gambar</a:t>
            </a:r>
            <a:r>
              <a:rPr lang="en-US" dirty="0"/>
              <a:t> 6.8 </a:t>
            </a:r>
            <a:r>
              <a:rPr lang="en-US" dirty="0" err="1"/>
              <a:t>Masukan</a:t>
            </a:r>
            <a:r>
              <a:rPr lang="en-US" dirty="0"/>
              <a:t>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bobot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model </a:t>
            </a:r>
            <a:r>
              <a:rPr lang="en-US" dirty="0" err="1"/>
              <a:t>matematis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dendrit</a:t>
            </a:r>
            <a:r>
              <a:rPr lang="en-US" dirty="0"/>
              <a:t>, </a:t>
            </a:r>
            <a:r>
              <a:rPr lang="en-US" dirty="0" err="1"/>
              <a:t>penjumlahan</a:t>
            </a:r>
            <a:r>
              <a:rPr lang="en-US" dirty="0"/>
              <a:t>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fungsi</a:t>
            </a:r>
            <a:r>
              <a:rPr lang="en-US" dirty="0"/>
              <a:t> </a:t>
            </a:r>
            <a:r>
              <a:rPr lang="en-US" dirty="0" err="1"/>
              <a:t>pengaktif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model </a:t>
            </a:r>
            <a:r>
              <a:rPr lang="en-US" dirty="0" err="1"/>
              <a:t>matematis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soma (</a:t>
            </a:r>
            <a:r>
              <a:rPr lang="en-US" dirty="0" err="1"/>
              <a:t>badan</a:t>
            </a:r>
            <a:r>
              <a:rPr lang="en-US" dirty="0"/>
              <a:t> </a:t>
            </a:r>
            <a:r>
              <a:rPr lang="en-US" dirty="0" err="1"/>
              <a:t>sel</a:t>
            </a:r>
            <a:r>
              <a:rPr lang="en-US" dirty="0"/>
              <a:t>), </a:t>
            </a:r>
            <a:r>
              <a:rPr lang="en-US" dirty="0" err="1"/>
              <a:t>serta</a:t>
            </a:r>
            <a:r>
              <a:rPr lang="en-US" dirty="0"/>
              <a:t> </a:t>
            </a:r>
            <a:r>
              <a:rPr lang="en-US" dirty="0" err="1"/>
              <a:t>keluaran</a:t>
            </a:r>
            <a:r>
              <a:rPr lang="en-US" dirty="0"/>
              <a:t> </a:t>
            </a:r>
            <a:r>
              <a:rPr lang="en-US" dirty="0" err="1"/>
              <a:t>merupakan</a:t>
            </a:r>
            <a:r>
              <a:rPr lang="en-US" dirty="0"/>
              <a:t> model </a:t>
            </a:r>
            <a:r>
              <a:rPr lang="en-US" dirty="0" err="1"/>
              <a:t>matematis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akson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805661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3451538"/>
            <a:ext cx="8915400" cy="3309870"/>
          </a:xfrm>
        </p:spPr>
        <p:txBody>
          <a:bodyPr>
            <a:normAutofit fontScale="92500" lnSpcReduction="10000"/>
          </a:bodyPr>
          <a:lstStyle/>
          <a:p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jalur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masukan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neuron </a:t>
            </a:r>
            <a:r>
              <a:rPr lang="en-US" dirty="0" err="1"/>
              <a:t>mempunyai</a:t>
            </a:r>
            <a:r>
              <a:rPr lang="en-US" dirty="0"/>
              <a:t> </a:t>
            </a:r>
            <a:r>
              <a:rPr lang="en-US" dirty="0" err="1"/>
              <a:t>bobot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terdapat</a:t>
            </a:r>
            <a:r>
              <a:rPr lang="en-US" dirty="0"/>
              <a:t> </a:t>
            </a:r>
            <a:r>
              <a:rPr lang="en-US" dirty="0" err="1"/>
              <a:t>satu</a:t>
            </a:r>
            <a:r>
              <a:rPr lang="en-US" dirty="0"/>
              <a:t> </a:t>
            </a:r>
            <a:r>
              <a:rPr lang="en-US" dirty="0" err="1"/>
              <a:t>jalur</a:t>
            </a:r>
            <a:r>
              <a:rPr lang="en-US" dirty="0"/>
              <a:t> </a:t>
            </a:r>
            <a:r>
              <a:rPr lang="en-US" dirty="0" err="1"/>
              <a:t>masukan</a:t>
            </a:r>
            <a:r>
              <a:rPr lang="en-US" dirty="0"/>
              <a:t> </a:t>
            </a:r>
            <a:r>
              <a:rPr lang="en-US" dirty="0" err="1"/>
              <a:t>tambahan</a:t>
            </a:r>
            <a:r>
              <a:rPr lang="en-US" dirty="0"/>
              <a:t> yang </a:t>
            </a:r>
            <a:r>
              <a:rPr lang="en-US" dirty="0" err="1"/>
              <a:t>bukan</a:t>
            </a:r>
            <a:r>
              <a:rPr lang="en-US" dirty="0"/>
              <a:t> </a:t>
            </a:r>
            <a:r>
              <a:rPr lang="en-US" dirty="0" err="1" smtClean="0"/>
              <a:t>merupakan</a:t>
            </a:r>
            <a:r>
              <a:rPr lang="en-US" dirty="0"/>
              <a:t> </a:t>
            </a:r>
            <a:r>
              <a:rPr lang="en-US" dirty="0" err="1"/>
              <a:t>jalur</a:t>
            </a:r>
            <a:r>
              <a:rPr lang="en-US" dirty="0"/>
              <a:t> </a:t>
            </a:r>
            <a:r>
              <a:rPr lang="en-US" dirty="0" err="1"/>
              <a:t>masukan</a:t>
            </a:r>
            <a:r>
              <a:rPr lang="en-US" dirty="0"/>
              <a:t>, </a:t>
            </a:r>
            <a:r>
              <a:rPr lang="en-US" dirty="0" err="1"/>
              <a:t>yaitu</a:t>
            </a:r>
            <a:r>
              <a:rPr lang="en-US" dirty="0"/>
              <a:t> </a:t>
            </a:r>
            <a:r>
              <a:rPr lang="en-US" dirty="0" err="1"/>
              <a:t>jalur</a:t>
            </a:r>
            <a:r>
              <a:rPr lang="en-US" dirty="0"/>
              <a:t> ke-0. </a:t>
            </a:r>
            <a:endParaRPr lang="en-US" dirty="0" smtClean="0"/>
          </a:p>
          <a:p>
            <a:r>
              <a:rPr lang="en-US" dirty="0" err="1" smtClean="0"/>
              <a:t>Jalur</a:t>
            </a:r>
            <a:r>
              <a:rPr lang="en-US" dirty="0" smtClean="0"/>
              <a:t> </a:t>
            </a:r>
            <a:r>
              <a:rPr lang="en-US" dirty="0"/>
              <a:t>ke-0 </a:t>
            </a:r>
            <a:r>
              <a:rPr lang="en-US" dirty="0" err="1"/>
              <a:t>ini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berfungsi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koreksi</a:t>
            </a:r>
            <a:r>
              <a:rPr lang="en-US" dirty="0"/>
              <a:t> </a:t>
            </a:r>
            <a:r>
              <a:rPr lang="en-US" dirty="0" err="1"/>
              <a:t>atau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juga</a:t>
            </a:r>
            <a:r>
              <a:rPr lang="en-US" dirty="0"/>
              <a:t> </a:t>
            </a:r>
            <a:r>
              <a:rPr lang="en-US" dirty="0" err="1"/>
              <a:t>berfungsi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threshold (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ambang</a:t>
            </a:r>
            <a:r>
              <a:rPr lang="en-US" dirty="0"/>
              <a:t> </a:t>
            </a:r>
            <a:r>
              <a:rPr lang="en-US" dirty="0" err="1"/>
              <a:t>batas</a:t>
            </a:r>
            <a:r>
              <a:rPr lang="en-US" dirty="0"/>
              <a:t>). </a:t>
            </a:r>
            <a:endParaRPr lang="en-US" dirty="0" smtClean="0"/>
          </a:p>
          <a:p>
            <a:r>
              <a:rPr lang="en-US" dirty="0" err="1" smtClean="0"/>
              <a:t>Impuls</a:t>
            </a:r>
            <a:r>
              <a:rPr lang="en-US" dirty="0" smtClean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sistem</a:t>
            </a:r>
            <a:r>
              <a:rPr lang="en-US" dirty="0"/>
              <a:t> </a:t>
            </a:r>
            <a:r>
              <a:rPr lang="en-US" dirty="0" err="1"/>
              <a:t>syaraf</a:t>
            </a:r>
            <a:r>
              <a:rPr lang="en-US" dirty="0"/>
              <a:t> </a:t>
            </a:r>
            <a:r>
              <a:rPr lang="en-US" dirty="0" err="1"/>
              <a:t>manusia</a:t>
            </a:r>
            <a:r>
              <a:rPr lang="en-US" dirty="0"/>
              <a:t> </a:t>
            </a:r>
            <a:r>
              <a:rPr lang="en-US" dirty="0" err="1"/>
              <a:t>dimodelkan</a:t>
            </a:r>
            <a:r>
              <a:rPr lang="en-US" dirty="0"/>
              <a:t> </a:t>
            </a:r>
            <a:r>
              <a:rPr lang="en-US" dirty="0" err="1"/>
              <a:t>sebagai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yang </a:t>
            </a:r>
            <a:r>
              <a:rPr lang="en-US" dirty="0" err="1"/>
              <a:t>dimasukkan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 </a:t>
            </a:r>
            <a:r>
              <a:rPr lang="en-US" dirty="0" err="1"/>
              <a:t>jalur</a:t>
            </a:r>
            <a:r>
              <a:rPr lang="en-US" dirty="0"/>
              <a:t> </a:t>
            </a:r>
            <a:r>
              <a:rPr lang="en-US" dirty="0" err="1"/>
              <a:t>nilai</a:t>
            </a:r>
            <a:r>
              <a:rPr lang="en-US" dirty="0"/>
              <a:t> </a:t>
            </a:r>
            <a:r>
              <a:rPr lang="en-US" dirty="0" err="1"/>
              <a:t>masukan</a:t>
            </a:r>
            <a:r>
              <a:rPr lang="en-US" dirty="0"/>
              <a:t> </a:t>
            </a:r>
            <a:r>
              <a:rPr lang="en-US" dirty="0" err="1"/>
              <a:t>ke</a:t>
            </a:r>
            <a:r>
              <a:rPr lang="en-US" dirty="0"/>
              <a:t> </a:t>
            </a:r>
            <a:r>
              <a:rPr lang="en-US" dirty="0" err="1"/>
              <a:t>dalam</a:t>
            </a:r>
            <a:r>
              <a:rPr lang="en-US" dirty="0"/>
              <a:t> model neuron. </a:t>
            </a:r>
            <a:endParaRPr lang="en-US" dirty="0" smtClean="0"/>
          </a:p>
          <a:p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 err="1"/>
              <a:t>pada</a:t>
            </a:r>
            <a:r>
              <a:rPr lang="en-US" dirty="0"/>
              <a:t> </a:t>
            </a:r>
            <a:r>
              <a:rPr lang="en-US" dirty="0" err="1"/>
              <a:t>setiap</a:t>
            </a:r>
            <a:r>
              <a:rPr lang="en-US" dirty="0"/>
              <a:t> </a:t>
            </a:r>
            <a:r>
              <a:rPr lang="en-US" dirty="0" err="1"/>
              <a:t>jalur</a:t>
            </a:r>
            <a:r>
              <a:rPr lang="en-US" dirty="0"/>
              <a:t> </a:t>
            </a:r>
            <a:r>
              <a:rPr lang="en-US" dirty="0" err="1"/>
              <a:t>masukan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dikalikan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bobot</a:t>
            </a:r>
            <a:r>
              <a:rPr lang="en-US" dirty="0"/>
              <a:t> </a:t>
            </a:r>
            <a:r>
              <a:rPr lang="en-US" dirty="0" err="1"/>
              <a:t>jalur</a:t>
            </a:r>
            <a:r>
              <a:rPr lang="en-US" dirty="0"/>
              <a:t>, </a:t>
            </a:r>
            <a:r>
              <a:rPr lang="en-US" dirty="0" err="1"/>
              <a:t>dan</a:t>
            </a:r>
            <a:r>
              <a:rPr lang="en-US" dirty="0"/>
              <a:t> </a:t>
            </a:r>
            <a:r>
              <a:rPr lang="en-US" dirty="0" err="1"/>
              <a:t>kemudian</a:t>
            </a:r>
            <a:r>
              <a:rPr lang="en-US" dirty="0"/>
              <a:t> </a:t>
            </a:r>
            <a:r>
              <a:rPr lang="en-US" dirty="0" err="1"/>
              <a:t>dijumlahkan</a:t>
            </a:r>
            <a:r>
              <a:rPr lang="en-US" dirty="0"/>
              <a:t>. </a:t>
            </a:r>
            <a:endParaRPr lang="en-US" dirty="0" smtClean="0"/>
          </a:p>
          <a:p>
            <a:r>
              <a:rPr lang="en-US" dirty="0" err="1" smtClean="0"/>
              <a:t>Nilai</a:t>
            </a:r>
            <a:r>
              <a:rPr lang="en-US" dirty="0" smtClean="0"/>
              <a:t> </a:t>
            </a:r>
            <a:r>
              <a:rPr lang="en-US" dirty="0"/>
              <a:t>yang </a:t>
            </a:r>
            <a:r>
              <a:rPr lang="en-US" dirty="0" err="1"/>
              <a:t>dihasilkan</a:t>
            </a:r>
            <a:r>
              <a:rPr lang="en-US" dirty="0"/>
              <a:t> </a:t>
            </a:r>
            <a:r>
              <a:rPr lang="en-US" dirty="0" err="1"/>
              <a:t>dari</a:t>
            </a:r>
            <a:r>
              <a:rPr lang="en-US" dirty="0"/>
              <a:t> </a:t>
            </a:r>
            <a:r>
              <a:rPr lang="en-US" dirty="0" err="1"/>
              <a:t>penjumlahan</a:t>
            </a:r>
            <a:r>
              <a:rPr lang="en-US" dirty="0"/>
              <a:t> </a:t>
            </a:r>
            <a:r>
              <a:rPr lang="en-US" dirty="0" err="1"/>
              <a:t>seluruh</a:t>
            </a:r>
            <a:r>
              <a:rPr lang="en-US" dirty="0"/>
              <a:t> </a:t>
            </a:r>
            <a:r>
              <a:rPr lang="en-US" dirty="0" err="1"/>
              <a:t>masukan</a:t>
            </a:r>
            <a:r>
              <a:rPr lang="en-US" dirty="0"/>
              <a:t> </a:t>
            </a:r>
            <a:r>
              <a:rPr lang="en-US" dirty="0" err="1"/>
              <a:t>tersebut</a:t>
            </a:r>
            <a:r>
              <a:rPr lang="en-US" dirty="0"/>
              <a:t> </a:t>
            </a:r>
            <a:r>
              <a:rPr lang="en-US" dirty="0" err="1"/>
              <a:t>dapat</a:t>
            </a:r>
            <a:r>
              <a:rPr lang="en-US" dirty="0"/>
              <a:t> </a:t>
            </a:r>
            <a:r>
              <a:rPr lang="en-US" dirty="0" err="1"/>
              <a:t>berada</a:t>
            </a:r>
            <a:r>
              <a:rPr lang="en-US" dirty="0"/>
              <a:t> </a:t>
            </a:r>
            <a:r>
              <a:rPr lang="en-US" dirty="0" err="1"/>
              <a:t>pada</a:t>
            </a:r>
            <a:r>
              <a:rPr lang="en-US" dirty="0"/>
              <a:t> range yang </a:t>
            </a:r>
            <a:r>
              <a:rPr lang="en-US" dirty="0" err="1"/>
              <a:t>sangat</a:t>
            </a:r>
            <a:r>
              <a:rPr lang="en-US" dirty="0"/>
              <a:t> </a:t>
            </a:r>
            <a:r>
              <a:rPr lang="en-US" dirty="0" err="1"/>
              <a:t>besar</a:t>
            </a:r>
            <a:r>
              <a:rPr lang="en-US" dirty="0"/>
              <a:t> </a:t>
            </a:r>
            <a:r>
              <a:rPr lang="en-US" dirty="0" err="1"/>
              <a:t>sehingga</a:t>
            </a:r>
            <a:r>
              <a:rPr lang="en-US" dirty="0"/>
              <a:t> </a:t>
            </a:r>
            <a:r>
              <a:rPr lang="en-US" dirty="0" err="1"/>
              <a:t>akan</a:t>
            </a:r>
            <a:r>
              <a:rPr lang="en-US" dirty="0"/>
              <a:t> </a:t>
            </a:r>
            <a:r>
              <a:rPr lang="en-US" dirty="0" err="1"/>
              <a:t>mempersulit</a:t>
            </a:r>
            <a:r>
              <a:rPr lang="en-US" dirty="0"/>
              <a:t> </a:t>
            </a:r>
            <a:r>
              <a:rPr lang="en-US" dirty="0" err="1"/>
              <a:t>pengolahan</a:t>
            </a:r>
            <a:r>
              <a:rPr lang="en-US" dirty="0"/>
              <a:t> </a:t>
            </a:r>
            <a:r>
              <a:rPr lang="en-US" dirty="0" err="1"/>
              <a:t>selanjutnya</a:t>
            </a:r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2153" t="31646" r="23505" b="23459"/>
          <a:stretch/>
        </p:blipFill>
        <p:spPr>
          <a:xfrm>
            <a:off x="3245476" y="167424"/>
            <a:ext cx="7070501" cy="32841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925513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161212" y="128788"/>
            <a:ext cx="4687350" cy="2382410"/>
          </a:xfrm>
        </p:spPr>
        <p:txBody>
          <a:bodyPr/>
          <a:lstStyle/>
          <a:p>
            <a:r>
              <a:rPr lang="en-US" dirty="0"/>
              <a:t>Diagram </a:t>
            </a:r>
            <a:r>
              <a:rPr lang="en-US" dirty="0" err="1"/>
              <a:t>alir</a:t>
            </a:r>
            <a:r>
              <a:rPr lang="en-US" dirty="0"/>
              <a:t> proses </a:t>
            </a:r>
            <a:r>
              <a:rPr lang="en-US" dirty="0" err="1"/>
              <a:t>pengenalan</a:t>
            </a:r>
            <a:r>
              <a:rPr lang="en-US" dirty="0"/>
              <a:t> </a:t>
            </a:r>
            <a:r>
              <a:rPr lang="en-US" dirty="0" err="1"/>
              <a:t>ucapan</a:t>
            </a:r>
            <a:r>
              <a:rPr lang="en-US" dirty="0"/>
              <a:t> </a:t>
            </a:r>
            <a:r>
              <a:rPr lang="en-US" dirty="0" err="1"/>
              <a:t>dengan</a:t>
            </a:r>
            <a:r>
              <a:rPr lang="en-US" dirty="0"/>
              <a:t> </a:t>
            </a:r>
            <a:r>
              <a:rPr lang="en-US" dirty="0" err="1"/>
              <a:t>menggunakan</a:t>
            </a:r>
            <a:r>
              <a:rPr lang="en-US" dirty="0"/>
              <a:t> </a:t>
            </a:r>
            <a:r>
              <a:rPr lang="en-US" dirty="0" err="1"/>
              <a:t>jaringan</a:t>
            </a:r>
            <a:r>
              <a:rPr lang="en-US" dirty="0"/>
              <a:t> </a:t>
            </a:r>
            <a:r>
              <a:rPr lang="en-US" dirty="0" err="1"/>
              <a:t>syaraf</a:t>
            </a:r>
            <a:r>
              <a:rPr lang="en-US" dirty="0"/>
              <a:t> </a:t>
            </a:r>
            <a:r>
              <a:rPr lang="en-US" dirty="0" err="1"/>
              <a:t>tiruan</a:t>
            </a:r>
            <a:r>
              <a:rPr lang="en-US" dirty="0"/>
              <a:t> back propagation </a:t>
            </a:r>
            <a:r>
              <a:rPr lang="en-US" dirty="0" err="1"/>
              <a:t>ditunjukkan</a:t>
            </a:r>
            <a:r>
              <a:rPr lang="en-US" dirty="0"/>
              <a:t> </a:t>
            </a:r>
            <a:r>
              <a:rPr lang="en-US" dirty="0" err="1"/>
              <a:t>oleh</a:t>
            </a:r>
            <a:r>
              <a:rPr lang="en-US" dirty="0"/>
              <a:t> </a:t>
            </a:r>
            <a:r>
              <a:rPr lang="en-US" dirty="0" err="1"/>
              <a:t>gambar</a:t>
            </a:r>
            <a:r>
              <a:rPr lang="en-US" dirty="0"/>
              <a:t> 6.9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/>
          <a:srcRect l="27300" t="38160" r="27861" b="12368"/>
          <a:stretch/>
        </p:blipFill>
        <p:spPr>
          <a:xfrm>
            <a:off x="579549" y="1635617"/>
            <a:ext cx="5834130" cy="361896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3"/>
          <a:srcRect l="33635" t="30942" r="35482" b="7614"/>
          <a:stretch/>
        </p:blipFill>
        <p:spPr>
          <a:xfrm>
            <a:off x="7161211" y="1635617"/>
            <a:ext cx="4687351" cy="52432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861972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TERIMA KASIH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1283255"/>
      </p:ext>
    </p:extLst>
  </p:cSld>
  <p:clrMapOvr>
    <a:masterClrMapping/>
  </p:clrMapOvr>
</p:sld>
</file>

<file path=ppt/theme/theme1.xml><?xml version="1.0" encoding="utf-8"?>
<a:theme xmlns:a="http://schemas.openxmlformats.org/drawingml/2006/main" name="Wisp">
  <a:themeElements>
    <a:clrScheme name="Wisp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Wisp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Wisp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Wisp</Template>
  <TotalTime>151</TotalTime>
  <Words>1731</Words>
  <Application>Microsoft Office PowerPoint</Application>
  <PresentationFormat>Widescreen</PresentationFormat>
  <Paragraphs>114</Paragraphs>
  <Slides>28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33" baseType="lpstr">
      <vt:lpstr>Arial</vt:lpstr>
      <vt:lpstr>Cambria Math</vt:lpstr>
      <vt:lpstr>Century Gothic</vt:lpstr>
      <vt:lpstr>Wingdings 3</vt:lpstr>
      <vt:lpstr>Wisp</vt:lpstr>
      <vt:lpstr>JARINGAN SYARAF TIRUAN</vt:lpstr>
      <vt:lpstr>SEJARAH</vt:lpstr>
      <vt:lpstr>PowerPoint Presentation</vt:lpstr>
      <vt:lpstr>PowerPoint Presentation</vt:lpstr>
      <vt:lpstr>JARINGAN SYARAF</vt:lpstr>
      <vt:lpstr>JARINGAN BIOLOGIS</vt:lpstr>
      <vt:lpstr>JARINGAN SYARAF TIRUAN</vt:lpstr>
      <vt:lpstr>PowerPoint Presentation</vt:lpstr>
      <vt:lpstr>PowerPoint Presentation</vt:lpstr>
      <vt:lpstr>PowerPoint Presentation</vt:lpstr>
      <vt:lpstr>PowerPoint Presentation</vt:lpstr>
      <vt:lpstr>JARINGAN SYARAF TIRUAN RAMBATAN BALIK</vt:lpstr>
      <vt:lpstr>PowerPoint Presentation</vt:lpstr>
      <vt:lpstr>ARSITEKTUR RAMBATAN BALIK</vt:lpstr>
      <vt:lpstr>PowerPoint Presentation</vt:lpstr>
      <vt:lpstr>FUNGSI AKTIVASI</vt:lpstr>
      <vt:lpstr>PowerPoint Presentation</vt:lpstr>
      <vt:lpstr>PowerPoint Presentation</vt:lpstr>
      <vt:lpstr>PowerPoint Presentation</vt:lpstr>
      <vt:lpstr>ALGORITMA JARINGAN SYARAF TIRUAN RAMBATAN BALIK </vt:lpstr>
      <vt:lpstr>PowerPoint Presentation</vt:lpstr>
      <vt:lpstr>PowerPoint Presentation</vt:lpstr>
      <vt:lpstr>PowerPoint Presentation</vt:lpstr>
      <vt:lpstr>APLIKASI JARINGAN SYARAF TIRUAN DALAM ROBOTIKA</vt:lpstr>
      <vt:lpstr>PowerPoint Presentation</vt:lpstr>
      <vt:lpstr>PowerPoint Presentation</vt:lpstr>
      <vt:lpstr>PowerPoint Presentation</vt:lpstr>
      <vt:lpstr>TERIMA KASIH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JARINGAN SYARAF TIRUAN</dc:title>
  <dc:creator>Lenovo</dc:creator>
  <cp:lastModifiedBy>Lenovo</cp:lastModifiedBy>
  <cp:revision>12</cp:revision>
  <dcterms:created xsi:type="dcterms:W3CDTF">2022-04-25T03:26:42Z</dcterms:created>
  <dcterms:modified xsi:type="dcterms:W3CDTF">2022-04-25T06:12:45Z</dcterms:modified>
</cp:coreProperties>
</file>