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23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5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68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3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8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3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19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74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79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2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70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5FD8079-3E32-4E95-B217-51960C83D257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5EBBF7B-976D-49FA-A4D6-842B584AA05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6674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azlamu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5394960"/>
            <a:ext cx="7772400" cy="1463040"/>
          </a:xfrm>
        </p:spPr>
        <p:txBody>
          <a:bodyPr/>
          <a:lstStyle/>
          <a:p>
            <a:pPr marL="484632">
              <a:defRPr/>
            </a:pP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METODE 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PENELITIAN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sastra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id-ID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PEMBELAJARAN </a:t>
            </a:r>
            <a:r>
              <a:rPr lang="en-US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SASTRA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3886200"/>
            <a:ext cx="7391400" cy="1524000"/>
          </a:xfrm>
          <a:solidFill>
            <a:schemeClr val="accent1">
              <a:lumMod val="40000"/>
              <a:lumOff val="60000"/>
            </a:schemeClr>
          </a:solidFill>
          <a:extLst/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NAZLA MAHARANI UMAYA,</a:t>
            </a:r>
            <a:r>
              <a:rPr lang="id-ID" sz="2800" dirty="0">
                <a:solidFill>
                  <a:schemeClr val="accent1">
                    <a:lumMod val="50000"/>
                  </a:schemeClr>
                </a:solidFill>
              </a:rPr>
              <a:t> S.S.,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M.Hum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id-ID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r>
              <a:rPr lang="id-ID" sz="2800" dirty="0">
                <a:solidFill>
                  <a:schemeClr val="accent1">
                    <a:lumMod val="50000"/>
                  </a:schemeClr>
                </a:solidFill>
              </a:rPr>
              <a:t>Tlp 08176077747</a:t>
            </a:r>
          </a:p>
          <a:p>
            <a:pPr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n</a:t>
            </a:r>
            <a:r>
              <a:rPr lang="id-ID" sz="2800" dirty="0" err="1">
                <a:solidFill>
                  <a:schemeClr val="accent1">
                    <a:lumMod val="50000"/>
                  </a:schemeClr>
                </a:solidFill>
                <a:hlinkClick r:id="rId2"/>
              </a:rPr>
              <a:t>azla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.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hlinkClick r:id="rId2"/>
              </a:rPr>
              <a:t>tyaga</a:t>
            </a:r>
            <a:r>
              <a:rPr lang="id-ID" sz="28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@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hlinkClick r:id="rId2"/>
              </a:rPr>
              <a:t>gmail</a:t>
            </a:r>
            <a:r>
              <a:rPr lang="id-ID" sz="28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.</a:t>
            </a:r>
            <a:r>
              <a:rPr lang="id-ID" sz="2800" dirty="0" err="1">
                <a:solidFill>
                  <a:schemeClr val="accent1">
                    <a:lumMod val="50000"/>
                  </a:schemeClr>
                </a:solidFill>
                <a:hlinkClick r:id="rId2"/>
              </a:rPr>
              <a:t>com</a:t>
            </a:r>
            <a:endParaRPr lang="id-ID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r>
              <a:rPr lang="id-ID" sz="2800" dirty="0">
                <a:solidFill>
                  <a:schemeClr val="accent1">
                    <a:lumMod val="50000"/>
                  </a:schemeClr>
                </a:solidFill>
              </a:rPr>
              <a:t>NPP 077901190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/>
              <a:t>KONSEP DASAR PENELITIAN SASTRA DAN PENELITIAN</a:t>
            </a:r>
            <a:br>
              <a:rPr lang="en-US" sz="2800" b="1" dirty="0"/>
            </a:br>
            <a:r>
              <a:rPr lang="en-US" sz="2800" b="1" dirty="0"/>
              <a:t>PEMBELAJARAN SASTRA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8800"/>
            <a:ext cx="9144000" cy="4626008"/>
          </a:xfrm>
        </p:spPr>
        <p:txBody>
          <a:bodyPr/>
          <a:lstStyle/>
          <a:p>
            <a:pPr marL="400050" indent="-400050">
              <a:spcBef>
                <a:spcPct val="50000"/>
              </a:spcBef>
            </a:pPr>
            <a:r>
              <a:rPr lang="id-ID" sz="1800" dirty="0"/>
              <a:t>SASTRA </a:t>
            </a:r>
            <a:r>
              <a:rPr lang="en-US" sz="1800" dirty="0"/>
              <a:t>► KARYA SASTRA YANG DAPAT DIJADIKAN OBJEK PENELITIAN (PROSA, PUISI, DRAMA)</a:t>
            </a:r>
            <a:endParaRPr lang="id-ID" sz="1800" dirty="0"/>
          </a:p>
          <a:p>
            <a:pPr marL="400050" indent="-400050">
              <a:spcBef>
                <a:spcPct val="50000"/>
              </a:spcBef>
            </a:pPr>
            <a:endParaRPr lang="en-US" sz="1800" dirty="0"/>
          </a:p>
          <a:p>
            <a:pPr marL="400050" indent="-400050">
              <a:spcBef>
                <a:spcPct val="50000"/>
              </a:spcBef>
            </a:pPr>
            <a:r>
              <a:rPr lang="id-ID" sz="1800" dirty="0"/>
              <a:t>PEMBELAJARAN</a:t>
            </a:r>
            <a:r>
              <a:rPr lang="en-US" sz="1800" dirty="0"/>
              <a:t> ►</a:t>
            </a:r>
            <a:r>
              <a:rPr lang="id-ID" sz="1800" dirty="0"/>
              <a:t> </a:t>
            </a:r>
            <a:r>
              <a:rPr lang="en-US" sz="1800" dirty="0"/>
              <a:t>KEGIATAN (PROSES) BELAJAR SASTRA (MENDENGARKAN, MEMBACA, MENULIS, BERBICARA)</a:t>
            </a:r>
            <a:endParaRPr lang="id-ID" sz="1800" b="1" dirty="0"/>
          </a:p>
          <a:p>
            <a:pPr marL="400050" indent="-400050">
              <a:spcBef>
                <a:spcPct val="50000"/>
              </a:spcBef>
            </a:pPr>
            <a:endParaRPr lang="en-US" sz="1800" dirty="0">
              <a:cs typeface="Times New Roman" pitchFamily="18" charset="0"/>
            </a:endParaRPr>
          </a:p>
          <a:p>
            <a:pPr marL="400050" indent="-400050">
              <a:spcBef>
                <a:spcPct val="50000"/>
              </a:spcBef>
            </a:pPr>
            <a:r>
              <a:rPr lang="en-US" sz="1800" dirty="0">
                <a:cs typeface="Times New Roman" pitchFamily="18" charset="0"/>
              </a:rPr>
              <a:t>PENELITIAN </a:t>
            </a:r>
            <a:r>
              <a:rPr lang="en-US" sz="1800" dirty="0"/>
              <a:t>►</a:t>
            </a:r>
            <a:r>
              <a:rPr lang="id-ID" sz="1800" dirty="0"/>
              <a:t> </a:t>
            </a:r>
            <a:r>
              <a:rPr lang="en-US" sz="1800" dirty="0"/>
              <a:t>TINDAKAN ILMIAH (BERLANDASKAN DATA EMPIRIS SEBAGAI SUMBER MASALAH, BERSIFAT TEORITIS, MELALUI PROSES ANALISIS, BERBATAS DENGAN RUMUSAN YANG JELAS, MENGHASILKAN KESIMPULAN SEBAGAI SOLUSI PERMASALAHAN)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63033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PERAN DAN FUNGSI KARYA SASTRA DALAM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SEBAGAI OBJEK PENELITIAN</a:t>
            </a:r>
          </a:p>
          <a:p>
            <a:r>
              <a:rPr lang="en-US" dirty="0" smtClean="0"/>
              <a:t>SEBAGAI SUMBER DATA PENELITIAN</a:t>
            </a:r>
          </a:p>
          <a:p>
            <a:r>
              <a:rPr lang="en-US" dirty="0" smtClean="0"/>
              <a:t>SEBAGAI PRODUK PENDUKUNG HASIL PENELITIAN</a:t>
            </a:r>
          </a:p>
          <a:p>
            <a:r>
              <a:rPr lang="en-US" dirty="0" smtClean="0"/>
              <a:t>SEBAGAI PRODUK HASIL PENELITIAN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043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PERAN DAN FUNGSI PEMBELAJARAN DALAM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SEBAGAI OBJEK PENELITIAN</a:t>
            </a:r>
          </a:p>
          <a:p>
            <a:r>
              <a:rPr lang="en-US" dirty="0" smtClean="0"/>
              <a:t>SEBAGAI TEKNIK PENDUKUNG PROSES PENELITIAN</a:t>
            </a:r>
          </a:p>
          <a:p>
            <a:r>
              <a:rPr lang="en-US" dirty="0" smtClean="0"/>
              <a:t>SEBAGAI SUMBER DATA PENELITIAN</a:t>
            </a:r>
          </a:p>
          <a:p>
            <a:r>
              <a:rPr lang="en-US" dirty="0" smtClean="0"/>
              <a:t>SEBAGAI PROSES UJI HIPOTESIS PENELITIAN</a:t>
            </a:r>
          </a:p>
          <a:p>
            <a:r>
              <a:rPr lang="en-US" dirty="0" smtClean="0"/>
              <a:t>SEBAGAI PRODUK HASIL PENELITIAN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42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KEDUDUKAN PENELITIAN DALAM PEMBELAJARAN SASTRA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SEBAGAI METODE PEMECAH MASALAH PEMBELAJARAN SASTRA</a:t>
            </a:r>
          </a:p>
          <a:p>
            <a:r>
              <a:rPr lang="en-US" dirty="0" smtClean="0"/>
              <a:t>SEBAGAI PROSES PENCIPTAAN INOVASI DALAM PEMBELAJARAN SASTRA</a:t>
            </a:r>
          </a:p>
          <a:p>
            <a:r>
              <a:rPr lang="en-US" dirty="0" smtClean="0"/>
              <a:t>SEBAGAI TEKNIK PENGEMBANGAN PEMBELAJARAN SASTRA</a:t>
            </a:r>
          </a:p>
          <a:p>
            <a:r>
              <a:rPr lang="en-US" dirty="0" smtClean="0"/>
              <a:t>SEBAGAI SUMBER ACUAN PERANCANGAN DAN PENGEMBANGAN PEMBELAJARAN SASTRA</a:t>
            </a:r>
          </a:p>
        </p:txBody>
      </p:sp>
    </p:spTree>
    <p:extLst>
      <p:ext uri="{BB962C8B-B14F-4D97-AF65-F5344CB8AC3E}">
        <p14:creationId xmlns:p14="http://schemas.microsoft.com/office/powerpoint/2010/main" val="1598716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PENUGASAN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CARILAH SUMBER BACAAN MENGENAI RAGAM PENELITIAN PEMBELAJARAN SASTRA DARI BERMACAM-MACAM SUMBER.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KEMUDIAN BACA DAN PAHAMI BACAAN TERSEBUT SEBAGAI BEKAL PEMAHAMAN PADA PEMBELAJARAN BERIKUTNYA MENGENAI RAGAM PENDEKATAN DAN METODE PENELITIAN PEMBELAJARAN SASTRA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7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</TotalTime>
  <Words>208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Times New Roman</vt:lpstr>
      <vt:lpstr>Tw Cen MT</vt:lpstr>
      <vt:lpstr>Tw Cen MT Condensed</vt:lpstr>
      <vt:lpstr>Wingdings 3</vt:lpstr>
      <vt:lpstr>Integral</vt:lpstr>
      <vt:lpstr>METODE PENELITIAN sastra dan PEMBELAJARAN SASTRA</vt:lpstr>
      <vt:lpstr>KONSEP DASAR PENELITIAN SASTRA DAN PENELITIAN PEMBELAJARAN SASTRA</vt:lpstr>
      <vt:lpstr>PERAN DAN FUNGSI KARYA SASTRA DALAM PENELITIAN</vt:lpstr>
      <vt:lpstr>PERAN DAN FUNGSI PEMBELAJARAN DALAM PENELITIAN</vt:lpstr>
      <vt:lpstr>KEDUDUKAN PENELITIAN DALAM PEMBELAJARAN SASTRA</vt:lpstr>
      <vt:lpstr>PENUGASAN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 PEMBELAJARAN SASTRA</dc:title>
  <dc:creator>nazla maharani umaya</dc:creator>
  <cp:lastModifiedBy>nazla maharani umaya</cp:lastModifiedBy>
  <cp:revision>3</cp:revision>
  <dcterms:created xsi:type="dcterms:W3CDTF">2016-03-07T23:25:32Z</dcterms:created>
  <dcterms:modified xsi:type="dcterms:W3CDTF">2017-03-15T00:28:26Z</dcterms:modified>
</cp:coreProperties>
</file>