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8" r:id="rId13"/>
    <p:sldId id="269" r:id="rId14"/>
    <p:sldId id="270" r:id="rId15"/>
    <p:sldId id="273" r:id="rId16"/>
    <p:sldId id="271" r:id="rId17"/>
    <p:sldId id="274" r:id="rId18"/>
    <p:sldId id="275"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17" autoAdjust="0"/>
    <p:restoredTop sz="94660"/>
  </p:normalViewPr>
  <p:slideViewPr>
    <p:cSldViewPr snapToGrid="0">
      <p:cViewPr varScale="1">
        <p:scale>
          <a:sx n="71" d="100"/>
          <a:sy n="71" d="100"/>
        </p:scale>
        <p:origin x="63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444565-5CDE-42CE-A0C9-E8809BF3791E}" type="doc">
      <dgm:prSet loTypeId="urn:microsoft.com/office/officeart/2005/8/layout/cycle2" loCatId="cycle" qsTypeId="urn:microsoft.com/office/officeart/2005/8/quickstyle/simple1" qsCatId="simple" csTypeId="urn:microsoft.com/office/officeart/2005/8/colors/colorful3" csCatId="colorful" phldr="1"/>
      <dgm:spPr/>
      <dgm:t>
        <a:bodyPr/>
        <a:lstStyle/>
        <a:p>
          <a:endParaRPr lang="id-ID"/>
        </a:p>
      </dgm:t>
    </dgm:pt>
    <dgm:pt modelId="{E6EBB5D7-1464-4F45-B23A-2F8578E2627F}">
      <dgm:prSet phldrT="[Text]"/>
      <dgm:spPr/>
      <dgm:t>
        <a:bodyPr/>
        <a:lstStyle/>
        <a:p>
          <a:r>
            <a:rPr lang="id-ID" dirty="0"/>
            <a:t>Pengertian Kutipan</a:t>
          </a:r>
        </a:p>
      </dgm:t>
    </dgm:pt>
    <dgm:pt modelId="{DD8EB2ED-2D97-417B-88E9-A8FAF6D376D6}" type="parTrans" cxnId="{76C78DF5-2472-431F-B85E-5A3335A58D0C}">
      <dgm:prSet/>
      <dgm:spPr/>
      <dgm:t>
        <a:bodyPr/>
        <a:lstStyle/>
        <a:p>
          <a:endParaRPr lang="id-ID"/>
        </a:p>
      </dgm:t>
    </dgm:pt>
    <dgm:pt modelId="{C92DE74C-E3F3-49F7-938A-2EAE30BCB9AE}" type="sibTrans" cxnId="{76C78DF5-2472-431F-B85E-5A3335A58D0C}">
      <dgm:prSet/>
      <dgm:spPr/>
      <dgm:t>
        <a:bodyPr/>
        <a:lstStyle/>
        <a:p>
          <a:endParaRPr lang="id-ID"/>
        </a:p>
      </dgm:t>
    </dgm:pt>
    <dgm:pt modelId="{9970141B-5EC6-4FD9-9E5E-75D118CE541E}">
      <dgm:prSet phldrT="[Text]"/>
      <dgm:spPr/>
      <dgm:t>
        <a:bodyPr/>
        <a:lstStyle/>
        <a:p>
          <a:r>
            <a:rPr lang="id-ID" dirty="0"/>
            <a:t>Jenis-Jenis Kutipan</a:t>
          </a:r>
        </a:p>
      </dgm:t>
    </dgm:pt>
    <dgm:pt modelId="{A31FAE54-F9A9-490F-A60A-7A6D4329AE04}" type="parTrans" cxnId="{4B9B4FA4-D7B2-4B1E-A415-970B25D0CE89}">
      <dgm:prSet/>
      <dgm:spPr/>
      <dgm:t>
        <a:bodyPr/>
        <a:lstStyle/>
        <a:p>
          <a:endParaRPr lang="id-ID"/>
        </a:p>
      </dgm:t>
    </dgm:pt>
    <dgm:pt modelId="{A9D8C87F-FF2B-4252-806E-6417B715B061}" type="sibTrans" cxnId="{4B9B4FA4-D7B2-4B1E-A415-970B25D0CE89}">
      <dgm:prSet/>
      <dgm:spPr/>
      <dgm:t>
        <a:bodyPr/>
        <a:lstStyle/>
        <a:p>
          <a:endParaRPr lang="id-ID"/>
        </a:p>
      </dgm:t>
    </dgm:pt>
    <dgm:pt modelId="{316E8D17-D309-4C54-B786-8CF45DB12CD1}">
      <dgm:prSet phldrT="[Text]"/>
      <dgm:spPr/>
      <dgm:t>
        <a:bodyPr/>
        <a:lstStyle/>
        <a:p>
          <a:r>
            <a:rPr lang="id-ID" dirty="0"/>
            <a:t>Nama Pengarang dalam Kutipan</a:t>
          </a:r>
        </a:p>
      </dgm:t>
    </dgm:pt>
    <dgm:pt modelId="{D92F4AB9-4930-41FD-910C-3B74D4162335}" type="parTrans" cxnId="{58452241-AAD0-4157-9038-9280772E9D28}">
      <dgm:prSet/>
      <dgm:spPr/>
      <dgm:t>
        <a:bodyPr/>
        <a:lstStyle/>
        <a:p>
          <a:endParaRPr lang="id-ID"/>
        </a:p>
      </dgm:t>
    </dgm:pt>
    <dgm:pt modelId="{3B77B48F-6C2F-488B-90DA-C58718672B07}" type="sibTrans" cxnId="{58452241-AAD0-4157-9038-9280772E9D28}">
      <dgm:prSet/>
      <dgm:spPr/>
      <dgm:t>
        <a:bodyPr/>
        <a:lstStyle/>
        <a:p>
          <a:endParaRPr lang="id-ID"/>
        </a:p>
      </dgm:t>
    </dgm:pt>
    <dgm:pt modelId="{B41A76A7-FDF3-4684-B885-371DD2EA53A3}">
      <dgm:prSet phldrT="[Text]"/>
      <dgm:spPr/>
      <dgm:t>
        <a:bodyPr/>
        <a:lstStyle/>
        <a:p>
          <a:r>
            <a:rPr lang="id-ID" dirty="0"/>
            <a:t>Cara Pengutipan</a:t>
          </a:r>
        </a:p>
      </dgm:t>
    </dgm:pt>
    <dgm:pt modelId="{1A1041E7-40FF-4B03-8DA3-58EEB16D3336}" type="parTrans" cxnId="{2A31DB4A-8AD8-421B-AF6A-E9183567AA06}">
      <dgm:prSet/>
      <dgm:spPr/>
      <dgm:t>
        <a:bodyPr/>
        <a:lstStyle/>
        <a:p>
          <a:endParaRPr lang="id-ID"/>
        </a:p>
      </dgm:t>
    </dgm:pt>
    <dgm:pt modelId="{830E8610-A673-4565-8BA9-2AA2FA3FFE9C}" type="sibTrans" cxnId="{2A31DB4A-8AD8-421B-AF6A-E9183567AA06}">
      <dgm:prSet/>
      <dgm:spPr/>
      <dgm:t>
        <a:bodyPr/>
        <a:lstStyle/>
        <a:p>
          <a:endParaRPr lang="id-ID"/>
        </a:p>
      </dgm:t>
    </dgm:pt>
    <dgm:pt modelId="{8DB213B1-126D-4E35-94C6-D0B8732B44EA}">
      <dgm:prSet phldrT="[Text]"/>
      <dgm:spPr/>
      <dgm:t>
        <a:bodyPr/>
        <a:lstStyle/>
        <a:p>
          <a:r>
            <a:rPr lang="id-ID" dirty="0"/>
            <a:t>Fungsi Kutipan</a:t>
          </a:r>
        </a:p>
      </dgm:t>
    </dgm:pt>
    <dgm:pt modelId="{9BA99273-A08B-4B4B-BA10-5624AB4E63B2}" type="parTrans" cxnId="{92ED2406-CBF5-472F-8EC6-E66C63BEB015}">
      <dgm:prSet/>
      <dgm:spPr/>
      <dgm:t>
        <a:bodyPr/>
        <a:lstStyle/>
        <a:p>
          <a:endParaRPr lang="id-ID"/>
        </a:p>
      </dgm:t>
    </dgm:pt>
    <dgm:pt modelId="{6E7FEF70-8071-47F4-A320-BF1E9DC7F452}" type="sibTrans" cxnId="{92ED2406-CBF5-472F-8EC6-E66C63BEB015}">
      <dgm:prSet/>
      <dgm:spPr/>
      <dgm:t>
        <a:bodyPr/>
        <a:lstStyle/>
        <a:p>
          <a:endParaRPr lang="id-ID"/>
        </a:p>
      </dgm:t>
    </dgm:pt>
    <dgm:pt modelId="{4B5CB285-9AA7-4A6B-9315-AE01667A90F2}" type="pres">
      <dgm:prSet presAssocID="{56444565-5CDE-42CE-A0C9-E8809BF3791E}" presName="cycle" presStyleCnt="0">
        <dgm:presLayoutVars>
          <dgm:dir/>
          <dgm:resizeHandles val="exact"/>
        </dgm:presLayoutVars>
      </dgm:prSet>
      <dgm:spPr/>
      <dgm:t>
        <a:bodyPr/>
        <a:lstStyle/>
        <a:p>
          <a:endParaRPr lang="en-GB"/>
        </a:p>
      </dgm:t>
    </dgm:pt>
    <dgm:pt modelId="{C92BD490-0994-45C5-891D-F782568AF0F1}" type="pres">
      <dgm:prSet presAssocID="{E6EBB5D7-1464-4F45-B23A-2F8578E2627F}" presName="node" presStyleLbl="node1" presStyleIdx="0" presStyleCnt="5">
        <dgm:presLayoutVars>
          <dgm:bulletEnabled val="1"/>
        </dgm:presLayoutVars>
      </dgm:prSet>
      <dgm:spPr/>
      <dgm:t>
        <a:bodyPr/>
        <a:lstStyle/>
        <a:p>
          <a:endParaRPr lang="en-GB"/>
        </a:p>
      </dgm:t>
    </dgm:pt>
    <dgm:pt modelId="{DEDA3051-BB8A-4DA9-90DB-A0D0C0713AE2}" type="pres">
      <dgm:prSet presAssocID="{C92DE74C-E3F3-49F7-938A-2EAE30BCB9AE}" presName="sibTrans" presStyleLbl="sibTrans2D1" presStyleIdx="0" presStyleCnt="5"/>
      <dgm:spPr/>
      <dgm:t>
        <a:bodyPr/>
        <a:lstStyle/>
        <a:p>
          <a:endParaRPr lang="en-GB"/>
        </a:p>
      </dgm:t>
    </dgm:pt>
    <dgm:pt modelId="{4C2C022E-702C-484A-8664-D7788B5440BC}" type="pres">
      <dgm:prSet presAssocID="{C92DE74C-E3F3-49F7-938A-2EAE30BCB9AE}" presName="connectorText" presStyleLbl="sibTrans2D1" presStyleIdx="0" presStyleCnt="5"/>
      <dgm:spPr/>
      <dgm:t>
        <a:bodyPr/>
        <a:lstStyle/>
        <a:p>
          <a:endParaRPr lang="en-GB"/>
        </a:p>
      </dgm:t>
    </dgm:pt>
    <dgm:pt modelId="{6073FCEE-3D64-4496-AA31-290A4A6733F3}" type="pres">
      <dgm:prSet presAssocID="{9970141B-5EC6-4FD9-9E5E-75D118CE541E}" presName="node" presStyleLbl="node1" presStyleIdx="1" presStyleCnt="5">
        <dgm:presLayoutVars>
          <dgm:bulletEnabled val="1"/>
        </dgm:presLayoutVars>
      </dgm:prSet>
      <dgm:spPr/>
      <dgm:t>
        <a:bodyPr/>
        <a:lstStyle/>
        <a:p>
          <a:endParaRPr lang="en-GB"/>
        </a:p>
      </dgm:t>
    </dgm:pt>
    <dgm:pt modelId="{AC54F35A-A93F-499C-A54B-45C213B94B0F}" type="pres">
      <dgm:prSet presAssocID="{A9D8C87F-FF2B-4252-806E-6417B715B061}" presName="sibTrans" presStyleLbl="sibTrans2D1" presStyleIdx="1" presStyleCnt="5"/>
      <dgm:spPr/>
      <dgm:t>
        <a:bodyPr/>
        <a:lstStyle/>
        <a:p>
          <a:endParaRPr lang="en-GB"/>
        </a:p>
      </dgm:t>
    </dgm:pt>
    <dgm:pt modelId="{B2328D84-C6E3-4D13-9C2E-56B72E13C688}" type="pres">
      <dgm:prSet presAssocID="{A9D8C87F-FF2B-4252-806E-6417B715B061}" presName="connectorText" presStyleLbl="sibTrans2D1" presStyleIdx="1" presStyleCnt="5"/>
      <dgm:spPr/>
      <dgm:t>
        <a:bodyPr/>
        <a:lstStyle/>
        <a:p>
          <a:endParaRPr lang="en-GB"/>
        </a:p>
      </dgm:t>
    </dgm:pt>
    <dgm:pt modelId="{C15882A9-583C-44FC-B490-798FDBF3A676}" type="pres">
      <dgm:prSet presAssocID="{316E8D17-D309-4C54-B786-8CF45DB12CD1}" presName="node" presStyleLbl="node1" presStyleIdx="2" presStyleCnt="5">
        <dgm:presLayoutVars>
          <dgm:bulletEnabled val="1"/>
        </dgm:presLayoutVars>
      </dgm:prSet>
      <dgm:spPr/>
      <dgm:t>
        <a:bodyPr/>
        <a:lstStyle/>
        <a:p>
          <a:endParaRPr lang="en-GB"/>
        </a:p>
      </dgm:t>
    </dgm:pt>
    <dgm:pt modelId="{03AF52B8-619B-4DE7-8F8C-ED2DB1B85D6F}" type="pres">
      <dgm:prSet presAssocID="{3B77B48F-6C2F-488B-90DA-C58718672B07}" presName="sibTrans" presStyleLbl="sibTrans2D1" presStyleIdx="2" presStyleCnt="5"/>
      <dgm:spPr/>
      <dgm:t>
        <a:bodyPr/>
        <a:lstStyle/>
        <a:p>
          <a:endParaRPr lang="en-GB"/>
        </a:p>
      </dgm:t>
    </dgm:pt>
    <dgm:pt modelId="{E20406B0-3EAF-476E-8768-31767E5F4422}" type="pres">
      <dgm:prSet presAssocID="{3B77B48F-6C2F-488B-90DA-C58718672B07}" presName="connectorText" presStyleLbl="sibTrans2D1" presStyleIdx="2" presStyleCnt="5"/>
      <dgm:spPr/>
      <dgm:t>
        <a:bodyPr/>
        <a:lstStyle/>
        <a:p>
          <a:endParaRPr lang="en-GB"/>
        </a:p>
      </dgm:t>
    </dgm:pt>
    <dgm:pt modelId="{BDFD435B-142E-4D3D-A4CC-D2DC3F610ADE}" type="pres">
      <dgm:prSet presAssocID="{B41A76A7-FDF3-4684-B885-371DD2EA53A3}" presName="node" presStyleLbl="node1" presStyleIdx="3" presStyleCnt="5">
        <dgm:presLayoutVars>
          <dgm:bulletEnabled val="1"/>
        </dgm:presLayoutVars>
      </dgm:prSet>
      <dgm:spPr/>
      <dgm:t>
        <a:bodyPr/>
        <a:lstStyle/>
        <a:p>
          <a:endParaRPr lang="en-GB"/>
        </a:p>
      </dgm:t>
    </dgm:pt>
    <dgm:pt modelId="{294684C6-7A2F-4CB5-B57F-C17F41DEA0D9}" type="pres">
      <dgm:prSet presAssocID="{830E8610-A673-4565-8BA9-2AA2FA3FFE9C}" presName="sibTrans" presStyleLbl="sibTrans2D1" presStyleIdx="3" presStyleCnt="5"/>
      <dgm:spPr/>
      <dgm:t>
        <a:bodyPr/>
        <a:lstStyle/>
        <a:p>
          <a:endParaRPr lang="en-GB"/>
        </a:p>
      </dgm:t>
    </dgm:pt>
    <dgm:pt modelId="{ECDCDB1D-1266-4DAC-A109-F81CCE05C803}" type="pres">
      <dgm:prSet presAssocID="{830E8610-A673-4565-8BA9-2AA2FA3FFE9C}" presName="connectorText" presStyleLbl="sibTrans2D1" presStyleIdx="3" presStyleCnt="5"/>
      <dgm:spPr/>
      <dgm:t>
        <a:bodyPr/>
        <a:lstStyle/>
        <a:p>
          <a:endParaRPr lang="en-GB"/>
        </a:p>
      </dgm:t>
    </dgm:pt>
    <dgm:pt modelId="{64B8157B-8FB9-4D8E-BE75-E60F07E5B4C2}" type="pres">
      <dgm:prSet presAssocID="{8DB213B1-126D-4E35-94C6-D0B8732B44EA}" presName="node" presStyleLbl="node1" presStyleIdx="4" presStyleCnt="5">
        <dgm:presLayoutVars>
          <dgm:bulletEnabled val="1"/>
        </dgm:presLayoutVars>
      </dgm:prSet>
      <dgm:spPr/>
      <dgm:t>
        <a:bodyPr/>
        <a:lstStyle/>
        <a:p>
          <a:endParaRPr lang="en-GB"/>
        </a:p>
      </dgm:t>
    </dgm:pt>
    <dgm:pt modelId="{0F1280EF-B1E9-41D4-8C9C-A2D6C20B28A3}" type="pres">
      <dgm:prSet presAssocID="{6E7FEF70-8071-47F4-A320-BF1E9DC7F452}" presName="sibTrans" presStyleLbl="sibTrans2D1" presStyleIdx="4" presStyleCnt="5"/>
      <dgm:spPr/>
      <dgm:t>
        <a:bodyPr/>
        <a:lstStyle/>
        <a:p>
          <a:endParaRPr lang="en-GB"/>
        </a:p>
      </dgm:t>
    </dgm:pt>
    <dgm:pt modelId="{73428FF9-30E9-420A-BCD4-FF6804A0C07D}" type="pres">
      <dgm:prSet presAssocID="{6E7FEF70-8071-47F4-A320-BF1E9DC7F452}" presName="connectorText" presStyleLbl="sibTrans2D1" presStyleIdx="4" presStyleCnt="5"/>
      <dgm:spPr/>
      <dgm:t>
        <a:bodyPr/>
        <a:lstStyle/>
        <a:p>
          <a:endParaRPr lang="en-GB"/>
        </a:p>
      </dgm:t>
    </dgm:pt>
  </dgm:ptLst>
  <dgm:cxnLst>
    <dgm:cxn modelId="{78733B10-AF7C-4709-B64D-B10FAB1AED03}" type="presOf" srcId="{6E7FEF70-8071-47F4-A320-BF1E9DC7F452}" destId="{73428FF9-30E9-420A-BCD4-FF6804A0C07D}" srcOrd="1" destOrd="0" presId="urn:microsoft.com/office/officeart/2005/8/layout/cycle2"/>
    <dgm:cxn modelId="{8939F7F4-849B-4C60-ADC4-D61C00CCF9B6}" type="presOf" srcId="{8DB213B1-126D-4E35-94C6-D0B8732B44EA}" destId="{64B8157B-8FB9-4D8E-BE75-E60F07E5B4C2}" srcOrd="0" destOrd="0" presId="urn:microsoft.com/office/officeart/2005/8/layout/cycle2"/>
    <dgm:cxn modelId="{694180F0-6D82-45F3-B8D0-3157D16499BF}" type="presOf" srcId="{316E8D17-D309-4C54-B786-8CF45DB12CD1}" destId="{C15882A9-583C-44FC-B490-798FDBF3A676}" srcOrd="0" destOrd="0" presId="urn:microsoft.com/office/officeart/2005/8/layout/cycle2"/>
    <dgm:cxn modelId="{9F348382-C789-403B-9E60-83F388438E87}" type="presOf" srcId="{3B77B48F-6C2F-488B-90DA-C58718672B07}" destId="{03AF52B8-619B-4DE7-8F8C-ED2DB1B85D6F}" srcOrd="0" destOrd="0" presId="urn:microsoft.com/office/officeart/2005/8/layout/cycle2"/>
    <dgm:cxn modelId="{2A31DB4A-8AD8-421B-AF6A-E9183567AA06}" srcId="{56444565-5CDE-42CE-A0C9-E8809BF3791E}" destId="{B41A76A7-FDF3-4684-B885-371DD2EA53A3}" srcOrd="3" destOrd="0" parTransId="{1A1041E7-40FF-4B03-8DA3-58EEB16D3336}" sibTransId="{830E8610-A673-4565-8BA9-2AA2FA3FFE9C}"/>
    <dgm:cxn modelId="{8AE359D6-D7F7-492D-9B54-4E24E6C40641}" type="presOf" srcId="{C92DE74C-E3F3-49F7-938A-2EAE30BCB9AE}" destId="{4C2C022E-702C-484A-8664-D7788B5440BC}" srcOrd="1" destOrd="0" presId="urn:microsoft.com/office/officeart/2005/8/layout/cycle2"/>
    <dgm:cxn modelId="{3B94D5BD-6F70-4078-98F8-E24742B303B7}" type="presOf" srcId="{9970141B-5EC6-4FD9-9E5E-75D118CE541E}" destId="{6073FCEE-3D64-4496-AA31-290A4A6733F3}" srcOrd="0" destOrd="0" presId="urn:microsoft.com/office/officeart/2005/8/layout/cycle2"/>
    <dgm:cxn modelId="{7491734A-F067-4D98-B6D8-FF98E38B2A5E}" type="presOf" srcId="{A9D8C87F-FF2B-4252-806E-6417B715B061}" destId="{B2328D84-C6E3-4D13-9C2E-56B72E13C688}" srcOrd="1" destOrd="0" presId="urn:microsoft.com/office/officeart/2005/8/layout/cycle2"/>
    <dgm:cxn modelId="{92ED2406-CBF5-472F-8EC6-E66C63BEB015}" srcId="{56444565-5CDE-42CE-A0C9-E8809BF3791E}" destId="{8DB213B1-126D-4E35-94C6-D0B8732B44EA}" srcOrd="4" destOrd="0" parTransId="{9BA99273-A08B-4B4B-BA10-5624AB4E63B2}" sibTransId="{6E7FEF70-8071-47F4-A320-BF1E9DC7F452}"/>
    <dgm:cxn modelId="{CCB46104-59C4-488C-A8E4-AA758058516E}" type="presOf" srcId="{A9D8C87F-FF2B-4252-806E-6417B715B061}" destId="{AC54F35A-A93F-499C-A54B-45C213B94B0F}" srcOrd="0" destOrd="0" presId="urn:microsoft.com/office/officeart/2005/8/layout/cycle2"/>
    <dgm:cxn modelId="{865D1DAD-C0AB-4BDC-AEA6-4BB36091680A}" type="presOf" srcId="{C92DE74C-E3F3-49F7-938A-2EAE30BCB9AE}" destId="{DEDA3051-BB8A-4DA9-90DB-A0D0C0713AE2}" srcOrd="0" destOrd="0" presId="urn:microsoft.com/office/officeart/2005/8/layout/cycle2"/>
    <dgm:cxn modelId="{08A221BD-9681-4F58-BEA2-5080FA4D729A}" type="presOf" srcId="{E6EBB5D7-1464-4F45-B23A-2F8578E2627F}" destId="{C92BD490-0994-45C5-891D-F782568AF0F1}" srcOrd="0" destOrd="0" presId="urn:microsoft.com/office/officeart/2005/8/layout/cycle2"/>
    <dgm:cxn modelId="{4B9B4FA4-D7B2-4B1E-A415-970B25D0CE89}" srcId="{56444565-5CDE-42CE-A0C9-E8809BF3791E}" destId="{9970141B-5EC6-4FD9-9E5E-75D118CE541E}" srcOrd="1" destOrd="0" parTransId="{A31FAE54-F9A9-490F-A60A-7A6D4329AE04}" sibTransId="{A9D8C87F-FF2B-4252-806E-6417B715B061}"/>
    <dgm:cxn modelId="{04C912C3-02EC-40D5-85FF-7ED54AD65883}" type="presOf" srcId="{3B77B48F-6C2F-488B-90DA-C58718672B07}" destId="{E20406B0-3EAF-476E-8768-31767E5F4422}" srcOrd="1" destOrd="0" presId="urn:microsoft.com/office/officeart/2005/8/layout/cycle2"/>
    <dgm:cxn modelId="{D4B57E31-8CB1-455A-9068-9D497BBF8F01}" type="presOf" srcId="{56444565-5CDE-42CE-A0C9-E8809BF3791E}" destId="{4B5CB285-9AA7-4A6B-9315-AE01667A90F2}" srcOrd="0" destOrd="0" presId="urn:microsoft.com/office/officeart/2005/8/layout/cycle2"/>
    <dgm:cxn modelId="{224DCF14-94BF-4651-9982-964C9B819DA6}" type="presOf" srcId="{830E8610-A673-4565-8BA9-2AA2FA3FFE9C}" destId="{ECDCDB1D-1266-4DAC-A109-F81CCE05C803}" srcOrd="1" destOrd="0" presId="urn:microsoft.com/office/officeart/2005/8/layout/cycle2"/>
    <dgm:cxn modelId="{76C78DF5-2472-431F-B85E-5A3335A58D0C}" srcId="{56444565-5CDE-42CE-A0C9-E8809BF3791E}" destId="{E6EBB5D7-1464-4F45-B23A-2F8578E2627F}" srcOrd="0" destOrd="0" parTransId="{DD8EB2ED-2D97-417B-88E9-A8FAF6D376D6}" sibTransId="{C92DE74C-E3F3-49F7-938A-2EAE30BCB9AE}"/>
    <dgm:cxn modelId="{C8E22926-4455-49B0-B419-E90DCB9944A9}" type="presOf" srcId="{6E7FEF70-8071-47F4-A320-BF1E9DC7F452}" destId="{0F1280EF-B1E9-41D4-8C9C-A2D6C20B28A3}" srcOrd="0" destOrd="0" presId="urn:microsoft.com/office/officeart/2005/8/layout/cycle2"/>
    <dgm:cxn modelId="{55091525-1B99-4C46-B0D4-960BBD90A328}" type="presOf" srcId="{B41A76A7-FDF3-4684-B885-371DD2EA53A3}" destId="{BDFD435B-142E-4D3D-A4CC-D2DC3F610ADE}" srcOrd="0" destOrd="0" presId="urn:microsoft.com/office/officeart/2005/8/layout/cycle2"/>
    <dgm:cxn modelId="{58452241-AAD0-4157-9038-9280772E9D28}" srcId="{56444565-5CDE-42CE-A0C9-E8809BF3791E}" destId="{316E8D17-D309-4C54-B786-8CF45DB12CD1}" srcOrd="2" destOrd="0" parTransId="{D92F4AB9-4930-41FD-910C-3B74D4162335}" sibTransId="{3B77B48F-6C2F-488B-90DA-C58718672B07}"/>
    <dgm:cxn modelId="{952B93C3-9699-42C1-AC86-4AF89EEBE184}" type="presOf" srcId="{830E8610-A673-4565-8BA9-2AA2FA3FFE9C}" destId="{294684C6-7A2F-4CB5-B57F-C17F41DEA0D9}" srcOrd="0" destOrd="0" presId="urn:microsoft.com/office/officeart/2005/8/layout/cycle2"/>
    <dgm:cxn modelId="{805BA2E8-3AC8-49C0-A60F-5961B4D3BA57}" type="presParOf" srcId="{4B5CB285-9AA7-4A6B-9315-AE01667A90F2}" destId="{C92BD490-0994-45C5-891D-F782568AF0F1}" srcOrd="0" destOrd="0" presId="urn:microsoft.com/office/officeart/2005/8/layout/cycle2"/>
    <dgm:cxn modelId="{6F3522A8-11DA-4490-8989-955307F86C1E}" type="presParOf" srcId="{4B5CB285-9AA7-4A6B-9315-AE01667A90F2}" destId="{DEDA3051-BB8A-4DA9-90DB-A0D0C0713AE2}" srcOrd="1" destOrd="0" presId="urn:microsoft.com/office/officeart/2005/8/layout/cycle2"/>
    <dgm:cxn modelId="{88E1636E-7FA1-4082-9994-C74264FC7F03}" type="presParOf" srcId="{DEDA3051-BB8A-4DA9-90DB-A0D0C0713AE2}" destId="{4C2C022E-702C-484A-8664-D7788B5440BC}" srcOrd="0" destOrd="0" presId="urn:microsoft.com/office/officeart/2005/8/layout/cycle2"/>
    <dgm:cxn modelId="{E84F4586-2408-4023-B485-F3113ED86321}" type="presParOf" srcId="{4B5CB285-9AA7-4A6B-9315-AE01667A90F2}" destId="{6073FCEE-3D64-4496-AA31-290A4A6733F3}" srcOrd="2" destOrd="0" presId="urn:microsoft.com/office/officeart/2005/8/layout/cycle2"/>
    <dgm:cxn modelId="{DE26BD90-09A3-463B-A503-6ABC58D23BFF}" type="presParOf" srcId="{4B5CB285-9AA7-4A6B-9315-AE01667A90F2}" destId="{AC54F35A-A93F-499C-A54B-45C213B94B0F}" srcOrd="3" destOrd="0" presId="urn:microsoft.com/office/officeart/2005/8/layout/cycle2"/>
    <dgm:cxn modelId="{40626D85-2981-40D5-8060-1F5D799C7356}" type="presParOf" srcId="{AC54F35A-A93F-499C-A54B-45C213B94B0F}" destId="{B2328D84-C6E3-4D13-9C2E-56B72E13C688}" srcOrd="0" destOrd="0" presId="urn:microsoft.com/office/officeart/2005/8/layout/cycle2"/>
    <dgm:cxn modelId="{9AB1C09D-BA1F-46A3-A84C-34B741AE30AA}" type="presParOf" srcId="{4B5CB285-9AA7-4A6B-9315-AE01667A90F2}" destId="{C15882A9-583C-44FC-B490-798FDBF3A676}" srcOrd="4" destOrd="0" presId="urn:microsoft.com/office/officeart/2005/8/layout/cycle2"/>
    <dgm:cxn modelId="{A494EB58-C7CE-4166-B0BC-4F3E77F14764}" type="presParOf" srcId="{4B5CB285-9AA7-4A6B-9315-AE01667A90F2}" destId="{03AF52B8-619B-4DE7-8F8C-ED2DB1B85D6F}" srcOrd="5" destOrd="0" presId="urn:microsoft.com/office/officeart/2005/8/layout/cycle2"/>
    <dgm:cxn modelId="{075AB621-9229-4D6D-B2D0-5CAD92CDAE81}" type="presParOf" srcId="{03AF52B8-619B-4DE7-8F8C-ED2DB1B85D6F}" destId="{E20406B0-3EAF-476E-8768-31767E5F4422}" srcOrd="0" destOrd="0" presId="urn:microsoft.com/office/officeart/2005/8/layout/cycle2"/>
    <dgm:cxn modelId="{06E8FDA9-DD86-488C-99C2-FCBAA0C9EAC1}" type="presParOf" srcId="{4B5CB285-9AA7-4A6B-9315-AE01667A90F2}" destId="{BDFD435B-142E-4D3D-A4CC-D2DC3F610ADE}" srcOrd="6" destOrd="0" presId="urn:microsoft.com/office/officeart/2005/8/layout/cycle2"/>
    <dgm:cxn modelId="{2ABA9A03-F65D-4ECD-A7CE-AA8F2124768D}" type="presParOf" srcId="{4B5CB285-9AA7-4A6B-9315-AE01667A90F2}" destId="{294684C6-7A2F-4CB5-B57F-C17F41DEA0D9}" srcOrd="7" destOrd="0" presId="urn:microsoft.com/office/officeart/2005/8/layout/cycle2"/>
    <dgm:cxn modelId="{1B501778-1334-41D4-866C-4309F26DB5EB}" type="presParOf" srcId="{294684C6-7A2F-4CB5-B57F-C17F41DEA0D9}" destId="{ECDCDB1D-1266-4DAC-A109-F81CCE05C803}" srcOrd="0" destOrd="0" presId="urn:microsoft.com/office/officeart/2005/8/layout/cycle2"/>
    <dgm:cxn modelId="{E1CB8329-6FAB-4953-9302-6EDECCF7074B}" type="presParOf" srcId="{4B5CB285-9AA7-4A6B-9315-AE01667A90F2}" destId="{64B8157B-8FB9-4D8E-BE75-E60F07E5B4C2}" srcOrd="8" destOrd="0" presId="urn:microsoft.com/office/officeart/2005/8/layout/cycle2"/>
    <dgm:cxn modelId="{7709E18B-05B7-46D6-9695-4CF2BDAB224A}" type="presParOf" srcId="{4B5CB285-9AA7-4A6B-9315-AE01667A90F2}" destId="{0F1280EF-B1E9-41D4-8C9C-A2D6C20B28A3}" srcOrd="9" destOrd="0" presId="urn:microsoft.com/office/officeart/2005/8/layout/cycle2"/>
    <dgm:cxn modelId="{45EF49C8-F2ED-4C34-9FA3-2F951BFC87E7}" type="presParOf" srcId="{0F1280EF-B1E9-41D4-8C9C-A2D6C20B28A3}" destId="{73428FF9-30E9-420A-BCD4-FF6804A0C07D}"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40C163-E235-40BA-AA4F-14E2D7C11473}" type="doc">
      <dgm:prSet loTypeId="urn:microsoft.com/office/officeart/2005/8/layout/process1" loCatId="process" qsTypeId="urn:microsoft.com/office/officeart/2005/8/quickstyle/simple1" qsCatId="simple" csTypeId="urn:microsoft.com/office/officeart/2005/8/colors/colorful5" csCatId="colorful" phldr="1"/>
      <dgm:spPr/>
    </dgm:pt>
    <dgm:pt modelId="{125D3B09-A760-49DB-B80D-37CFEB631666}">
      <dgm:prSet phldrT="[Text]"/>
      <dgm:spPr/>
      <dgm:t>
        <a:bodyPr/>
        <a:lstStyle/>
        <a:p>
          <a:r>
            <a:rPr lang="id-ID" dirty="0"/>
            <a:t>Innote</a:t>
          </a:r>
        </a:p>
      </dgm:t>
    </dgm:pt>
    <dgm:pt modelId="{5760036B-09DD-4F9E-A7FD-16710AE99588}" type="parTrans" cxnId="{3DBD1A77-E91A-4D46-B9AA-6413AF456873}">
      <dgm:prSet/>
      <dgm:spPr/>
      <dgm:t>
        <a:bodyPr/>
        <a:lstStyle/>
        <a:p>
          <a:endParaRPr lang="id-ID"/>
        </a:p>
      </dgm:t>
    </dgm:pt>
    <dgm:pt modelId="{EBBF055B-8A64-4E66-BA4C-B46B3FB5DF60}" type="sibTrans" cxnId="{3DBD1A77-E91A-4D46-B9AA-6413AF456873}">
      <dgm:prSet/>
      <dgm:spPr/>
      <dgm:t>
        <a:bodyPr/>
        <a:lstStyle/>
        <a:p>
          <a:endParaRPr lang="id-ID"/>
        </a:p>
      </dgm:t>
    </dgm:pt>
    <dgm:pt modelId="{2B8F2451-F2E6-4706-B6AC-46E3995FE83B}">
      <dgm:prSet phldrT="[Text]"/>
      <dgm:spPr/>
      <dgm:t>
        <a:bodyPr/>
        <a:lstStyle/>
        <a:p>
          <a:r>
            <a:rPr lang="id-ID" dirty="0"/>
            <a:t>Footnote</a:t>
          </a:r>
        </a:p>
      </dgm:t>
    </dgm:pt>
    <dgm:pt modelId="{0C5AC238-D26A-429D-8760-58CAA687BFE3}" type="parTrans" cxnId="{98531C08-7BCE-4128-8820-8D580B83A90C}">
      <dgm:prSet/>
      <dgm:spPr/>
      <dgm:t>
        <a:bodyPr/>
        <a:lstStyle/>
        <a:p>
          <a:endParaRPr lang="id-ID"/>
        </a:p>
      </dgm:t>
    </dgm:pt>
    <dgm:pt modelId="{5F20D3D5-C7BC-4CB8-B706-C544F38EB796}" type="sibTrans" cxnId="{98531C08-7BCE-4128-8820-8D580B83A90C}">
      <dgm:prSet/>
      <dgm:spPr/>
      <dgm:t>
        <a:bodyPr/>
        <a:lstStyle/>
        <a:p>
          <a:endParaRPr lang="id-ID"/>
        </a:p>
      </dgm:t>
    </dgm:pt>
    <dgm:pt modelId="{49B2817A-EE36-4842-8976-0FD8D073103C}">
      <dgm:prSet phldrT="[Text]"/>
      <dgm:spPr/>
      <dgm:t>
        <a:bodyPr/>
        <a:lstStyle/>
        <a:p>
          <a:r>
            <a:rPr lang="id-ID" dirty="0"/>
            <a:t>Endnote</a:t>
          </a:r>
        </a:p>
      </dgm:t>
    </dgm:pt>
    <dgm:pt modelId="{50D3FDB8-9DD2-4281-97B3-BCF3ADEB3889}" type="parTrans" cxnId="{BE46FF5F-0A85-43B8-9817-B11098877FE9}">
      <dgm:prSet/>
      <dgm:spPr/>
      <dgm:t>
        <a:bodyPr/>
        <a:lstStyle/>
        <a:p>
          <a:endParaRPr lang="id-ID"/>
        </a:p>
      </dgm:t>
    </dgm:pt>
    <dgm:pt modelId="{84CD34B9-0300-40BB-B406-D93E429EC874}" type="sibTrans" cxnId="{BE46FF5F-0A85-43B8-9817-B11098877FE9}">
      <dgm:prSet/>
      <dgm:spPr/>
      <dgm:t>
        <a:bodyPr/>
        <a:lstStyle/>
        <a:p>
          <a:endParaRPr lang="id-ID"/>
        </a:p>
      </dgm:t>
    </dgm:pt>
    <dgm:pt modelId="{EFD64AE4-BC67-459B-B3D9-45DAF6E6AEBE}" type="pres">
      <dgm:prSet presAssocID="{FF40C163-E235-40BA-AA4F-14E2D7C11473}" presName="Name0" presStyleCnt="0">
        <dgm:presLayoutVars>
          <dgm:dir/>
          <dgm:resizeHandles val="exact"/>
        </dgm:presLayoutVars>
      </dgm:prSet>
      <dgm:spPr/>
    </dgm:pt>
    <dgm:pt modelId="{70FE62B3-388B-4774-AC62-561BFD509DBA}" type="pres">
      <dgm:prSet presAssocID="{125D3B09-A760-49DB-B80D-37CFEB631666}" presName="node" presStyleLbl="node1" presStyleIdx="0" presStyleCnt="3">
        <dgm:presLayoutVars>
          <dgm:bulletEnabled val="1"/>
        </dgm:presLayoutVars>
      </dgm:prSet>
      <dgm:spPr/>
      <dgm:t>
        <a:bodyPr/>
        <a:lstStyle/>
        <a:p>
          <a:endParaRPr lang="en-GB"/>
        </a:p>
      </dgm:t>
    </dgm:pt>
    <dgm:pt modelId="{68784411-D25E-446E-A95B-55B5468C4DEB}" type="pres">
      <dgm:prSet presAssocID="{EBBF055B-8A64-4E66-BA4C-B46B3FB5DF60}" presName="sibTrans" presStyleLbl="sibTrans2D1" presStyleIdx="0" presStyleCnt="2"/>
      <dgm:spPr/>
      <dgm:t>
        <a:bodyPr/>
        <a:lstStyle/>
        <a:p>
          <a:endParaRPr lang="en-GB"/>
        </a:p>
      </dgm:t>
    </dgm:pt>
    <dgm:pt modelId="{6D50262C-7AFC-448E-AD2C-F26B47FF0FE8}" type="pres">
      <dgm:prSet presAssocID="{EBBF055B-8A64-4E66-BA4C-B46B3FB5DF60}" presName="connectorText" presStyleLbl="sibTrans2D1" presStyleIdx="0" presStyleCnt="2"/>
      <dgm:spPr/>
      <dgm:t>
        <a:bodyPr/>
        <a:lstStyle/>
        <a:p>
          <a:endParaRPr lang="en-GB"/>
        </a:p>
      </dgm:t>
    </dgm:pt>
    <dgm:pt modelId="{1C88973F-408E-4C8C-BFFF-E5C0CD020392}" type="pres">
      <dgm:prSet presAssocID="{2B8F2451-F2E6-4706-B6AC-46E3995FE83B}" presName="node" presStyleLbl="node1" presStyleIdx="1" presStyleCnt="3">
        <dgm:presLayoutVars>
          <dgm:bulletEnabled val="1"/>
        </dgm:presLayoutVars>
      </dgm:prSet>
      <dgm:spPr/>
      <dgm:t>
        <a:bodyPr/>
        <a:lstStyle/>
        <a:p>
          <a:endParaRPr lang="en-GB"/>
        </a:p>
      </dgm:t>
    </dgm:pt>
    <dgm:pt modelId="{8D7B730A-2747-4B5A-956E-16A6675C5E0B}" type="pres">
      <dgm:prSet presAssocID="{5F20D3D5-C7BC-4CB8-B706-C544F38EB796}" presName="sibTrans" presStyleLbl="sibTrans2D1" presStyleIdx="1" presStyleCnt="2"/>
      <dgm:spPr/>
      <dgm:t>
        <a:bodyPr/>
        <a:lstStyle/>
        <a:p>
          <a:endParaRPr lang="en-GB"/>
        </a:p>
      </dgm:t>
    </dgm:pt>
    <dgm:pt modelId="{B95EA94B-CD0F-4D5E-9CDE-84CB31C805AB}" type="pres">
      <dgm:prSet presAssocID="{5F20D3D5-C7BC-4CB8-B706-C544F38EB796}" presName="connectorText" presStyleLbl="sibTrans2D1" presStyleIdx="1" presStyleCnt="2"/>
      <dgm:spPr/>
      <dgm:t>
        <a:bodyPr/>
        <a:lstStyle/>
        <a:p>
          <a:endParaRPr lang="en-GB"/>
        </a:p>
      </dgm:t>
    </dgm:pt>
    <dgm:pt modelId="{A0F074CC-945A-4535-A163-FDC450710FC4}" type="pres">
      <dgm:prSet presAssocID="{49B2817A-EE36-4842-8976-0FD8D073103C}" presName="node" presStyleLbl="node1" presStyleIdx="2" presStyleCnt="3">
        <dgm:presLayoutVars>
          <dgm:bulletEnabled val="1"/>
        </dgm:presLayoutVars>
      </dgm:prSet>
      <dgm:spPr/>
      <dgm:t>
        <a:bodyPr/>
        <a:lstStyle/>
        <a:p>
          <a:endParaRPr lang="en-GB"/>
        </a:p>
      </dgm:t>
    </dgm:pt>
  </dgm:ptLst>
  <dgm:cxnLst>
    <dgm:cxn modelId="{41D77622-D1BF-4EC8-9090-102B3FB03909}" type="presOf" srcId="{FF40C163-E235-40BA-AA4F-14E2D7C11473}" destId="{EFD64AE4-BC67-459B-B3D9-45DAF6E6AEBE}" srcOrd="0" destOrd="0" presId="urn:microsoft.com/office/officeart/2005/8/layout/process1"/>
    <dgm:cxn modelId="{30660602-04CF-42F5-997F-6E67B99EA5C1}" type="presOf" srcId="{EBBF055B-8A64-4E66-BA4C-B46B3FB5DF60}" destId="{6D50262C-7AFC-448E-AD2C-F26B47FF0FE8}" srcOrd="1" destOrd="0" presId="urn:microsoft.com/office/officeart/2005/8/layout/process1"/>
    <dgm:cxn modelId="{14E0198A-8A2D-4A88-93F7-7A60BE1E65D2}" type="presOf" srcId="{2B8F2451-F2E6-4706-B6AC-46E3995FE83B}" destId="{1C88973F-408E-4C8C-BFFF-E5C0CD020392}" srcOrd="0" destOrd="0" presId="urn:microsoft.com/office/officeart/2005/8/layout/process1"/>
    <dgm:cxn modelId="{FCC0F7A6-0111-4EB7-A9DB-B92EA1D57DB8}" type="presOf" srcId="{5F20D3D5-C7BC-4CB8-B706-C544F38EB796}" destId="{8D7B730A-2747-4B5A-956E-16A6675C5E0B}" srcOrd="0" destOrd="0" presId="urn:microsoft.com/office/officeart/2005/8/layout/process1"/>
    <dgm:cxn modelId="{3DBD1A77-E91A-4D46-B9AA-6413AF456873}" srcId="{FF40C163-E235-40BA-AA4F-14E2D7C11473}" destId="{125D3B09-A760-49DB-B80D-37CFEB631666}" srcOrd="0" destOrd="0" parTransId="{5760036B-09DD-4F9E-A7FD-16710AE99588}" sibTransId="{EBBF055B-8A64-4E66-BA4C-B46B3FB5DF60}"/>
    <dgm:cxn modelId="{BE46FF5F-0A85-43B8-9817-B11098877FE9}" srcId="{FF40C163-E235-40BA-AA4F-14E2D7C11473}" destId="{49B2817A-EE36-4842-8976-0FD8D073103C}" srcOrd="2" destOrd="0" parTransId="{50D3FDB8-9DD2-4281-97B3-BCF3ADEB3889}" sibTransId="{84CD34B9-0300-40BB-B406-D93E429EC874}"/>
    <dgm:cxn modelId="{98531C08-7BCE-4128-8820-8D580B83A90C}" srcId="{FF40C163-E235-40BA-AA4F-14E2D7C11473}" destId="{2B8F2451-F2E6-4706-B6AC-46E3995FE83B}" srcOrd="1" destOrd="0" parTransId="{0C5AC238-D26A-429D-8760-58CAA687BFE3}" sibTransId="{5F20D3D5-C7BC-4CB8-B706-C544F38EB796}"/>
    <dgm:cxn modelId="{6A74856B-26CC-4F95-A898-65C0AB55690F}" type="presOf" srcId="{125D3B09-A760-49DB-B80D-37CFEB631666}" destId="{70FE62B3-388B-4774-AC62-561BFD509DBA}" srcOrd="0" destOrd="0" presId="urn:microsoft.com/office/officeart/2005/8/layout/process1"/>
    <dgm:cxn modelId="{CB651B0E-66B8-478A-AFBA-2B4B54520220}" type="presOf" srcId="{49B2817A-EE36-4842-8976-0FD8D073103C}" destId="{A0F074CC-945A-4535-A163-FDC450710FC4}" srcOrd="0" destOrd="0" presId="urn:microsoft.com/office/officeart/2005/8/layout/process1"/>
    <dgm:cxn modelId="{55858293-D2EC-4B73-8447-829AE211BAF6}" type="presOf" srcId="{5F20D3D5-C7BC-4CB8-B706-C544F38EB796}" destId="{B95EA94B-CD0F-4D5E-9CDE-84CB31C805AB}" srcOrd="1" destOrd="0" presId="urn:microsoft.com/office/officeart/2005/8/layout/process1"/>
    <dgm:cxn modelId="{0852116B-EFB9-4CD2-ADE1-D4B841DA2F7E}" type="presOf" srcId="{EBBF055B-8A64-4E66-BA4C-B46B3FB5DF60}" destId="{68784411-D25E-446E-A95B-55B5468C4DEB}" srcOrd="0" destOrd="0" presId="urn:microsoft.com/office/officeart/2005/8/layout/process1"/>
    <dgm:cxn modelId="{0515687A-F2B9-493D-8F70-7BB35A4738E5}" type="presParOf" srcId="{EFD64AE4-BC67-459B-B3D9-45DAF6E6AEBE}" destId="{70FE62B3-388B-4774-AC62-561BFD509DBA}" srcOrd="0" destOrd="0" presId="urn:microsoft.com/office/officeart/2005/8/layout/process1"/>
    <dgm:cxn modelId="{10FEC873-FEAC-49AF-B307-3F789868E929}" type="presParOf" srcId="{EFD64AE4-BC67-459B-B3D9-45DAF6E6AEBE}" destId="{68784411-D25E-446E-A95B-55B5468C4DEB}" srcOrd="1" destOrd="0" presId="urn:microsoft.com/office/officeart/2005/8/layout/process1"/>
    <dgm:cxn modelId="{F9EA17EA-EFF4-4BB9-8C65-758CE91F3B53}" type="presParOf" srcId="{68784411-D25E-446E-A95B-55B5468C4DEB}" destId="{6D50262C-7AFC-448E-AD2C-F26B47FF0FE8}" srcOrd="0" destOrd="0" presId="urn:microsoft.com/office/officeart/2005/8/layout/process1"/>
    <dgm:cxn modelId="{EF6C5F85-6BCC-406A-B020-81E4D2BB70BF}" type="presParOf" srcId="{EFD64AE4-BC67-459B-B3D9-45DAF6E6AEBE}" destId="{1C88973F-408E-4C8C-BFFF-E5C0CD020392}" srcOrd="2" destOrd="0" presId="urn:microsoft.com/office/officeart/2005/8/layout/process1"/>
    <dgm:cxn modelId="{1C39D0D1-4688-40DC-91DB-E30F07A60BE7}" type="presParOf" srcId="{EFD64AE4-BC67-459B-B3D9-45DAF6E6AEBE}" destId="{8D7B730A-2747-4B5A-956E-16A6675C5E0B}" srcOrd="3" destOrd="0" presId="urn:microsoft.com/office/officeart/2005/8/layout/process1"/>
    <dgm:cxn modelId="{D1DB703D-BB3C-4D48-864A-E1C08318A4EA}" type="presParOf" srcId="{8D7B730A-2747-4B5A-956E-16A6675C5E0B}" destId="{B95EA94B-CD0F-4D5E-9CDE-84CB31C805AB}" srcOrd="0" destOrd="0" presId="urn:microsoft.com/office/officeart/2005/8/layout/process1"/>
    <dgm:cxn modelId="{4E1320C0-9E03-442E-9EBE-CB9801F265CB}" type="presParOf" srcId="{EFD64AE4-BC67-459B-B3D9-45DAF6E6AEBE}" destId="{A0F074CC-945A-4535-A163-FDC450710FC4}"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2BD490-0994-45C5-891D-F782568AF0F1}">
      <dsp:nvSpPr>
        <dsp:cNvPr id="0" name=""/>
        <dsp:cNvSpPr/>
      </dsp:nvSpPr>
      <dsp:spPr>
        <a:xfrm>
          <a:off x="3645803" y="533"/>
          <a:ext cx="1639739" cy="1639739"/>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id-ID" sz="1700" kern="1200" dirty="0"/>
            <a:t>Pengertian Kutipan</a:t>
          </a:r>
        </a:p>
      </dsp:txBody>
      <dsp:txXfrm>
        <a:off x="3885937" y="240667"/>
        <a:ext cx="1159471" cy="1159471"/>
      </dsp:txXfrm>
    </dsp:sp>
    <dsp:sp modelId="{DEDA3051-BB8A-4DA9-90DB-A0D0C0713AE2}">
      <dsp:nvSpPr>
        <dsp:cNvPr id="0" name=""/>
        <dsp:cNvSpPr/>
      </dsp:nvSpPr>
      <dsp:spPr>
        <a:xfrm rot="2160000">
          <a:off x="5234010" y="1260715"/>
          <a:ext cx="437107" cy="553412"/>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id-ID" sz="1400" kern="1200"/>
        </a:p>
      </dsp:txBody>
      <dsp:txXfrm>
        <a:off x="5246532" y="1332858"/>
        <a:ext cx="305975" cy="332048"/>
      </dsp:txXfrm>
    </dsp:sp>
    <dsp:sp modelId="{6073FCEE-3D64-4496-AA31-290A4A6733F3}">
      <dsp:nvSpPr>
        <dsp:cNvPr id="0" name=""/>
        <dsp:cNvSpPr/>
      </dsp:nvSpPr>
      <dsp:spPr>
        <a:xfrm>
          <a:off x="5639603" y="1449113"/>
          <a:ext cx="1639739" cy="1639739"/>
        </a:xfrm>
        <a:prstGeom prst="ellipse">
          <a:avLst/>
        </a:prstGeom>
        <a:solidFill>
          <a:schemeClr val="accent3">
            <a:hueOff val="-358351"/>
            <a:satOff val="295"/>
            <a:lumOff val="-24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id-ID" sz="1700" kern="1200" dirty="0"/>
            <a:t>Jenis-Jenis Kutipan</a:t>
          </a:r>
        </a:p>
      </dsp:txBody>
      <dsp:txXfrm>
        <a:off x="5879737" y="1689247"/>
        <a:ext cx="1159471" cy="1159471"/>
      </dsp:txXfrm>
    </dsp:sp>
    <dsp:sp modelId="{AC54F35A-A93F-499C-A54B-45C213B94B0F}">
      <dsp:nvSpPr>
        <dsp:cNvPr id="0" name=""/>
        <dsp:cNvSpPr/>
      </dsp:nvSpPr>
      <dsp:spPr>
        <a:xfrm rot="6480000">
          <a:off x="5863959" y="3152437"/>
          <a:ext cx="437107" cy="553412"/>
        </a:xfrm>
        <a:prstGeom prst="rightArrow">
          <a:avLst>
            <a:gd name="adj1" fmla="val 60000"/>
            <a:gd name="adj2" fmla="val 50000"/>
          </a:avLst>
        </a:prstGeom>
        <a:solidFill>
          <a:schemeClr val="accent3">
            <a:hueOff val="-358351"/>
            <a:satOff val="295"/>
            <a:lumOff val="-24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id-ID" sz="1400" kern="1200"/>
        </a:p>
      </dsp:txBody>
      <dsp:txXfrm rot="10800000">
        <a:off x="5949786" y="3200762"/>
        <a:ext cx="305975" cy="332048"/>
      </dsp:txXfrm>
    </dsp:sp>
    <dsp:sp modelId="{C15882A9-583C-44FC-B490-798FDBF3A676}">
      <dsp:nvSpPr>
        <dsp:cNvPr id="0" name=""/>
        <dsp:cNvSpPr/>
      </dsp:nvSpPr>
      <dsp:spPr>
        <a:xfrm>
          <a:off x="4878039" y="3792965"/>
          <a:ext cx="1639739" cy="1639739"/>
        </a:xfrm>
        <a:prstGeom prst="ellipse">
          <a:avLst/>
        </a:prstGeom>
        <a:solidFill>
          <a:schemeClr val="accent3">
            <a:hueOff val="-716701"/>
            <a:satOff val="590"/>
            <a:lumOff val="-49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id-ID" sz="1700" kern="1200" dirty="0"/>
            <a:t>Nama Pengarang dalam Kutipan</a:t>
          </a:r>
        </a:p>
      </dsp:txBody>
      <dsp:txXfrm>
        <a:off x="5118173" y="4033099"/>
        <a:ext cx="1159471" cy="1159471"/>
      </dsp:txXfrm>
    </dsp:sp>
    <dsp:sp modelId="{03AF52B8-619B-4DE7-8F8C-ED2DB1B85D6F}">
      <dsp:nvSpPr>
        <dsp:cNvPr id="0" name=""/>
        <dsp:cNvSpPr/>
      </dsp:nvSpPr>
      <dsp:spPr>
        <a:xfrm rot="10800000">
          <a:off x="4259490" y="4336128"/>
          <a:ext cx="437107" cy="553412"/>
        </a:xfrm>
        <a:prstGeom prst="rightArrow">
          <a:avLst>
            <a:gd name="adj1" fmla="val 60000"/>
            <a:gd name="adj2" fmla="val 50000"/>
          </a:avLst>
        </a:prstGeom>
        <a:solidFill>
          <a:schemeClr val="accent3">
            <a:hueOff val="-716701"/>
            <a:satOff val="590"/>
            <a:lumOff val="-49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id-ID" sz="1400" kern="1200"/>
        </a:p>
      </dsp:txBody>
      <dsp:txXfrm rot="10800000">
        <a:off x="4390622" y="4446810"/>
        <a:ext cx="305975" cy="332048"/>
      </dsp:txXfrm>
    </dsp:sp>
    <dsp:sp modelId="{BDFD435B-142E-4D3D-A4CC-D2DC3F610ADE}">
      <dsp:nvSpPr>
        <dsp:cNvPr id="0" name=""/>
        <dsp:cNvSpPr/>
      </dsp:nvSpPr>
      <dsp:spPr>
        <a:xfrm>
          <a:off x="2413568" y="3792965"/>
          <a:ext cx="1639739" cy="1639739"/>
        </a:xfrm>
        <a:prstGeom prst="ellipse">
          <a:avLst/>
        </a:prstGeom>
        <a:solidFill>
          <a:schemeClr val="accent3">
            <a:hueOff val="-1075052"/>
            <a:satOff val="885"/>
            <a:lumOff val="-73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id-ID" sz="1700" kern="1200" dirty="0"/>
            <a:t>Cara Pengutipan</a:t>
          </a:r>
        </a:p>
      </dsp:txBody>
      <dsp:txXfrm>
        <a:off x="2653702" y="4033099"/>
        <a:ext cx="1159471" cy="1159471"/>
      </dsp:txXfrm>
    </dsp:sp>
    <dsp:sp modelId="{294684C6-7A2F-4CB5-B57F-C17F41DEA0D9}">
      <dsp:nvSpPr>
        <dsp:cNvPr id="0" name=""/>
        <dsp:cNvSpPr/>
      </dsp:nvSpPr>
      <dsp:spPr>
        <a:xfrm rot="15120000">
          <a:off x="2637924" y="3175968"/>
          <a:ext cx="437107" cy="553412"/>
        </a:xfrm>
        <a:prstGeom prst="rightArrow">
          <a:avLst>
            <a:gd name="adj1" fmla="val 60000"/>
            <a:gd name="adj2" fmla="val 50000"/>
          </a:avLst>
        </a:prstGeom>
        <a:solidFill>
          <a:schemeClr val="accent3">
            <a:hueOff val="-1075052"/>
            <a:satOff val="885"/>
            <a:lumOff val="-73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id-ID" sz="1400" kern="1200"/>
        </a:p>
      </dsp:txBody>
      <dsp:txXfrm rot="10800000">
        <a:off x="2723751" y="3349007"/>
        <a:ext cx="305975" cy="332048"/>
      </dsp:txXfrm>
    </dsp:sp>
    <dsp:sp modelId="{64B8157B-8FB9-4D8E-BE75-E60F07E5B4C2}">
      <dsp:nvSpPr>
        <dsp:cNvPr id="0" name=""/>
        <dsp:cNvSpPr/>
      </dsp:nvSpPr>
      <dsp:spPr>
        <a:xfrm>
          <a:off x="1652004" y="1449113"/>
          <a:ext cx="1639739" cy="1639739"/>
        </a:xfrm>
        <a:prstGeom prst="ellipse">
          <a:avLst/>
        </a:prstGeom>
        <a:solidFill>
          <a:schemeClr val="accent3">
            <a:hueOff val="-1433403"/>
            <a:satOff val="1180"/>
            <a:lumOff val="-98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id-ID" sz="1700" kern="1200" dirty="0"/>
            <a:t>Fungsi Kutipan</a:t>
          </a:r>
        </a:p>
      </dsp:txBody>
      <dsp:txXfrm>
        <a:off x="1892138" y="1689247"/>
        <a:ext cx="1159471" cy="1159471"/>
      </dsp:txXfrm>
    </dsp:sp>
    <dsp:sp modelId="{0F1280EF-B1E9-41D4-8C9C-A2D6C20B28A3}">
      <dsp:nvSpPr>
        <dsp:cNvPr id="0" name=""/>
        <dsp:cNvSpPr/>
      </dsp:nvSpPr>
      <dsp:spPr>
        <a:xfrm rot="19440000">
          <a:off x="3240211" y="1275258"/>
          <a:ext cx="437107" cy="553412"/>
        </a:xfrm>
        <a:prstGeom prst="rightArrow">
          <a:avLst>
            <a:gd name="adj1" fmla="val 60000"/>
            <a:gd name="adj2" fmla="val 50000"/>
          </a:avLst>
        </a:prstGeom>
        <a:solidFill>
          <a:schemeClr val="accent3">
            <a:hueOff val="-1433403"/>
            <a:satOff val="1180"/>
            <a:lumOff val="-98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id-ID" sz="1400" kern="1200"/>
        </a:p>
      </dsp:txBody>
      <dsp:txXfrm>
        <a:off x="3252733" y="1424479"/>
        <a:ext cx="305975" cy="3320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E62B3-388B-4774-AC62-561BFD509DBA}">
      <dsp:nvSpPr>
        <dsp:cNvPr id="0" name=""/>
        <dsp:cNvSpPr/>
      </dsp:nvSpPr>
      <dsp:spPr>
        <a:xfrm>
          <a:off x="7166" y="1219766"/>
          <a:ext cx="2142015" cy="1285209"/>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id-ID" sz="3500" kern="1200" dirty="0"/>
            <a:t>Innote</a:t>
          </a:r>
        </a:p>
      </dsp:txBody>
      <dsp:txXfrm>
        <a:off x="44808" y="1257408"/>
        <a:ext cx="2066731" cy="1209925"/>
      </dsp:txXfrm>
    </dsp:sp>
    <dsp:sp modelId="{68784411-D25E-446E-A95B-55B5468C4DEB}">
      <dsp:nvSpPr>
        <dsp:cNvPr id="0" name=""/>
        <dsp:cNvSpPr/>
      </dsp:nvSpPr>
      <dsp:spPr>
        <a:xfrm>
          <a:off x="2363383" y="1596761"/>
          <a:ext cx="454107" cy="53121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id-ID" sz="2400" kern="1200"/>
        </a:p>
      </dsp:txBody>
      <dsp:txXfrm>
        <a:off x="2363383" y="1703005"/>
        <a:ext cx="317875" cy="318731"/>
      </dsp:txXfrm>
    </dsp:sp>
    <dsp:sp modelId="{1C88973F-408E-4C8C-BFFF-E5C0CD020392}">
      <dsp:nvSpPr>
        <dsp:cNvPr id="0" name=""/>
        <dsp:cNvSpPr/>
      </dsp:nvSpPr>
      <dsp:spPr>
        <a:xfrm>
          <a:off x="3005987" y="1219766"/>
          <a:ext cx="2142015" cy="1285209"/>
        </a:xfrm>
        <a:prstGeom prst="roundRect">
          <a:avLst>
            <a:gd name="adj" fmla="val 10000"/>
          </a:avLst>
        </a:prstGeom>
        <a:solidFill>
          <a:schemeClr val="accent5">
            <a:hueOff val="1247628"/>
            <a:satOff val="-25244"/>
            <a:lumOff val="78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id-ID" sz="3500" kern="1200" dirty="0"/>
            <a:t>Footnote</a:t>
          </a:r>
        </a:p>
      </dsp:txBody>
      <dsp:txXfrm>
        <a:off x="3043629" y="1257408"/>
        <a:ext cx="2066731" cy="1209925"/>
      </dsp:txXfrm>
    </dsp:sp>
    <dsp:sp modelId="{8D7B730A-2747-4B5A-956E-16A6675C5E0B}">
      <dsp:nvSpPr>
        <dsp:cNvPr id="0" name=""/>
        <dsp:cNvSpPr/>
      </dsp:nvSpPr>
      <dsp:spPr>
        <a:xfrm>
          <a:off x="5362204" y="1596761"/>
          <a:ext cx="454107" cy="531219"/>
        </a:xfrm>
        <a:prstGeom prst="rightArrow">
          <a:avLst>
            <a:gd name="adj1" fmla="val 60000"/>
            <a:gd name="adj2" fmla="val 50000"/>
          </a:avLst>
        </a:prstGeom>
        <a:solidFill>
          <a:schemeClr val="accent5">
            <a:hueOff val="2495256"/>
            <a:satOff val="-50489"/>
            <a:lumOff val="156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id-ID" sz="2400" kern="1200"/>
        </a:p>
      </dsp:txBody>
      <dsp:txXfrm>
        <a:off x="5362204" y="1703005"/>
        <a:ext cx="317875" cy="318731"/>
      </dsp:txXfrm>
    </dsp:sp>
    <dsp:sp modelId="{A0F074CC-945A-4535-A163-FDC450710FC4}">
      <dsp:nvSpPr>
        <dsp:cNvPr id="0" name=""/>
        <dsp:cNvSpPr/>
      </dsp:nvSpPr>
      <dsp:spPr>
        <a:xfrm>
          <a:off x="6004809" y="1219766"/>
          <a:ext cx="2142015" cy="1285209"/>
        </a:xfrm>
        <a:prstGeom prst="roundRect">
          <a:avLst>
            <a:gd name="adj" fmla="val 10000"/>
          </a:avLst>
        </a:prstGeom>
        <a:solidFill>
          <a:schemeClr val="accent5">
            <a:hueOff val="2495256"/>
            <a:satOff val="-50489"/>
            <a:lumOff val="156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lvl="0" algn="ctr" defTabSz="1555750">
            <a:lnSpc>
              <a:spcPct val="90000"/>
            </a:lnSpc>
            <a:spcBef>
              <a:spcPct val="0"/>
            </a:spcBef>
            <a:spcAft>
              <a:spcPct val="35000"/>
            </a:spcAft>
          </a:pPr>
          <a:r>
            <a:rPr lang="id-ID" sz="3500" kern="1200" dirty="0"/>
            <a:t>Endnote</a:t>
          </a:r>
        </a:p>
      </dsp:txBody>
      <dsp:txXfrm>
        <a:off x="6042451" y="1257408"/>
        <a:ext cx="2066731" cy="1209925"/>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C73FB93-5FAE-4B43-9F22-BEBE02B6CDED}" type="datetimeFigureOut">
              <a:rPr lang="id-ID" smtClean="0"/>
              <a:t>22/05/2018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9918689-9F50-44A1-940E-48CD678E2E90}" type="slidenum">
              <a:rPr lang="id-ID" smtClean="0"/>
              <a:t>‹#›</a:t>
            </a:fld>
            <a:endParaRPr lang="id-ID"/>
          </a:p>
        </p:txBody>
      </p:sp>
    </p:spTree>
    <p:extLst>
      <p:ext uri="{BB962C8B-B14F-4D97-AF65-F5344CB8AC3E}">
        <p14:creationId xmlns:p14="http://schemas.microsoft.com/office/powerpoint/2010/main" val="339634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73FB93-5FAE-4B43-9F22-BEBE02B6CDED}" type="datetimeFigureOut">
              <a:rPr lang="id-ID" smtClean="0"/>
              <a:t>22/05/2018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9918689-9F50-44A1-940E-48CD678E2E90}" type="slidenum">
              <a:rPr lang="id-ID" smtClean="0"/>
              <a:t>‹#›</a:t>
            </a:fld>
            <a:endParaRPr lang="id-ID"/>
          </a:p>
        </p:txBody>
      </p:sp>
    </p:spTree>
    <p:extLst>
      <p:ext uri="{BB962C8B-B14F-4D97-AF65-F5344CB8AC3E}">
        <p14:creationId xmlns:p14="http://schemas.microsoft.com/office/powerpoint/2010/main" val="3408257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73FB93-5FAE-4B43-9F22-BEBE02B6CDED}" type="datetimeFigureOut">
              <a:rPr lang="id-ID" smtClean="0"/>
              <a:t>22/05/2018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9918689-9F50-44A1-940E-48CD678E2E90}" type="slidenum">
              <a:rPr lang="id-ID" smtClean="0"/>
              <a:t>‹#›</a:t>
            </a:fld>
            <a:endParaRPr lang="id-ID"/>
          </a:p>
        </p:txBody>
      </p:sp>
    </p:spTree>
    <p:extLst>
      <p:ext uri="{BB962C8B-B14F-4D97-AF65-F5344CB8AC3E}">
        <p14:creationId xmlns:p14="http://schemas.microsoft.com/office/powerpoint/2010/main" val="3388277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C73FB93-5FAE-4B43-9F22-BEBE02B6CDED}" type="datetimeFigureOut">
              <a:rPr lang="id-ID" smtClean="0"/>
              <a:t>22/05/2018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9918689-9F50-44A1-940E-48CD678E2E90}" type="slidenum">
              <a:rPr lang="id-ID" smtClean="0"/>
              <a:t>‹#›</a:t>
            </a:fld>
            <a:endParaRPr lang="id-ID"/>
          </a:p>
        </p:txBody>
      </p:sp>
    </p:spTree>
    <p:extLst>
      <p:ext uri="{BB962C8B-B14F-4D97-AF65-F5344CB8AC3E}">
        <p14:creationId xmlns:p14="http://schemas.microsoft.com/office/powerpoint/2010/main" val="3027853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C73FB93-5FAE-4B43-9F22-BEBE02B6CDED}" type="datetimeFigureOut">
              <a:rPr lang="id-ID" smtClean="0"/>
              <a:t>22/05/2018</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9918689-9F50-44A1-940E-48CD678E2E90}" type="slidenum">
              <a:rPr lang="id-ID" smtClean="0"/>
              <a:t>‹#›</a:t>
            </a:fld>
            <a:endParaRPr lang="id-ID"/>
          </a:p>
        </p:txBody>
      </p:sp>
    </p:spTree>
    <p:extLst>
      <p:ext uri="{BB962C8B-B14F-4D97-AF65-F5344CB8AC3E}">
        <p14:creationId xmlns:p14="http://schemas.microsoft.com/office/powerpoint/2010/main" val="3455983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C73FB93-5FAE-4B43-9F22-BEBE02B6CDED}" type="datetimeFigureOut">
              <a:rPr lang="id-ID" smtClean="0"/>
              <a:t>22/05/2018</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9918689-9F50-44A1-940E-48CD678E2E90}" type="slidenum">
              <a:rPr lang="id-ID" smtClean="0"/>
              <a:t>‹#›</a:t>
            </a:fld>
            <a:endParaRPr lang="id-ID"/>
          </a:p>
        </p:txBody>
      </p:sp>
    </p:spTree>
    <p:extLst>
      <p:ext uri="{BB962C8B-B14F-4D97-AF65-F5344CB8AC3E}">
        <p14:creationId xmlns:p14="http://schemas.microsoft.com/office/powerpoint/2010/main" val="3991473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73FB93-5FAE-4B43-9F22-BEBE02B6CDED}" type="datetimeFigureOut">
              <a:rPr lang="id-ID" smtClean="0"/>
              <a:t>22/05/2018</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9918689-9F50-44A1-940E-48CD678E2E90}" type="slidenum">
              <a:rPr lang="id-ID" smtClean="0"/>
              <a:t>‹#›</a:t>
            </a:fld>
            <a:endParaRPr lang="id-ID"/>
          </a:p>
        </p:txBody>
      </p:sp>
    </p:spTree>
    <p:extLst>
      <p:ext uri="{BB962C8B-B14F-4D97-AF65-F5344CB8AC3E}">
        <p14:creationId xmlns:p14="http://schemas.microsoft.com/office/powerpoint/2010/main" val="3225299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73FB93-5FAE-4B43-9F22-BEBE02B6CDED}" type="datetimeFigureOut">
              <a:rPr lang="id-ID" smtClean="0"/>
              <a:t>22/05/2018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9918689-9F50-44A1-940E-48CD678E2E90}" type="slidenum">
              <a:rPr lang="id-ID" smtClean="0"/>
              <a:t>‹#›</a:t>
            </a:fld>
            <a:endParaRPr lang="id-ID"/>
          </a:p>
        </p:txBody>
      </p:sp>
    </p:spTree>
    <p:extLst>
      <p:ext uri="{BB962C8B-B14F-4D97-AF65-F5344CB8AC3E}">
        <p14:creationId xmlns:p14="http://schemas.microsoft.com/office/powerpoint/2010/main" val="3556842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C73FB93-5FAE-4B43-9F22-BEBE02B6CDED}" type="datetimeFigureOut">
              <a:rPr lang="id-ID" smtClean="0"/>
              <a:t>22/05/2018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9918689-9F50-44A1-940E-48CD678E2E90}" type="slidenum">
              <a:rPr lang="id-ID" smtClean="0"/>
              <a:t>‹#›</a:t>
            </a:fld>
            <a:endParaRPr lang="id-ID"/>
          </a:p>
        </p:txBody>
      </p:sp>
    </p:spTree>
    <p:extLst>
      <p:ext uri="{BB962C8B-B14F-4D97-AF65-F5344CB8AC3E}">
        <p14:creationId xmlns:p14="http://schemas.microsoft.com/office/powerpoint/2010/main" val="1825565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73FB93-5FAE-4B43-9F22-BEBE02B6CDED}" type="datetimeFigureOut">
              <a:rPr lang="id-ID" smtClean="0"/>
              <a:t>22/05/2018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9918689-9F50-44A1-940E-48CD678E2E90}" type="slidenum">
              <a:rPr lang="id-ID" smtClean="0"/>
              <a:t>‹#›</a:t>
            </a:fld>
            <a:endParaRPr lang="id-ID"/>
          </a:p>
        </p:txBody>
      </p:sp>
    </p:spTree>
    <p:extLst>
      <p:ext uri="{BB962C8B-B14F-4D97-AF65-F5344CB8AC3E}">
        <p14:creationId xmlns:p14="http://schemas.microsoft.com/office/powerpoint/2010/main" val="2559218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73FB93-5FAE-4B43-9F22-BEBE02B6CDED}" type="datetimeFigureOut">
              <a:rPr lang="id-ID" smtClean="0"/>
              <a:t>22/05/2018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9918689-9F50-44A1-940E-48CD678E2E90}" type="slidenum">
              <a:rPr lang="id-ID" smtClean="0"/>
              <a:t>‹#›</a:t>
            </a:fld>
            <a:endParaRPr lang="id-ID"/>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18296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73FB93-5FAE-4B43-9F22-BEBE02B6CDED}" type="datetimeFigureOut">
              <a:rPr lang="id-ID" smtClean="0"/>
              <a:t>22/05/2018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9918689-9F50-44A1-940E-48CD678E2E90}" type="slidenum">
              <a:rPr lang="id-ID" smtClean="0"/>
              <a:t>‹#›</a:t>
            </a:fld>
            <a:endParaRPr lang="id-ID"/>
          </a:p>
        </p:txBody>
      </p:sp>
    </p:spTree>
    <p:extLst>
      <p:ext uri="{BB962C8B-B14F-4D97-AF65-F5344CB8AC3E}">
        <p14:creationId xmlns:p14="http://schemas.microsoft.com/office/powerpoint/2010/main" val="36436101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73FB93-5FAE-4B43-9F22-BEBE02B6CDED}" type="datetimeFigureOut">
              <a:rPr lang="id-ID" smtClean="0"/>
              <a:t>22/05/2018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9918689-9F50-44A1-940E-48CD678E2E90}" type="slidenum">
              <a:rPr lang="id-ID" smtClean="0"/>
              <a:t>‹#›</a:t>
            </a:fld>
            <a:endParaRPr lang="id-ID"/>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795373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73FB93-5FAE-4B43-9F22-BEBE02B6CDED}" type="datetimeFigureOut">
              <a:rPr lang="id-ID" smtClean="0"/>
              <a:t>22/05/2018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9918689-9F50-44A1-940E-48CD678E2E90}" type="slidenum">
              <a:rPr lang="id-ID" smtClean="0"/>
              <a:t>‹#›</a:t>
            </a:fld>
            <a:endParaRPr lang="id-ID"/>
          </a:p>
        </p:txBody>
      </p:sp>
    </p:spTree>
    <p:extLst>
      <p:ext uri="{BB962C8B-B14F-4D97-AF65-F5344CB8AC3E}">
        <p14:creationId xmlns:p14="http://schemas.microsoft.com/office/powerpoint/2010/main" val="41242997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73FB93-5FAE-4B43-9F22-BEBE02B6CDED}" type="datetimeFigureOut">
              <a:rPr lang="id-ID" smtClean="0"/>
              <a:t>22/05/2018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9918689-9F50-44A1-940E-48CD678E2E90}" type="slidenum">
              <a:rPr lang="id-ID" smtClean="0"/>
              <a:t>‹#›</a:t>
            </a:fld>
            <a:endParaRPr lang="id-ID"/>
          </a:p>
        </p:txBody>
      </p:sp>
    </p:spTree>
    <p:extLst>
      <p:ext uri="{BB962C8B-B14F-4D97-AF65-F5344CB8AC3E}">
        <p14:creationId xmlns:p14="http://schemas.microsoft.com/office/powerpoint/2010/main" val="12450593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73FB93-5FAE-4B43-9F22-BEBE02B6CDED}" type="datetimeFigureOut">
              <a:rPr lang="id-ID" smtClean="0"/>
              <a:t>22/05/2018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9918689-9F50-44A1-940E-48CD678E2E90}" type="slidenum">
              <a:rPr lang="id-ID" smtClean="0"/>
              <a:t>‹#›</a:t>
            </a:fld>
            <a:endParaRPr lang="id-ID"/>
          </a:p>
        </p:txBody>
      </p:sp>
    </p:spTree>
    <p:extLst>
      <p:ext uri="{BB962C8B-B14F-4D97-AF65-F5344CB8AC3E}">
        <p14:creationId xmlns:p14="http://schemas.microsoft.com/office/powerpoint/2010/main" val="646303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C73FB93-5FAE-4B43-9F22-BEBE02B6CDED}" type="datetimeFigureOut">
              <a:rPr lang="id-ID" smtClean="0"/>
              <a:t>22/05/2018</a:t>
            </a:fld>
            <a:endParaRPr lang="id-ID"/>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9918689-9F50-44A1-940E-48CD678E2E90}" type="slidenum">
              <a:rPr lang="id-ID" smtClean="0"/>
              <a:t>‹#›</a:t>
            </a:fld>
            <a:endParaRPr lang="id-ID"/>
          </a:p>
        </p:txBody>
      </p:sp>
    </p:spTree>
    <p:extLst>
      <p:ext uri="{BB962C8B-B14F-4D97-AF65-F5344CB8AC3E}">
        <p14:creationId xmlns:p14="http://schemas.microsoft.com/office/powerpoint/2010/main" val="346312552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BF5CEA-5386-4100-AE4E-6A9636A79425}"/>
              </a:ext>
            </a:extLst>
          </p:cNvPr>
          <p:cNvSpPr>
            <a:spLocks noGrp="1"/>
          </p:cNvSpPr>
          <p:nvPr>
            <p:ph type="ctrTitle"/>
          </p:nvPr>
        </p:nvSpPr>
        <p:spPr>
          <a:xfrm>
            <a:off x="3916326" y="265814"/>
            <a:ext cx="4164419" cy="894354"/>
          </a:xfrm>
        </p:spPr>
        <p:txBody>
          <a:bodyPr>
            <a:normAutofit/>
          </a:bodyPr>
          <a:lstStyle/>
          <a:p>
            <a:pPr algn="ctr"/>
            <a:r>
              <a:rPr lang="id-ID" sz="4000" b="1" dirty="0">
                <a:latin typeface="Arial" panose="020B0604020202020204" pitchFamily="34" charset="0"/>
                <a:cs typeface="Arial" panose="020B0604020202020204" pitchFamily="34" charset="0"/>
              </a:rPr>
              <a:t>KUTIPAN</a:t>
            </a:r>
          </a:p>
        </p:txBody>
      </p:sp>
      <p:sp>
        <p:nvSpPr>
          <p:cNvPr id="3" name="Subtitle 2">
            <a:extLst>
              <a:ext uri="{FF2B5EF4-FFF2-40B4-BE49-F238E27FC236}">
                <a16:creationId xmlns:a16="http://schemas.microsoft.com/office/drawing/2014/main" xmlns="" id="{567E2F47-00D3-42DD-B0F9-FA5D6AA189C6}"/>
              </a:ext>
            </a:extLst>
          </p:cNvPr>
          <p:cNvSpPr>
            <a:spLocks noGrp="1"/>
          </p:cNvSpPr>
          <p:nvPr>
            <p:ph type="subTitle" idx="1"/>
          </p:nvPr>
        </p:nvSpPr>
        <p:spPr>
          <a:xfrm>
            <a:off x="1524000" y="2232837"/>
            <a:ext cx="7205330" cy="4040372"/>
          </a:xfrm>
        </p:spPr>
        <p:txBody>
          <a:bodyPr>
            <a:normAutofit/>
          </a:bodyPr>
          <a:lstStyle/>
          <a:p>
            <a:pPr algn="just"/>
            <a:r>
              <a:rPr lang="id-ID" sz="2400" dirty="0">
                <a:solidFill>
                  <a:schemeClr val="tx1"/>
                </a:solidFill>
                <a:latin typeface="Arial" panose="020B0604020202020204" pitchFamily="34" charset="0"/>
                <a:cs typeface="Arial" panose="020B0604020202020204" pitchFamily="34" charset="0"/>
              </a:rPr>
              <a:t>Nama Anggota:</a:t>
            </a:r>
          </a:p>
          <a:p>
            <a:endParaRPr lang="id-ID" dirty="0"/>
          </a:p>
          <a:p>
            <a:endParaRPr lang="id-ID" dirty="0"/>
          </a:p>
        </p:txBody>
      </p:sp>
    </p:spTree>
    <p:extLst>
      <p:ext uri="{BB962C8B-B14F-4D97-AF65-F5344CB8AC3E}">
        <p14:creationId xmlns:p14="http://schemas.microsoft.com/office/powerpoint/2010/main" val="834773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xmlns="" id="{A5CBC13B-F882-4C78-BFFB-B7A3C69ABA57}"/>
              </a:ext>
            </a:extLst>
          </p:cNvPr>
          <p:cNvGraphicFramePr/>
          <p:nvPr>
            <p:extLst>
              <p:ext uri="{D42A27DB-BD31-4B8C-83A1-F6EECF244321}">
                <p14:modId xmlns:p14="http://schemas.microsoft.com/office/powerpoint/2010/main" val="3600761474"/>
              </p:ext>
            </p:extLst>
          </p:nvPr>
        </p:nvGraphicFramePr>
        <p:xfrm>
          <a:off x="276447" y="1265275"/>
          <a:ext cx="8931347" cy="5433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a:extLst>
              <a:ext uri="{FF2B5EF4-FFF2-40B4-BE49-F238E27FC236}">
                <a16:creationId xmlns:a16="http://schemas.microsoft.com/office/drawing/2014/main" xmlns="" id="{7C03347D-194C-4475-9763-4619945BD539}"/>
              </a:ext>
            </a:extLst>
          </p:cNvPr>
          <p:cNvSpPr/>
          <p:nvPr/>
        </p:nvSpPr>
        <p:spPr>
          <a:xfrm>
            <a:off x="2674678" y="326263"/>
            <a:ext cx="4231758" cy="616688"/>
          </a:xfrm>
          <a:prstGeom prst="rect">
            <a:avLst/>
          </a:prstGeom>
        </p:spPr>
        <p:style>
          <a:lnRef idx="0">
            <a:schemeClr val="dk1"/>
          </a:lnRef>
          <a:fillRef idx="3">
            <a:schemeClr val="dk1"/>
          </a:fillRef>
          <a:effectRef idx="3">
            <a:schemeClr val="dk1"/>
          </a:effectRef>
          <a:fontRef idx="minor">
            <a:schemeClr val="lt1"/>
          </a:fontRef>
        </p:style>
        <p:txBody>
          <a:bodyPr rtlCol="0" anchor="ctr"/>
          <a:lstStyle/>
          <a:p>
            <a:pPr algn="ctr"/>
            <a:r>
              <a:rPr lang="id-ID" sz="3200" b="1" dirty="0">
                <a:latin typeface="Arial" panose="020B0604020202020204" pitchFamily="34" charset="0"/>
                <a:cs typeface="Arial" panose="020B0604020202020204" pitchFamily="34" charset="0"/>
              </a:rPr>
              <a:t>KUTIPAN</a:t>
            </a:r>
          </a:p>
        </p:txBody>
      </p:sp>
    </p:spTree>
    <p:extLst>
      <p:ext uri="{BB962C8B-B14F-4D97-AF65-F5344CB8AC3E}">
        <p14:creationId xmlns:p14="http://schemas.microsoft.com/office/powerpoint/2010/main" val="26827239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9431752-B05D-4D8E-8F63-7CD956B518AA}"/>
              </a:ext>
            </a:extLst>
          </p:cNvPr>
          <p:cNvSpPr>
            <a:spLocks noGrp="1"/>
          </p:cNvSpPr>
          <p:nvPr>
            <p:ph type="ctrTitle"/>
          </p:nvPr>
        </p:nvSpPr>
        <p:spPr>
          <a:xfrm>
            <a:off x="1850065" y="950395"/>
            <a:ext cx="6386623" cy="745498"/>
          </a:xfrm>
        </p:spPr>
        <p:txBody>
          <a:bodyPr>
            <a:normAutofit/>
          </a:bodyPr>
          <a:lstStyle/>
          <a:p>
            <a:pPr algn="just"/>
            <a:r>
              <a:rPr lang="id-ID" sz="4000" b="1" dirty="0">
                <a:latin typeface="Arial" panose="020B0604020202020204" pitchFamily="34" charset="0"/>
                <a:cs typeface="Arial" panose="020B0604020202020204" pitchFamily="34" charset="0"/>
              </a:rPr>
              <a:t>Pengertian Kutipan</a:t>
            </a:r>
          </a:p>
        </p:txBody>
      </p:sp>
      <p:sp>
        <p:nvSpPr>
          <p:cNvPr id="6" name="Rectangle 5">
            <a:extLst>
              <a:ext uri="{FF2B5EF4-FFF2-40B4-BE49-F238E27FC236}">
                <a16:creationId xmlns:a16="http://schemas.microsoft.com/office/drawing/2014/main" xmlns="" id="{16A90036-CD78-41D9-88F5-12FD793DD017}"/>
              </a:ext>
            </a:extLst>
          </p:cNvPr>
          <p:cNvSpPr/>
          <p:nvPr/>
        </p:nvSpPr>
        <p:spPr>
          <a:xfrm>
            <a:off x="637954" y="2594344"/>
            <a:ext cx="8325293" cy="26687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sz="2400" dirty="0">
                <a:solidFill>
                  <a:schemeClr val="tx1"/>
                </a:solidFill>
                <a:latin typeface="Arial" panose="020B0604020202020204" pitchFamily="34" charset="0"/>
                <a:cs typeface="Arial" panose="020B0604020202020204" pitchFamily="34" charset="0"/>
              </a:rPr>
              <a:t>Kutipan adalah pengambilalihan pernyataan orang lain (baik satu kalimat atau lebih) untuk tujuan ilustrasi atau memperkokoh argumen di tulisan sendiri. </a:t>
            </a:r>
          </a:p>
        </p:txBody>
      </p:sp>
    </p:spTree>
    <p:extLst>
      <p:ext uri="{BB962C8B-B14F-4D97-AF65-F5344CB8AC3E}">
        <p14:creationId xmlns:p14="http://schemas.microsoft.com/office/powerpoint/2010/main" val="2103160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E10ECB-BB21-4E42-9DE5-11120F559BCF}"/>
              </a:ext>
            </a:extLst>
          </p:cNvPr>
          <p:cNvSpPr>
            <a:spLocks noGrp="1"/>
          </p:cNvSpPr>
          <p:nvPr>
            <p:ph type="ctrTitle"/>
          </p:nvPr>
        </p:nvSpPr>
        <p:spPr>
          <a:xfrm>
            <a:off x="138223" y="180751"/>
            <a:ext cx="6386624" cy="671069"/>
          </a:xfrm>
        </p:spPr>
        <p:txBody>
          <a:bodyPr>
            <a:normAutofit fontScale="90000"/>
          </a:bodyPr>
          <a:lstStyle/>
          <a:p>
            <a:pPr algn="ctr"/>
            <a:r>
              <a:rPr lang="id-ID" sz="4000" b="1" dirty="0">
                <a:latin typeface="Arial" panose="020B0604020202020204" pitchFamily="34" charset="0"/>
                <a:cs typeface="Arial" panose="020B0604020202020204" pitchFamily="34" charset="0"/>
              </a:rPr>
              <a:t>Jenis-Jenis Kutipan</a:t>
            </a:r>
          </a:p>
        </p:txBody>
      </p:sp>
      <p:sp>
        <p:nvSpPr>
          <p:cNvPr id="4" name="Rectangle 3">
            <a:extLst>
              <a:ext uri="{FF2B5EF4-FFF2-40B4-BE49-F238E27FC236}">
                <a16:creationId xmlns:a16="http://schemas.microsoft.com/office/drawing/2014/main" xmlns="" id="{47AF01A2-E44C-4DEE-96FC-E15FCE818A51}"/>
              </a:ext>
            </a:extLst>
          </p:cNvPr>
          <p:cNvSpPr/>
          <p:nvPr/>
        </p:nvSpPr>
        <p:spPr>
          <a:xfrm>
            <a:off x="283536" y="1091053"/>
            <a:ext cx="4359349" cy="5523616"/>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just"/>
            <a:r>
              <a:rPr lang="id-ID" sz="2000" b="1" dirty="0">
                <a:solidFill>
                  <a:schemeClr val="tx1"/>
                </a:solidFill>
                <a:latin typeface="Arial" panose="020B0604020202020204" pitchFamily="34" charset="0"/>
                <a:cs typeface="Arial" panose="020B0604020202020204" pitchFamily="34" charset="0"/>
              </a:rPr>
              <a:t>Pengutipan Langsung</a:t>
            </a:r>
          </a:p>
          <a:p>
            <a:pPr algn="just"/>
            <a:endParaRPr lang="id-ID" sz="2000" dirty="0">
              <a:solidFill>
                <a:schemeClr val="tx1"/>
              </a:solidFill>
              <a:latin typeface="Arial" panose="020B0604020202020204" pitchFamily="34" charset="0"/>
              <a:cs typeface="Arial" panose="020B0604020202020204" pitchFamily="34" charset="0"/>
            </a:endParaRPr>
          </a:p>
          <a:p>
            <a:pPr algn="just"/>
            <a:r>
              <a:rPr lang="id-ID" dirty="0">
                <a:solidFill>
                  <a:schemeClr val="tx1"/>
                </a:solidFill>
                <a:latin typeface="Arial" panose="020B0604020202020204" pitchFamily="34" charset="0"/>
                <a:cs typeface="Arial" panose="020B0604020202020204" pitchFamily="34" charset="0"/>
              </a:rPr>
              <a:t>Pengutipan langsung dapat dilakukan apabila sumber kutipan berciri sebagai berikut:</a:t>
            </a:r>
          </a:p>
          <a:p>
            <a:pPr marL="285750" lvl="0" indent="-28575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Pernyataan yang dikutip berupa definisi.</a:t>
            </a:r>
          </a:p>
          <a:p>
            <a:pPr marL="285750" lvl="0" indent="-28575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Pernyataan yang dikutip berupa konsep yang amat penting.</a:t>
            </a:r>
          </a:p>
          <a:p>
            <a:pPr marL="285750" lvl="0" indent="-28575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Pernyataan yang dikutip berupa peraturan dan perundang-undangan.</a:t>
            </a:r>
          </a:p>
          <a:p>
            <a:pPr marL="285750" lvl="0" indent="-28575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Pernyataan yang dikutip berupa pendapat yang kontroversial.</a:t>
            </a:r>
          </a:p>
          <a:p>
            <a:pPr marL="285750" lvl="0" indent="-28575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Pernyataan yang dikutip tidak berupa ungkapan yang berbelit-belit.</a:t>
            </a:r>
          </a:p>
          <a:p>
            <a:pPr marL="285750" lvl="0" indent="-28575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Pernyataan yang dikutip tidak berupa terlalu panjang.</a:t>
            </a:r>
          </a:p>
          <a:p>
            <a:pPr algn="just"/>
            <a:endParaRPr lang="id-ID" dirty="0"/>
          </a:p>
        </p:txBody>
      </p:sp>
      <p:sp>
        <p:nvSpPr>
          <p:cNvPr id="8" name="Arrow: Right 7">
            <a:extLst>
              <a:ext uri="{FF2B5EF4-FFF2-40B4-BE49-F238E27FC236}">
                <a16:creationId xmlns:a16="http://schemas.microsoft.com/office/drawing/2014/main" xmlns="" id="{7BC1DB00-C089-4E03-B308-D84520844D91}"/>
              </a:ext>
            </a:extLst>
          </p:cNvPr>
          <p:cNvSpPr/>
          <p:nvPr/>
        </p:nvSpPr>
        <p:spPr>
          <a:xfrm>
            <a:off x="4752753" y="2597002"/>
            <a:ext cx="2491566" cy="1663995"/>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r>
              <a:rPr lang="id-ID" dirty="0">
                <a:latin typeface="Arial" panose="020B0604020202020204" pitchFamily="34" charset="0"/>
                <a:cs typeface="Arial" panose="020B0604020202020204" pitchFamily="34" charset="0"/>
              </a:rPr>
              <a:t>Tata Cara Penulisan Kutipan Langsung</a:t>
            </a:r>
          </a:p>
        </p:txBody>
      </p:sp>
      <p:sp>
        <p:nvSpPr>
          <p:cNvPr id="9" name="Rectangle 8">
            <a:extLst>
              <a:ext uri="{FF2B5EF4-FFF2-40B4-BE49-F238E27FC236}">
                <a16:creationId xmlns:a16="http://schemas.microsoft.com/office/drawing/2014/main" xmlns="" id="{C4EAD36F-FB38-4EA3-B1E9-6877C79FC4FA}"/>
              </a:ext>
            </a:extLst>
          </p:cNvPr>
          <p:cNvSpPr/>
          <p:nvPr/>
        </p:nvSpPr>
        <p:spPr>
          <a:xfrm>
            <a:off x="7244318" y="21263"/>
            <a:ext cx="4809459" cy="3094072"/>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just"/>
            <a:r>
              <a:rPr lang="id-ID" dirty="0">
                <a:solidFill>
                  <a:schemeClr val="tx1"/>
                </a:solidFill>
                <a:latin typeface="Arial" panose="020B0604020202020204" pitchFamily="34" charset="0"/>
                <a:cs typeface="Arial" panose="020B0604020202020204" pitchFamily="34" charset="0"/>
              </a:rPr>
              <a:t>kutipan langsung kurang dari empat baris:</a:t>
            </a:r>
          </a:p>
          <a:p>
            <a:pPr marL="285750" lvl="0" indent="-28575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Diintegrasikan (disatukan) dengan teks penulisan </a:t>
            </a:r>
          </a:p>
          <a:p>
            <a:pPr marL="285750" lvl="0" indent="-28575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Jarak antarbaris spasi ganda (dua spasi)</a:t>
            </a:r>
          </a:p>
          <a:p>
            <a:pPr marL="285750" lvl="0" indent="-28575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Kutipa diapit dengan tanda kutip  “…” ; dan</a:t>
            </a:r>
          </a:p>
          <a:p>
            <a:pPr marL="285750" lvl="0" indent="-28575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Akhir kutipan diikuti dengan tanda kurung yang di dalamnya berisi nama pengarang, tahun terbit, dan halaman. </a:t>
            </a:r>
          </a:p>
          <a:p>
            <a:pPr algn="just"/>
            <a:endParaRPr lang="id-ID" dirty="0">
              <a:solidFill>
                <a:schemeClr val="tx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xmlns="" id="{57E4497E-9283-4630-B0B8-B55D18FAE19A}"/>
              </a:ext>
            </a:extLst>
          </p:cNvPr>
          <p:cNvSpPr/>
          <p:nvPr/>
        </p:nvSpPr>
        <p:spPr>
          <a:xfrm>
            <a:off x="7244319" y="3221664"/>
            <a:ext cx="4844900" cy="3636335"/>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just"/>
            <a:r>
              <a:rPr lang="id-ID" dirty="0">
                <a:solidFill>
                  <a:schemeClr val="tx1"/>
                </a:solidFill>
                <a:latin typeface="Arial" panose="020B0604020202020204" pitchFamily="34" charset="0"/>
                <a:cs typeface="Arial" panose="020B0604020202020204" pitchFamily="34" charset="0"/>
              </a:rPr>
              <a:t>kutipan lebih dari empat baris:</a:t>
            </a:r>
          </a:p>
          <a:p>
            <a:pPr marL="285750" lvl="0" indent="-28575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Kutipan dipisahkan dari teks dengan jarak 1,5 spasi</a:t>
            </a:r>
          </a:p>
          <a:p>
            <a:pPr marL="285750" lvl="0" indent="-28575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Jarak antarbaris satu spasi</a:t>
            </a:r>
          </a:p>
          <a:p>
            <a:pPr marL="285750" lvl="0" indent="-28575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Kutipan boleh diapit dengan tanda kutip</a:t>
            </a:r>
          </a:p>
          <a:p>
            <a:pPr marL="285750" lvl="0" indent="-28575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Akhir kutipan diikuti dengan tanda kurung yang di dalamnya berisi nama pengarang, tahun terbit, dan halaman. </a:t>
            </a:r>
          </a:p>
          <a:p>
            <a:pPr marL="285750" lvl="0" indent="-28575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Seluruh kutipan menjorok ke dalam 5-7 huruf/karakter, bila alinea baru yang dikutip maka baris pertama ditulis menjorok</a:t>
            </a:r>
          </a:p>
        </p:txBody>
      </p:sp>
    </p:spTree>
    <p:extLst>
      <p:ext uri="{BB962C8B-B14F-4D97-AF65-F5344CB8AC3E}">
        <p14:creationId xmlns:p14="http://schemas.microsoft.com/office/powerpoint/2010/main" val="23628984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E816FAA8-53C5-4BE3-A222-F8611A02E740}"/>
              </a:ext>
            </a:extLst>
          </p:cNvPr>
          <p:cNvSpPr>
            <a:spLocks noGrp="1"/>
          </p:cNvSpPr>
          <p:nvPr>
            <p:ph type="subTitle" idx="1"/>
          </p:nvPr>
        </p:nvSpPr>
        <p:spPr>
          <a:xfrm>
            <a:off x="705293" y="1608174"/>
            <a:ext cx="9144000" cy="3641651"/>
          </a:xfrm>
        </p:spPr>
        <p:txBody>
          <a:bodyPr>
            <a:noAutofit/>
          </a:bodyPr>
          <a:lstStyle/>
          <a:p>
            <a:pPr algn="just"/>
            <a:r>
              <a:rPr lang="id-ID" sz="2400" dirty="0">
                <a:solidFill>
                  <a:schemeClr val="tx1"/>
                </a:solidFill>
                <a:latin typeface="Arial" panose="020B0604020202020204" pitchFamily="34" charset="0"/>
                <a:cs typeface="Arial" panose="020B0604020202020204" pitchFamily="34" charset="0"/>
              </a:rPr>
              <a:t>Contoh: </a:t>
            </a:r>
          </a:p>
          <a:p>
            <a:pPr algn="just"/>
            <a:r>
              <a:rPr lang="id-ID" sz="2400" dirty="0">
                <a:solidFill>
                  <a:schemeClr val="tx1"/>
                </a:solidFill>
                <a:latin typeface="Arial" panose="020B0604020202020204" pitchFamily="34" charset="0"/>
                <a:cs typeface="Arial" panose="020B0604020202020204" pitchFamily="34" charset="0"/>
              </a:rPr>
              <a:t>Kata </a:t>
            </a:r>
            <a:r>
              <a:rPr lang="id-ID" sz="2400" i="1" dirty="0">
                <a:solidFill>
                  <a:schemeClr val="tx1"/>
                </a:solidFill>
                <a:latin typeface="Arial" panose="020B0604020202020204" pitchFamily="34" charset="0"/>
                <a:cs typeface="Arial" panose="020B0604020202020204" pitchFamily="34" charset="0"/>
              </a:rPr>
              <a:t>press </a:t>
            </a:r>
            <a:r>
              <a:rPr lang="id-ID" sz="2400" dirty="0">
                <a:solidFill>
                  <a:schemeClr val="tx1"/>
                </a:solidFill>
                <a:latin typeface="Arial" panose="020B0604020202020204" pitchFamily="34" charset="0"/>
                <a:cs typeface="Arial" panose="020B0604020202020204" pitchFamily="34" charset="0"/>
              </a:rPr>
              <a:t>menurut Abdullah (1992:77) “mulanya dimaksudkan untuk menyebutkan mesin cetak namun kemudian berkembang seperti pengertian dalam arti luas tersebut”</a:t>
            </a:r>
          </a:p>
          <a:p>
            <a:pPr algn="just"/>
            <a:endParaRPr lang="id-ID" sz="2400" dirty="0">
              <a:solidFill>
                <a:schemeClr val="tx1"/>
              </a:solidFill>
              <a:latin typeface="Arial" panose="020B0604020202020204" pitchFamily="34" charset="0"/>
              <a:cs typeface="Arial" panose="020B0604020202020204" pitchFamily="34" charset="0"/>
            </a:endParaRPr>
          </a:p>
          <a:p>
            <a:pPr algn="just"/>
            <a:r>
              <a:rPr lang="id-ID" sz="2400" dirty="0">
                <a:solidFill>
                  <a:schemeClr val="tx1"/>
                </a:solidFill>
                <a:latin typeface="Arial" panose="020B0604020202020204" pitchFamily="34" charset="0"/>
                <a:cs typeface="Arial" panose="020B0604020202020204" pitchFamily="34" charset="0"/>
              </a:rPr>
              <a:t>Atau</a:t>
            </a:r>
          </a:p>
          <a:p>
            <a:pPr algn="just"/>
            <a:r>
              <a:rPr lang="id-ID" sz="2400" dirty="0">
                <a:solidFill>
                  <a:schemeClr val="tx1"/>
                </a:solidFill>
                <a:latin typeface="Arial" panose="020B0604020202020204" pitchFamily="34" charset="0"/>
                <a:cs typeface="Arial" panose="020B0604020202020204" pitchFamily="34" charset="0"/>
              </a:rPr>
              <a:t>“Kata </a:t>
            </a:r>
            <a:r>
              <a:rPr lang="id-ID" sz="2400" i="1" dirty="0">
                <a:solidFill>
                  <a:schemeClr val="tx1"/>
                </a:solidFill>
                <a:latin typeface="Arial" panose="020B0604020202020204" pitchFamily="34" charset="0"/>
                <a:cs typeface="Arial" panose="020B0604020202020204" pitchFamily="34" charset="0"/>
              </a:rPr>
              <a:t>press </a:t>
            </a:r>
            <a:r>
              <a:rPr lang="id-ID" sz="2400" dirty="0">
                <a:solidFill>
                  <a:schemeClr val="tx1"/>
                </a:solidFill>
                <a:latin typeface="Arial" panose="020B0604020202020204" pitchFamily="34" charset="0"/>
                <a:cs typeface="Arial" panose="020B0604020202020204" pitchFamily="34" charset="0"/>
              </a:rPr>
              <a:t>mulanya dimaksudkan untuk menyebutkan mesin cetak namun kemudian berkembang seperti pengertian dalam arti luas tersebut”  (Abdullah, 1922:77)</a:t>
            </a:r>
          </a:p>
          <a:p>
            <a:pPr algn="just"/>
            <a:endParaRPr lang="id-ID" sz="2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7073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4AF7F3-91A4-4F39-A330-8AE0FFBA006F}"/>
              </a:ext>
            </a:extLst>
          </p:cNvPr>
          <p:cNvSpPr>
            <a:spLocks noGrp="1"/>
          </p:cNvSpPr>
          <p:nvPr>
            <p:ph type="ctrTitle"/>
          </p:nvPr>
        </p:nvSpPr>
        <p:spPr>
          <a:xfrm>
            <a:off x="985283" y="361508"/>
            <a:ext cx="8201248" cy="648585"/>
          </a:xfrm>
        </p:spPr>
        <p:txBody>
          <a:bodyPr>
            <a:normAutofit fontScale="90000"/>
          </a:bodyPr>
          <a:lstStyle/>
          <a:p>
            <a:pPr algn="ctr"/>
            <a:r>
              <a:rPr lang="id-ID" sz="4000" b="1" dirty="0"/>
              <a:t>Pengutipan Tidak Langsung</a:t>
            </a:r>
          </a:p>
        </p:txBody>
      </p:sp>
      <p:sp>
        <p:nvSpPr>
          <p:cNvPr id="3" name="Subtitle 2">
            <a:extLst>
              <a:ext uri="{FF2B5EF4-FFF2-40B4-BE49-F238E27FC236}">
                <a16:creationId xmlns:a16="http://schemas.microsoft.com/office/drawing/2014/main" xmlns="" id="{BAE3D073-A4D6-46A9-AA35-3A37F64C9B5B}"/>
              </a:ext>
            </a:extLst>
          </p:cNvPr>
          <p:cNvSpPr>
            <a:spLocks noGrp="1"/>
          </p:cNvSpPr>
          <p:nvPr>
            <p:ph type="subTitle" idx="1"/>
          </p:nvPr>
        </p:nvSpPr>
        <p:spPr>
          <a:xfrm>
            <a:off x="446565" y="1424763"/>
            <a:ext cx="9420449" cy="4901608"/>
          </a:xfrm>
        </p:spPr>
        <p:txBody>
          <a:bodyPr>
            <a:noAutofit/>
          </a:bodyPr>
          <a:lstStyle/>
          <a:p>
            <a:pPr algn="just"/>
            <a:r>
              <a:rPr lang="id-ID" dirty="0">
                <a:solidFill>
                  <a:schemeClr val="tx1"/>
                </a:solidFill>
                <a:latin typeface="Arial" panose="020B0604020202020204" pitchFamily="34" charset="0"/>
                <a:cs typeface="Arial" panose="020B0604020202020204" pitchFamily="34" charset="0"/>
              </a:rPr>
              <a:t>Pengutipan tidak langsung bisa dilakukan apabila berciri sebagai berikut.</a:t>
            </a:r>
          </a:p>
          <a:p>
            <a:pPr algn="just"/>
            <a:endParaRPr lang="id-ID" dirty="0">
              <a:solidFill>
                <a:schemeClr val="tx1"/>
              </a:solidFill>
              <a:latin typeface="Arial" panose="020B0604020202020204" pitchFamily="34" charset="0"/>
              <a:cs typeface="Arial" panose="020B0604020202020204" pitchFamily="34" charset="0"/>
            </a:endParaRPr>
          </a:p>
          <a:p>
            <a:pPr marL="342900" lvl="0" indent="-34290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Pernyataan yang dikutip tidak berupa konsep dan definisi yang penting.</a:t>
            </a:r>
          </a:p>
          <a:p>
            <a:pPr marL="342900" lvl="0" indent="-34290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Pernyataan yang dikutip berupa klasifikasi.</a:t>
            </a:r>
          </a:p>
          <a:p>
            <a:pPr marL="342900" lvl="0" indent="-34290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Pernyataan yang dikutip berupa ilustrasi dan contoh.</a:t>
            </a:r>
          </a:p>
          <a:p>
            <a:pPr marL="342900" lvl="0" indent="-34290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Pernyataan yang dikutip berupa ungkapan yang berbelit-belit dan membingungkan pemahaman pembaca.</a:t>
            </a:r>
          </a:p>
          <a:p>
            <a:pPr marL="342900" lvl="0" indent="-342900" algn="just">
              <a:buFont typeface="Arial" panose="020B0604020202020204" pitchFamily="34" charset="0"/>
              <a:buChar char="•"/>
            </a:pPr>
            <a:r>
              <a:rPr lang="id-ID" dirty="0">
                <a:solidFill>
                  <a:schemeClr val="tx1"/>
                </a:solidFill>
                <a:latin typeface="Arial" panose="020B0604020202020204" pitchFamily="34" charset="0"/>
                <a:cs typeface="Arial" panose="020B0604020202020204" pitchFamily="34" charset="0"/>
              </a:rPr>
              <a:t>Pernyataan yang dikutip berupa ungkapan yang sangat panjang sehingga perlu diambil ide pokoknya saja.</a:t>
            </a:r>
          </a:p>
          <a:p>
            <a:pPr lvl="0" algn="just"/>
            <a:endParaRPr lang="id-ID" dirty="0">
              <a:solidFill>
                <a:schemeClr val="tx1"/>
              </a:solidFill>
              <a:latin typeface="Arial" panose="020B0604020202020204" pitchFamily="34" charset="0"/>
              <a:cs typeface="Arial" panose="020B0604020202020204" pitchFamily="34" charset="0"/>
            </a:endParaRPr>
          </a:p>
          <a:p>
            <a:pPr lvl="0" algn="just"/>
            <a:r>
              <a:rPr lang="id-ID" dirty="0">
                <a:solidFill>
                  <a:schemeClr val="tx1"/>
                </a:solidFill>
                <a:latin typeface="Arial" panose="020B0604020202020204" pitchFamily="34" charset="0"/>
                <a:cs typeface="Arial" panose="020B0604020202020204" pitchFamily="34" charset="0"/>
              </a:rPr>
              <a:t>Pengutipan tidak langsung ini dilakukan dengan memasukkannya dalam teks utama. Karena redaksinya sudah diadaptasikan dengan gaya penulis sendiri, maka tidak perlu lagi diberi tanda petik ganda (“...”). Hanya nama pengarang, tahun penerbitan, dan halaman buku sumber tetap perlu dicantumkan</a:t>
            </a:r>
          </a:p>
          <a:p>
            <a:pPr algn="just"/>
            <a:endParaRPr lang="id-ID"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365009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9">
            <a:extLst>
              <a:ext uri="{FF2B5EF4-FFF2-40B4-BE49-F238E27FC236}">
                <a16:creationId xmlns:a16="http://schemas.microsoft.com/office/drawing/2014/main" xmlns="" id="{39F3EED4-3232-4A51-8208-C5F878E86043}"/>
              </a:ext>
            </a:extLst>
          </p:cNvPr>
          <p:cNvSpPr>
            <a:spLocks noChangeArrowheads="1"/>
          </p:cNvSpPr>
          <p:nvPr/>
        </p:nvSpPr>
        <p:spPr bwMode="auto">
          <a:xfrm>
            <a:off x="978195" y="1133216"/>
            <a:ext cx="131843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d-ID" altLang="id-ID"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Contoh:</a:t>
            </a:r>
            <a:endParaRPr kumimoji="0" lang="id-ID" altLang="id-ID"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altLang="id-ID" sz="2000" b="0" i="0" u="none" strike="noStrike" cap="none" normalizeH="0" baseline="0" dirty="0">
              <a:ln>
                <a:noFill/>
              </a:ln>
              <a:solidFill>
                <a:schemeClr val="tx1"/>
              </a:solidFill>
              <a:effectLst/>
              <a:latin typeface="Arial" panose="020B0604020202020204" pitchFamily="34" charset="0"/>
            </a:endParaRPr>
          </a:p>
        </p:txBody>
      </p:sp>
      <p:sp>
        <p:nvSpPr>
          <p:cNvPr id="10" name="Text Box 6">
            <a:extLst>
              <a:ext uri="{FF2B5EF4-FFF2-40B4-BE49-F238E27FC236}">
                <a16:creationId xmlns:a16="http://schemas.microsoft.com/office/drawing/2014/main" xmlns="" id="{DC77EA8B-0D36-46EC-BC70-8950327BB1BA}"/>
              </a:ext>
            </a:extLst>
          </p:cNvPr>
          <p:cNvSpPr txBox="1">
            <a:spLocks noChangeArrowheads="1"/>
          </p:cNvSpPr>
          <p:nvPr/>
        </p:nvSpPr>
        <p:spPr bwMode="auto">
          <a:xfrm>
            <a:off x="978195" y="2551875"/>
            <a:ext cx="8633637" cy="2692405"/>
          </a:xfrm>
          <a:prstGeom prst="rect">
            <a:avLst/>
          </a:prstGeom>
          <a:solidFill>
            <a:srgbClr val="FFFFFF"/>
          </a:solidFill>
          <a:ln w="6350">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d-ID" altLang="id-ID"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Menurut Poloma (1984:308-310), teori definisi sosial beranggapan bahwa manusialah yang membentuk perilaku masyarakat. Norma, struktur, dan institusi sosial dibentuk oleh individu-individu yang ada di dalamnya. Manusia benar-benar otonom. Ia bebas membentuk dan memaknakan realitas, bahkan menciptakannya. Wacana-wacana (</a:t>
            </a:r>
            <a:r>
              <a:rPr kumimoji="0" lang="id-ID" altLang="id-ID" sz="20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discourses</a:t>
            </a:r>
            <a:r>
              <a:rPr kumimoji="0" lang="id-ID" altLang="id-ID"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ia ciptakan sesuai dengan kehendaknya. Jadi, realitas dipandang sebagai sesuatu yang internal, subjektif, dan nisbi. Ia merupakan kenyataan subjektif yang bergerak mengikuti dinamika makna subjektif individu.</a:t>
            </a:r>
            <a:endParaRPr kumimoji="0" lang="id-ID" altLang="id-ID"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altLang="id-ID" sz="2000" b="0" i="0" u="none" strike="noStrike" cap="none" normalizeH="0" baseline="0" dirty="0">
              <a:ln>
                <a:noFill/>
              </a:ln>
              <a:solidFill>
                <a:schemeClr val="tx1"/>
              </a:solidFill>
              <a:effectLst/>
              <a:latin typeface="Arial" panose="020B0604020202020204" pitchFamily="34" charset="0"/>
            </a:endParaRPr>
          </a:p>
        </p:txBody>
      </p:sp>
      <p:sp>
        <p:nvSpPr>
          <p:cNvPr id="11" name="Rectangle 11">
            <a:extLst>
              <a:ext uri="{FF2B5EF4-FFF2-40B4-BE49-F238E27FC236}">
                <a16:creationId xmlns:a16="http://schemas.microsoft.com/office/drawing/2014/main" xmlns="" id="{C2E27531-220F-45A6-B493-9B2686FC70FA}"/>
              </a:ext>
            </a:extLst>
          </p:cNvPr>
          <p:cNvSpPr>
            <a:spLocks noChangeArrowheads="1"/>
          </p:cNvSpPr>
          <p:nvPr/>
        </p:nvSpPr>
        <p:spPr bwMode="auto">
          <a:xfrm>
            <a:off x="978195" y="1665574"/>
            <a:ext cx="743215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d-ID" altLang="id-ID"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Pengutipan tak langsung dengan penyebutan pengarang dalam teks.</a:t>
            </a:r>
            <a:endParaRPr kumimoji="0" lang="id-ID" altLang="id-ID"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altLang="id-ID"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887164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B6BC9D-952F-4CC1-9252-EAA01F726B52}"/>
              </a:ext>
            </a:extLst>
          </p:cNvPr>
          <p:cNvSpPr>
            <a:spLocks noGrp="1"/>
          </p:cNvSpPr>
          <p:nvPr>
            <p:ph type="ctrTitle"/>
          </p:nvPr>
        </p:nvSpPr>
        <p:spPr>
          <a:xfrm>
            <a:off x="718580" y="1085672"/>
            <a:ext cx="8467950" cy="725052"/>
          </a:xfrm>
        </p:spPr>
        <p:txBody>
          <a:bodyPr>
            <a:normAutofit/>
          </a:bodyPr>
          <a:lstStyle/>
          <a:p>
            <a:pPr algn="ctr"/>
            <a:r>
              <a:rPr lang="id-ID" sz="4000" b="1" dirty="0">
                <a:latin typeface="Arial" panose="020B0604020202020204" pitchFamily="34" charset="0"/>
                <a:cs typeface="Arial" panose="020B0604020202020204" pitchFamily="34" charset="0"/>
              </a:rPr>
              <a:t>Nama Pengarang Dalam Kutipan </a:t>
            </a:r>
            <a:endParaRPr lang="id-ID" sz="4000" dirty="0">
              <a:latin typeface="Arial" panose="020B0604020202020204" pitchFamily="34" charset="0"/>
              <a:cs typeface="Arial" panose="020B0604020202020204" pitchFamily="34" charset="0"/>
            </a:endParaRPr>
          </a:p>
        </p:txBody>
      </p:sp>
      <p:sp>
        <p:nvSpPr>
          <p:cNvPr id="7" name="Rectangle 5">
            <a:extLst>
              <a:ext uri="{FF2B5EF4-FFF2-40B4-BE49-F238E27FC236}">
                <a16:creationId xmlns:a16="http://schemas.microsoft.com/office/drawing/2014/main" xmlns="" id="{24AE35F8-FA2B-46A5-A70C-53138A00DBD0}"/>
              </a:ext>
            </a:extLst>
          </p:cNvPr>
          <p:cNvSpPr>
            <a:spLocks noChangeArrowheads="1"/>
          </p:cNvSpPr>
          <p:nvPr/>
        </p:nvSpPr>
        <p:spPr bwMode="auto">
          <a:xfrm>
            <a:off x="838198" y="2307240"/>
            <a:ext cx="8699207"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tabLst/>
            </a:pPr>
            <a:r>
              <a:rPr kumimoji="0" lang="id-ID" altLang="id-ID"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Jika nama pengarang dari sumber yang dikutip disebutkan pada awal kalimat, nama pengarang disebut ditulis secara lengkap dengan diikuti tahun terbit dan nomor halaman yang berada dalam tanda kurung.</a:t>
            </a:r>
          </a:p>
          <a:p>
            <a:pPr marL="0" marR="0" lvl="0" indent="0" algn="just" defTabSz="914400" rtl="0" eaLnBrk="0" fontAlgn="base" latinLnBrk="0" hangingPunct="0">
              <a:lnSpc>
                <a:spcPct val="100000"/>
              </a:lnSpc>
              <a:spcBef>
                <a:spcPct val="0"/>
              </a:spcBef>
              <a:spcAft>
                <a:spcPct val="0"/>
              </a:spcAft>
              <a:buClrTx/>
              <a:buSzTx/>
              <a:tabLst/>
            </a:pPr>
            <a:r>
              <a:rPr kumimoji="0" lang="id-ID" altLang="id-ID"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Contohnya : </a:t>
            </a:r>
            <a:endParaRPr kumimoji="0" lang="id-ID" altLang="id-ID" sz="20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d-ID" altLang="id-ID" sz="2000" b="0" i="0" u="none" strike="noStrike" cap="none" normalizeH="0" baseline="0" dirty="0">
              <a:ln>
                <a:noFill/>
              </a:ln>
              <a:solidFill>
                <a:schemeClr val="tx1"/>
              </a:solidFill>
              <a:effectLst/>
              <a:latin typeface="Arial" panose="020B0604020202020204" pitchFamily="34" charset="0"/>
            </a:endParaRPr>
          </a:p>
        </p:txBody>
      </p:sp>
      <p:sp>
        <p:nvSpPr>
          <p:cNvPr id="8" name="Rectangle 5">
            <a:extLst>
              <a:ext uri="{FF2B5EF4-FFF2-40B4-BE49-F238E27FC236}">
                <a16:creationId xmlns:a16="http://schemas.microsoft.com/office/drawing/2014/main" xmlns="" id="{E9E4B6CF-DD71-4037-A7B3-71E466356902}"/>
              </a:ext>
            </a:extLst>
          </p:cNvPr>
          <p:cNvSpPr>
            <a:spLocks noChangeArrowheads="1"/>
          </p:cNvSpPr>
          <p:nvPr/>
        </p:nvSpPr>
        <p:spPr bwMode="auto">
          <a:xfrm>
            <a:off x="838198" y="3938456"/>
            <a:ext cx="6131444" cy="1599049"/>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d-ID" altLang="id-ID" sz="2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Hari Poewanto ( 2010: 139 ) menyatakan “ Perubahan suatu lingkungan dapat pula mengakibatkan terjadinya perubahan kebudayaan.”</a:t>
            </a:r>
            <a:endParaRPr kumimoji="0" lang="id-ID" altLang="id-ID"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9" name="Rectangle 6">
            <a:extLst>
              <a:ext uri="{FF2B5EF4-FFF2-40B4-BE49-F238E27FC236}">
                <a16:creationId xmlns:a16="http://schemas.microsoft.com/office/drawing/2014/main" xmlns="" id="{CFCCCA85-0654-473F-8F8B-97BE28926F38}"/>
              </a:ext>
            </a:extLst>
          </p:cNvPr>
          <p:cNvSpPr>
            <a:spLocks noChangeArrowheads="1"/>
          </p:cNvSpPr>
          <p:nvPr/>
        </p:nvSpPr>
        <p:spPr bwMode="auto">
          <a:xfrm flipV="1">
            <a:off x="180754" y="3742660"/>
            <a:ext cx="520995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d-ID"/>
          </a:p>
        </p:txBody>
      </p:sp>
    </p:spTree>
    <p:extLst>
      <p:ext uri="{BB962C8B-B14F-4D97-AF65-F5344CB8AC3E}">
        <p14:creationId xmlns:p14="http://schemas.microsoft.com/office/powerpoint/2010/main" val="16884463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EC2CC836-F91B-45DC-ACC6-2E8505CBE45A}"/>
              </a:ext>
            </a:extLst>
          </p:cNvPr>
          <p:cNvSpPr>
            <a:spLocks noGrp="1"/>
          </p:cNvSpPr>
          <p:nvPr>
            <p:ph type="subTitle" idx="1"/>
          </p:nvPr>
        </p:nvSpPr>
        <p:spPr>
          <a:xfrm>
            <a:off x="563525" y="669851"/>
            <a:ext cx="9675627" cy="5996763"/>
          </a:xfrm>
        </p:spPr>
        <p:txBody>
          <a:bodyPr>
            <a:noAutofit/>
          </a:bodyPr>
          <a:lstStyle/>
          <a:p>
            <a:pPr lvl="0" algn="just"/>
            <a:r>
              <a:rPr lang="id-ID" sz="2000" dirty="0">
                <a:solidFill>
                  <a:schemeClr val="tx1"/>
                </a:solidFill>
                <a:latin typeface="Arial" panose="020B0604020202020204" pitchFamily="34" charset="0"/>
                <a:cs typeface="Arial" panose="020B0604020202020204" pitchFamily="34" charset="0"/>
              </a:rPr>
              <a:t>Jika nama pengarang dari sumber yang dikutip disebutkan pada bagian akhir kutipan, aturannya sebagai berikut :</a:t>
            </a:r>
          </a:p>
          <a:p>
            <a:pPr marL="342900" lvl="0" indent="-342900" algn="just">
              <a:buFont typeface="Arial" panose="020B0604020202020204" pitchFamily="34" charset="0"/>
              <a:buChar char="•"/>
            </a:pPr>
            <a:r>
              <a:rPr lang="id-ID" sz="2000" dirty="0">
                <a:solidFill>
                  <a:schemeClr val="tx1"/>
                </a:solidFill>
                <a:latin typeface="Arial" panose="020B0604020202020204" pitchFamily="34" charset="0"/>
                <a:cs typeface="Arial" panose="020B0604020202020204" pitchFamily="34" charset="0"/>
              </a:rPr>
              <a:t>Jika hanya ada satu pengarang, perujukan dapat dilakukan dengan menggunakan nama akhir pengarang dan tahun diantara tanda kurung. </a:t>
            </a:r>
          </a:p>
          <a:p>
            <a:pPr marL="342900" lvl="0" indent="-342900" algn="just">
              <a:buFont typeface="Arial" panose="020B0604020202020204" pitchFamily="34" charset="0"/>
              <a:buChar char="•"/>
            </a:pPr>
            <a:r>
              <a:rPr lang="id-ID" sz="2000" dirty="0">
                <a:solidFill>
                  <a:schemeClr val="tx1"/>
                </a:solidFill>
                <a:latin typeface="Arial" panose="020B0604020202020204" pitchFamily="34" charset="0"/>
                <a:cs typeface="Arial" panose="020B0604020202020204" pitchFamily="34" charset="0"/>
              </a:rPr>
              <a:t>Jika ada dua pengarang, perujukan dapat dilakukan dengan cara menyebutkan nama akhir kedua penulis.</a:t>
            </a:r>
          </a:p>
          <a:p>
            <a:pPr marL="342900" lvl="0" indent="-342900" algn="just">
              <a:buFont typeface="Arial" panose="020B0604020202020204" pitchFamily="34" charset="0"/>
              <a:buChar char="•"/>
            </a:pPr>
            <a:r>
              <a:rPr lang="id-ID" sz="2000" dirty="0">
                <a:solidFill>
                  <a:schemeClr val="tx1"/>
                </a:solidFill>
                <a:latin typeface="Arial" panose="020B0604020202020204" pitchFamily="34" charset="0"/>
                <a:cs typeface="Arial" panose="020B0604020202020204" pitchFamily="34" charset="0"/>
              </a:rPr>
              <a:t>Jika penulis lebi dari dua orang, penulisan rujukan dilakukan dengan cara menulis nama pertama dari penulis tersebut diikuti dengan dkk.</a:t>
            </a:r>
          </a:p>
          <a:p>
            <a:pPr marL="342900" lvl="0" indent="-342900" algn="just">
              <a:buFont typeface="Arial" panose="020B0604020202020204" pitchFamily="34" charset="0"/>
              <a:buChar char="•"/>
            </a:pPr>
            <a:r>
              <a:rPr lang="id-ID" sz="2000" dirty="0">
                <a:solidFill>
                  <a:schemeClr val="tx1"/>
                </a:solidFill>
                <a:latin typeface="Arial" panose="020B0604020202020204" pitchFamily="34" charset="0"/>
                <a:cs typeface="Arial" panose="020B0604020202020204" pitchFamily="34" charset="0"/>
              </a:rPr>
              <a:t>Jika nama pengarang tidak disebutkan, yang dicantumkan dalam perujukan ialah nama lembaga yang menerbitkan, nama dokumen yang diterbitkan, atau nama Koran / majalah yang memuatnya </a:t>
            </a:r>
          </a:p>
          <a:p>
            <a:pPr marL="342900" lvl="0" indent="-342900" algn="just">
              <a:buFont typeface="Arial" panose="020B0604020202020204" pitchFamily="34" charset="0"/>
              <a:buChar char="•"/>
            </a:pPr>
            <a:r>
              <a:rPr lang="id-ID" sz="2000" dirty="0">
                <a:solidFill>
                  <a:schemeClr val="tx1"/>
                </a:solidFill>
                <a:latin typeface="Arial" panose="020B0604020202020204" pitchFamily="34" charset="0"/>
                <a:cs typeface="Arial" panose="020B0604020202020204" pitchFamily="34" charset="0"/>
              </a:rPr>
              <a:t>Untuk karya terjemahan, perujukan dilakukan dengan cara menyebutkan nama pengarang aslinya. </a:t>
            </a:r>
          </a:p>
          <a:p>
            <a:pPr marL="342900" lvl="0" indent="-342900" algn="just">
              <a:buFont typeface="Arial" panose="020B0604020202020204" pitchFamily="34" charset="0"/>
              <a:buChar char="•"/>
            </a:pPr>
            <a:r>
              <a:rPr lang="id-ID" sz="2000" dirty="0">
                <a:solidFill>
                  <a:schemeClr val="tx1"/>
                </a:solidFill>
                <a:latin typeface="Arial" panose="020B0604020202020204" pitchFamily="34" charset="0"/>
                <a:cs typeface="Arial" panose="020B0604020202020204" pitchFamily="34" charset="0"/>
              </a:rPr>
              <a:t>Rujukan dari dua sumber berbeda atau lebih, yang ditulis oleh pengarang yang berbeda, dicantumkan dalam satu tanda kurung dengan titik kima sebagai tanda pemisahnya .</a:t>
            </a:r>
          </a:p>
          <a:p>
            <a:pPr algn="just"/>
            <a:endParaRPr lang="id-ID" sz="2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705765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80F6D4-6303-43FF-A31F-112A26E9B96D}"/>
              </a:ext>
            </a:extLst>
          </p:cNvPr>
          <p:cNvSpPr>
            <a:spLocks noGrp="1"/>
          </p:cNvSpPr>
          <p:nvPr>
            <p:ph type="ctrTitle"/>
          </p:nvPr>
        </p:nvSpPr>
        <p:spPr>
          <a:xfrm>
            <a:off x="1658679" y="446567"/>
            <a:ext cx="6166884" cy="850605"/>
          </a:xfrm>
        </p:spPr>
        <p:txBody>
          <a:bodyPr>
            <a:normAutofit/>
          </a:bodyPr>
          <a:lstStyle/>
          <a:p>
            <a:pPr algn="ctr"/>
            <a:r>
              <a:rPr lang="en-US" sz="4000" b="1" dirty="0"/>
              <a:t>Cara </a:t>
            </a:r>
            <a:r>
              <a:rPr lang="en-US" sz="4000" b="1" dirty="0" err="1"/>
              <a:t>Pengutipan</a:t>
            </a:r>
            <a:r>
              <a:rPr lang="en-US" sz="4000" b="1" dirty="0"/>
              <a:t> </a:t>
            </a:r>
            <a:endParaRPr lang="id-ID" sz="4000" dirty="0"/>
          </a:p>
        </p:txBody>
      </p:sp>
      <p:sp>
        <p:nvSpPr>
          <p:cNvPr id="3" name="Subtitle 2">
            <a:extLst>
              <a:ext uri="{FF2B5EF4-FFF2-40B4-BE49-F238E27FC236}">
                <a16:creationId xmlns:a16="http://schemas.microsoft.com/office/drawing/2014/main" xmlns="" id="{253A1336-851F-4E33-829A-8F972A80A610}"/>
              </a:ext>
            </a:extLst>
          </p:cNvPr>
          <p:cNvSpPr>
            <a:spLocks noGrp="1"/>
          </p:cNvSpPr>
          <p:nvPr>
            <p:ph type="subTitle" idx="1"/>
          </p:nvPr>
        </p:nvSpPr>
        <p:spPr>
          <a:xfrm>
            <a:off x="1470838" y="1840892"/>
            <a:ext cx="7524307" cy="1763546"/>
          </a:xfrm>
        </p:spPr>
        <p:txBody>
          <a:bodyPr>
            <a:normAutofit/>
          </a:bodyPr>
          <a:lstStyle/>
          <a:p>
            <a:pPr algn="just"/>
            <a:r>
              <a:rPr lang="id-ID" sz="2000" dirty="0">
                <a:solidFill>
                  <a:schemeClr val="tx1"/>
                </a:solidFill>
                <a:latin typeface="Arial" panose="020B0604020202020204" pitchFamily="34" charset="0"/>
                <a:cs typeface="Arial" panose="020B0604020202020204" pitchFamily="34" charset="0"/>
              </a:rPr>
              <a:t>Pada umumnya terdapat tiga cara dalam menyajikan kutipan dalam suatu laporan karya ilmiah, yakni menggunakan </a:t>
            </a:r>
            <a:r>
              <a:rPr lang="id-ID" sz="2000" i="1" dirty="0">
                <a:solidFill>
                  <a:schemeClr val="tx1"/>
                </a:solidFill>
                <a:latin typeface="Arial" panose="020B0604020202020204" pitchFamily="34" charset="0"/>
                <a:cs typeface="Arial" panose="020B0604020202020204" pitchFamily="34" charset="0"/>
              </a:rPr>
              <a:t>innote</a:t>
            </a:r>
            <a:r>
              <a:rPr lang="id-ID" sz="2000" dirty="0">
                <a:solidFill>
                  <a:schemeClr val="tx1"/>
                </a:solidFill>
                <a:latin typeface="Arial" panose="020B0604020202020204" pitchFamily="34" charset="0"/>
                <a:cs typeface="Arial" panose="020B0604020202020204" pitchFamily="34" charset="0"/>
              </a:rPr>
              <a:t>, </a:t>
            </a:r>
            <a:r>
              <a:rPr lang="id-ID" sz="2000" i="1" dirty="0">
                <a:solidFill>
                  <a:schemeClr val="tx1"/>
                </a:solidFill>
                <a:latin typeface="Arial" panose="020B0604020202020204" pitchFamily="34" charset="0"/>
                <a:cs typeface="Arial" panose="020B0604020202020204" pitchFamily="34" charset="0"/>
              </a:rPr>
              <a:t>footnote dan endnote</a:t>
            </a:r>
            <a:r>
              <a:rPr lang="id-ID" sz="2000" dirty="0">
                <a:solidFill>
                  <a:schemeClr val="tx1"/>
                </a:solidFill>
                <a:latin typeface="Arial" panose="020B0604020202020204" pitchFamily="34" charset="0"/>
                <a:cs typeface="Arial" panose="020B0604020202020204" pitchFamily="34" charset="0"/>
              </a:rPr>
              <a:t>. </a:t>
            </a:r>
          </a:p>
        </p:txBody>
      </p:sp>
      <p:graphicFrame>
        <p:nvGraphicFramePr>
          <p:cNvPr id="4" name="Diagram 3">
            <a:extLst>
              <a:ext uri="{FF2B5EF4-FFF2-40B4-BE49-F238E27FC236}">
                <a16:creationId xmlns:a16="http://schemas.microsoft.com/office/drawing/2014/main" xmlns="" id="{0554316C-210E-4155-99EA-569577F02DD3}"/>
              </a:ext>
            </a:extLst>
          </p:cNvPr>
          <p:cNvGraphicFramePr/>
          <p:nvPr>
            <p:extLst>
              <p:ext uri="{D42A27DB-BD31-4B8C-83A1-F6EECF244321}">
                <p14:modId xmlns:p14="http://schemas.microsoft.com/office/powerpoint/2010/main" val="3130082192"/>
              </p:ext>
            </p:extLst>
          </p:nvPr>
        </p:nvGraphicFramePr>
        <p:xfrm>
          <a:off x="1308985" y="2838893"/>
          <a:ext cx="8153991" cy="37247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45655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9CD197-A375-4245-BA07-4774ED54AE47}"/>
              </a:ext>
            </a:extLst>
          </p:cNvPr>
          <p:cNvSpPr>
            <a:spLocks noGrp="1"/>
          </p:cNvSpPr>
          <p:nvPr>
            <p:ph type="ctrTitle"/>
          </p:nvPr>
        </p:nvSpPr>
        <p:spPr>
          <a:xfrm>
            <a:off x="3529368" y="202623"/>
            <a:ext cx="3483935" cy="734865"/>
          </a:xfrm>
        </p:spPr>
        <p:txBody>
          <a:bodyPr>
            <a:normAutofit/>
          </a:bodyPr>
          <a:lstStyle/>
          <a:p>
            <a:pPr algn="ctr"/>
            <a:r>
              <a:rPr lang="id-ID" sz="4000" b="1" dirty="0"/>
              <a:t>INNOTE</a:t>
            </a:r>
          </a:p>
        </p:txBody>
      </p:sp>
      <p:sp>
        <p:nvSpPr>
          <p:cNvPr id="3" name="Subtitle 2">
            <a:extLst>
              <a:ext uri="{FF2B5EF4-FFF2-40B4-BE49-F238E27FC236}">
                <a16:creationId xmlns:a16="http://schemas.microsoft.com/office/drawing/2014/main" xmlns="" id="{ABDD3870-9365-4E0E-9B3C-4D19E3BEEBD4}"/>
              </a:ext>
            </a:extLst>
          </p:cNvPr>
          <p:cNvSpPr>
            <a:spLocks noGrp="1"/>
          </p:cNvSpPr>
          <p:nvPr>
            <p:ph type="subTitle" idx="1"/>
          </p:nvPr>
        </p:nvSpPr>
        <p:spPr>
          <a:xfrm>
            <a:off x="800766" y="1177256"/>
            <a:ext cx="10278140" cy="1655762"/>
          </a:xfrm>
        </p:spPr>
        <p:txBody>
          <a:bodyPr>
            <a:noAutofit/>
          </a:bodyPr>
          <a:lstStyle/>
          <a:p>
            <a:pPr algn="just"/>
            <a:r>
              <a:rPr lang="id-ID" i="1" dirty="0">
                <a:solidFill>
                  <a:schemeClr val="tx1"/>
                </a:solidFill>
                <a:latin typeface="Arial" panose="020B0604020202020204" pitchFamily="34" charset="0"/>
                <a:cs typeface="Arial" panose="020B0604020202020204" pitchFamily="34" charset="0"/>
              </a:rPr>
              <a:t>Innote</a:t>
            </a:r>
            <a:r>
              <a:rPr lang="id-ID" dirty="0">
                <a:solidFill>
                  <a:schemeClr val="tx1"/>
                </a:solidFill>
                <a:latin typeface="Arial" panose="020B0604020202020204" pitchFamily="34" charset="0"/>
                <a:cs typeface="Arial" panose="020B0604020202020204" pitchFamily="34" charset="0"/>
              </a:rPr>
              <a:t> adalah cara pengutipan dengan meletakkan kutipan pada suatu halaman bersamaan dengan menempatkan nama pengarang, tahun penerbitan dan nomor halaman yang dikutip pada suatu lembar penulisan.</a:t>
            </a:r>
          </a:p>
          <a:p>
            <a:pPr algn="just"/>
            <a:r>
              <a:rPr lang="id-ID" dirty="0">
                <a:solidFill>
                  <a:schemeClr val="tx1"/>
                </a:solidFill>
                <a:latin typeface="Arial" panose="020B0604020202020204" pitchFamily="34" charset="0"/>
                <a:cs typeface="Arial" panose="020B0604020202020204" pitchFamily="34" charset="0"/>
              </a:rPr>
              <a:t>Catatan perut atau innote berhubungan dengan kutipan atau rangkuman. Rangkuman dan pengutipan digunakan untuk mendukung ide atau gagasan yang akan kita sampaikan. </a:t>
            </a:r>
          </a:p>
          <a:p>
            <a:pPr algn="just"/>
            <a:endParaRPr lang="id-ID" dirty="0">
              <a:solidFill>
                <a:schemeClr val="tx1"/>
              </a:solidFill>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xmlns="" id="{42A4C759-6D9B-45F1-B488-5677E8C3FB25}"/>
              </a:ext>
            </a:extLst>
          </p:cNvPr>
          <p:cNvSpPr>
            <a:spLocks noChangeArrowheads="1"/>
          </p:cNvSpPr>
          <p:nvPr/>
        </p:nvSpPr>
        <p:spPr bwMode="auto">
          <a:xfrm>
            <a:off x="1281222" y="3037350"/>
            <a:ext cx="269003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indent="0" algn="l" defTabSz="914400" rtl="0" eaLnBrk="0" fontAlgn="base" latinLnBrk="0" hangingPunct="0">
              <a:lnSpc>
                <a:spcPct val="100000"/>
              </a:lnSpc>
              <a:spcBef>
                <a:spcPct val="0"/>
              </a:spcBef>
              <a:spcAft>
                <a:spcPct val="0"/>
              </a:spcAft>
              <a:buClrTx/>
              <a:buSzTx/>
              <a:tabLst/>
            </a:pPr>
            <a:r>
              <a:rPr kumimoji="0" lang="id-ID" altLang="id-ID" sz="1600" b="1"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Innote </a:t>
            </a:r>
            <a:r>
              <a:rPr kumimoji="0" lang="id-ID" altLang="id-ID" sz="16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sebelum kutipan </a:t>
            </a:r>
            <a:endParaRPr kumimoji="0" lang="id-ID" altLang="id-ID" sz="1600" b="1" i="0" u="none" strike="noStrike" cap="none" normalizeH="0" baseline="0" dirty="0">
              <a:ln>
                <a:noFill/>
              </a:ln>
              <a:solidFill>
                <a:schemeClr val="tx1"/>
              </a:solidFill>
              <a:effectLst/>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id-ID" altLang="id-ID" sz="1600" b="1" i="0" u="none" strike="noStrike" cap="none" normalizeH="0" baseline="0" dirty="0">
              <a:ln>
                <a:noFill/>
              </a:ln>
              <a:solidFill>
                <a:schemeClr val="tx1"/>
              </a:solidFill>
              <a:effectLst/>
              <a:latin typeface="Arial" panose="020B0604020202020204" pitchFamily="34" charset="0"/>
            </a:endParaRPr>
          </a:p>
        </p:txBody>
      </p:sp>
      <p:sp>
        <p:nvSpPr>
          <p:cNvPr id="5" name="Text Box 2">
            <a:extLst>
              <a:ext uri="{FF2B5EF4-FFF2-40B4-BE49-F238E27FC236}">
                <a16:creationId xmlns:a16="http://schemas.microsoft.com/office/drawing/2014/main" xmlns="" id="{46FA37E9-94B2-4D3C-BCD6-580BBD65F95C}"/>
              </a:ext>
            </a:extLst>
          </p:cNvPr>
          <p:cNvSpPr txBox="1">
            <a:spLocks noChangeArrowheads="1"/>
          </p:cNvSpPr>
          <p:nvPr/>
        </p:nvSpPr>
        <p:spPr bwMode="auto">
          <a:xfrm>
            <a:off x="563525" y="3645194"/>
            <a:ext cx="4125433" cy="20313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d-ID" altLang="id-ID"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id-ID" altLang="id-ID"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Sudjamatmiko (1979:  14) membedakan kapal-kapal niaga atas kapal barang </a:t>
            </a:r>
            <a:r>
              <a:rPr kumimoji="0" lang="id-ID" altLang="id-ID"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(cargo vessel) ; </a:t>
            </a:r>
            <a:r>
              <a:rPr kumimoji="0" lang="id-ID" altLang="id-ID"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kapal penumpang (</a:t>
            </a:r>
            <a:r>
              <a:rPr kumimoji="0" lang="id-ID" altLang="id-ID"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passenger </a:t>
            </a:r>
            <a:r>
              <a:rPr kumimoji="0" lang="id-ID" altLang="id-ID"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vessel); kapal barang dan mempunyai akomodasi penumpang terbatas </a:t>
            </a:r>
            <a:r>
              <a:rPr kumimoji="0" lang="id-ID" altLang="id-ID"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(cargo vessel with limited accommodation for passenger).</a:t>
            </a:r>
            <a:endParaRPr kumimoji="0" lang="id-ID" altLang="id-ID" b="0" i="0" u="none" strike="noStrike" cap="none" normalizeH="0" baseline="0" dirty="0">
              <a:ln>
                <a:noFill/>
              </a:ln>
              <a:solidFill>
                <a:schemeClr val="tx1"/>
              </a:solidFill>
              <a:effectLst/>
              <a:latin typeface="Arial" panose="020B0604020202020204" pitchFamily="34" charset="0"/>
            </a:endParaRPr>
          </a:p>
        </p:txBody>
      </p:sp>
      <p:sp>
        <p:nvSpPr>
          <p:cNvPr id="6" name="Rectangle 4">
            <a:extLst>
              <a:ext uri="{FF2B5EF4-FFF2-40B4-BE49-F238E27FC236}">
                <a16:creationId xmlns:a16="http://schemas.microsoft.com/office/drawing/2014/main" xmlns="" id="{019896F4-7784-411F-8D88-40E71A0BB27C}"/>
              </a:ext>
            </a:extLst>
          </p:cNvPr>
          <p:cNvSpPr>
            <a:spLocks noChangeArrowheads="1"/>
          </p:cNvSpPr>
          <p:nvPr/>
        </p:nvSpPr>
        <p:spPr bwMode="auto">
          <a:xfrm>
            <a:off x="733646" y="3434714"/>
            <a:ext cx="5448549"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d-ID"/>
          </a:p>
        </p:txBody>
      </p:sp>
      <p:sp>
        <p:nvSpPr>
          <p:cNvPr id="7" name="Rectangle 6">
            <a:extLst>
              <a:ext uri="{FF2B5EF4-FFF2-40B4-BE49-F238E27FC236}">
                <a16:creationId xmlns:a16="http://schemas.microsoft.com/office/drawing/2014/main" xmlns="" id="{804E3B8F-7AB8-48ED-A878-4E6B18395524}"/>
              </a:ext>
            </a:extLst>
          </p:cNvPr>
          <p:cNvSpPr>
            <a:spLocks noChangeArrowheads="1"/>
          </p:cNvSpPr>
          <p:nvPr/>
        </p:nvSpPr>
        <p:spPr bwMode="auto">
          <a:xfrm>
            <a:off x="6780592" y="3037351"/>
            <a:ext cx="252523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id-ID" sz="16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a:t>
            </a:r>
            <a:r>
              <a:rPr kumimoji="0" lang="id-ID" altLang="id-ID" sz="1600" b="1"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nnote </a:t>
            </a:r>
            <a:r>
              <a:rPr kumimoji="0" lang="id-ID" altLang="id-ID" sz="16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a:t>
            </a:r>
            <a:r>
              <a:rPr kumimoji="0" lang="en-US" altLang="id-ID" sz="1600"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telah</a:t>
            </a:r>
            <a:r>
              <a:rPr kumimoji="0" lang="id-ID" altLang="id-ID" sz="16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kutipan </a:t>
            </a:r>
            <a:endParaRPr kumimoji="0" lang="id-ID" altLang="id-ID" sz="16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altLang="id-ID" sz="1600" b="1" i="0" u="none" strike="noStrike" cap="none" normalizeH="0" baseline="0" dirty="0">
              <a:ln>
                <a:noFill/>
              </a:ln>
              <a:solidFill>
                <a:schemeClr val="tx1"/>
              </a:solidFill>
              <a:effectLst/>
              <a:latin typeface="Arial" panose="020B0604020202020204" pitchFamily="34" charset="0"/>
            </a:endParaRPr>
          </a:p>
        </p:txBody>
      </p:sp>
      <p:sp>
        <p:nvSpPr>
          <p:cNvPr id="8" name="Rectangle 11">
            <a:extLst>
              <a:ext uri="{FF2B5EF4-FFF2-40B4-BE49-F238E27FC236}">
                <a16:creationId xmlns:a16="http://schemas.microsoft.com/office/drawing/2014/main" xmlns="" id="{99793673-69CC-44CE-92E5-BC6A1FE211B6}"/>
              </a:ext>
            </a:extLst>
          </p:cNvPr>
          <p:cNvSpPr>
            <a:spLocks noChangeArrowheads="1"/>
          </p:cNvSpPr>
          <p:nvPr/>
        </p:nvSpPr>
        <p:spPr bwMode="auto">
          <a:xfrm>
            <a:off x="5685439" y="3639074"/>
            <a:ext cx="4423145" cy="2590950"/>
          </a:xfrm>
          <a:prstGeom prst="rect">
            <a:avLst/>
          </a:prstGeom>
          <a:solidFill>
            <a:srgbClr val="FFFFFF"/>
          </a:solidFill>
          <a:ln w="254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d-ID" altLang="id-ID"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id-ID" altLang="id-ID"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Peter Brodie mengatakan bahwa yang dimaksud dengan  container yard adalah tempat ke mana peti kemas yang sudah terisi penuh diserahkan oleh pengirim barang (shiper) kepala perusahaan layar yang akan mengangkut barang itu dan ke tempat itu pula peti  kemas kosong akan dikembalikan (2002: 160) </a:t>
            </a:r>
            <a:endParaRPr kumimoji="0" lang="id-ID" altLang="id-ID"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altLang="id-ID" b="0" i="0" u="none" strike="noStrike" cap="none" normalizeH="0" baseline="0" dirty="0">
              <a:ln>
                <a:noFill/>
              </a:ln>
              <a:solidFill>
                <a:schemeClr val="tx1"/>
              </a:solidFill>
              <a:effectLst/>
              <a:latin typeface="Arial" panose="020B0604020202020204" pitchFamily="34" charset="0"/>
            </a:endParaRPr>
          </a:p>
        </p:txBody>
      </p:sp>
      <p:sp>
        <p:nvSpPr>
          <p:cNvPr id="9" name="Rectangle 8">
            <a:extLst>
              <a:ext uri="{FF2B5EF4-FFF2-40B4-BE49-F238E27FC236}">
                <a16:creationId xmlns:a16="http://schemas.microsoft.com/office/drawing/2014/main" xmlns="" id="{B3E7900E-8830-4F6A-93C7-9FF6B91D5372}"/>
              </a:ext>
            </a:extLst>
          </p:cNvPr>
          <p:cNvSpPr>
            <a:spLocks noChangeArrowheads="1"/>
          </p:cNvSpPr>
          <p:nvPr/>
        </p:nvSpPr>
        <p:spPr bwMode="auto">
          <a:xfrm flipV="1">
            <a:off x="4890976" y="3389022"/>
            <a:ext cx="544854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d-ID"/>
          </a:p>
        </p:txBody>
      </p:sp>
    </p:spTree>
    <p:extLst>
      <p:ext uri="{BB962C8B-B14F-4D97-AF65-F5344CB8AC3E}">
        <p14:creationId xmlns:p14="http://schemas.microsoft.com/office/powerpoint/2010/main" val="19778908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xmlns="" id="{297CB2D7-4373-41A8-BDA9-5619F9925344}"/>
              </a:ext>
            </a:extLst>
          </p:cNvPr>
          <p:cNvSpPr>
            <a:spLocks noChangeArrowheads="1"/>
          </p:cNvSpPr>
          <p:nvPr/>
        </p:nvSpPr>
        <p:spPr bwMode="auto">
          <a:xfrm>
            <a:off x="637953" y="456069"/>
            <a:ext cx="421049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a:t>
            </a:r>
            <a:r>
              <a:rPr kumimoji="0" lang="id-ID" altLang="id-ID" b="1"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nnote </a:t>
            </a:r>
            <a:r>
              <a:rPr kumimoji="0" lang="en-US" altLang="id-ID"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dengan</a:t>
            </a: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id-ID"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dua</a:t>
            </a: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id-ID"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pegarang</a:t>
            </a: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id-ID"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atau</a:t>
            </a: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id-ID"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lebih</a:t>
            </a: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id-ID" altLang="id-ID"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altLang="id-ID" b="1" i="0" u="none" strike="noStrike" cap="none" normalizeH="0" baseline="0" dirty="0">
              <a:ln>
                <a:noFill/>
              </a:ln>
              <a:solidFill>
                <a:schemeClr val="tx1"/>
              </a:solidFill>
              <a:effectLst/>
              <a:latin typeface="Arial" panose="020B0604020202020204" pitchFamily="34" charset="0"/>
            </a:endParaRPr>
          </a:p>
        </p:txBody>
      </p:sp>
      <p:sp>
        <p:nvSpPr>
          <p:cNvPr id="3" name="Text Box 2">
            <a:extLst>
              <a:ext uri="{FF2B5EF4-FFF2-40B4-BE49-F238E27FC236}">
                <a16:creationId xmlns:a16="http://schemas.microsoft.com/office/drawing/2014/main" xmlns="" id="{66DC86D6-85DF-4777-884A-3F8DA544A5A5}"/>
              </a:ext>
            </a:extLst>
          </p:cNvPr>
          <p:cNvSpPr txBox="1">
            <a:spLocks noChangeArrowheads="1"/>
          </p:cNvSpPr>
          <p:nvPr/>
        </p:nvSpPr>
        <p:spPr bwMode="auto">
          <a:xfrm>
            <a:off x="637953" y="1287160"/>
            <a:ext cx="10746417" cy="147732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d-ID" altLang="id-ID"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Sejarah wilayah pabean di Indonesia sudah dimulai sejak zaman pemerintahan Hindia Belanda. Pada 1873, pemerintah mengundang UU Tarif sebagaimana dicantumkan dalam Lembaran Negara (Staatbald No.35 tahun 1873). Pada 1910, pemerintah Belanda mengeluarkan ordonentie tarif pasal (1) dari Ordonasi itu yang merumuskan  pengertian wilayah pabean sebagai berikut : Dengan perkataan wilayah 9 daerah pabean adalah bagian Hindia Belanda (Indonesia) tempat dipungut bea masuk dan bea keluar (</a:t>
            </a:r>
            <a:r>
              <a:rPr kumimoji="0" lang="id-ID"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Arif Suroyo, dkk., 1986: 16) </a:t>
            </a:r>
            <a:r>
              <a:rPr kumimoji="0" lang="id-ID" altLang="id-ID"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id-ID" altLang="id-ID" b="0" i="0" u="none" strike="noStrike" cap="none" normalizeH="0" baseline="0" dirty="0">
              <a:ln>
                <a:noFill/>
              </a:ln>
              <a:solidFill>
                <a:schemeClr val="tx1"/>
              </a:solidFill>
              <a:effectLst/>
              <a:latin typeface="Arial" panose="020B0604020202020204" pitchFamily="34" charset="0"/>
            </a:endParaRPr>
          </a:p>
        </p:txBody>
      </p:sp>
      <p:sp>
        <p:nvSpPr>
          <p:cNvPr id="4" name="Rectangle 4">
            <a:extLst>
              <a:ext uri="{FF2B5EF4-FFF2-40B4-BE49-F238E27FC236}">
                <a16:creationId xmlns:a16="http://schemas.microsoft.com/office/drawing/2014/main" xmlns="" id="{B26ED773-8535-40D0-9F80-F360F8BCA829}"/>
              </a:ext>
            </a:extLst>
          </p:cNvPr>
          <p:cNvSpPr>
            <a:spLocks noChangeArrowheads="1"/>
          </p:cNvSpPr>
          <p:nvPr/>
        </p:nvSpPr>
        <p:spPr bwMode="auto">
          <a:xfrm>
            <a:off x="1323753" y="1007834"/>
            <a:ext cx="421049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d-ID"/>
          </a:p>
        </p:txBody>
      </p:sp>
      <p:sp>
        <p:nvSpPr>
          <p:cNvPr id="5" name="Rectangle 6">
            <a:extLst>
              <a:ext uri="{FF2B5EF4-FFF2-40B4-BE49-F238E27FC236}">
                <a16:creationId xmlns:a16="http://schemas.microsoft.com/office/drawing/2014/main" xmlns="" id="{4C5745D2-0841-4B4B-83A3-60CD98FC5DB0}"/>
              </a:ext>
            </a:extLst>
          </p:cNvPr>
          <p:cNvSpPr>
            <a:spLocks noChangeArrowheads="1"/>
          </p:cNvSpPr>
          <p:nvPr/>
        </p:nvSpPr>
        <p:spPr bwMode="auto">
          <a:xfrm>
            <a:off x="0" y="3043813"/>
            <a:ext cx="382572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id-ID" altLang="id-ID" sz="1800" b="0" i="0" u="none" strike="noStrike" cap="none" normalizeH="0" baseline="0">
              <a:ln>
                <a:noFill/>
              </a:ln>
              <a:solidFill>
                <a:schemeClr val="tx1"/>
              </a:solidFill>
              <a:effectLst/>
              <a:latin typeface="Arial" panose="020B0604020202020204" pitchFamily="34" charset="0"/>
            </a:endParaRPr>
          </a:p>
        </p:txBody>
      </p:sp>
      <p:sp>
        <p:nvSpPr>
          <p:cNvPr id="6" name="Text Box 2">
            <a:extLst>
              <a:ext uri="{FF2B5EF4-FFF2-40B4-BE49-F238E27FC236}">
                <a16:creationId xmlns:a16="http://schemas.microsoft.com/office/drawing/2014/main" xmlns="" id="{2496D7A0-D748-4202-B848-3A0F38D1428E}"/>
              </a:ext>
            </a:extLst>
          </p:cNvPr>
          <p:cNvSpPr txBox="1">
            <a:spLocks noChangeArrowheads="1"/>
          </p:cNvSpPr>
          <p:nvPr/>
        </p:nvSpPr>
        <p:spPr bwMode="auto">
          <a:xfrm>
            <a:off x="637953" y="3958213"/>
            <a:ext cx="10746417" cy="2308324"/>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d-ID" altLang="id-ID"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Menurut Abbas Salim (</a:t>
            </a:r>
            <a:r>
              <a:rPr kumimoji="0" lang="id-ID"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194a: 2</a:t>
            </a:r>
            <a:r>
              <a:rPr kumimoji="0" lang="id-ID" altLang="id-ID"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pengertian pelayaran niaga adalah usaha jasa dalam bidang penyediaan ruangan pada angkutan air atau angkutan laut untuk kepentingan mengangkut muatan penumpang dan barang dagangan dari satu tempat ke tempat lain. Usaha pelayaran niaga dalam bahasa Inggris disebut </a:t>
            </a:r>
            <a:r>
              <a:rPr kumimoji="0" lang="id-ID" altLang="id-ID"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Shipping Business </a:t>
            </a:r>
            <a:r>
              <a:rPr kumimoji="0" lang="id-ID" altLang="id-ID"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atau </a:t>
            </a:r>
            <a:r>
              <a:rPr kumimoji="0" lang="id-ID" altLang="id-ID"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Commercial Shipping</a:t>
            </a:r>
            <a:r>
              <a:rPr kumimoji="0" lang="id-ID" altLang="id-ID"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Pada sumber yang lain Abbas Salim, (</a:t>
            </a:r>
            <a:r>
              <a:rPr kumimoji="0" lang="id-ID"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1994b: 90) </a:t>
            </a:r>
            <a:r>
              <a:rPr kumimoji="0" lang="id-ID" altLang="id-ID"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berpendapat adapun fungsi angkatan laut ialah pengoperasian pelayaran dalam negeri dan luar negeri dengan menaikkan kualitas pelayanan jasa-jasa angkutan. Selain itu, fungsi lain dalam bidang angkatan laut ialah menyediakan fasilitas pelabuhan untuk berlabuh kapal-kapal. Dalam operasional angakatan laut sasaran utama ialah pemerataan ekonomi nasional dalam pembangunan.  </a:t>
            </a:r>
            <a:endParaRPr kumimoji="0" lang="id-ID" altLang="id-ID" b="0" i="0" u="none" strike="noStrike" cap="none" normalizeH="0" baseline="0" dirty="0">
              <a:ln>
                <a:noFill/>
              </a:ln>
              <a:solidFill>
                <a:schemeClr val="tx1"/>
              </a:solidFill>
              <a:effectLst/>
              <a:latin typeface="Arial" panose="020B0604020202020204" pitchFamily="34" charset="0"/>
            </a:endParaRPr>
          </a:p>
        </p:txBody>
      </p:sp>
      <p:sp>
        <p:nvSpPr>
          <p:cNvPr id="7" name="Rectangle 8">
            <a:extLst>
              <a:ext uri="{FF2B5EF4-FFF2-40B4-BE49-F238E27FC236}">
                <a16:creationId xmlns:a16="http://schemas.microsoft.com/office/drawing/2014/main" xmlns="" id="{E765D3F8-DE63-4AA9-8B6B-AFC440863F3A}"/>
              </a:ext>
            </a:extLst>
          </p:cNvPr>
          <p:cNvSpPr>
            <a:spLocks noChangeArrowheads="1"/>
          </p:cNvSpPr>
          <p:nvPr/>
        </p:nvSpPr>
        <p:spPr bwMode="auto">
          <a:xfrm>
            <a:off x="666528" y="3039348"/>
            <a:ext cx="5117584"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a:t>
            </a:r>
            <a:r>
              <a:rPr kumimoji="0" lang="id-ID" altLang="id-ID" b="1"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nnote </a:t>
            </a:r>
            <a:r>
              <a:rPr kumimoji="0" lang="en-US" altLang="id-ID"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dengan</a:t>
            </a: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id-ID"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dua</a:t>
            </a: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id-ID"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pegarang</a:t>
            </a: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id-ID"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atau</a:t>
            </a: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id-ID"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lebih</a:t>
            </a: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endParaRPr kumimoji="0" lang="id-ID" altLang="id-ID"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altLang="id-ID" b="1"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757362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A8E428-97CE-411F-981A-FFA6C8D23A9B}"/>
              </a:ext>
            </a:extLst>
          </p:cNvPr>
          <p:cNvSpPr>
            <a:spLocks noGrp="1"/>
          </p:cNvSpPr>
          <p:nvPr>
            <p:ph type="ctrTitle"/>
          </p:nvPr>
        </p:nvSpPr>
        <p:spPr>
          <a:xfrm>
            <a:off x="2993065" y="605449"/>
            <a:ext cx="3398874" cy="628540"/>
          </a:xfrm>
        </p:spPr>
        <p:txBody>
          <a:bodyPr>
            <a:normAutofit fontScale="90000"/>
          </a:bodyPr>
          <a:lstStyle/>
          <a:p>
            <a:pPr algn="ctr"/>
            <a:r>
              <a:rPr lang="id-ID" sz="4000" b="1" dirty="0"/>
              <a:t>FOOTNOTE</a:t>
            </a:r>
          </a:p>
        </p:txBody>
      </p:sp>
      <p:sp>
        <p:nvSpPr>
          <p:cNvPr id="3" name="Subtitle 2">
            <a:extLst>
              <a:ext uri="{FF2B5EF4-FFF2-40B4-BE49-F238E27FC236}">
                <a16:creationId xmlns:a16="http://schemas.microsoft.com/office/drawing/2014/main" xmlns="" id="{0A685E1B-5A3E-49F6-BD8E-F196110EC096}"/>
              </a:ext>
            </a:extLst>
          </p:cNvPr>
          <p:cNvSpPr>
            <a:spLocks noGrp="1"/>
          </p:cNvSpPr>
          <p:nvPr>
            <p:ph type="subTitle" idx="1"/>
          </p:nvPr>
        </p:nvSpPr>
        <p:spPr>
          <a:xfrm>
            <a:off x="808074" y="1645037"/>
            <a:ext cx="8569842" cy="2140153"/>
          </a:xfrm>
        </p:spPr>
        <p:txBody>
          <a:bodyPr>
            <a:normAutofit/>
          </a:bodyPr>
          <a:lstStyle/>
          <a:p>
            <a:pPr algn="just"/>
            <a:r>
              <a:rPr lang="id-ID" sz="2000" i="1" dirty="0">
                <a:solidFill>
                  <a:schemeClr val="tx1"/>
                </a:solidFill>
                <a:latin typeface="Arial" panose="020B0604020202020204" pitchFamily="34" charset="0"/>
                <a:cs typeface="Arial" panose="020B0604020202020204" pitchFamily="34" charset="0"/>
              </a:rPr>
              <a:t>Footnote </a:t>
            </a:r>
            <a:r>
              <a:rPr lang="id-ID" sz="2000" dirty="0">
                <a:solidFill>
                  <a:schemeClr val="tx1"/>
                </a:solidFill>
                <a:latin typeface="Arial" panose="020B0604020202020204" pitchFamily="34" charset="0"/>
                <a:cs typeface="Arial" panose="020B0604020202020204" pitchFamily="34" charset="0"/>
              </a:rPr>
              <a:t>adalah cara pengutipan dengan meletakkan kutipan pada suatu halaman bersamaan dengan menempatkan nama pengarang dan nomor urut kutipan, sedangkan pada bagian bawah kaki halaman dicantumkan nama pengarang berikut identitas lainnya seperti tahun penerbitan, judul buku/jurnal, tempat penerbit dan penerbit, nomor halaman, bahkan informasi tambahan yang dirasa perlu disampaikan.</a:t>
            </a:r>
          </a:p>
        </p:txBody>
      </p:sp>
      <p:sp>
        <p:nvSpPr>
          <p:cNvPr id="4" name="Rectangle 2">
            <a:extLst>
              <a:ext uri="{FF2B5EF4-FFF2-40B4-BE49-F238E27FC236}">
                <a16:creationId xmlns:a16="http://schemas.microsoft.com/office/drawing/2014/main" xmlns="" id="{1A76A75D-FBB6-4901-9C77-0F105CF61671}"/>
              </a:ext>
            </a:extLst>
          </p:cNvPr>
          <p:cNvSpPr>
            <a:spLocks noChangeArrowheads="1"/>
          </p:cNvSpPr>
          <p:nvPr/>
        </p:nvSpPr>
        <p:spPr bwMode="auto">
          <a:xfrm>
            <a:off x="287080" y="3904460"/>
            <a:ext cx="51567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id-ID"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Contoh</a:t>
            </a: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id-ID"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kutipan</a:t>
            </a: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id-ID"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kurang</a:t>
            </a: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n-US" altLang="id-ID"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dari</a:t>
            </a: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lima </a:t>
            </a:r>
            <a:r>
              <a:rPr kumimoji="0" lang="en-US" altLang="id-ID"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baris</a:t>
            </a:r>
            <a:r>
              <a:rPr kumimoji="0" lang="en-US" altLang="id-ID"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kumimoji="0" lang="id-ID" altLang="id-ID" b="1" i="0" u="none" strike="noStrike" cap="none" normalizeH="0" baseline="0" dirty="0">
              <a:ln>
                <a:noFill/>
              </a:ln>
              <a:solidFill>
                <a:schemeClr val="tx1"/>
              </a:solidFill>
              <a:effectLst/>
            </a:endParaRPr>
          </a:p>
        </p:txBody>
      </p:sp>
      <p:sp>
        <p:nvSpPr>
          <p:cNvPr id="5" name="Rectangle 1">
            <a:extLst>
              <a:ext uri="{FF2B5EF4-FFF2-40B4-BE49-F238E27FC236}">
                <a16:creationId xmlns:a16="http://schemas.microsoft.com/office/drawing/2014/main" xmlns="" id="{5240967E-1107-4E4D-91C2-72E63DD80281}"/>
              </a:ext>
            </a:extLst>
          </p:cNvPr>
          <p:cNvSpPr>
            <a:spLocks noChangeArrowheads="1"/>
          </p:cNvSpPr>
          <p:nvPr/>
        </p:nvSpPr>
        <p:spPr bwMode="auto">
          <a:xfrm>
            <a:off x="691116" y="4393062"/>
            <a:ext cx="9399182" cy="2326715"/>
          </a:xfrm>
          <a:prstGeom prst="rect">
            <a:avLst/>
          </a:prstGeom>
          <a:solidFill>
            <a:srgbClr val="FFFFFF"/>
          </a:solidFill>
          <a:ln w="254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d-ID" altLang="id-ID"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Dalam Pedoman Ejaan yang Disempurnakan disebutkan bahwa “unsur pinjaman yang pengucapan dan penulisannya disesuaikan dengan kaidah bahasa Indonesia. Dalam hal ini diusahakan agar ejaanya hanya diubah seperlunya sehingga bentuk Indonesianya masih dapat dibandingkan dangna bentuk asalnya”.</a:t>
            </a:r>
            <a:r>
              <a:rPr kumimoji="0" lang="id-ID" altLang="id-ID" b="0"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endParaRPr kumimoji="0" lang="id-ID" altLang="id-ID"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d-ID" altLang="id-ID" b="0" i="0" u="none" strike="noStrike" cap="none" normalizeH="0" baseline="3000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a:t>
            </a:r>
            <a:r>
              <a:rPr kumimoji="0" lang="id-ID" altLang="id-ID"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Dendy Sugono (Penangg.Jwb.), Pedoman Umum Ejaan Bahasa Indonesia yang Disempurnakan, (Jakarta: Pusat Bahasa, Departemen Pendidikan Nasional, 2004),hlm.23</a:t>
            </a:r>
            <a:endParaRPr kumimoji="0" lang="id-ID" altLang="id-ID"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id-ID" altLang="id-ID"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017053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45F207-5F27-4DBC-938D-71F6EB999051}"/>
              </a:ext>
            </a:extLst>
          </p:cNvPr>
          <p:cNvSpPr>
            <a:spLocks noGrp="1"/>
          </p:cNvSpPr>
          <p:nvPr>
            <p:ph type="ctrTitle"/>
          </p:nvPr>
        </p:nvSpPr>
        <p:spPr>
          <a:xfrm>
            <a:off x="3225210" y="829338"/>
            <a:ext cx="3079898" cy="649805"/>
          </a:xfrm>
        </p:spPr>
        <p:txBody>
          <a:bodyPr>
            <a:normAutofit fontScale="90000"/>
          </a:bodyPr>
          <a:lstStyle/>
          <a:p>
            <a:pPr algn="ctr"/>
            <a:r>
              <a:rPr lang="id-ID" sz="4000" b="1" dirty="0"/>
              <a:t>ENDNOTE</a:t>
            </a:r>
          </a:p>
        </p:txBody>
      </p:sp>
      <p:sp>
        <p:nvSpPr>
          <p:cNvPr id="3" name="Subtitle 2">
            <a:extLst>
              <a:ext uri="{FF2B5EF4-FFF2-40B4-BE49-F238E27FC236}">
                <a16:creationId xmlns:a16="http://schemas.microsoft.com/office/drawing/2014/main" xmlns="" id="{42642928-1E4E-4C4B-8B6F-61A6724C99B2}"/>
              </a:ext>
            </a:extLst>
          </p:cNvPr>
          <p:cNvSpPr>
            <a:spLocks noGrp="1"/>
          </p:cNvSpPr>
          <p:nvPr>
            <p:ph type="subTitle" idx="1"/>
          </p:nvPr>
        </p:nvSpPr>
        <p:spPr>
          <a:xfrm>
            <a:off x="742507" y="2345318"/>
            <a:ext cx="8752368" cy="3132488"/>
          </a:xfrm>
        </p:spPr>
        <p:txBody>
          <a:bodyPr>
            <a:normAutofit/>
          </a:bodyPr>
          <a:lstStyle/>
          <a:p>
            <a:pPr algn="just"/>
            <a:r>
              <a:rPr lang="en-US" sz="2000" i="1" dirty="0">
                <a:solidFill>
                  <a:schemeClr val="tx1"/>
                </a:solidFill>
                <a:latin typeface="Arial" panose="020B0604020202020204" pitchFamily="34" charset="0"/>
                <a:cs typeface="Arial" panose="020B0604020202020204" pitchFamily="34" charset="0"/>
              </a:rPr>
              <a:t>E</a:t>
            </a:r>
            <a:r>
              <a:rPr lang="id-ID" sz="2000" i="1" dirty="0">
                <a:solidFill>
                  <a:schemeClr val="tx1"/>
                </a:solidFill>
                <a:latin typeface="Arial" panose="020B0604020202020204" pitchFamily="34" charset="0"/>
                <a:cs typeface="Arial" panose="020B0604020202020204" pitchFamily="34" charset="0"/>
              </a:rPr>
              <a:t>ndnote</a:t>
            </a:r>
            <a:r>
              <a:rPr lang="id-ID" sz="2000" dirty="0">
                <a:solidFill>
                  <a:schemeClr val="tx1"/>
                </a:solidFill>
                <a:latin typeface="Arial" panose="020B0604020202020204" pitchFamily="34" charset="0"/>
                <a:cs typeface="Arial" panose="020B0604020202020204" pitchFamily="34" charset="0"/>
              </a:rPr>
              <a:t> cara pengutipan dengan meletakkan kutipan pada suatu halaman bersamaan dengan menempatkan nama pengarang, dan nomor urut kutipan, sedangkan informasi tentang pengarang dan identitas lainnya diletakkan pada lembar akhir suatu karangan; umumnya sebelum bagian daftar pustaka/daftar rujukan.</a:t>
            </a:r>
          </a:p>
          <a:p>
            <a:pPr algn="just"/>
            <a:endParaRPr lang="id-ID" sz="2000" dirty="0">
              <a:solidFill>
                <a:schemeClr val="tx1"/>
              </a:solidFill>
              <a:latin typeface="Arial" panose="020B0604020202020204" pitchFamily="34" charset="0"/>
              <a:cs typeface="Arial" panose="020B0604020202020204" pitchFamily="34" charset="0"/>
            </a:endParaRPr>
          </a:p>
          <a:p>
            <a:pPr algn="just"/>
            <a:endParaRPr lang="id-ID" sz="2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04841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EF51F1BD-AFCE-48E9-881D-EF19E3CABA74}"/>
              </a:ext>
            </a:extLst>
          </p:cNvPr>
          <p:cNvSpPr>
            <a:spLocks noGrp="1"/>
          </p:cNvSpPr>
          <p:nvPr>
            <p:ph type="subTitle" idx="1"/>
          </p:nvPr>
        </p:nvSpPr>
        <p:spPr>
          <a:xfrm>
            <a:off x="850605" y="552892"/>
            <a:ext cx="8654902" cy="6305107"/>
          </a:xfrm>
        </p:spPr>
        <p:txBody>
          <a:bodyPr>
            <a:normAutofit/>
          </a:bodyPr>
          <a:lstStyle/>
          <a:p>
            <a:pPr algn="just"/>
            <a:r>
              <a:rPr lang="id-ID" dirty="0">
                <a:solidFill>
                  <a:schemeClr val="tx1"/>
                </a:solidFill>
              </a:rPr>
              <a:t>Contoh penulisan data pustaka dalam teks.:</a:t>
            </a:r>
          </a:p>
          <a:p>
            <a:pPr lvl="0" algn="just"/>
            <a:r>
              <a:rPr lang="id-ID" dirty="0">
                <a:solidFill>
                  <a:schemeClr val="tx1"/>
                </a:solidFill>
              </a:rPr>
              <a:t>Data pustaka pada awal kutipan:</a:t>
            </a:r>
          </a:p>
          <a:p>
            <a:pPr algn="just"/>
            <a:r>
              <a:rPr lang="id-ID" dirty="0">
                <a:solidFill>
                  <a:schemeClr val="tx1"/>
                </a:solidFill>
              </a:rPr>
              <a:t>Hatch dan Gardner (dalam Daniel Goleman, Inteligence Emotional, 2002:166) mengidentifikasi kecerdasan antarpribadi berdasarkan keterampilan esensial dalam (1) mengorganisasi kelompok, (2) mencegah konflik dalam merundingkan pemahaman, (3) empati dalam menjalin, mengenali, dan merespon hubungan pribadi, (4) mengungkapkan perasaan dan keprihatinan secara tepat, (5) melakukan analisis sosial dalam mendeteksi perasaan orang lain menuju bentuk terbaik sehingga diperoleh suatu ketajaman antarpribadi, dan (6) memanfaatkan unsur pembentuk daya tarik, keberhasilan sosial, dan karisma. </a:t>
            </a:r>
          </a:p>
          <a:p>
            <a:pPr algn="just"/>
            <a:r>
              <a:rPr lang="id-ID" dirty="0">
                <a:solidFill>
                  <a:schemeClr val="tx1"/>
                </a:solidFill>
              </a:rPr>
              <a:t> </a:t>
            </a:r>
          </a:p>
          <a:p>
            <a:pPr lvl="0" algn="just"/>
            <a:r>
              <a:rPr lang="id-ID" dirty="0">
                <a:solidFill>
                  <a:schemeClr val="tx1"/>
                </a:solidFill>
              </a:rPr>
              <a:t>Daftar pustaka pada akhir kutipan:</a:t>
            </a:r>
          </a:p>
          <a:p>
            <a:pPr algn="just"/>
            <a:r>
              <a:rPr lang="id-ID" dirty="0">
                <a:solidFill>
                  <a:schemeClr val="tx1"/>
                </a:solidFill>
              </a:rPr>
              <a:t>Kecerdasan anatrpribadi adalah kemampuan untuk memahami orang lain apa yang memotivasi mereka, bagaimana mereka bekerja, bagaimana bekerja bahu-membahu dengan  mereka. Sedangkan kecerdasan intrapibadi adalah kemampuan yang korelatif, tetapi terarah ke dalam diri sendiri yang teliti dan mengacu pada diri sendiri serta kemampuan menggunakan model untuk menempuh kehidupan yang efektif (Howard Gardner, </a:t>
            </a:r>
            <a:r>
              <a:rPr lang="id-ID" i="1" dirty="0">
                <a:solidFill>
                  <a:schemeClr val="tx1"/>
                </a:solidFill>
              </a:rPr>
              <a:t>Multiple Inteligence</a:t>
            </a:r>
            <a:r>
              <a:rPr lang="id-ID" dirty="0">
                <a:solidFill>
                  <a:schemeClr val="tx1"/>
                </a:solidFill>
              </a:rPr>
              <a:t>, dalam Daniel Goleman </a:t>
            </a:r>
            <a:r>
              <a:rPr lang="id-ID" i="1" dirty="0">
                <a:solidFill>
                  <a:schemeClr val="tx1"/>
                </a:solidFill>
              </a:rPr>
              <a:t>Inteligence Emotional</a:t>
            </a:r>
            <a:r>
              <a:rPr lang="id-ID" dirty="0">
                <a:solidFill>
                  <a:schemeClr val="tx1"/>
                </a:solidFill>
              </a:rPr>
              <a:t>, 2002:52).</a:t>
            </a:r>
          </a:p>
          <a:p>
            <a:pPr algn="just"/>
            <a:endParaRPr lang="id-ID" dirty="0">
              <a:solidFill>
                <a:schemeClr val="tx1"/>
              </a:solidFill>
            </a:endParaRPr>
          </a:p>
        </p:txBody>
      </p:sp>
    </p:spTree>
    <p:extLst>
      <p:ext uri="{BB962C8B-B14F-4D97-AF65-F5344CB8AC3E}">
        <p14:creationId xmlns:p14="http://schemas.microsoft.com/office/powerpoint/2010/main" val="34076860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253F15-BD9E-4B46-869D-EAA709F0460C}"/>
              </a:ext>
            </a:extLst>
          </p:cNvPr>
          <p:cNvSpPr>
            <a:spLocks noGrp="1"/>
          </p:cNvSpPr>
          <p:nvPr>
            <p:ph type="ctrTitle"/>
          </p:nvPr>
        </p:nvSpPr>
        <p:spPr>
          <a:xfrm>
            <a:off x="2672317" y="1512741"/>
            <a:ext cx="3951767" cy="522214"/>
          </a:xfrm>
        </p:spPr>
        <p:txBody>
          <a:bodyPr>
            <a:normAutofit fontScale="90000"/>
          </a:bodyPr>
          <a:lstStyle/>
          <a:p>
            <a:r>
              <a:rPr lang="id-ID" sz="4000" dirty="0"/>
              <a:t>Fungsi Kutipan</a:t>
            </a:r>
          </a:p>
        </p:txBody>
      </p:sp>
      <p:sp>
        <p:nvSpPr>
          <p:cNvPr id="3" name="Subtitle 2">
            <a:extLst>
              <a:ext uri="{FF2B5EF4-FFF2-40B4-BE49-F238E27FC236}">
                <a16:creationId xmlns:a16="http://schemas.microsoft.com/office/drawing/2014/main" xmlns="" id="{1F963BDE-21E8-45E7-A014-9E382EDCFF9F}"/>
              </a:ext>
            </a:extLst>
          </p:cNvPr>
          <p:cNvSpPr>
            <a:spLocks noGrp="1"/>
          </p:cNvSpPr>
          <p:nvPr>
            <p:ph type="subTitle" idx="1"/>
          </p:nvPr>
        </p:nvSpPr>
        <p:spPr>
          <a:xfrm>
            <a:off x="2215116" y="2740801"/>
            <a:ext cx="6535479" cy="2150176"/>
          </a:xfrm>
        </p:spPr>
        <p:txBody>
          <a:bodyPr>
            <a:noAutofit/>
          </a:bodyPr>
          <a:lstStyle/>
          <a:p>
            <a:pPr marL="342900" lvl="0" indent="-342900" algn="just">
              <a:buFont typeface="Arial" panose="020B0604020202020204" pitchFamily="34" charset="0"/>
              <a:buChar char="•"/>
            </a:pPr>
            <a:r>
              <a:rPr lang="id-ID" sz="2400" dirty="0">
                <a:solidFill>
                  <a:schemeClr val="tx1"/>
                </a:solidFill>
              </a:rPr>
              <a:t>Pandangan yang akan di uraiakan </a:t>
            </a:r>
          </a:p>
          <a:p>
            <a:pPr marL="342900" lvl="0" indent="-342900" algn="just">
              <a:buFont typeface="Arial" panose="020B0604020202020204" pitchFamily="34" charset="0"/>
              <a:buChar char="•"/>
            </a:pPr>
            <a:r>
              <a:rPr lang="id-ID" sz="2400" dirty="0">
                <a:solidFill>
                  <a:schemeClr val="tx1"/>
                </a:solidFill>
              </a:rPr>
              <a:t>Penguat atau pendukung pendapat penulis </a:t>
            </a:r>
          </a:p>
          <a:p>
            <a:pPr marL="342900" lvl="0" indent="-342900" algn="just">
              <a:buFont typeface="Arial" panose="020B0604020202020204" pitchFamily="34" charset="0"/>
              <a:buChar char="•"/>
            </a:pPr>
            <a:r>
              <a:rPr lang="id-ID" sz="2400" dirty="0">
                <a:solidFill>
                  <a:schemeClr val="tx1"/>
                </a:solidFill>
              </a:rPr>
              <a:t>Pembanding</a:t>
            </a:r>
          </a:p>
          <a:p>
            <a:pPr marL="342900" indent="-342900" algn="just">
              <a:buFont typeface="Arial" panose="020B0604020202020204" pitchFamily="34" charset="0"/>
              <a:buChar char="•"/>
            </a:pPr>
            <a:r>
              <a:rPr lang="id-ID" sz="2400" dirty="0">
                <a:solidFill>
                  <a:schemeClr val="tx1"/>
                </a:solidFill>
              </a:rPr>
              <a:t>Dikoreksi atau ditolak</a:t>
            </a:r>
          </a:p>
        </p:txBody>
      </p:sp>
    </p:spTree>
    <p:extLst>
      <p:ext uri="{BB962C8B-B14F-4D97-AF65-F5344CB8AC3E}">
        <p14:creationId xmlns:p14="http://schemas.microsoft.com/office/powerpoint/2010/main" val="41294607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999AEA0-9B67-44E1-B33C-3ECAAFC9F16A}"/>
              </a:ext>
            </a:extLst>
          </p:cNvPr>
          <p:cNvSpPr>
            <a:spLocks noGrp="1"/>
          </p:cNvSpPr>
          <p:nvPr>
            <p:ph type="ctrTitle"/>
          </p:nvPr>
        </p:nvSpPr>
        <p:spPr>
          <a:xfrm>
            <a:off x="1677188" y="1032934"/>
            <a:ext cx="5574217" cy="551317"/>
          </a:xfrm>
        </p:spPr>
        <p:txBody>
          <a:bodyPr/>
          <a:lstStyle/>
          <a:p>
            <a:pPr algn="ctr"/>
            <a:r>
              <a:rPr lang="id-ID" sz="3600" dirty="0">
                <a:latin typeface="Arial" panose="020B0604020202020204" pitchFamily="34" charset="0"/>
                <a:cs typeface="Arial" panose="020B0604020202020204" pitchFamily="34" charset="0"/>
              </a:rPr>
              <a:t>Kesimpulan</a:t>
            </a:r>
          </a:p>
        </p:txBody>
      </p:sp>
      <p:sp>
        <p:nvSpPr>
          <p:cNvPr id="3" name="Subtitle 2">
            <a:extLst>
              <a:ext uri="{FF2B5EF4-FFF2-40B4-BE49-F238E27FC236}">
                <a16:creationId xmlns:a16="http://schemas.microsoft.com/office/drawing/2014/main" xmlns="" id="{04DAC9C4-97E8-4F0C-817F-9EC6AC2467D8}"/>
              </a:ext>
            </a:extLst>
          </p:cNvPr>
          <p:cNvSpPr>
            <a:spLocks noGrp="1"/>
          </p:cNvSpPr>
          <p:nvPr>
            <p:ph type="subTitle" idx="1"/>
          </p:nvPr>
        </p:nvSpPr>
        <p:spPr>
          <a:xfrm>
            <a:off x="606057" y="2402959"/>
            <a:ext cx="9494874" cy="2870790"/>
          </a:xfrm>
        </p:spPr>
        <p:txBody>
          <a:bodyPr>
            <a:noAutofit/>
          </a:bodyPr>
          <a:lstStyle/>
          <a:p>
            <a:pPr algn="just"/>
            <a:r>
              <a:rPr lang="id-ID" sz="2000" dirty="0">
                <a:solidFill>
                  <a:schemeClr val="tx1"/>
                </a:solidFill>
                <a:latin typeface="Arial" panose="020B0604020202020204" pitchFamily="34" charset="0"/>
                <a:cs typeface="Arial" panose="020B0604020202020204" pitchFamily="34" charset="0"/>
              </a:rPr>
              <a:t>Kutipan adalah pengambilalihan pernyataan orang lain (baik satu kalimat atau lebih) untuk tujuan ilustrasi atau memperkokoh argumen di tulisan sendiri. Walaupun pernyataan ini bisa berupa pernyataan lisan, tetapi untuk keperluan tulisan ilmiah (termasuk skripsi) pada umumnya yang dikutip adalah pernyataan yang tercantum di karya tulis ilmiah atau laporan penelitian ilmiah.</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Jenis</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kutipan</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terdapat</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dua</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yaitu</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kutipan</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langsung</a:t>
            </a:r>
            <a:r>
              <a:rPr lang="en-US" sz="2000" dirty="0">
                <a:solidFill>
                  <a:schemeClr val="tx1"/>
                </a:solidFill>
                <a:latin typeface="Arial" panose="020B0604020202020204" pitchFamily="34" charset="0"/>
                <a:cs typeface="Arial" panose="020B0604020202020204" pitchFamily="34" charset="0"/>
              </a:rPr>
              <a:t> dan </a:t>
            </a:r>
            <a:r>
              <a:rPr lang="en-US" sz="2000" dirty="0" err="1">
                <a:solidFill>
                  <a:schemeClr val="tx1"/>
                </a:solidFill>
                <a:latin typeface="Arial" panose="020B0604020202020204" pitchFamily="34" charset="0"/>
                <a:cs typeface="Arial" panose="020B0604020202020204" pitchFamily="34" charset="0"/>
              </a:rPr>
              <a:t>kutipan</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tidak</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langsung</a:t>
            </a:r>
            <a:r>
              <a:rPr lang="en-US" sz="2000" dirty="0">
                <a:solidFill>
                  <a:schemeClr val="tx1"/>
                </a:solidFill>
                <a:latin typeface="Arial" panose="020B0604020202020204" pitchFamily="34" charset="0"/>
                <a:cs typeface="Arial" panose="020B0604020202020204" pitchFamily="34" charset="0"/>
              </a:rPr>
              <a:t>. Cara </a:t>
            </a:r>
            <a:r>
              <a:rPr lang="en-US" sz="2000" dirty="0" err="1">
                <a:solidFill>
                  <a:schemeClr val="tx1"/>
                </a:solidFill>
                <a:latin typeface="Arial" panose="020B0604020202020204" pitchFamily="34" charset="0"/>
                <a:cs typeface="Arial" panose="020B0604020202020204" pitchFamily="34" charset="0"/>
              </a:rPr>
              <a:t>pengutipan</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terdapat</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tiga</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cara</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yaitu</a:t>
            </a:r>
            <a:r>
              <a:rPr lang="en-US" sz="2000" dirty="0">
                <a:solidFill>
                  <a:schemeClr val="tx1"/>
                </a:solidFill>
                <a:latin typeface="Arial" panose="020B0604020202020204" pitchFamily="34" charset="0"/>
                <a:cs typeface="Arial" panose="020B0604020202020204" pitchFamily="34" charset="0"/>
              </a:rPr>
              <a:t>, </a:t>
            </a:r>
            <a:r>
              <a:rPr lang="en-US" sz="2000" i="1" dirty="0" err="1">
                <a:solidFill>
                  <a:schemeClr val="tx1"/>
                </a:solidFill>
                <a:latin typeface="Arial" panose="020B0604020202020204" pitchFamily="34" charset="0"/>
                <a:cs typeface="Arial" panose="020B0604020202020204" pitchFamily="34" charset="0"/>
              </a:rPr>
              <a:t>innote</a:t>
            </a:r>
            <a:r>
              <a:rPr lang="en-US" sz="2000" i="1" dirty="0">
                <a:solidFill>
                  <a:schemeClr val="tx1"/>
                </a:solidFill>
                <a:latin typeface="Arial" panose="020B0604020202020204" pitchFamily="34" charset="0"/>
                <a:cs typeface="Arial" panose="020B0604020202020204" pitchFamily="34" charset="0"/>
              </a:rPr>
              <a:t>, footnote</a:t>
            </a:r>
            <a:r>
              <a:rPr lang="en-US" sz="2000" dirty="0">
                <a:solidFill>
                  <a:schemeClr val="tx1"/>
                </a:solidFill>
                <a:latin typeface="Arial" panose="020B0604020202020204" pitchFamily="34" charset="0"/>
                <a:cs typeface="Arial" panose="020B0604020202020204" pitchFamily="34" charset="0"/>
              </a:rPr>
              <a:t> dan </a:t>
            </a:r>
            <a:r>
              <a:rPr lang="en-US" sz="2000" i="1" dirty="0">
                <a:solidFill>
                  <a:schemeClr val="tx1"/>
                </a:solidFill>
                <a:latin typeface="Arial" panose="020B0604020202020204" pitchFamily="34" charset="0"/>
                <a:cs typeface="Arial" panose="020B0604020202020204" pitchFamily="34" charset="0"/>
              </a:rPr>
              <a:t>endnote.</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Fungsi</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kutipan</a:t>
            </a:r>
            <a:r>
              <a:rPr lang="en-US" sz="2000" dirty="0">
                <a:solidFill>
                  <a:schemeClr val="tx1"/>
                </a:solidFill>
                <a:latin typeface="Arial" panose="020B0604020202020204" pitchFamily="34" charset="0"/>
                <a:cs typeface="Arial" panose="020B0604020202020204" pitchFamily="34" charset="0"/>
              </a:rPr>
              <a:t> </a:t>
            </a:r>
            <a:r>
              <a:rPr lang="en-US" sz="2000" dirty="0" err="1">
                <a:solidFill>
                  <a:schemeClr val="tx1"/>
                </a:solidFill>
                <a:latin typeface="Arial" panose="020B0604020202020204" pitchFamily="34" charset="0"/>
                <a:cs typeface="Arial" panose="020B0604020202020204" pitchFamily="34" charset="0"/>
              </a:rPr>
              <a:t>adalah</a:t>
            </a:r>
            <a:r>
              <a:rPr lang="en-US" sz="2000" dirty="0">
                <a:solidFill>
                  <a:schemeClr val="tx1"/>
                </a:solidFill>
                <a:latin typeface="Arial" panose="020B0604020202020204" pitchFamily="34" charset="0"/>
                <a:cs typeface="Arial" panose="020B0604020202020204" pitchFamily="34" charset="0"/>
              </a:rPr>
              <a:t> </a:t>
            </a:r>
            <a:r>
              <a:rPr lang="id-ID" sz="2000" dirty="0">
                <a:solidFill>
                  <a:schemeClr val="tx1"/>
                </a:solidFill>
                <a:latin typeface="Arial" panose="020B0604020202020204" pitchFamily="34" charset="0"/>
                <a:cs typeface="Arial" panose="020B0604020202020204" pitchFamily="34" charset="0"/>
              </a:rPr>
              <a:t>Pandangan yang akan di uraiakan</a:t>
            </a:r>
            <a:r>
              <a:rPr lang="en-US" sz="2000" dirty="0">
                <a:solidFill>
                  <a:schemeClr val="tx1"/>
                </a:solidFill>
                <a:latin typeface="Arial" panose="020B0604020202020204" pitchFamily="34" charset="0"/>
                <a:cs typeface="Arial" panose="020B0604020202020204" pitchFamily="34" charset="0"/>
              </a:rPr>
              <a:t>, </a:t>
            </a:r>
            <a:r>
              <a:rPr lang="id-ID" sz="2000" dirty="0">
                <a:solidFill>
                  <a:schemeClr val="tx1"/>
                </a:solidFill>
                <a:latin typeface="Arial" panose="020B0604020202020204" pitchFamily="34" charset="0"/>
                <a:cs typeface="Arial" panose="020B0604020202020204" pitchFamily="34" charset="0"/>
              </a:rPr>
              <a:t>Penguat atau pendukung pendapat penulis </a:t>
            </a:r>
            <a:r>
              <a:rPr lang="en-US" sz="2000" dirty="0">
                <a:solidFill>
                  <a:schemeClr val="tx1"/>
                </a:solidFill>
                <a:latin typeface="Arial" panose="020B0604020202020204" pitchFamily="34" charset="0"/>
                <a:cs typeface="Arial" panose="020B0604020202020204" pitchFamily="34" charset="0"/>
              </a:rPr>
              <a:t>, </a:t>
            </a:r>
            <a:r>
              <a:rPr lang="id-ID" sz="2000" dirty="0">
                <a:solidFill>
                  <a:schemeClr val="tx1"/>
                </a:solidFill>
                <a:latin typeface="Arial" panose="020B0604020202020204" pitchFamily="34" charset="0"/>
                <a:cs typeface="Arial" panose="020B0604020202020204" pitchFamily="34" charset="0"/>
              </a:rPr>
              <a:t>Pembandin</a:t>
            </a:r>
            <a:r>
              <a:rPr lang="en-US" sz="2000" dirty="0">
                <a:solidFill>
                  <a:schemeClr val="tx1"/>
                </a:solidFill>
                <a:latin typeface="Arial" panose="020B0604020202020204" pitchFamily="34" charset="0"/>
                <a:cs typeface="Arial" panose="020B0604020202020204" pitchFamily="34" charset="0"/>
              </a:rPr>
              <a:t>g, dan </a:t>
            </a:r>
            <a:r>
              <a:rPr lang="id-ID" sz="2000" dirty="0">
                <a:solidFill>
                  <a:schemeClr val="tx1"/>
                </a:solidFill>
                <a:latin typeface="Arial" panose="020B0604020202020204" pitchFamily="34" charset="0"/>
                <a:cs typeface="Arial" panose="020B0604020202020204" pitchFamily="34" charset="0"/>
              </a:rPr>
              <a:t>Dikoreksi atau ditolak.</a:t>
            </a:r>
          </a:p>
          <a:p>
            <a:pPr algn="just"/>
            <a:endParaRPr lang="id-ID" sz="2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778655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err="1" smtClean="0"/>
              <a:t>Pertanyaan</a:t>
            </a:r>
            <a:r>
              <a:rPr lang="en-GB" dirty="0" smtClean="0"/>
              <a:t/>
            </a:r>
            <a:br>
              <a:rPr lang="en-GB" dirty="0" smtClean="0"/>
            </a:br>
            <a:endParaRPr lang="en-GB" dirty="0"/>
          </a:p>
        </p:txBody>
      </p:sp>
      <p:sp>
        <p:nvSpPr>
          <p:cNvPr id="3" name="Content Placeholder 2"/>
          <p:cNvSpPr>
            <a:spLocks noGrp="1"/>
          </p:cNvSpPr>
          <p:nvPr>
            <p:ph idx="1"/>
          </p:nvPr>
        </p:nvSpPr>
        <p:spPr/>
        <p:txBody>
          <a:bodyPr>
            <a:normAutofit fontScale="92500" lnSpcReduction="20000"/>
          </a:bodyPr>
          <a:lstStyle/>
          <a:p>
            <a:r>
              <a:rPr lang="en-GB" sz="3200" dirty="0" smtClean="0">
                <a:latin typeface="Adobe Gothic Std B" panose="020B0800000000000000" pitchFamily="34" charset="-128"/>
                <a:ea typeface="Adobe Gothic Std B" panose="020B0800000000000000" pitchFamily="34" charset="-128"/>
              </a:rPr>
              <a:t>1. </a:t>
            </a:r>
            <a:r>
              <a:rPr lang="en-GB" sz="3200" dirty="0" err="1" smtClean="0">
                <a:latin typeface="Adobe Gothic Std B" panose="020B0800000000000000" pitchFamily="34" charset="-128"/>
                <a:ea typeface="Adobe Gothic Std B" panose="020B0800000000000000" pitchFamily="34" charset="-128"/>
              </a:rPr>
              <a:t>yulaefah</a:t>
            </a:r>
            <a:r>
              <a:rPr lang="en-GB" sz="3200" dirty="0" smtClean="0">
                <a:latin typeface="Adobe Gothic Std B" panose="020B0800000000000000" pitchFamily="34" charset="-128"/>
                <a:ea typeface="Adobe Gothic Std B" panose="020B0800000000000000" pitchFamily="34" charset="-128"/>
              </a:rPr>
              <a:t> : </a:t>
            </a:r>
            <a:r>
              <a:rPr lang="en-GB" sz="3200" dirty="0" err="1" smtClean="0">
                <a:latin typeface="Adobe Gothic Std B" panose="020B0800000000000000" pitchFamily="34" charset="-128"/>
                <a:ea typeface="Adobe Gothic Std B" panose="020B0800000000000000" pitchFamily="34" charset="-128"/>
              </a:rPr>
              <a:t>dikoreksi</a:t>
            </a:r>
            <a:r>
              <a:rPr lang="en-GB" sz="3200"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atau</a:t>
            </a:r>
            <a:r>
              <a:rPr lang="en-GB" sz="3200"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ditolak</a:t>
            </a:r>
            <a:r>
              <a:rPr lang="en-GB" sz="3200" dirty="0" smtClean="0">
                <a:latin typeface="Adobe Gothic Std B" panose="020B0800000000000000" pitchFamily="34" charset="-128"/>
                <a:ea typeface="Adobe Gothic Std B" panose="020B0800000000000000" pitchFamily="34" charset="-128"/>
              </a:rPr>
              <a:t> ?</a:t>
            </a:r>
          </a:p>
          <a:p>
            <a:pPr marL="0" indent="0">
              <a:buNone/>
            </a:pPr>
            <a:endParaRPr lang="en-GB" sz="3200" dirty="0" smtClean="0">
              <a:latin typeface="Adobe Gothic Std B" panose="020B0800000000000000" pitchFamily="34" charset="-128"/>
              <a:ea typeface="Adobe Gothic Std B" panose="020B0800000000000000" pitchFamily="34" charset="-128"/>
            </a:endParaRPr>
          </a:p>
          <a:p>
            <a:r>
              <a:rPr lang="en-GB" sz="3200" dirty="0" smtClean="0">
                <a:latin typeface="Adobe Gothic Std B" panose="020B0800000000000000" pitchFamily="34" charset="-128"/>
                <a:ea typeface="Adobe Gothic Std B" panose="020B0800000000000000" pitchFamily="34" charset="-128"/>
              </a:rPr>
              <a:t>2. Sabina : </a:t>
            </a:r>
            <a:r>
              <a:rPr lang="en-GB" sz="3200" dirty="0" err="1" smtClean="0">
                <a:latin typeface="Adobe Gothic Std B" panose="020B0800000000000000" pitchFamily="34" charset="-128"/>
                <a:ea typeface="Adobe Gothic Std B" panose="020B0800000000000000" pitchFamily="34" charset="-128"/>
              </a:rPr>
              <a:t>mengutip</a:t>
            </a:r>
            <a:r>
              <a:rPr lang="en-GB" sz="3200"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kutipan</a:t>
            </a:r>
            <a:r>
              <a:rPr lang="en-GB" sz="3200"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dalam</a:t>
            </a:r>
            <a:r>
              <a:rPr lang="en-GB" sz="3200"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kutipan</a:t>
            </a:r>
            <a:r>
              <a:rPr lang="en-GB" sz="3200" dirty="0" smtClean="0">
                <a:latin typeface="Adobe Gothic Std B" panose="020B0800000000000000" pitchFamily="34" charset="-128"/>
                <a:ea typeface="Adobe Gothic Std B" panose="020B0800000000000000" pitchFamily="34" charset="-128"/>
              </a:rPr>
              <a:t> ?</a:t>
            </a:r>
          </a:p>
          <a:p>
            <a:pPr marL="0" indent="0">
              <a:buNone/>
            </a:pPr>
            <a:r>
              <a:rPr lang="en-GB" sz="3200" dirty="0" smtClean="0">
                <a:latin typeface="Adobe Gothic Std B" panose="020B0800000000000000" pitchFamily="34" charset="-128"/>
                <a:ea typeface="Adobe Gothic Std B" panose="020B0800000000000000" pitchFamily="34" charset="-128"/>
              </a:rPr>
              <a:t>Sarah </a:t>
            </a:r>
            <a:r>
              <a:rPr lang="en-GB" sz="3200" dirty="0" err="1">
                <a:latin typeface="Adobe Gothic Std B" panose="020B0800000000000000" pitchFamily="34" charset="-128"/>
                <a:ea typeface="Adobe Gothic Std B" panose="020B0800000000000000" pitchFamily="34" charset="-128"/>
              </a:rPr>
              <a:t>A</a:t>
            </a:r>
            <a:r>
              <a:rPr lang="en-GB" sz="3200" dirty="0" err="1" smtClean="0">
                <a:latin typeface="Adobe Gothic Std B" panose="020B0800000000000000" pitchFamily="34" charset="-128"/>
                <a:ea typeface="Adobe Gothic Std B" panose="020B0800000000000000" pitchFamily="34" charset="-128"/>
              </a:rPr>
              <a:t>yu</a:t>
            </a:r>
            <a:r>
              <a:rPr lang="en-GB" sz="3200"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Ayu</a:t>
            </a:r>
            <a:r>
              <a:rPr lang="en-GB" sz="3200"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dalam</a:t>
            </a:r>
            <a:r>
              <a:rPr lang="en-GB" sz="3200" dirty="0" smtClean="0">
                <a:latin typeface="Adobe Gothic Std B" panose="020B0800000000000000" pitchFamily="34" charset="-128"/>
                <a:ea typeface="Adobe Gothic Std B" panose="020B0800000000000000" pitchFamily="34" charset="-128"/>
              </a:rPr>
              <a:t> Sarah ……)</a:t>
            </a:r>
          </a:p>
          <a:p>
            <a:r>
              <a:rPr lang="en-GB" sz="3200" dirty="0" smtClean="0">
                <a:latin typeface="Adobe Gothic Std B" panose="020B0800000000000000" pitchFamily="34" charset="-128"/>
                <a:ea typeface="Adobe Gothic Std B" panose="020B0800000000000000" pitchFamily="34" charset="-128"/>
              </a:rPr>
              <a:t>3. </a:t>
            </a:r>
            <a:r>
              <a:rPr lang="en-GB" sz="3200" dirty="0" err="1" smtClean="0">
                <a:latin typeface="Adobe Gothic Std B" panose="020B0800000000000000" pitchFamily="34" charset="-128"/>
                <a:ea typeface="Adobe Gothic Std B" panose="020B0800000000000000" pitchFamily="34" charset="-128"/>
              </a:rPr>
              <a:t>syahla</a:t>
            </a:r>
            <a:r>
              <a:rPr lang="en-GB" sz="3200" dirty="0" smtClean="0">
                <a:latin typeface="Adobe Gothic Std B" panose="020B0800000000000000" pitchFamily="34" charset="-128"/>
                <a:ea typeface="Adobe Gothic Std B" panose="020B0800000000000000" pitchFamily="34" charset="-128"/>
              </a:rPr>
              <a:t> : </a:t>
            </a:r>
            <a:r>
              <a:rPr lang="en-GB" sz="3200" dirty="0" err="1" smtClean="0">
                <a:latin typeface="Adobe Gothic Std B" panose="020B0800000000000000" pitchFamily="34" charset="-128"/>
                <a:ea typeface="Adobe Gothic Std B" panose="020B0800000000000000" pitchFamily="34" charset="-128"/>
              </a:rPr>
              <a:t>cara</a:t>
            </a:r>
            <a:r>
              <a:rPr lang="en-GB" sz="3200"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mengutip</a:t>
            </a:r>
            <a:r>
              <a:rPr lang="en-GB" sz="3200"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dari</a:t>
            </a:r>
            <a:r>
              <a:rPr lang="en-GB" sz="3200"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kesimpulan</a:t>
            </a:r>
            <a:r>
              <a:rPr lang="en-GB" sz="3200" dirty="0" smtClean="0">
                <a:latin typeface="Adobe Gothic Std B" panose="020B0800000000000000" pitchFamily="34" charset="-128"/>
                <a:ea typeface="Adobe Gothic Std B" panose="020B0800000000000000" pitchFamily="34" charset="-128"/>
              </a:rPr>
              <a:t> di </a:t>
            </a:r>
            <a:r>
              <a:rPr lang="en-GB" sz="3200" dirty="0" err="1" smtClean="0">
                <a:latin typeface="Adobe Gothic Std B" panose="020B0800000000000000" pitchFamily="34" charset="-128"/>
                <a:ea typeface="Adobe Gothic Std B" panose="020B0800000000000000" pitchFamily="34" charset="-128"/>
              </a:rPr>
              <a:t>jurnal</a:t>
            </a:r>
            <a:r>
              <a:rPr lang="en-GB" sz="3200"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tapi</a:t>
            </a:r>
            <a:r>
              <a:rPr lang="en-GB" sz="3200"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menggunakan</a:t>
            </a:r>
            <a:r>
              <a:rPr lang="en-GB" sz="3200"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bahasa</a:t>
            </a:r>
            <a:r>
              <a:rPr lang="en-GB" sz="3200"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sendiri</a:t>
            </a:r>
            <a:r>
              <a:rPr lang="en-GB" sz="3200" dirty="0" smtClean="0">
                <a:latin typeface="Adobe Gothic Std B" panose="020B0800000000000000" pitchFamily="34" charset="-128"/>
                <a:ea typeface="Adobe Gothic Std B" panose="020B0800000000000000" pitchFamily="34" charset="-128"/>
              </a:rPr>
              <a:t> ?</a:t>
            </a:r>
          </a:p>
          <a:p>
            <a:r>
              <a:rPr lang="en-GB" sz="3200" dirty="0" err="1" smtClean="0">
                <a:latin typeface="Adobe Gothic Std B" panose="020B0800000000000000" pitchFamily="34" charset="-128"/>
                <a:ea typeface="Adobe Gothic Std B" panose="020B0800000000000000" pitchFamily="34" charset="-128"/>
              </a:rPr>
              <a:t>Nama,tahun</a:t>
            </a:r>
            <a:r>
              <a:rPr lang="en-GB" sz="3200" dirty="0" smtClean="0">
                <a:latin typeface="Adobe Gothic Std B" panose="020B0800000000000000" pitchFamily="34" charset="-128"/>
                <a:ea typeface="Adobe Gothic Std B" panose="020B0800000000000000" pitchFamily="34" charset="-128"/>
              </a:rPr>
              <a:t>, </a:t>
            </a:r>
            <a:r>
              <a:rPr lang="en-GB" sz="3200" i="1" dirty="0" err="1" smtClean="0">
                <a:latin typeface="Adobe Gothic Std B" panose="020B0800000000000000" pitchFamily="34" charset="-128"/>
                <a:ea typeface="Adobe Gothic Std B" panose="020B0800000000000000" pitchFamily="34" charset="-128"/>
              </a:rPr>
              <a:t>judul</a:t>
            </a:r>
            <a:r>
              <a:rPr lang="en-GB" sz="3200" i="1"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nama</a:t>
            </a:r>
            <a:r>
              <a:rPr lang="en-GB" sz="3200" i="1" dirty="0" smtClean="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jurnal.volume</a:t>
            </a:r>
            <a:r>
              <a:rPr lang="en-GB" sz="3200" dirty="0">
                <a:latin typeface="Adobe Gothic Std B" panose="020B0800000000000000" pitchFamily="34" charset="-128"/>
                <a:ea typeface="Adobe Gothic Std B" panose="020B0800000000000000" pitchFamily="34" charset="-128"/>
              </a:rPr>
              <a:t> </a:t>
            </a:r>
            <a:r>
              <a:rPr lang="en-GB" sz="3200" dirty="0" err="1" smtClean="0">
                <a:latin typeface="Adobe Gothic Std B" panose="020B0800000000000000" pitchFamily="34" charset="-128"/>
                <a:ea typeface="Adobe Gothic Std B" panose="020B0800000000000000" pitchFamily="34" charset="-128"/>
              </a:rPr>
              <a:t>edisi</a:t>
            </a:r>
            <a:r>
              <a:rPr lang="en-GB" sz="3200" dirty="0" smtClean="0">
                <a:latin typeface="Adobe Gothic Std B" panose="020B0800000000000000" pitchFamily="34" charset="-128"/>
                <a:ea typeface="Adobe Gothic Std B" panose="020B0800000000000000" pitchFamily="34" charset="-128"/>
              </a:rPr>
              <a:t> </a:t>
            </a:r>
            <a:r>
              <a:rPr lang="en-GB" sz="3200" smtClean="0">
                <a:latin typeface="Adobe Gothic Std B" panose="020B0800000000000000" pitchFamily="34" charset="-128"/>
                <a:ea typeface="Adobe Gothic Std B" panose="020B0800000000000000" pitchFamily="34" charset="-128"/>
              </a:rPr>
              <a:t>halaman.link</a:t>
            </a:r>
            <a:endParaRPr lang="en-GB" sz="3200" dirty="0" smtClean="0">
              <a:latin typeface="Adobe Gothic Std B" panose="020B0800000000000000" pitchFamily="34" charset="-128"/>
              <a:ea typeface="Adobe Gothic Std B" panose="020B0800000000000000" pitchFamily="34" charset="-128"/>
            </a:endParaRPr>
          </a:p>
          <a:p>
            <a:pPr marL="0" indent="0">
              <a:buNone/>
            </a:pPr>
            <a:endParaRPr lang="en-GB" sz="3200" dirty="0">
              <a:latin typeface="Adobe Gothic Std B" panose="020B0800000000000000" pitchFamily="34" charset="-128"/>
              <a:ea typeface="Adobe Gothic Std B" panose="020B0800000000000000" pitchFamily="34" charset="-128"/>
            </a:endParaRPr>
          </a:p>
        </p:txBody>
      </p:sp>
    </p:spTree>
    <p:extLst>
      <p:ext uri="{BB962C8B-B14F-4D97-AF65-F5344CB8AC3E}">
        <p14:creationId xmlns:p14="http://schemas.microsoft.com/office/powerpoint/2010/main" val="2092226646"/>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267</TotalTime>
  <Words>1512</Words>
  <Application>Microsoft Office PowerPoint</Application>
  <PresentationFormat>Widescreen</PresentationFormat>
  <Paragraphs>105</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Adobe Gothic Std B</vt:lpstr>
      <vt:lpstr>Arial</vt:lpstr>
      <vt:lpstr>Calibri</vt:lpstr>
      <vt:lpstr>Times New Roman</vt:lpstr>
      <vt:lpstr>Trebuchet MS</vt:lpstr>
      <vt:lpstr>Wingdings 3</vt:lpstr>
      <vt:lpstr>Facet</vt:lpstr>
      <vt:lpstr>KUTIPAN</vt:lpstr>
      <vt:lpstr>PowerPoint Presentation</vt:lpstr>
      <vt:lpstr>Pengertian Kutipan</vt:lpstr>
      <vt:lpstr>Jenis-Jenis Kutipan</vt:lpstr>
      <vt:lpstr>PowerPoint Presentation</vt:lpstr>
      <vt:lpstr>Pengutipan Tidak Langsung</vt:lpstr>
      <vt:lpstr>PowerPoint Presentation</vt:lpstr>
      <vt:lpstr>Nama Pengarang Dalam Kutipan </vt:lpstr>
      <vt:lpstr>PowerPoint Presentation</vt:lpstr>
      <vt:lpstr>Cara Pengutipan </vt:lpstr>
      <vt:lpstr>INNOTE</vt:lpstr>
      <vt:lpstr>PowerPoint Presentation</vt:lpstr>
      <vt:lpstr>FOOTNOTE</vt:lpstr>
      <vt:lpstr>ENDNOTE</vt:lpstr>
      <vt:lpstr>PowerPoint Presentation</vt:lpstr>
      <vt:lpstr>Fungsi Kutipan</vt:lpstr>
      <vt:lpstr>Kesimpulan</vt:lpstr>
      <vt:lpstr>Pertanyaan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KUTIPAN</dc:title>
  <dc:creator>COMPAQ</dc:creator>
  <cp:lastModifiedBy>Asus</cp:lastModifiedBy>
  <cp:revision>16</cp:revision>
  <dcterms:created xsi:type="dcterms:W3CDTF">2018-05-14T10:31:19Z</dcterms:created>
  <dcterms:modified xsi:type="dcterms:W3CDTF">2018-05-22T05:06:47Z</dcterms:modified>
</cp:coreProperties>
</file>