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61" r:id="rId6"/>
    <p:sldId id="262" r:id="rId7"/>
    <p:sldId id="259" r:id="rId8"/>
    <p:sldId id="260" r:id="rId9"/>
    <p:sldId id="26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064847-4FEE-48D1-B9A7-C703A9DB5928}" type="datetimeFigureOut">
              <a:rPr lang="en-US" smtClean="0"/>
              <a:t>3/27/2017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EBC277-AF7C-4DC0-B530-7F318D39919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64847-4FEE-48D1-B9A7-C703A9DB5928}" type="datetimeFigureOut">
              <a:rPr lang="en-US" smtClean="0"/>
              <a:t>3/27/2017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EBC277-AF7C-4DC0-B530-7F318D39919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64847-4FEE-48D1-B9A7-C703A9DB5928}" type="datetimeFigureOut">
              <a:rPr lang="en-US" smtClean="0"/>
              <a:t>3/27/2017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EBC277-AF7C-4DC0-B530-7F318D39919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64847-4FEE-48D1-B9A7-C703A9DB5928}" type="datetimeFigureOut">
              <a:rPr lang="en-US" smtClean="0"/>
              <a:t>3/27/2017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EBC277-AF7C-4DC0-B530-7F318D39919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064847-4FEE-48D1-B9A7-C703A9DB5928}" type="datetimeFigureOut">
              <a:rPr lang="en-US" smtClean="0"/>
              <a:t>3/27/2017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EBC277-AF7C-4DC0-B530-7F318D399192}"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064847-4FEE-48D1-B9A7-C703A9DB5928}" type="datetimeFigureOut">
              <a:rPr lang="en-US" smtClean="0"/>
              <a:t>3/27/2017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EBC277-AF7C-4DC0-B530-7F318D39919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064847-4FEE-48D1-B9A7-C703A9DB5928}" type="datetimeFigureOut">
              <a:rPr lang="en-US" smtClean="0"/>
              <a:t>3/27/2017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EBC277-AF7C-4DC0-B530-7F318D39919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8064847-4FEE-48D1-B9A7-C703A9DB5928}" type="datetimeFigureOut">
              <a:rPr lang="en-US" smtClean="0"/>
              <a:t>3/27/2017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EBC277-AF7C-4DC0-B530-7F318D39919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064847-4FEE-48D1-B9A7-C703A9DB5928}" type="datetimeFigureOut">
              <a:rPr lang="en-US" smtClean="0"/>
              <a:t>3/27/2017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EBC277-AF7C-4DC0-B530-7F318D39919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064847-4FEE-48D1-B9A7-C703A9DB5928}" type="datetimeFigureOut">
              <a:rPr lang="en-US" smtClean="0"/>
              <a:t>3/27/2017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EBC277-AF7C-4DC0-B530-7F318D39919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064847-4FEE-48D1-B9A7-C703A9DB5928}" type="datetimeFigureOut">
              <a:rPr lang="en-US" smtClean="0"/>
              <a:t>3/27/2017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EBC277-AF7C-4DC0-B530-7F318D39919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064847-4FEE-48D1-B9A7-C703A9DB5928}" type="datetimeFigureOut">
              <a:rPr lang="en-US" smtClean="0"/>
              <a:t>3/27/2017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EBC277-AF7C-4DC0-B530-7F318D39919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500042"/>
            <a:ext cx="7772400" cy="1470025"/>
          </a:xfrm>
        </p:spPr>
        <p:style>
          <a:lnRef idx="1">
            <a:schemeClr val="dk1"/>
          </a:lnRef>
          <a:fillRef idx="2">
            <a:schemeClr val="dk1"/>
          </a:fillRef>
          <a:effectRef idx="1">
            <a:schemeClr val="dk1"/>
          </a:effectRef>
          <a:fontRef idx="minor">
            <a:schemeClr val="dk1"/>
          </a:fontRef>
        </p:style>
        <p:txBody>
          <a:bodyPr/>
          <a:lstStyle/>
          <a:p>
            <a:r>
              <a:rPr lang="id-ID" dirty="0" smtClean="0">
                <a:latin typeface="Aharoni" pitchFamily="2" charset="-79"/>
                <a:cs typeface="Aharoni" pitchFamily="2" charset="-79"/>
              </a:rPr>
              <a:t>Pertumbuhan Ekonomi dan Struktur Ekonomi</a:t>
            </a:r>
            <a:endParaRPr lang="en-US" dirty="0">
              <a:latin typeface="Aharoni" pitchFamily="2" charset="-79"/>
              <a:cs typeface="Aharoni" pitchFamily="2" charset="-79"/>
            </a:endParaRPr>
          </a:p>
        </p:txBody>
      </p:sp>
      <p:sp>
        <p:nvSpPr>
          <p:cNvPr id="3" name="Subtitle 2"/>
          <p:cNvSpPr>
            <a:spLocks noGrp="1"/>
          </p:cNvSpPr>
          <p:nvPr>
            <p:ph type="subTitle" idx="1"/>
          </p:nvPr>
        </p:nvSpPr>
        <p:spPr>
          <a:xfrm>
            <a:off x="428596" y="1928802"/>
            <a:ext cx="7343804" cy="3709998"/>
          </a:xfrm>
        </p:spPr>
        <p:style>
          <a:lnRef idx="3">
            <a:schemeClr val="lt1"/>
          </a:lnRef>
          <a:fillRef idx="1">
            <a:schemeClr val="dk1"/>
          </a:fillRef>
          <a:effectRef idx="1">
            <a:schemeClr val="dk1"/>
          </a:effectRef>
          <a:fontRef idx="minor">
            <a:schemeClr val="lt1"/>
          </a:fontRef>
        </p:style>
        <p:txBody>
          <a:bodyPr>
            <a:normAutofit/>
          </a:bodyPr>
          <a:lstStyle/>
          <a:p>
            <a:pPr algn="l"/>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Nama Kelompok :</a:t>
            </a:r>
          </a:p>
          <a:p>
            <a:pPr marL="514350" indent="-514350" algn="l">
              <a:buFont typeface="+mj-lt"/>
              <a:buAutoNum type="arabicPeriod"/>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Nuning Ardika Mardani</a:t>
            </a:r>
          </a:p>
          <a:p>
            <a:pPr marL="514350" indent="-514350" algn="l">
              <a:buFont typeface="+mj-lt"/>
              <a:buAutoNum type="arabicPeriod"/>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Frida Lailis Mufidah</a:t>
            </a:r>
          </a:p>
          <a:p>
            <a:pPr marL="514350" indent="-514350" algn="l">
              <a:buFont typeface="+mj-lt"/>
              <a:buAutoNum type="arabicPeriod"/>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Arif  Dwi Raharjo</a:t>
            </a:r>
          </a:p>
          <a:p>
            <a:pPr marL="514350" indent="-514350" algn="l">
              <a:buFont typeface="+mj-lt"/>
              <a:buAutoNum type="arabicPeriod"/>
            </a:pPr>
            <a:r>
              <a:rPr lang="id-ID"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Dina Handayani</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Pertumbuhan Ekonomi</a:t>
            </a:r>
            <a:endParaRPr lang="en-US" dirty="0"/>
          </a:p>
        </p:txBody>
      </p:sp>
      <p:sp>
        <p:nvSpPr>
          <p:cNvPr id="3" name="Content Placeholder 2"/>
          <p:cNvSpPr>
            <a:spLocks noGrp="1"/>
          </p:cNvSpPr>
          <p:nvPr>
            <p:ph idx="1"/>
          </p:nvPr>
        </p:nvSpPr>
        <p:spPr/>
        <p:txBody>
          <a:bodyPr>
            <a:normAutofit/>
          </a:bodyPr>
          <a:lstStyle/>
          <a:p>
            <a:pPr algn="just">
              <a:buNone/>
            </a:pPr>
            <a:r>
              <a:rPr lang="id-ID" dirty="0"/>
              <a:t>    </a:t>
            </a:r>
            <a:r>
              <a:rPr lang="id-ID" dirty="0" smtClean="0">
                <a:latin typeface="Times New Roman" pitchFamily="18" charset="0"/>
                <a:cs typeface="Times New Roman" pitchFamily="18" charset="0"/>
              </a:rPr>
              <a:t>Pembangunan </a:t>
            </a:r>
            <a:r>
              <a:rPr lang="id-ID" dirty="0">
                <a:latin typeface="Times New Roman" pitchFamily="18" charset="0"/>
                <a:cs typeface="Times New Roman" pitchFamily="18" charset="0"/>
              </a:rPr>
              <a:t>ekonomi tidak terlepas dari pertumbuhan ekonomi. Pembangunan ekonomi mendorong pertumbuhan ekonomi, dan sebaliknya, pertumbuhan ekonomi memperlancar proses pembangunan ekonomi. Yang dimaksud dengan pertumbuhan ekonomi adalah proses kenaikan kapasitas produksi suatu perekonomian yang diwujudkan dalam bentuk kenaikan pendapatan </a:t>
            </a:r>
            <a:r>
              <a:rPr lang="id-ID" dirty="0" smtClean="0">
                <a:latin typeface="Times New Roman" pitchFamily="18" charset="0"/>
                <a:cs typeface="Times New Roman" pitchFamily="18" charset="0"/>
              </a:rPr>
              <a:t>nasional.</a:t>
            </a:r>
            <a:endParaRPr lang="en-US"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err="1"/>
              <a:t>Pertumbuhan</a:t>
            </a:r>
            <a:r>
              <a:rPr lang="en-US" dirty="0"/>
              <a:t> </a:t>
            </a:r>
            <a:r>
              <a:rPr lang="en-US" dirty="0" err="1"/>
              <a:t>ekonomi</a:t>
            </a:r>
            <a:r>
              <a:rPr lang="en-US" dirty="0"/>
              <a:t> </a:t>
            </a:r>
            <a:r>
              <a:rPr lang="en-US" dirty="0" err="1"/>
              <a:t>harus</a:t>
            </a:r>
            <a:r>
              <a:rPr lang="en-US" dirty="0"/>
              <a:t> </a:t>
            </a:r>
            <a:r>
              <a:rPr lang="en-US" dirty="0" err="1"/>
              <a:t>disertai</a:t>
            </a:r>
            <a:r>
              <a:rPr lang="en-US" dirty="0"/>
              <a:t> </a:t>
            </a:r>
            <a:r>
              <a:rPr lang="en-US" dirty="0" err="1"/>
              <a:t>dengan</a:t>
            </a:r>
            <a:r>
              <a:rPr lang="en-US" dirty="0"/>
              <a:t> </a:t>
            </a:r>
            <a:r>
              <a:rPr lang="en-US" dirty="0" err="1"/>
              <a:t>penambahan</a:t>
            </a:r>
            <a:r>
              <a:rPr lang="en-US" dirty="0"/>
              <a:t> </a:t>
            </a:r>
            <a:r>
              <a:rPr lang="en-US" dirty="0" err="1"/>
              <a:t>kesempatan</a:t>
            </a:r>
            <a:r>
              <a:rPr lang="en-US" dirty="0"/>
              <a:t> </a:t>
            </a:r>
            <a:r>
              <a:rPr lang="en-US" dirty="0" err="1"/>
              <a:t>kerja</a:t>
            </a:r>
            <a:r>
              <a:rPr lang="en-US" dirty="0"/>
              <a:t> </a:t>
            </a:r>
            <a:r>
              <a:rPr lang="en-US" dirty="0" err="1"/>
              <a:t>untuk</a:t>
            </a:r>
            <a:r>
              <a:rPr lang="en-US" dirty="0"/>
              <a:t> </a:t>
            </a:r>
            <a:r>
              <a:rPr lang="en-US" dirty="0" err="1"/>
              <a:t>menghindari</a:t>
            </a:r>
            <a:r>
              <a:rPr lang="en-US" dirty="0"/>
              <a:t> </a:t>
            </a:r>
            <a:r>
              <a:rPr lang="en-US" dirty="0" err="1"/>
              <a:t>ketimpangan</a:t>
            </a:r>
            <a:r>
              <a:rPr lang="en-US" dirty="0"/>
              <a:t> </a:t>
            </a:r>
            <a:r>
              <a:rPr lang="en-US" dirty="0" err="1"/>
              <a:t>pemerataan</a:t>
            </a:r>
            <a:r>
              <a:rPr lang="en-US" dirty="0"/>
              <a:t> </a:t>
            </a:r>
            <a:r>
              <a:rPr lang="en-US" dirty="0" err="1"/>
              <a:t>pendapat</a:t>
            </a:r>
            <a:r>
              <a:rPr lang="en-US" dirty="0"/>
              <a:t> </a:t>
            </a:r>
            <a:r>
              <a:rPr lang="en-US" dirty="0" err="1"/>
              <a:t>suatu</a:t>
            </a:r>
            <a:r>
              <a:rPr lang="en-US" dirty="0"/>
              <a:t> </a:t>
            </a:r>
            <a:r>
              <a:rPr lang="en-US" dirty="0" err="1"/>
              <a:t>negara</a:t>
            </a:r>
            <a:r>
              <a:rPr lang="en-US" dirty="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8229600" cy="1000132"/>
          </a:xfrm>
        </p:spPr>
        <p:txBody>
          <a:bodyPr>
            <a:normAutofit fontScale="90000"/>
          </a:bodyPr>
          <a:lstStyle/>
          <a:p>
            <a:r>
              <a:rPr lang="id-ID" b="1" dirty="0" smtClean="0"/>
              <a:t/>
            </a:r>
            <a:br>
              <a:rPr lang="id-ID" b="1" dirty="0" smtClean="0"/>
            </a:br>
            <a:r>
              <a:rPr lang="en-US" b="1" dirty="0" err="1" smtClean="0"/>
              <a:t>Pertumbuhan</a:t>
            </a:r>
            <a:r>
              <a:rPr lang="en-US" b="1" dirty="0" smtClean="0"/>
              <a:t> </a:t>
            </a:r>
            <a:r>
              <a:rPr lang="en-US" b="1" dirty="0" err="1"/>
              <a:t>Ekonomi</a:t>
            </a:r>
            <a:r>
              <a:rPr lang="en-US" b="1" dirty="0"/>
              <a:t> </a:t>
            </a:r>
            <a:r>
              <a:rPr lang="en-US" b="1" dirty="0" err="1"/>
              <a:t>Sejak</a:t>
            </a:r>
            <a:r>
              <a:rPr lang="en-US" b="1" dirty="0"/>
              <a:t> </a:t>
            </a:r>
            <a:r>
              <a:rPr lang="en-US" b="1" dirty="0" err="1"/>
              <a:t>Orde</a:t>
            </a:r>
            <a:r>
              <a:rPr lang="en-US" b="1" dirty="0"/>
              <a:t> </a:t>
            </a:r>
            <a:r>
              <a:rPr lang="en-US" b="1" dirty="0" err="1"/>
              <a:t>Baru</a:t>
            </a:r>
            <a:r>
              <a:rPr lang="en-US" b="1" dirty="0"/>
              <a:t> </a:t>
            </a:r>
            <a:r>
              <a:rPr lang="en-US" b="1" dirty="0" err="1"/>
              <a:t>Hingga</a:t>
            </a:r>
            <a:r>
              <a:rPr lang="en-US" b="1" dirty="0"/>
              <a:t> </a:t>
            </a:r>
            <a:r>
              <a:rPr lang="en-US" b="1" dirty="0" err="1"/>
              <a:t>Saat</a:t>
            </a:r>
            <a:r>
              <a:rPr lang="en-US" b="1" dirty="0"/>
              <a:t> </a:t>
            </a:r>
            <a:r>
              <a:rPr lang="en-US" b="1" dirty="0" err="1"/>
              <a:t>Ini</a:t>
            </a:r>
            <a:r>
              <a:rPr lang="en-US" b="1" dirty="0"/>
              <a:t> </a:t>
            </a:r>
            <a:r>
              <a:rPr lang="en-US" dirty="0"/>
              <a:t/>
            </a:r>
            <a:br>
              <a:rPr lang="en-US" dirty="0"/>
            </a:br>
            <a:endParaRPr lang="en-US" dirty="0"/>
          </a:p>
        </p:txBody>
      </p:sp>
      <p:sp>
        <p:nvSpPr>
          <p:cNvPr id="3" name="Content Placeholder 2"/>
          <p:cNvSpPr>
            <a:spLocks noGrp="1"/>
          </p:cNvSpPr>
          <p:nvPr>
            <p:ph idx="1"/>
          </p:nvPr>
        </p:nvSpPr>
        <p:spPr>
          <a:xfrm>
            <a:off x="142844" y="1357298"/>
            <a:ext cx="8786874" cy="5286412"/>
          </a:xfrm>
        </p:spPr>
        <p:txBody>
          <a:bodyPr>
            <a:normAutofit fontScale="77500" lnSpcReduction="20000"/>
          </a:bodyPr>
          <a:lstStyle/>
          <a:p>
            <a:pPr algn="just">
              <a:buNone/>
            </a:pPr>
            <a:r>
              <a:rPr lang="id-ID" dirty="0" smtClean="0"/>
              <a:t>	</a:t>
            </a:r>
            <a:r>
              <a:rPr lang="en-US" sz="3400" dirty="0" err="1" smtClean="0">
                <a:latin typeface="Times New Roman" pitchFamily="18" charset="0"/>
                <a:cs typeface="Times New Roman" pitchFamily="18" charset="0"/>
              </a:rPr>
              <a:t>Pertumbuhan</a:t>
            </a:r>
            <a:r>
              <a:rPr lang="en-US" sz="3400" dirty="0" smtClean="0">
                <a:latin typeface="Times New Roman" pitchFamily="18" charset="0"/>
                <a:cs typeface="Times New Roman" pitchFamily="18" charset="0"/>
              </a:rPr>
              <a:t> </a:t>
            </a:r>
            <a:r>
              <a:rPr lang="en-US" sz="3400" dirty="0" err="1">
                <a:latin typeface="Times New Roman" pitchFamily="18" charset="0"/>
                <a:cs typeface="Times New Roman" pitchFamily="18" charset="0"/>
              </a:rPr>
              <a:t>ekonomi</a:t>
            </a:r>
            <a:r>
              <a:rPr lang="en-US" sz="3400" dirty="0">
                <a:latin typeface="Times New Roman" pitchFamily="18" charset="0"/>
                <a:cs typeface="Times New Roman" pitchFamily="18" charset="0"/>
              </a:rPr>
              <a:t> Indonesia </a:t>
            </a:r>
            <a:r>
              <a:rPr lang="en-US" sz="3400" dirty="0" err="1">
                <a:latin typeface="Times New Roman" pitchFamily="18" charset="0"/>
                <a:cs typeface="Times New Roman" pitchFamily="18" charset="0"/>
              </a:rPr>
              <a:t>dari</a:t>
            </a:r>
            <a:r>
              <a:rPr lang="en-US" sz="3400" dirty="0">
                <a:latin typeface="Times New Roman" pitchFamily="18" charset="0"/>
                <a:cs typeface="Times New Roman" pitchFamily="18" charset="0"/>
              </a:rPr>
              <a:t> era </a:t>
            </a:r>
            <a:r>
              <a:rPr lang="en-US" sz="3400" dirty="0" err="1">
                <a:latin typeface="Times New Roman" pitchFamily="18" charset="0"/>
                <a:cs typeface="Times New Roman" pitchFamily="18" charset="0"/>
              </a:rPr>
              <a:t>ke</a:t>
            </a:r>
            <a:r>
              <a:rPr lang="en-US" sz="3400" dirty="0">
                <a:latin typeface="Times New Roman" pitchFamily="18" charset="0"/>
                <a:cs typeface="Times New Roman" pitchFamily="18" charset="0"/>
              </a:rPr>
              <a:t> era </a:t>
            </a:r>
            <a:r>
              <a:rPr lang="en-US" sz="3400" dirty="0" err="1">
                <a:latin typeface="Times New Roman" pitchFamily="18" charset="0"/>
                <a:cs typeface="Times New Roman" pitchFamily="18" charset="0"/>
              </a:rPr>
              <a:t>sering</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mengalami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naik</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turun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Pertumbuhan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ekonomi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pada</a:t>
            </a:r>
            <a:r>
              <a:rPr lang="en-US" sz="3400" dirty="0">
                <a:latin typeface="Times New Roman" pitchFamily="18" charset="0"/>
                <a:cs typeface="Times New Roman" pitchFamily="18" charset="0"/>
              </a:rPr>
              <a:t> era </a:t>
            </a:r>
            <a:r>
              <a:rPr lang="en-US" sz="3400" dirty="0" err="1">
                <a:latin typeface="Times New Roman" pitchFamily="18" charset="0"/>
                <a:cs typeface="Times New Roman" pitchFamily="18" charset="0"/>
              </a:rPr>
              <a:t>orde</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baru</a:t>
            </a:r>
            <a:r>
              <a:rPr lang="en-US" sz="3400" dirty="0">
                <a:latin typeface="Times New Roman" pitchFamily="18" charset="0"/>
                <a:cs typeface="Times New Roman" pitchFamily="18" charset="0"/>
              </a:rPr>
              <a:t> Indonesia </a:t>
            </a:r>
            <a:r>
              <a:rPr lang="en-US" sz="3400" dirty="0" err="1">
                <a:latin typeface="Times New Roman" pitchFamily="18" charset="0"/>
                <a:cs typeface="Times New Roman" pitchFamily="18" charset="0"/>
              </a:rPr>
              <a:t>masih</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belum</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mengalami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kenaikan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karena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faktor</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eksternal</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seperti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menurunya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harga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minyak</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mentah</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di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pasar</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internasional</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dan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terjadinya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resesi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ekonomi</a:t>
            </a:r>
            <a:r>
              <a:rPr lang="en-US" sz="3400" dirty="0">
                <a:latin typeface="Times New Roman" pitchFamily="18" charset="0"/>
                <a:cs typeface="Times New Roman" pitchFamily="18" charset="0"/>
              </a:rPr>
              <a:t> yang </a:t>
            </a:r>
            <a:r>
              <a:rPr lang="en-US" sz="3400" dirty="0" err="1">
                <a:latin typeface="Times New Roman" pitchFamily="18" charset="0"/>
                <a:cs typeface="Times New Roman" pitchFamily="18" charset="0"/>
              </a:rPr>
              <a:t>kedua</a:t>
            </a:r>
            <a:r>
              <a:rPr lang="en-US" sz="3400" dirty="0">
                <a:latin typeface="Times New Roman" pitchFamily="18" charset="0"/>
                <a:cs typeface="Times New Roman" pitchFamily="18" charset="0"/>
              </a:rPr>
              <a:t>. Dari era </a:t>
            </a:r>
            <a:r>
              <a:rPr lang="en-US" sz="3400" dirty="0" err="1">
                <a:latin typeface="Times New Roman" pitchFamily="18" charset="0"/>
                <a:cs typeface="Times New Roman" pitchFamily="18" charset="0"/>
              </a:rPr>
              <a:t>orde</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baru</a:t>
            </a:r>
            <a:r>
              <a:rPr lang="en-US" sz="3400" dirty="0">
                <a:latin typeface="Times New Roman" pitchFamily="18" charset="0"/>
                <a:cs typeface="Times New Roman" pitchFamily="18" charset="0"/>
              </a:rPr>
              <a:t> Indonesia </a:t>
            </a:r>
            <a:r>
              <a:rPr lang="en-US" sz="3400" dirty="0" err="1">
                <a:latin typeface="Times New Roman" pitchFamily="18" charset="0"/>
                <a:cs typeface="Times New Roman" pitchFamily="18" charset="0"/>
              </a:rPr>
              <a:t>menerapkan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sistem</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ekonomi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terbuka</a:t>
            </a:r>
            <a:r>
              <a:rPr lang="en-US" sz="3400" dirty="0">
                <a:latin typeface="Times New Roman" pitchFamily="18" charset="0"/>
                <a:cs typeface="Times New Roman" pitchFamily="18" charset="0"/>
              </a:rPr>
              <a:t> yang </a:t>
            </a:r>
            <a:r>
              <a:rPr lang="en-US" sz="3400" dirty="0" err="1">
                <a:latin typeface="Times New Roman" pitchFamily="18" charset="0"/>
                <a:cs typeface="Times New Roman" pitchFamily="18" charset="0"/>
              </a:rPr>
              <a:t>apabila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terjadi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perubahan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eksternal</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akan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sangat</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dirasakan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sekali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dampaknya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terhadap</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pertumbuhan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ekonomi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Perekonomian</a:t>
            </a:r>
            <a:r>
              <a:rPr lang="en-US" sz="3400" dirty="0">
                <a:latin typeface="Times New Roman" pitchFamily="18" charset="0"/>
                <a:cs typeface="Times New Roman" pitchFamily="18" charset="0"/>
              </a:rPr>
              <a:t> Indonesia </a:t>
            </a:r>
            <a:r>
              <a:rPr lang="en-US" sz="3400" dirty="0" err="1">
                <a:latin typeface="Times New Roman" pitchFamily="18" charset="0"/>
                <a:cs typeface="Times New Roman" pitchFamily="18" charset="0"/>
              </a:rPr>
              <a:t>saat</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itu</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sangat</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bergantung</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pada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nilai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tukar</a:t>
            </a:r>
            <a:r>
              <a:rPr lang="en-US" sz="3400" dirty="0">
                <a:latin typeface="Times New Roman" pitchFamily="18" charset="0"/>
                <a:cs typeface="Times New Roman" pitchFamily="18" charset="0"/>
              </a:rPr>
              <a:t> dollar </a:t>
            </a:r>
            <a:r>
              <a:rPr lang="en-US" sz="3400" dirty="0" err="1">
                <a:latin typeface="Times New Roman" pitchFamily="18" charset="0"/>
                <a:cs typeface="Times New Roman" pitchFamily="18" charset="0"/>
              </a:rPr>
              <a:t>dari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hasil</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ekspor</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komoditas</a:t>
            </a:r>
            <a:r>
              <a:rPr lang="en-US" sz="3400" dirty="0">
                <a:latin typeface="Times New Roman" pitchFamily="18" charset="0"/>
                <a:cs typeface="Times New Roman" pitchFamily="18" charset="0"/>
              </a:rPr>
              <a:t> primer </a:t>
            </a:r>
            <a:r>
              <a:rPr lang="en-US" sz="3400" dirty="0" err="1">
                <a:latin typeface="Times New Roman" pitchFamily="18" charset="0"/>
                <a:cs typeface="Times New Roman" pitchFamily="18" charset="0"/>
              </a:rPr>
              <a:t>yaitu</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minyak</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dan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pertanian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Pada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masa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jabatan</a:t>
            </a:r>
            <a:r>
              <a:rPr lang="en-US" sz="3400" dirty="0">
                <a:latin typeface="Times New Roman" pitchFamily="18" charset="0"/>
                <a:cs typeface="Times New Roman" pitchFamily="18" charset="0"/>
              </a:rPr>
              <a:t> SBY-</a:t>
            </a:r>
            <a:r>
              <a:rPr lang="en-US" sz="3400" dirty="0" err="1">
                <a:latin typeface="Times New Roman" pitchFamily="18" charset="0"/>
                <a:cs typeface="Times New Roman" pitchFamily="18" charset="0"/>
              </a:rPr>
              <a:t>Jusuf</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Kalla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sukses</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meningkatkan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pertumbuhan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ekonomi</a:t>
            </a:r>
            <a:r>
              <a:rPr lang="en-US" sz="3400" dirty="0">
                <a:latin typeface="Times New Roman" pitchFamily="18" charset="0"/>
                <a:cs typeface="Times New Roman" pitchFamily="18" charset="0"/>
              </a:rPr>
              <a:t> Indonesia </a:t>
            </a:r>
            <a:r>
              <a:rPr lang="en-US" sz="3400" dirty="0" err="1">
                <a:latin typeface="Times New Roman" pitchFamily="18" charset="0"/>
                <a:cs typeface="Times New Roman" pitchFamily="18" charset="0"/>
              </a:rPr>
              <a:t>sesuai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dengan</a:t>
            </a:r>
            <a:r>
              <a:rPr lang="en-US" sz="3400" dirty="0">
                <a:latin typeface="Times New Roman" pitchFamily="18" charset="0"/>
                <a:cs typeface="Times New Roman" pitchFamily="18" charset="0"/>
              </a:rPr>
              <a:t> agenda </a:t>
            </a:r>
            <a:r>
              <a:rPr lang="en-US" sz="3400" dirty="0" err="1">
                <a:latin typeface="Times New Roman" pitchFamily="18" charset="0"/>
                <a:cs typeface="Times New Roman" pitchFamily="18" charset="0"/>
              </a:rPr>
              <a:t>demokratisasi</a:t>
            </a:r>
            <a:r>
              <a:rPr lang="en-US" sz="3400" dirty="0">
                <a:latin typeface="Times New Roman" pitchFamily="18" charset="0"/>
                <a:cs typeface="Times New Roman" pitchFamily="18" charset="0"/>
              </a:rPr>
              <a:t>. Di </a:t>
            </a:r>
            <a:r>
              <a:rPr lang="en-US" sz="3400" dirty="0" err="1">
                <a:latin typeface="Times New Roman" pitchFamily="18" charset="0"/>
                <a:cs typeface="Times New Roman" pitchFamily="18" charset="0"/>
              </a:rPr>
              <a:t>masa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jabatan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Jokowi-Jusuf</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Kalla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ini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sedang</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berusaha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memperbaiki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kembali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kondisi</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ekonomi</a:t>
            </a:r>
            <a:r>
              <a:rPr lang="en-US" sz="3400" dirty="0">
                <a:latin typeface="Times New Roman" pitchFamily="18" charset="0"/>
                <a:cs typeface="Times New Roman" pitchFamily="18" charset="0"/>
              </a:rPr>
              <a:t> Indonesia </a:t>
            </a:r>
            <a:r>
              <a:rPr lang="en-US" sz="3400" dirty="0" err="1">
                <a:latin typeface="Times New Roman" pitchFamily="18" charset="0"/>
                <a:cs typeface="Times New Roman" pitchFamily="18" charset="0"/>
              </a:rPr>
              <a:t>dengan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segala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cara</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dan</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kebijakan</a:t>
            </a:r>
            <a:r>
              <a:rPr lang="en-US" sz="3400" dirty="0">
                <a:latin typeface="Times New Roman" pitchFamily="18" charset="0"/>
                <a:cs typeface="Times New Roman" pitchFamily="18" charset="0"/>
              </a:rPr>
              <a:t> yang </a:t>
            </a:r>
            <a:r>
              <a:rPr lang="en-US" sz="3400" dirty="0" err="1">
                <a:latin typeface="Times New Roman" pitchFamily="18" charset="0"/>
                <a:cs typeface="Times New Roman" pitchFamily="18" charset="0"/>
              </a:rPr>
              <a:t>telah</a:t>
            </a:r>
            <a:r>
              <a:rPr lang="en-US" sz="3400" dirty="0">
                <a:latin typeface="Times New Roman" pitchFamily="18" charset="0"/>
                <a:cs typeface="Times New Roman" pitchFamily="18" charset="0"/>
              </a:rPr>
              <a:t> </a:t>
            </a:r>
            <a:r>
              <a:rPr lang="en-US" sz="3400" dirty="0" err="1">
                <a:latin typeface="Times New Roman" pitchFamily="18" charset="0"/>
                <a:cs typeface="Times New Roman" pitchFamily="18" charset="0"/>
              </a:rPr>
              <a:t>ditentukan</a:t>
            </a:r>
            <a:r>
              <a:rPr lang="en-US" dirty="0">
                <a:latin typeface="Times New Roman" pitchFamily="18" charset="0"/>
                <a:cs typeface="Times New Roman" pitchFamily="18" charset="0"/>
              </a:rPr>
              <a:t>.</a:t>
            </a:r>
          </a:p>
          <a:p>
            <a:pPr>
              <a:buNone/>
            </a:pPr>
            <a:endParaRPr lang="en-US"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142852"/>
            <a:ext cx="8715436" cy="1274786"/>
          </a:xfrm>
        </p:spPr>
        <p:txBody>
          <a:bodyPr>
            <a:normAutofit fontScale="90000"/>
          </a:bodyPr>
          <a:lstStyle/>
          <a:p>
            <a:r>
              <a:rPr lang="id-ID" b="1" dirty="0"/>
              <a:t/>
            </a:r>
            <a:br>
              <a:rPr lang="id-ID" b="1" dirty="0"/>
            </a:br>
            <a:r>
              <a:rPr lang="en-US" b="1" dirty="0" err="1" smtClean="0"/>
              <a:t>Faktor-Faktor</a:t>
            </a:r>
            <a:r>
              <a:rPr lang="en-US" b="1" dirty="0" smtClean="0"/>
              <a:t> </a:t>
            </a:r>
            <a:r>
              <a:rPr lang="en-US" b="1" dirty="0" err="1"/>
              <a:t>Penentu</a:t>
            </a:r>
            <a:r>
              <a:rPr lang="en-US" b="1" dirty="0"/>
              <a:t> </a:t>
            </a:r>
            <a:r>
              <a:rPr lang="en-US" b="1" dirty="0" err="1"/>
              <a:t>Prospek</a:t>
            </a:r>
            <a:r>
              <a:rPr lang="en-US" b="1" dirty="0"/>
              <a:t> </a:t>
            </a:r>
            <a:r>
              <a:rPr lang="en-US" b="1" dirty="0" err="1"/>
              <a:t>Pertumbuhan</a:t>
            </a:r>
            <a:r>
              <a:rPr lang="en-US" b="1" dirty="0"/>
              <a:t> </a:t>
            </a:r>
            <a:r>
              <a:rPr lang="en-US" b="1" dirty="0" err="1"/>
              <a:t>Ekonomi</a:t>
            </a:r>
            <a:r>
              <a:rPr lang="en-US" b="1" dirty="0"/>
              <a:t> Indonesia</a:t>
            </a:r>
            <a:r>
              <a:rPr lang="en-US" dirty="0"/>
              <a:t/>
            </a:r>
            <a:br>
              <a:rPr lang="en-US" dirty="0"/>
            </a:br>
            <a:endParaRPr lang="en-US" dirty="0"/>
          </a:p>
        </p:txBody>
      </p:sp>
      <p:sp>
        <p:nvSpPr>
          <p:cNvPr id="3" name="Content Placeholder 2"/>
          <p:cNvSpPr>
            <a:spLocks noGrp="1"/>
          </p:cNvSpPr>
          <p:nvPr>
            <p:ph idx="1"/>
          </p:nvPr>
        </p:nvSpPr>
        <p:spPr>
          <a:xfrm>
            <a:off x="457200" y="1600200"/>
            <a:ext cx="8229600" cy="4757758"/>
          </a:xfrm>
        </p:spPr>
        <p:txBody>
          <a:bodyPr>
            <a:normAutofit lnSpcReduction="10000"/>
          </a:bodyPr>
          <a:lstStyle/>
          <a:p>
            <a:pPr algn="just">
              <a:buNone/>
            </a:pPr>
            <a:r>
              <a:rPr lang="en-US" dirty="0"/>
              <a:t>   </a:t>
            </a:r>
            <a:r>
              <a:rPr lang="id-ID" dirty="0" smtClean="0"/>
              <a:t>	</a:t>
            </a:r>
            <a:r>
              <a:rPr lang="en-US" dirty="0" err="1" smtClean="0"/>
              <a:t>Pertumbuhan</a:t>
            </a:r>
            <a:r>
              <a:rPr lang="en-US" dirty="0" smtClean="0"/>
              <a:t> </a:t>
            </a:r>
            <a:r>
              <a:rPr lang="en-US" dirty="0" err="1"/>
              <a:t>ekonomi</a:t>
            </a:r>
            <a:r>
              <a:rPr lang="en-US" dirty="0"/>
              <a:t> </a:t>
            </a:r>
            <a:r>
              <a:rPr lang="en-US" dirty="0" err="1"/>
              <a:t>suatu</a:t>
            </a:r>
            <a:r>
              <a:rPr lang="en-US" dirty="0"/>
              <a:t> </a:t>
            </a:r>
            <a:r>
              <a:rPr lang="en-US" dirty="0" err="1"/>
              <a:t>negara</a:t>
            </a:r>
            <a:r>
              <a:rPr lang="en-US" dirty="0"/>
              <a:t> </a:t>
            </a:r>
            <a:r>
              <a:rPr lang="en-US" dirty="0" err="1"/>
              <a:t>didorong</a:t>
            </a:r>
            <a:r>
              <a:rPr lang="en-US" dirty="0"/>
              <a:t> </a:t>
            </a:r>
            <a:r>
              <a:rPr lang="en-US" dirty="0" err="1"/>
              <a:t>oleh</a:t>
            </a:r>
            <a:r>
              <a:rPr lang="en-US" dirty="0"/>
              <a:t> </a:t>
            </a:r>
            <a:r>
              <a:rPr lang="en-US" dirty="0" err="1"/>
              <a:t>berbagai</a:t>
            </a:r>
            <a:r>
              <a:rPr lang="en-US" dirty="0"/>
              <a:t> </a:t>
            </a:r>
            <a:r>
              <a:rPr lang="en-US" dirty="0" err="1"/>
              <a:t>faktor</a:t>
            </a:r>
            <a:r>
              <a:rPr lang="en-US" dirty="0"/>
              <a:t> </a:t>
            </a:r>
            <a:r>
              <a:rPr lang="en-US" dirty="0" err="1"/>
              <a:t>baik</a:t>
            </a:r>
            <a:r>
              <a:rPr lang="en-US" dirty="0"/>
              <a:t> </a:t>
            </a:r>
            <a:r>
              <a:rPr lang="en-US" dirty="0" err="1"/>
              <a:t>faktor</a:t>
            </a:r>
            <a:r>
              <a:rPr lang="en-US" dirty="0"/>
              <a:t> </a:t>
            </a:r>
            <a:r>
              <a:rPr lang="en-US" dirty="0" err="1"/>
              <a:t>eksternal</a:t>
            </a:r>
            <a:r>
              <a:rPr lang="en-US" dirty="0"/>
              <a:t> </a:t>
            </a:r>
            <a:r>
              <a:rPr lang="en-US" dirty="0" err="1"/>
              <a:t>maupun</a:t>
            </a:r>
            <a:r>
              <a:rPr lang="en-US" dirty="0"/>
              <a:t> </a:t>
            </a:r>
            <a:r>
              <a:rPr lang="en-US" dirty="0" err="1"/>
              <a:t>faktor</a:t>
            </a:r>
            <a:r>
              <a:rPr lang="en-US" dirty="0"/>
              <a:t> internal. </a:t>
            </a:r>
            <a:r>
              <a:rPr lang="en-US" dirty="0" err="1"/>
              <a:t>Faktor</a:t>
            </a:r>
            <a:r>
              <a:rPr lang="en-US" dirty="0"/>
              <a:t> </a:t>
            </a:r>
            <a:r>
              <a:rPr lang="en-US" dirty="0" err="1"/>
              <a:t>Internalnya</a:t>
            </a:r>
            <a:r>
              <a:rPr lang="en-US" dirty="0"/>
              <a:t> </a:t>
            </a:r>
            <a:r>
              <a:rPr lang="en-US" dirty="0" err="1"/>
              <a:t>adalah</a:t>
            </a:r>
            <a:r>
              <a:rPr lang="en-US" dirty="0"/>
              <a:t> </a:t>
            </a:r>
            <a:r>
              <a:rPr lang="en-US" dirty="0" err="1"/>
              <a:t>sebagai</a:t>
            </a:r>
            <a:r>
              <a:rPr lang="en-US" dirty="0"/>
              <a:t> </a:t>
            </a:r>
            <a:r>
              <a:rPr lang="en-US" dirty="0" err="1"/>
              <a:t>berikut</a:t>
            </a:r>
            <a:r>
              <a:rPr lang="en-US" dirty="0"/>
              <a:t> :</a:t>
            </a:r>
          </a:p>
          <a:p>
            <a:r>
              <a:rPr lang="en-US" dirty="0" smtClean="0"/>
              <a:t> </a:t>
            </a:r>
            <a:r>
              <a:rPr lang="en-US" dirty="0" err="1"/>
              <a:t>Pemulihan</a:t>
            </a:r>
            <a:r>
              <a:rPr lang="en-US" dirty="0"/>
              <a:t> </a:t>
            </a:r>
            <a:r>
              <a:rPr lang="en-US" dirty="0" err="1"/>
              <a:t>kondisi</a:t>
            </a:r>
            <a:r>
              <a:rPr lang="en-US" dirty="0"/>
              <a:t> </a:t>
            </a:r>
            <a:r>
              <a:rPr lang="en-US" dirty="0" err="1"/>
              <a:t>ekonomi</a:t>
            </a:r>
            <a:r>
              <a:rPr lang="en-US" dirty="0"/>
              <a:t> </a:t>
            </a:r>
            <a:r>
              <a:rPr lang="en-US" dirty="0" err="1"/>
              <a:t>dari</a:t>
            </a:r>
            <a:r>
              <a:rPr lang="en-US" dirty="0"/>
              <a:t> </a:t>
            </a:r>
            <a:r>
              <a:rPr lang="en-US" dirty="0" err="1"/>
              <a:t>keterpurukan</a:t>
            </a:r>
            <a:endParaRPr lang="en-US" dirty="0"/>
          </a:p>
          <a:p>
            <a:r>
              <a:rPr lang="en-US" dirty="0"/>
              <a:t>  </a:t>
            </a:r>
            <a:r>
              <a:rPr lang="en-US" dirty="0" err="1"/>
              <a:t>Kestabilan</a:t>
            </a:r>
            <a:r>
              <a:rPr lang="en-US" dirty="0"/>
              <a:t> </a:t>
            </a:r>
            <a:r>
              <a:rPr lang="en-US" dirty="0" err="1"/>
              <a:t>politik</a:t>
            </a:r>
            <a:endParaRPr lang="en-US" dirty="0"/>
          </a:p>
          <a:p>
            <a:r>
              <a:rPr lang="en-US" dirty="0"/>
              <a:t>  </a:t>
            </a:r>
            <a:r>
              <a:rPr lang="en-US" dirty="0" err="1"/>
              <a:t>Keamanan</a:t>
            </a:r>
            <a:r>
              <a:rPr lang="en-US" dirty="0"/>
              <a:t> </a:t>
            </a:r>
            <a:r>
              <a:rPr lang="en-US" dirty="0" err="1"/>
              <a:t>suatu</a:t>
            </a:r>
            <a:r>
              <a:rPr lang="en-US" dirty="0"/>
              <a:t> </a:t>
            </a:r>
            <a:r>
              <a:rPr lang="en-US" dirty="0" err="1"/>
              <a:t>negara</a:t>
            </a:r>
            <a:endParaRPr lang="en-US" dirty="0"/>
          </a:p>
          <a:p>
            <a:r>
              <a:rPr lang="en-US" dirty="0"/>
              <a:t>  </a:t>
            </a:r>
            <a:r>
              <a:rPr lang="en-US" dirty="0" err="1"/>
              <a:t>Penyelesaian</a:t>
            </a:r>
            <a:r>
              <a:rPr lang="en-US" dirty="0"/>
              <a:t> </a:t>
            </a:r>
            <a:r>
              <a:rPr lang="en-US" dirty="0" err="1"/>
              <a:t>konflik</a:t>
            </a:r>
            <a:r>
              <a:rPr lang="en-US" dirty="0"/>
              <a:t> </a:t>
            </a:r>
            <a:r>
              <a:rPr lang="en-US" dirty="0" err="1"/>
              <a:t>sosial</a:t>
            </a:r>
            <a:r>
              <a:rPr lang="en-US" dirty="0"/>
              <a:t> </a:t>
            </a:r>
          </a:p>
          <a:p>
            <a:r>
              <a:rPr lang="en-US" dirty="0"/>
              <a:t>  </a:t>
            </a:r>
            <a:r>
              <a:rPr lang="en-US" dirty="0" err="1"/>
              <a:t>Kepastian</a:t>
            </a:r>
            <a:r>
              <a:rPr lang="en-US" dirty="0"/>
              <a:t> </a:t>
            </a:r>
            <a:r>
              <a:rPr lang="en-US" dirty="0" err="1"/>
              <a:t>hukum</a:t>
            </a:r>
            <a:endParaRPr lang="en-US" dirty="0"/>
          </a:p>
          <a:p>
            <a:pPr>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buNone/>
            </a:pPr>
            <a:r>
              <a:rPr lang="id-ID" dirty="0" smtClean="0"/>
              <a:t>	</a:t>
            </a:r>
            <a:r>
              <a:rPr lang="en-US" dirty="0" err="1" smtClean="0"/>
              <a:t>Faktor</a:t>
            </a:r>
            <a:r>
              <a:rPr lang="en-US" dirty="0" smtClean="0"/>
              <a:t> </a:t>
            </a:r>
            <a:r>
              <a:rPr lang="en-US" dirty="0" err="1"/>
              <a:t>eksternalnya</a:t>
            </a:r>
            <a:r>
              <a:rPr lang="en-US" dirty="0"/>
              <a:t> </a:t>
            </a:r>
            <a:r>
              <a:rPr lang="en-US" dirty="0" err="1"/>
              <a:t>adalah</a:t>
            </a:r>
            <a:r>
              <a:rPr lang="en-US" dirty="0"/>
              <a:t> </a:t>
            </a:r>
            <a:r>
              <a:rPr lang="en-US" dirty="0" err="1"/>
              <a:t>kondisi</a:t>
            </a:r>
            <a:r>
              <a:rPr lang="en-US" dirty="0"/>
              <a:t> </a:t>
            </a:r>
            <a:r>
              <a:rPr lang="en-US" dirty="0" err="1"/>
              <a:t>perdagangan</a:t>
            </a:r>
            <a:r>
              <a:rPr lang="en-US" dirty="0"/>
              <a:t> </a:t>
            </a:r>
            <a:r>
              <a:rPr lang="en-US" dirty="0" err="1"/>
              <a:t>dan</a:t>
            </a:r>
            <a:r>
              <a:rPr lang="en-US" dirty="0"/>
              <a:t> </a:t>
            </a:r>
            <a:r>
              <a:rPr lang="en-US" dirty="0" err="1"/>
              <a:t>perekonomian</a:t>
            </a:r>
            <a:r>
              <a:rPr lang="en-US" dirty="0"/>
              <a:t> </a:t>
            </a:r>
            <a:r>
              <a:rPr lang="en-US" dirty="0" err="1"/>
              <a:t>nasional</a:t>
            </a:r>
            <a:r>
              <a:rPr lang="en-US" dirty="0"/>
              <a:t> </a:t>
            </a:r>
            <a:r>
              <a:rPr lang="en-US" dirty="0" err="1"/>
              <a:t>serta</a:t>
            </a:r>
            <a:r>
              <a:rPr lang="en-US" dirty="0"/>
              <a:t> </a:t>
            </a:r>
            <a:r>
              <a:rPr lang="en-US" dirty="0" err="1"/>
              <a:t>internasional</a:t>
            </a:r>
            <a:r>
              <a:rPr lang="en-US" dirty="0"/>
              <a:t> </a:t>
            </a:r>
            <a:r>
              <a:rPr lang="en-US" dirty="0" err="1"/>
              <a:t>sangat</a:t>
            </a:r>
            <a:r>
              <a:rPr lang="en-US" dirty="0"/>
              <a:t> </a:t>
            </a:r>
            <a:r>
              <a:rPr lang="en-US" dirty="0" err="1"/>
              <a:t>mendukung</a:t>
            </a:r>
            <a:r>
              <a:rPr lang="en-US" dirty="0"/>
              <a:t> </a:t>
            </a:r>
            <a:r>
              <a:rPr lang="en-US" dirty="0" err="1"/>
              <a:t>pertumbuhan</a:t>
            </a:r>
            <a:r>
              <a:rPr lang="en-US" dirty="0"/>
              <a:t> </a:t>
            </a:r>
            <a:r>
              <a:rPr lang="en-US" dirty="0" err="1"/>
              <a:t>ekonomi</a:t>
            </a:r>
            <a:r>
              <a:rPr lang="en-US" dirty="0"/>
              <a:t> </a:t>
            </a:r>
            <a:r>
              <a:rPr lang="en-US" dirty="0" err="1"/>
              <a:t>di</a:t>
            </a:r>
            <a:r>
              <a:rPr lang="en-US" dirty="0"/>
              <a:t> Indonesia. </a:t>
            </a:r>
            <a:r>
              <a:rPr lang="en-US" dirty="0" err="1"/>
              <a:t>Apabila</a:t>
            </a:r>
            <a:r>
              <a:rPr lang="en-US" dirty="0"/>
              <a:t> </a:t>
            </a:r>
            <a:r>
              <a:rPr lang="en-US" dirty="0" err="1"/>
              <a:t>kondisi</a:t>
            </a:r>
            <a:r>
              <a:rPr lang="en-US" dirty="0"/>
              <a:t> </a:t>
            </a:r>
            <a:r>
              <a:rPr lang="en-US" dirty="0" err="1"/>
              <a:t>perdagangan</a:t>
            </a:r>
            <a:r>
              <a:rPr lang="en-US" dirty="0"/>
              <a:t> </a:t>
            </a:r>
            <a:r>
              <a:rPr lang="en-US" dirty="0" err="1"/>
              <a:t>dan</a:t>
            </a:r>
            <a:r>
              <a:rPr lang="en-US" dirty="0"/>
              <a:t> </a:t>
            </a:r>
            <a:r>
              <a:rPr lang="en-US" dirty="0" err="1"/>
              <a:t>perekonomian</a:t>
            </a:r>
            <a:r>
              <a:rPr lang="en-US" dirty="0"/>
              <a:t> </a:t>
            </a:r>
            <a:r>
              <a:rPr lang="en-US" dirty="0" err="1"/>
              <a:t>sedang</a:t>
            </a:r>
            <a:r>
              <a:rPr lang="en-US" dirty="0"/>
              <a:t> </a:t>
            </a:r>
            <a:r>
              <a:rPr lang="en-US" dirty="0" err="1"/>
              <a:t>melemah</a:t>
            </a:r>
            <a:r>
              <a:rPr lang="en-US" dirty="0"/>
              <a:t> </a:t>
            </a:r>
            <a:r>
              <a:rPr lang="en-US" dirty="0" err="1"/>
              <a:t>makan</a:t>
            </a:r>
            <a:r>
              <a:rPr lang="en-US" dirty="0"/>
              <a:t> </a:t>
            </a:r>
            <a:r>
              <a:rPr lang="en-US" dirty="0" err="1"/>
              <a:t>akan</a:t>
            </a:r>
            <a:r>
              <a:rPr lang="en-US" dirty="0"/>
              <a:t> </a:t>
            </a:r>
            <a:r>
              <a:rPr lang="en-US" dirty="0" err="1"/>
              <a:t>memakan</a:t>
            </a:r>
            <a:r>
              <a:rPr lang="en-US" dirty="0"/>
              <a:t> </a:t>
            </a:r>
            <a:r>
              <a:rPr lang="en-US" dirty="0" err="1"/>
              <a:t>waktu</a:t>
            </a:r>
            <a:r>
              <a:rPr lang="en-US" dirty="0"/>
              <a:t> </a:t>
            </a:r>
            <a:r>
              <a:rPr lang="en-US" dirty="0" err="1"/>
              <a:t>banyak</a:t>
            </a:r>
            <a:r>
              <a:rPr lang="en-US" dirty="0"/>
              <a:t> </a:t>
            </a:r>
            <a:r>
              <a:rPr lang="en-US" dirty="0" err="1"/>
              <a:t>dalam</a:t>
            </a:r>
            <a:r>
              <a:rPr lang="en-US" dirty="0"/>
              <a:t> </a:t>
            </a:r>
            <a:r>
              <a:rPr lang="en-US" dirty="0" err="1"/>
              <a:t>proses</a:t>
            </a:r>
            <a:r>
              <a:rPr lang="en-US" dirty="0"/>
              <a:t> </a:t>
            </a:r>
            <a:r>
              <a:rPr lang="en-US" dirty="0" err="1"/>
              <a:t>pemulihan</a:t>
            </a:r>
            <a:r>
              <a:rPr lang="en-US" dirty="0"/>
              <a:t> </a:t>
            </a:r>
            <a:r>
              <a:rPr lang="en-US" dirty="0" err="1"/>
              <a:t>kondisi</a:t>
            </a:r>
            <a:r>
              <a:rPr lang="en-US" dirty="0"/>
              <a:t> </a:t>
            </a:r>
            <a:r>
              <a:rPr lang="en-US" dirty="0" err="1"/>
              <a:t>pertumbuhan</a:t>
            </a:r>
            <a:r>
              <a:rPr lang="en-US" dirty="0"/>
              <a:t> </a:t>
            </a:r>
            <a:r>
              <a:rPr lang="en-US" dirty="0" err="1"/>
              <a:t>ekonomi</a:t>
            </a:r>
            <a:r>
              <a:rPr lang="en-US" dirty="0"/>
              <a:t> </a:t>
            </a:r>
            <a:r>
              <a:rPr lang="en-US" dirty="0" err="1"/>
              <a:t>dan</a:t>
            </a:r>
            <a:r>
              <a:rPr lang="en-US" dirty="0"/>
              <a:t> </a:t>
            </a:r>
            <a:r>
              <a:rPr lang="en-US" dirty="0" err="1"/>
              <a:t>mengahambat</a:t>
            </a:r>
            <a:r>
              <a:rPr lang="en-US" dirty="0"/>
              <a:t> </a:t>
            </a:r>
            <a:r>
              <a:rPr lang="en-US" dirty="0" err="1"/>
              <a:t>pertumbuhan</a:t>
            </a:r>
            <a:r>
              <a:rPr lang="en-US" dirty="0"/>
              <a:t> </a:t>
            </a:r>
            <a:r>
              <a:rPr lang="en-US" dirty="0" err="1"/>
              <a:t>ekonomi</a:t>
            </a:r>
            <a:r>
              <a:rPr lang="en-US" dirty="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214290"/>
            <a:ext cx="8229600" cy="1143000"/>
          </a:xfrm>
        </p:spPr>
        <p:txBody>
          <a:bodyPr/>
          <a:lstStyle/>
          <a:p>
            <a:r>
              <a:rPr lang="en-US" b="1" dirty="0" err="1"/>
              <a:t>Perubahan</a:t>
            </a:r>
            <a:r>
              <a:rPr lang="en-US" b="1" dirty="0"/>
              <a:t> </a:t>
            </a:r>
            <a:r>
              <a:rPr lang="en-US" b="1" dirty="0" err="1"/>
              <a:t>Struktur</a:t>
            </a:r>
            <a:r>
              <a:rPr lang="en-US" b="1" dirty="0"/>
              <a:t> </a:t>
            </a:r>
            <a:r>
              <a:rPr lang="en-US" b="1" dirty="0" err="1"/>
              <a:t>Ekonomi</a:t>
            </a:r>
            <a:endParaRPr lang="en-US" dirty="0"/>
          </a:p>
        </p:txBody>
      </p:sp>
      <p:sp>
        <p:nvSpPr>
          <p:cNvPr id="3" name="Content Placeholder 2"/>
          <p:cNvSpPr>
            <a:spLocks noGrp="1"/>
          </p:cNvSpPr>
          <p:nvPr>
            <p:ph idx="1"/>
          </p:nvPr>
        </p:nvSpPr>
        <p:spPr>
          <a:xfrm>
            <a:off x="214282" y="1357298"/>
            <a:ext cx="8715436" cy="2143141"/>
          </a:xfrm>
        </p:spPr>
        <p:txBody>
          <a:bodyPr>
            <a:normAutofit fontScale="92500" lnSpcReduction="20000"/>
          </a:bodyPr>
          <a:lstStyle/>
          <a:p>
            <a:pPr algn="just">
              <a:buNone/>
            </a:pPr>
            <a:r>
              <a:rPr lang="id-ID" dirty="0" smtClean="0"/>
              <a:t>	</a:t>
            </a:r>
            <a:r>
              <a:rPr lang="en-US" dirty="0" err="1" smtClean="0"/>
              <a:t>Perubahan</a:t>
            </a:r>
            <a:r>
              <a:rPr lang="en-US" dirty="0" smtClean="0"/>
              <a:t> </a:t>
            </a:r>
            <a:r>
              <a:rPr lang="en-US" dirty="0" err="1"/>
              <a:t>struktur</a:t>
            </a:r>
            <a:r>
              <a:rPr lang="en-US" dirty="0"/>
              <a:t> </a:t>
            </a:r>
            <a:r>
              <a:rPr lang="en-US" dirty="0" err="1"/>
              <a:t>ekonomi</a:t>
            </a:r>
            <a:r>
              <a:rPr lang="en-US" dirty="0"/>
              <a:t> </a:t>
            </a:r>
            <a:r>
              <a:rPr lang="en-US" dirty="0" err="1"/>
              <a:t>merupakan</a:t>
            </a:r>
            <a:r>
              <a:rPr lang="en-US" dirty="0"/>
              <a:t> </a:t>
            </a:r>
            <a:r>
              <a:rPr lang="en-US" dirty="0" err="1" smtClean="0"/>
              <a:t>suatu</a:t>
            </a:r>
            <a:r>
              <a:rPr lang="id-ID" dirty="0" smtClean="0"/>
              <a:t> </a:t>
            </a:r>
            <a:r>
              <a:rPr lang="en-US" dirty="0" err="1" smtClean="0"/>
              <a:t>rangkaian</a:t>
            </a:r>
            <a:r>
              <a:rPr lang="en-US" dirty="0" smtClean="0"/>
              <a:t> </a:t>
            </a:r>
            <a:r>
              <a:rPr lang="en-US" dirty="0" err="1"/>
              <a:t>perubahan</a:t>
            </a:r>
            <a:r>
              <a:rPr lang="en-US" dirty="0"/>
              <a:t> yang </a:t>
            </a:r>
            <a:r>
              <a:rPr lang="en-US" dirty="0" err="1"/>
              <a:t>saling</a:t>
            </a:r>
            <a:r>
              <a:rPr lang="en-US" dirty="0"/>
              <a:t> </a:t>
            </a:r>
            <a:r>
              <a:rPr lang="en-US" dirty="0" err="1"/>
              <a:t>berkaitan</a:t>
            </a:r>
            <a:r>
              <a:rPr lang="en-US" dirty="0"/>
              <a:t> </a:t>
            </a:r>
            <a:r>
              <a:rPr lang="en-US" dirty="0" err="1"/>
              <a:t>satu</a:t>
            </a:r>
            <a:r>
              <a:rPr lang="en-US" dirty="0"/>
              <a:t> </a:t>
            </a:r>
            <a:r>
              <a:rPr lang="en-US" dirty="0" err="1"/>
              <a:t>sama</a:t>
            </a:r>
            <a:r>
              <a:rPr lang="en-US" dirty="0"/>
              <a:t> lain </a:t>
            </a:r>
            <a:r>
              <a:rPr lang="en-US" dirty="0" err="1"/>
              <a:t>dengan</a:t>
            </a:r>
            <a:r>
              <a:rPr lang="en-US" dirty="0"/>
              <a:t> </a:t>
            </a:r>
            <a:r>
              <a:rPr lang="en-US" dirty="0" err="1"/>
              <a:t>komposisi</a:t>
            </a:r>
            <a:r>
              <a:rPr lang="en-US" dirty="0"/>
              <a:t> </a:t>
            </a:r>
            <a:r>
              <a:rPr lang="en-US" dirty="0" err="1"/>
              <a:t>permintaan</a:t>
            </a:r>
            <a:r>
              <a:rPr lang="en-US" dirty="0"/>
              <a:t> </a:t>
            </a:r>
            <a:r>
              <a:rPr lang="en-US" dirty="0" err="1"/>
              <a:t>agregrat</a:t>
            </a:r>
            <a:r>
              <a:rPr lang="en-US" dirty="0"/>
              <a:t> , </a:t>
            </a:r>
            <a:r>
              <a:rPr lang="en-US" dirty="0" err="1"/>
              <a:t>ekspor</a:t>
            </a:r>
            <a:r>
              <a:rPr lang="en-US" dirty="0"/>
              <a:t> </a:t>
            </a:r>
            <a:r>
              <a:rPr lang="en-US" dirty="0" err="1"/>
              <a:t>dan</a:t>
            </a:r>
            <a:r>
              <a:rPr lang="en-US" dirty="0"/>
              <a:t> </a:t>
            </a:r>
            <a:r>
              <a:rPr lang="en-US" dirty="0" err="1"/>
              <a:t>impor</a:t>
            </a:r>
            <a:r>
              <a:rPr lang="en-US" dirty="0"/>
              <a:t> , </a:t>
            </a:r>
            <a:r>
              <a:rPr lang="en-US" dirty="0" err="1"/>
              <a:t>serta</a:t>
            </a:r>
            <a:r>
              <a:rPr lang="en-US" dirty="0"/>
              <a:t> </a:t>
            </a:r>
            <a:r>
              <a:rPr lang="en-US" dirty="0" err="1"/>
              <a:t>penawaran</a:t>
            </a:r>
            <a:r>
              <a:rPr lang="en-US" dirty="0"/>
              <a:t> </a:t>
            </a:r>
            <a:r>
              <a:rPr lang="en-US" dirty="0" err="1"/>
              <a:t>agregrat</a:t>
            </a:r>
            <a:r>
              <a:rPr lang="en-US" dirty="0"/>
              <a:t>. </a:t>
            </a:r>
            <a:r>
              <a:rPr lang="en-US" dirty="0" err="1"/>
              <a:t>Ada</a:t>
            </a:r>
            <a:r>
              <a:rPr lang="en-US" dirty="0"/>
              <a:t> </a:t>
            </a:r>
            <a:r>
              <a:rPr lang="en-US" dirty="0" err="1"/>
              <a:t>dua</a:t>
            </a:r>
            <a:r>
              <a:rPr lang="en-US" dirty="0"/>
              <a:t> </a:t>
            </a:r>
            <a:r>
              <a:rPr lang="en-US" dirty="0" err="1"/>
              <a:t>teori</a:t>
            </a:r>
            <a:r>
              <a:rPr lang="en-US" dirty="0"/>
              <a:t> </a:t>
            </a:r>
            <a:r>
              <a:rPr lang="en-US" dirty="0" err="1"/>
              <a:t>perubahan</a:t>
            </a:r>
            <a:r>
              <a:rPr lang="en-US" dirty="0"/>
              <a:t> </a:t>
            </a:r>
            <a:r>
              <a:rPr lang="en-US" dirty="0" err="1"/>
              <a:t>struktur</a:t>
            </a:r>
            <a:r>
              <a:rPr lang="en-US" dirty="0"/>
              <a:t> </a:t>
            </a:r>
            <a:r>
              <a:rPr lang="en-US" dirty="0" err="1"/>
              <a:t>ekonomi</a:t>
            </a:r>
            <a:r>
              <a:rPr lang="en-US" dirty="0"/>
              <a:t> </a:t>
            </a:r>
            <a:r>
              <a:rPr lang="en-US" dirty="0" err="1"/>
              <a:t>yaitu</a:t>
            </a:r>
            <a:r>
              <a:rPr lang="en-US" dirty="0"/>
              <a:t> :</a:t>
            </a:r>
          </a:p>
          <a:p>
            <a:pPr algn="just"/>
            <a:endParaRPr lang="en-US" dirty="0"/>
          </a:p>
        </p:txBody>
      </p:sp>
      <p:sp>
        <p:nvSpPr>
          <p:cNvPr id="4" name="Rectangle 3"/>
          <p:cNvSpPr/>
          <p:nvPr/>
        </p:nvSpPr>
        <p:spPr>
          <a:xfrm>
            <a:off x="214282" y="3357562"/>
            <a:ext cx="4071966" cy="32861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b="1" dirty="0" err="1">
                <a:latin typeface="Times New Roman" pitchFamily="18" charset="0"/>
                <a:cs typeface="Times New Roman" pitchFamily="18" charset="0"/>
              </a:rPr>
              <a:t>Teori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Migrasi</a:t>
            </a:r>
            <a:r>
              <a:rPr lang="en-US" b="1" dirty="0">
                <a:latin typeface="Times New Roman" pitchFamily="18" charset="0"/>
                <a:cs typeface="Times New Roman" pitchFamily="18" charset="0"/>
              </a:rPr>
              <a:t> ( Arthur Lewis ) </a:t>
            </a:r>
          </a:p>
          <a:p>
            <a:pPr algn="just"/>
            <a:r>
              <a:rPr lang="en-US" dirty="0" err="1">
                <a:latin typeface="Times New Roman" pitchFamily="18" charset="0"/>
                <a:cs typeface="Times New Roman" pitchFamily="18" charset="0"/>
              </a:rPr>
              <a:t>Pada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teori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ini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membahas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proses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pembangunan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ekonomi</a:t>
            </a:r>
            <a:r>
              <a:rPr lang="en-US" dirty="0">
                <a:latin typeface="Times New Roman" pitchFamily="18" charset="0"/>
                <a:cs typeface="Times New Roman" pitchFamily="18" charset="0"/>
              </a:rPr>
              <a:t> yang </a:t>
            </a:r>
            <a:r>
              <a:rPr lang="en-US" dirty="0" err="1">
                <a:latin typeface="Times New Roman" pitchFamily="18" charset="0"/>
                <a:cs typeface="Times New Roman" pitchFamily="18" charset="0"/>
              </a:rPr>
              <a:t>terjadi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pedesaan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perkotaan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Perekonomian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pedesaan</a:t>
            </a:r>
            <a:r>
              <a:rPr lang="en-US" dirty="0">
                <a:latin typeface="Times New Roman" pitchFamily="18" charset="0"/>
                <a:cs typeface="Times New Roman" pitchFamily="18" charset="0"/>
              </a:rPr>
              <a:t> yang </a:t>
            </a:r>
            <a:r>
              <a:rPr lang="en-US" dirty="0" err="1">
                <a:latin typeface="Times New Roman" pitchFamily="18" charset="0"/>
                <a:cs typeface="Times New Roman" pitchFamily="18" charset="0"/>
              </a:rPr>
              <a:t>bersifat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tradisional</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didominasi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oleh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sektor</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pertanian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perkebunan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Sedangkan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perekonomian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perkotaan</a:t>
            </a:r>
            <a:r>
              <a:rPr lang="en-US" dirty="0">
                <a:latin typeface="Times New Roman" pitchFamily="18" charset="0"/>
                <a:cs typeface="Times New Roman" pitchFamily="18" charset="0"/>
              </a:rPr>
              <a:t> yang </a:t>
            </a:r>
            <a:r>
              <a:rPr lang="en-US" dirty="0" err="1">
                <a:latin typeface="Times New Roman" pitchFamily="18" charset="0"/>
                <a:cs typeface="Times New Roman" pitchFamily="18" charset="0"/>
              </a:rPr>
              <a:t>bersifat</a:t>
            </a:r>
            <a:r>
              <a:rPr lang="en-US" dirty="0">
                <a:latin typeface="Times New Roman" pitchFamily="18" charset="0"/>
                <a:cs typeface="Times New Roman" pitchFamily="18" charset="0"/>
              </a:rPr>
              <a:t> modern </a:t>
            </a:r>
            <a:r>
              <a:rPr lang="en-US" dirty="0" err="1">
                <a:latin typeface="Times New Roman" pitchFamily="18" charset="0"/>
                <a:cs typeface="Times New Roman" pitchFamily="18" charset="0"/>
              </a:rPr>
              <a:t>didominasi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oleh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industri</a:t>
            </a:r>
            <a:r>
              <a:rPr lang="en-US" dirty="0">
                <a:latin typeface="Times New Roman" pitchFamily="18" charset="0"/>
                <a:cs typeface="Times New Roman" pitchFamily="18" charset="0"/>
              </a:rPr>
              <a:t>.</a:t>
            </a:r>
          </a:p>
          <a:p>
            <a:pPr algn="ctr"/>
            <a:endParaRPr lang="en-US" dirty="0"/>
          </a:p>
        </p:txBody>
      </p:sp>
      <p:sp>
        <p:nvSpPr>
          <p:cNvPr id="5" name="Rectangle 4"/>
          <p:cNvSpPr/>
          <p:nvPr/>
        </p:nvSpPr>
        <p:spPr>
          <a:xfrm>
            <a:off x="4643438" y="3357562"/>
            <a:ext cx="4357718" cy="33575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b="1" dirty="0" err="1">
                <a:latin typeface="Times New Roman" pitchFamily="18" charset="0"/>
                <a:cs typeface="Times New Roman" pitchFamily="18" charset="0"/>
              </a:rPr>
              <a:t>Teori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Transformasi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Struktural</a:t>
            </a:r>
            <a:endParaRPr lang="en-US" b="1" dirty="0">
              <a:latin typeface="Times New Roman" pitchFamily="18" charset="0"/>
              <a:cs typeface="Times New Roman" pitchFamily="18" charset="0"/>
            </a:endParaRPr>
          </a:p>
          <a:p>
            <a:pPr algn="just"/>
            <a:r>
              <a:rPr lang="en-US" dirty="0" err="1">
                <a:latin typeface="Times New Roman" pitchFamily="18" charset="0"/>
                <a:cs typeface="Times New Roman" pitchFamily="18" charset="0"/>
              </a:rPr>
              <a:t>Proses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transformasi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struktural</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akan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mencapai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taraf</a:t>
            </a:r>
            <a:r>
              <a:rPr lang="en-US" dirty="0">
                <a:latin typeface="Times New Roman" pitchFamily="18" charset="0"/>
                <a:cs typeface="Times New Roman" pitchFamily="18" charset="0"/>
              </a:rPr>
              <a:t> yang paling </a:t>
            </a:r>
            <a:r>
              <a:rPr lang="en-US" dirty="0" err="1">
                <a:latin typeface="Times New Roman" pitchFamily="18" charset="0"/>
                <a:cs typeface="Times New Roman" pitchFamily="18" charset="0"/>
              </a:rPr>
              <a:t>cepat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bila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pergeseran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pola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permintaan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domestik</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kearah</a:t>
            </a:r>
            <a:r>
              <a:rPr lang="en-US" dirty="0">
                <a:latin typeface="Times New Roman" pitchFamily="18" charset="0"/>
                <a:cs typeface="Times New Roman" pitchFamily="18" charset="0"/>
              </a:rPr>
              <a:t> output </a:t>
            </a:r>
            <a:r>
              <a:rPr lang="en-US" dirty="0" err="1">
                <a:latin typeface="Times New Roman" pitchFamily="18" charset="0"/>
                <a:cs typeface="Times New Roman" pitchFamily="18" charset="0"/>
              </a:rPr>
              <a:t>industri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manufaktur</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diperkuat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oleh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perubahan</a:t>
            </a:r>
            <a:r>
              <a:rPr lang="en-US" dirty="0">
                <a:latin typeface="Times New Roman" pitchFamily="18" charset="0"/>
                <a:cs typeface="Times New Roman" pitchFamily="18" charset="0"/>
              </a:rPr>
              <a:t> yang </a:t>
            </a:r>
            <a:r>
              <a:rPr lang="en-US" dirty="0" err="1">
                <a:latin typeface="Times New Roman" pitchFamily="18" charset="0"/>
                <a:cs typeface="Times New Roman" pitchFamily="18" charset="0"/>
              </a:rPr>
              <a:t>serupa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dalam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komposisi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ekspor</a:t>
            </a:r>
            <a:r>
              <a:rPr lang="en-US" dirty="0">
                <a:latin typeface="Times New Roman" pitchFamily="18" charset="0"/>
                <a:cs typeface="Times New Roman" pitchFamily="18" charset="0"/>
              </a:rPr>
              <a:t>.</a:t>
            </a:r>
          </a:p>
          <a:p>
            <a:pPr algn="ct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buNone/>
            </a:pPr>
            <a:r>
              <a:rPr lang="en-US" dirty="0"/>
              <a:t>    </a:t>
            </a:r>
            <a:r>
              <a:rPr lang="en-US" dirty="0" err="1" smtClean="0"/>
              <a:t>Contoh</a:t>
            </a:r>
            <a:r>
              <a:rPr lang="en-US" dirty="0" smtClean="0"/>
              <a:t> </a:t>
            </a:r>
            <a:r>
              <a:rPr lang="en-US" dirty="0" err="1"/>
              <a:t>kasus</a:t>
            </a:r>
            <a:r>
              <a:rPr lang="en-US" dirty="0"/>
              <a:t> </a:t>
            </a:r>
            <a:r>
              <a:rPr lang="en-US" dirty="0" err="1"/>
              <a:t>dari</a:t>
            </a:r>
            <a:r>
              <a:rPr lang="en-US" dirty="0"/>
              <a:t> </a:t>
            </a:r>
            <a:r>
              <a:rPr lang="en-US" dirty="0" err="1"/>
              <a:t>perubahan</a:t>
            </a:r>
            <a:r>
              <a:rPr lang="en-US" dirty="0"/>
              <a:t> </a:t>
            </a:r>
            <a:r>
              <a:rPr lang="en-US" dirty="0" err="1"/>
              <a:t>struktur</a:t>
            </a:r>
            <a:r>
              <a:rPr lang="en-US" dirty="0"/>
              <a:t> </a:t>
            </a:r>
            <a:r>
              <a:rPr lang="en-US" dirty="0" err="1"/>
              <a:t>ekonomi</a:t>
            </a:r>
            <a:r>
              <a:rPr lang="en-US" dirty="0"/>
              <a:t> </a:t>
            </a:r>
            <a:r>
              <a:rPr lang="en-US" dirty="0" err="1"/>
              <a:t>di</a:t>
            </a:r>
            <a:r>
              <a:rPr lang="en-US" dirty="0"/>
              <a:t> Indonesia </a:t>
            </a:r>
            <a:r>
              <a:rPr lang="en-US" dirty="0" err="1"/>
              <a:t>di</a:t>
            </a:r>
            <a:r>
              <a:rPr lang="en-US" dirty="0"/>
              <a:t> </a:t>
            </a:r>
            <a:r>
              <a:rPr lang="en-US" dirty="0" err="1"/>
              <a:t>orde</a:t>
            </a:r>
            <a:r>
              <a:rPr lang="en-US" dirty="0"/>
              <a:t> </a:t>
            </a:r>
            <a:r>
              <a:rPr lang="en-US" dirty="0" err="1"/>
              <a:t>baru</a:t>
            </a:r>
            <a:r>
              <a:rPr lang="en-US" dirty="0"/>
              <a:t> </a:t>
            </a:r>
            <a:r>
              <a:rPr lang="en-US" dirty="0" err="1"/>
              <a:t>cukup</a:t>
            </a:r>
            <a:r>
              <a:rPr lang="en-US" dirty="0"/>
              <a:t> </a:t>
            </a:r>
            <a:r>
              <a:rPr lang="en-US" dirty="0" err="1"/>
              <a:t>pesat</a:t>
            </a:r>
            <a:r>
              <a:rPr lang="en-US" dirty="0"/>
              <a:t>. </a:t>
            </a:r>
            <a:r>
              <a:rPr lang="en-US" dirty="0" err="1"/>
              <a:t>Berdasarkan</a:t>
            </a:r>
            <a:r>
              <a:rPr lang="en-US" dirty="0"/>
              <a:t> data BPS </a:t>
            </a:r>
            <a:r>
              <a:rPr lang="en-US" dirty="0" err="1"/>
              <a:t>menunjukkan</a:t>
            </a:r>
            <a:r>
              <a:rPr lang="en-US" dirty="0"/>
              <a:t> </a:t>
            </a:r>
            <a:r>
              <a:rPr lang="en-US" dirty="0" err="1"/>
              <a:t>bahwa</a:t>
            </a:r>
            <a:r>
              <a:rPr lang="en-US" dirty="0"/>
              <a:t> </a:t>
            </a:r>
            <a:r>
              <a:rPr lang="en-US" dirty="0" err="1"/>
              <a:t>di</a:t>
            </a:r>
            <a:r>
              <a:rPr lang="en-US" dirty="0"/>
              <a:t> </a:t>
            </a:r>
            <a:r>
              <a:rPr lang="en-US" dirty="0" err="1"/>
              <a:t>tahun</a:t>
            </a:r>
            <a:r>
              <a:rPr lang="en-US" dirty="0"/>
              <a:t> 1970 NTB </a:t>
            </a:r>
            <a:r>
              <a:rPr lang="en-US" dirty="0" err="1"/>
              <a:t>menyumbang</a:t>
            </a:r>
            <a:r>
              <a:rPr lang="en-US" dirty="0"/>
              <a:t> 45 % </a:t>
            </a:r>
            <a:r>
              <a:rPr lang="en-US" dirty="0" err="1"/>
              <a:t>dari</a:t>
            </a:r>
            <a:r>
              <a:rPr lang="en-US" dirty="0"/>
              <a:t> </a:t>
            </a:r>
            <a:r>
              <a:rPr lang="en-US" dirty="0" err="1"/>
              <a:t>sektor</a:t>
            </a:r>
            <a:r>
              <a:rPr lang="en-US" dirty="0"/>
              <a:t> </a:t>
            </a:r>
            <a:r>
              <a:rPr lang="en-US" dirty="0" err="1"/>
              <a:t>pertanian</a:t>
            </a:r>
            <a:r>
              <a:rPr lang="en-US" dirty="0"/>
              <a:t> </a:t>
            </a:r>
            <a:r>
              <a:rPr lang="en-US" dirty="0" err="1"/>
              <a:t>terhadap</a:t>
            </a:r>
            <a:r>
              <a:rPr lang="en-US" dirty="0"/>
              <a:t> PDB </a:t>
            </a:r>
            <a:r>
              <a:rPr lang="en-US" dirty="0" err="1"/>
              <a:t>dan</a:t>
            </a:r>
            <a:r>
              <a:rPr lang="en-US" dirty="0"/>
              <a:t> </a:t>
            </a:r>
            <a:r>
              <a:rPr lang="en-US" dirty="0" err="1"/>
              <a:t>di</a:t>
            </a:r>
            <a:r>
              <a:rPr lang="en-US" dirty="0"/>
              <a:t> </a:t>
            </a:r>
            <a:r>
              <a:rPr lang="en-US" dirty="0" err="1"/>
              <a:t>tahun</a:t>
            </a:r>
            <a:r>
              <a:rPr lang="en-US" dirty="0"/>
              <a:t> 1990 </a:t>
            </a:r>
            <a:r>
              <a:rPr lang="en-US" dirty="0" err="1"/>
              <a:t>sekitar</a:t>
            </a:r>
            <a:r>
              <a:rPr lang="en-US" dirty="0"/>
              <a:t> 16% - 20 %.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551</TotalTime>
  <Words>112</Words>
  <Application>Microsoft Office PowerPoint</Application>
  <PresentationFormat>On-screen Show (4:3)</PresentationFormat>
  <Paragraphs>26</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Pertumbuhan Ekonomi dan Struktur Ekonomi</vt:lpstr>
      <vt:lpstr>Pertumbuhan Ekonomi</vt:lpstr>
      <vt:lpstr>Slide 3</vt:lpstr>
      <vt:lpstr> Pertumbuhan Ekonomi Sejak Orde Baru Hingga Saat Ini  </vt:lpstr>
      <vt:lpstr> Faktor-Faktor Penentu Prospek Pertumbuhan Ekonomi Indonesia </vt:lpstr>
      <vt:lpstr>Slide 6</vt:lpstr>
      <vt:lpstr>Perubahan Struktur Ekonomi</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Pertumbuhan Ekonomi dan Struktur Ekonomi</dc:title>
  <dc:creator>xcomp</dc:creator>
  <cp:lastModifiedBy>xcomp</cp:lastModifiedBy>
  <cp:revision>18</cp:revision>
  <dcterms:created xsi:type="dcterms:W3CDTF">2017-03-28T00:43:58Z</dcterms:created>
  <dcterms:modified xsi:type="dcterms:W3CDTF">2017-03-28T09:55:09Z</dcterms:modified>
</cp:coreProperties>
</file>