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6" r:id="rId42"/>
    <p:sldId id="297" r:id="rId43"/>
    <p:sldId id="298" r:id="rId44"/>
    <p:sldId id="299" r:id="rId45"/>
    <p:sldId id="300" r:id="rId46"/>
    <p:sldId id="310" r:id="rId47"/>
    <p:sldId id="309" r:id="rId48"/>
    <p:sldId id="308" r:id="rId49"/>
    <p:sldId id="307" r:id="rId50"/>
    <p:sldId id="306" r:id="rId51"/>
    <p:sldId id="305" r:id="rId52"/>
    <p:sldId id="304" r:id="rId53"/>
    <p:sldId id="303" r:id="rId54"/>
    <p:sldId id="302" r:id="rId55"/>
    <p:sldId id="301" r:id="rId56"/>
    <p:sldId id="311" r:id="rId57"/>
    <p:sldId id="312" r:id="rId58"/>
    <p:sldId id="313" r:id="rId59"/>
    <p:sldId id="314" r:id="rId60"/>
    <p:sldId id="315" r:id="rId61"/>
    <p:sldId id="316" r:id="rId6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 Diagonal Corner Rectangle 3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/>
          <a:lstStyle>
            <a:lvl1pPr marL="0" algn="r">
              <a:defRPr sz="3600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1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1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9176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933E8E-C153-4BF2-AC88-2436501F98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954248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00CCE-E972-4439-A833-833BD0AD83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176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26" y="3267077"/>
            <a:ext cx="74072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3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/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1" y="6513515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6" y="6513515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EFA59-575F-431A-AE72-E07D7740A7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515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2274733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0764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55A37B-5B71-47FE-8580-E0AB83095E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21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17539" y="2165352"/>
            <a:ext cx="3748087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800601" y="2165352"/>
            <a:ext cx="3749675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68580" indent="0" algn="l">
              <a:spcBef>
                <a:spcPts val="0"/>
              </a:spcBef>
              <a:buNone/>
              <a:defRPr sz="1650" b="0" cap="all" baseline="0"/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1535113"/>
            <a:ext cx="4041775" cy="639762"/>
          </a:xfrm>
        </p:spPr>
        <p:txBody>
          <a:bodyPr anchor="b">
            <a:noAutofit/>
          </a:bodyPr>
          <a:lstStyle>
            <a:lvl1pPr marL="68580" indent="0" algn="l">
              <a:spcBef>
                <a:spcPts val="0"/>
              </a:spcBef>
              <a:buNone/>
              <a:defRPr sz="1650" b="0" cap="all" baseline="0"/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2"/>
            <a:ext cx="4040188" cy="3941763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362202"/>
            <a:ext cx="4041775" cy="3941763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11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0764" y="6515100"/>
            <a:ext cx="465137" cy="2730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3827E-63F9-4869-9A71-D641B020C2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77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8963" y="1423990"/>
            <a:ext cx="8001000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EC13E2-E110-4C46-A404-CDCD4BEBE0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64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906A6-DCA5-4437-A948-0C3FCC8EDB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529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057776" y="1057277"/>
            <a:ext cx="3748088" cy="9525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/>
          <a:lstStyle>
            <a:lvl1pPr marL="0" algn="r">
              <a:buNone/>
              <a:defRPr sz="15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0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1" y="2209800"/>
            <a:ext cx="8666456" cy="3977640"/>
          </a:xfrm>
        </p:spPr>
        <p:txBody>
          <a:bodyPr/>
          <a:lstStyle>
            <a:lvl1pPr marL="219456">
              <a:defRPr sz="2400"/>
            </a:lvl1pPr>
            <a:lvl2pPr marL="445770">
              <a:defRPr sz="2100"/>
            </a:lvl2pPr>
            <a:lvl3pPr marL="617220">
              <a:defRPr sz="1800"/>
            </a:lvl3pPr>
            <a:lvl4pPr marL="788670">
              <a:defRPr sz="1500"/>
            </a:lvl4pPr>
            <a:lvl5pPr marL="946404">
              <a:defRPr sz="15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1" y="6513515"/>
            <a:ext cx="3001963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9176" y="6513515"/>
            <a:ext cx="463550" cy="2746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C08D99-78A5-4428-8301-49C38C1860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515"/>
            <a:ext cx="3906838" cy="274637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2277805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/>
          <a:lstStyle>
            <a:lvl1pPr marL="0" algn="r">
              <a:buNone/>
              <a:defRPr sz="1500" b="1"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8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05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24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5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1" y="6508750"/>
            <a:ext cx="3001963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9176" y="6508750"/>
            <a:ext cx="463550" cy="2746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B3ED8-7244-4D3D-BD39-3D7C013EAD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8750"/>
            <a:ext cx="3906838" cy="274638"/>
          </a:xfrm>
        </p:spPr>
        <p:txBody>
          <a:bodyPr vert="horz" rtlCol="0"/>
          <a:lstStyle>
            <a:lvl1pPr>
              <a:defRPr/>
            </a:lvl1pPr>
            <a:extLst/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</p:spTree>
    <p:extLst>
      <p:ext uri="{BB962C8B-B14F-4D97-AF65-F5344CB8AC3E}">
        <p14:creationId xmlns:p14="http://schemas.microsoft.com/office/powerpoint/2010/main" val="4207407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02D38-4E2B-4C67-8406-53E41F1EB6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1567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0401F-D8E4-4B89-866C-56CDA83C4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580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1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3438" y="17526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3438" y="3962400"/>
            <a:ext cx="3924300" cy="2057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8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E77B8-0126-4DE8-B99E-9992EEE62F1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2952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1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</a:p>
        </p:txBody>
      </p:sp>
      <p:sp>
        <p:nvSpPr>
          <p:cNvPr id="6" name="Date Placeholder 1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F8A06F-9681-4559-94F1-9777BEE52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51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439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6708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5750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101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080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28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790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1885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2741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88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2016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3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1638" cy="274638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975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  <a:latin typeface="Verdana" panose="020B0604030504040204" pitchFamily="34" charset="0"/>
              </a:rPr>
              <a:t>Fakultas Informatika IT Telkom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1" y="6400800"/>
            <a:ext cx="3001963" cy="274638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975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381750">
                    <a:tint val="60000"/>
                    <a:satMod val="155000"/>
                  </a:srgbClr>
                </a:solidFill>
                <a:latin typeface="Verdana" panose="020B0604030504040204" pitchFamily="34" charset="0"/>
              </a:rPr>
              <a:t>CS 3214</a:t>
            </a: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9176" y="6515100"/>
            <a:ext cx="463550" cy="2730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169259D-AC14-41D2-A9CC-7394A5C034AA}" type="slidenum">
              <a:rPr lang="en-US">
                <a:latin typeface="Verdana" panose="020B060403050404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latin typeface="Verdana" panose="020B0604030504040204" pitchFamily="34" charset="0"/>
            </a:endParaRPr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457200" y="16462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27794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marL="40481" indent="-40481" algn="r" rtl="0" eaLnBrk="0" fontAlgn="base" hangingPunct="0">
        <a:spcBef>
          <a:spcPct val="0"/>
        </a:spcBef>
        <a:spcAft>
          <a:spcPct val="0"/>
        </a:spcAft>
        <a:defRPr sz="3450" kern="1200">
          <a:solidFill>
            <a:srgbClr val="BBFAFF"/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lvl2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2pPr>
      <a:lvl3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3pPr>
      <a:lvl4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4pPr>
      <a:lvl5pPr marL="40481" indent="-40481" algn="r" rtl="0" eaLnBrk="0" fontAlgn="base" hangingPunct="0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5pPr>
      <a:lvl6pPr marL="3833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6pPr>
      <a:lvl7pPr marL="7262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7pPr>
      <a:lvl8pPr marL="10691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8pPr>
      <a:lvl9pPr marL="1412081" indent="-40481" algn="r" rtl="0" fontAlgn="base">
        <a:spcBef>
          <a:spcPct val="0"/>
        </a:spcBef>
        <a:spcAft>
          <a:spcPct val="0"/>
        </a:spcAft>
        <a:defRPr sz="3450">
          <a:solidFill>
            <a:srgbClr val="BBFAFF"/>
          </a:solidFill>
          <a:latin typeface="Rockwell" panose="02060603020205020403" pitchFamily="18" charset="0"/>
        </a:defRPr>
      </a:lvl9pPr>
      <a:extLst/>
    </p:titleStyle>
    <p:bodyStyle>
      <a:lvl1pPr marL="219075" indent="-219075" algn="l" rtl="0" eaLnBrk="0" fontAlgn="base" hangingPunct="0">
        <a:spcBef>
          <a:spcPct val="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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79822" indent="-171450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SzPct val="9000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616744" indent="-142875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753666" indent="-136922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890588" indent="-136922" algn="l" rtl="0" eaLnBrk="0" fontAlgn="base" hangingPunct="0">
        <a:spcBef>
          <a:spcPts val="300"/>
        </a:spcBef>
        <a:spcAft>
          <a:spcPct val="0"/>
        </a:spcAft>
        <a:buClr>
          <a:srgbClr val="FF0000"/>
        </a:buClr>
        <a:buSzPct val="100000"/>
        <a:buFont typeface="Wingdings 2" panose="05020102010507070707" pitchFamily="18" charset="2"/>
        <a:buChar char=""/>
        <a:defRPr sz="1425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0302" algn="l" rtl="0" eaLnBrk="1" latinLnBrk="0" hangingPunct="1">
        <a:spcBef>
          <a:spcPts val="300"/>
        </a:spcBef>
        <a:buClr>
          <a:schemeClr val="accent4"/>
        </a:buClr>
        <a:buFont typeface="Wingdings 2"/>
        <a:buChar char="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9A714E-2278-4867-AD42-D00FFAA4CE6C}" type="datetimeFigureOut">
              <a:rPr lang="en-US" smtClean="0"/>
              <a:t>5/17/2017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5CEBF3-265C-45F8-8A45-423C6EA4F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367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OPERASI PADA CITRA BINER</a:t>
            </a:r>
            <a:endParaRPr lang="en-US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400" y="4516438"/>
            <a:ext cx="6858000" cy="1655762"/>
          </a:xfrm>
        </p:spPr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19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 err="1" smtClean="0">
                <a:effectLst/>
              </a:rPr>
              <a:t>Representasi</a:t>
            </a:r>
            <a:r>
              <a:rPr lang="en-US" b="1" dirty="0" smtClean="0">
                <a:effectLst/>
              </a:rPr>
              <a:t> </a:t>
            </a:r>
            <a:r>
              <a:rPr lang="en-US" b="1" dirty="0" err="1">
                <a:effectLst/>
              </a:rPr>
              <a:t>Bentuk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yang </a:t>
            </a:r>
            <a:r>
              <a:rPr lang="en-US" dirty="0" err="1"/>
              <a:t>melekat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 smtClean="0"/>
              <a:t>objek</a:t>
            </a:r>
            <a:endParaRPr lang="en-US" dirty="0" smtClean="0"/>
          </a:p>
          <a:p>
            <a:r>
              <a:rPr lang="en-US" dirty="0" err="1" smtClean="0"/>
              <a:t>Fitur</a:t>
            </a:r>
            <a:r>
              <a:rPr lang="en-US" dirty="0" smtClean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yang </a:t>
            </a:r>
            <a:r>
              <a:rPr lang="en-US" dirty="0" err="1"/>
              <a:t>diperoleh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kontur</a:t>
            </a:r>
            <a:r>
              <a:rPr lang="en-US" dirty="0"/>
              <a:t>, area,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transformasi</a:t>
            </a:r>
            <a:endParaRPr lang="en-US" dirty="0" smtClean="0"/>
          </a:p>
          <a:p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kepentingan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contoh</a:t>
            </a:r>
            <a:r>
              <a:rPr lang="en-US" dirty="0"/>
              <a:t>, </a:t>
            </a:r>
            <a:r>
              <a:rPr lang="en-US" dirty="0" err="1"/>
              <a:t>rasio</a:t>
            </a:r>
            <a:r>
              <a:rPr lang="en-US" dirty="0"/>
              <a:t> </a:t>
            </a:r>
            <a:r>
              <a:rPr lang="en-US" dirty="0" err="1"/>
              <a:t>kebulatan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 (Wu, </a:t>
            </a:r>
            <a:r>
              <a:rPr lang="en-US" dirty="0" err="1"/>
              <a:t>dkk</a:t>
            </a:r>
            <a:r>
              <a:rPr lang="en-US" dirty="0"/>
              <a:t>., 2007)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i="1" dirty="0"/>
              <a:t>Polar Fourier Transform</a:t>
            </a:r>
            <a:r>
              <a:rPr lang="en-US" dirty="0"/>
              <a:t> (PFT)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identifikasi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 (</a:t>
            </a:r>
            <a:r>
              <a:rPr lang="en-US" dirty="0" err="1"/>
              <a:t>Kadir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., 2011).</a:t>
            </a:r>
          </a:p>
          <a:p>
            <a:endParaRPr lang="en-US" dirty="0" smtClean="0"/>
          </a:p>
        </p:txBody>
      </p:sp>
      <p:sp>
        <p:nvSpPr>
          <p:cNvPr id="96262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557213" indent="-214313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8572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2001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543050" indent="-171450"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fld id="{985F919C-E5AC-41F2-BD33-37A6916823E6}" type="slidenum">
              <a:rPr lang="en-US" smtClean="0">
                <a:solidFill>
                  <a:srgbClr val="D1EAEE"/>
                </a:solidFill>
              </a:rPr>
              <a:pPr/>
              <a:t>2</a:t>
            </a:fld>
            <a:endParaRPr lang="en-US" smtClean="0">
              <a:solidFill>
                <a:srgbClr val="D1EAE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70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1500" y="5613399"/>
            <a:ext cx="4889500" cy="457201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effectLst/>
              </a:rPr>
              <a:t>Gambar</a:t>
            </a:r>
            <a:r>
              <a:rPr lang="en-US" sz="2400" b="1" dirty="0" smtClean="0">
                <a:effectLst/>
              </a:rPr>
              <a:t> : </a:t>
            </a:r>
            <a:r>
              <a:rPr lang="en-US" sz="2400" b="1" dirty="0" err="1" smtClean="0">
                <a:effectLst/>
              </a:rPr>
              <a:t>Representasi</a:t>
            </a:r>
            <a:r>
              <a:rPr lang="en-US" sz="2400" b="1" dirty="0" smtClean="0">
                <a:effectLst/>
              </a:rPr>
              <a:t> </a:t>
            </a:r>
            <a:r>
              <a:rPr lang="en-US" sz="2400" b="1" dirty="0" err="1">
                <a:effectLst/>
              </a:rPr>
              <a:t>bentuk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7180852"/>
              </p:ext>
            </p:extLst>
          </p:nvPr>
        </p:nvGraphicFramePr>
        <p:xfrm>
          <a:off x="673099" y="1066800"/>
          <a:ext cx="7569986" cy="3937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Document" r:id="rId3" imgW="5110550" imgH="2670807" progId="Word.Document.12">
                  <p:embed/>
                </p:oleObj>
              </mc:Choice>
              <mc:Fallback>
                <p:oleObj name="Document" r:id="rId3" imgW="5110550" imgH="2670807" progId="Word.Document.12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099" y="1066800"/>
                        <a:ext cx="7569986" cy="393700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8311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207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Ekstraksi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Tepi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Objek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4185"/>
            <a:ext cx="8229600" cy="4525962"/>
          </a:xfrm>
        </p:spPr>
        <p:txBody>
          <a:bodyPr/>
          <a:lstStyle/>
          <a:p>
            <a:r>
              <a:rPr lang="en-US" dirty="0" err="1" smtClean="0"/>
              <a:t>Tepi</a:t>
            </a:r>
            <a:r>
              <a:rPr lang="en-US" dirty="0" smtClean="0"/>
              <a:t>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citra</a:t>
            </a:r>
            <a:r>
              <a:rPr lang="en-US" dirty="0" smtClean="0"/>
              <a:t> </a:t>
            </a:r>
            <a:r>
              <a:rPr lang="en-US" dirty="0" err="1" smtClean="0"/>
              <a:t>biner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algoritma</a:t>
            </a:r>
            <a:r>
              <a:rPr lang="en-US" dirty="0" smtClean="0"/>
              <a:t> yang </a:t>
            </a:r>
            <a:r>
              <a:rPr lang="en-US" dirty="0" err="1" smtClean="0"/>
              <a:t>dibahas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Davis (1990). </a:t>
            </a:r>
          </a:p>
          <a:p>
            <a:r>
              <a:rPr lang="en-US" dirty="0" err="1" smtClean="0"/>
              <a:t>Pemrosesan</a:t>
            </a:r>
            <a:r>
              <a:rPr lang="en-US" dirty="0" smtClean="0"/>
              <a:t> </a:t>
            </a:r>
            <a:r>
              <a:rPr lang="en-US" dirty="0" err="1" smtClean="0"/>
              <a:t>dilakukan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8-ketetanggaan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214" y="2625872"/>
            <a:ext cx="3358331" cy="291933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99795" y="2705120"/>
            <a:ext cx="456161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FOR q 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2 to m-1</a:t>
            </a:r>
          </a:p>
          <a:p>
            <a:r>
              <a:rPr lang="en-US" sz="1400" dirty="0"/>
              <a:t>    FOR p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2 to n-1</a:t>
            </a:r>
          </a:p>
          <a:p>
            <a:r>
              <a:rPr lang="en-US" sz="1400" dirty="0"/>
              <a:t>         p0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f(q, p+1)</a:t>
            </a:r>
          </a:p>
          <a:p>
            <a:r>
              <a:rPr lang="en-US" sz="1400" dirty="0"/>
              <a:t>         p1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f(q-1, p+1)</a:t>
            </a:r>
          </a:p>
          <a:p>
            <a:r>
              <a:rPr lang="en-US" sz="1400" dirty="0"/>
              <a:t>         p2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f(q-1, p)</a:t>
            </a:r>
          </a:p>
          <a:p>
            <a:r>
              <a:rPr lang="en-US" sz="1400" dirty="0"/>
              <a:t>         p3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f(q-1, p-1)</a:t>
            </a:r>
          </a:p>
          <a:p>
            <a:r>
              <a:rPr lang="en-US" sz="1400" dirty="0"/>
              <a:t>         p4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f(q, p-1)</a:t>
            </a:r>
          </a:p>
          <a:p>
            <a:r>
              <a:rPr lang="en-US" sz="1400" dirty="0"/>
              <a:t>         p5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f(q+1, p-1)</a:t>
            </a:r>
          </a:p>
          <a:p>
            <a:r>
              <a:rPr lang="en-US" sz="1400" dirty="0"/>
              <a:t>         p6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f(q+1, p)</a:t>
            </a:r>
          </a:p>
          <a:p>
            <a:r>
              <a:rPr lang="en-US" sz="1400" dirty="0"/>
              <a:t>         p7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f(q+1, p+1)</a:t>
            </a:r>
          </a:p>
          <a:p>
            <a:r>
              <a:rPr lang="en-US" sz="1400" dirty="0"/>
              <a:t>        sigma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p0 + p1 + p2 + p3 + p4 + p5 + p6 + p7 </a:t>
            </a:r>
          </a:p>
          <a:p>
            <a:r>
              <a:rPr lang="en-US" sz="1400" dirty="0"/>
              <a:t>        IF sigma = 8</a:t>
            </a:r>
          </a:p>
          <a:p>
            <a:r>
              <a:rPr lang="en-US" sz="1400" dirty="0"/>
              <a:t>            g(q, p)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0</a:t>
            </a:r>
          </a:p>
          <a:p>
            <a:r>
              <a:rPr lang="en-US" sz="1400" dirty="0"/>
              <a:t>        ELSE</a:t>
            </a:r>
          </a:p>
          <a:p>
            <a:r>
              <a:rPr lang="en-US" sz="1400" dirty="0"/>
              <a:t>            g(q, p) </a:t>
            </a:r>
            <a:r>
              <a:rPr lang="en-US" sz="1400" dirty="0">
                <a:sym typeface="Symbol" panose="05050102010706020507" pitchFamily="18" charset="2"/>
              </a:rPr>
              <a:t></a:t>
            </a:r>
            <a:r>
              <a:rPr lang="en-US" sz="1400" dirty="0"/>
              <a:t> f(q, p)</a:t>
            </a:r>
          </a:p>
          <a:p>
            <a:r>
              <a:rPr lang="en-US" sz="1400" dirty="0"/>
              <a:t>       END-IF</a:t>
            </a:r>
          </a:p>
          <a:p>
            <a:r>
              <a:rPr lang="en-US" sz="1400" dirty="0"/>
              <a:t>   END-FOR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69142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3300" y="615950"/>
            <a:ext cx="8229600" cy="6172200"/>
          </a:xfrm>
        </p:spPr>
        <p:txBody>
          <a:bodyPr/>
          <a:lstStyle/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function [G] = </a:t>
            </a:r>
            <a:r>
              <a:rPr lang="en-US" sz="1400" dirty="0" err="1">
                <a:solidFill>
                  <a:srgbClr val="00B0F0"/>
                </a:solidFill>
              </a:rPr>
              <a:t>tepibiner</a:t>
            </a:r>
            <a:r>
              <a:rPr lang="en-US" sz="1400" dirty="0">
                <a:solidFill>
                  <a:srgbClr val="00B0F0"/>
                </a:solidFill>
              </a:rPr>
              <a:t>(F)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% TEPIBINER </a:t>
            </a:r>
            <a:r>
              <a:rPr lang="en-US" sz="1400" dirty="0" err="1">
                <a:solidFill>
                  <a:srgbClr val="00B0F0"/>
                </a:solidFill>
              </a:rPr>
              <a:t>Berguna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untuk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mendapatkan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tepi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objek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%     </a:t>
            </a:r>
            <a:r>
              <a:rPr lang="en-US" sz="1400" dirty="0" err="1">
                <a:solidFill>
                  <a:srgbClr val="00B0F0"/>
                </a:solidFill>
              </a:rPr>
              <a:t>pada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citra</a:t>
            </a:r>
            <a:r>
              <a:rPr lang="en-US" sz="1400" dirty="0">
                <a:solidFill>
                  <a:srgbClr val="00B0F0"/>
                </a:solidFill>
              </a:rPr>
              <a:t> </a:t>
            </a:r>
            <a:r>
              <a:rPr lang="en-US" sz="1400" dirty="0" err="1">
                <a:solidFill>
                  <a:srgbClr val="00B0F0"/>
                </a:solidFill>
              </a:rPr>
              <a:t>biner</a:t>
            </a:r>
            <a:endParaRPr lang="en-US" sz="1400" dirty="0">
              <a:solidFill>
                <a:srgbClr val="00B0F0"/>
              </a:solidFill>
            </a:endParaRP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[</a:t>
            </a:r>
            <a:r>
              <a:rPr lang="en-US" sz="1400" dirty="0" err="1">
                <a:solidFill>
                  <a:srgbClr val="00B0F0"/>
                </a:solidFill>
              </a:rPr>
              <a:t>jum_baris</a:t>
            </a:r>
            <a:r>
              <a:rPr lang="en-US" sz="1400" dirty="0">
                <a:solidFill>
                  <a:srgbClr val="00B0F0"/>
                </a:solidFill>
              </a:rPr>
              <a:t>, </a:t>
            </a:r>
            <a:r>
              <a:rPr lang="en-US" sz="1400" dirty="0" err="1">
                <a:solidFill>
                  <a:srgbClr val="00B0F0"/>
                </a:solidFill>
              </a:rPr>
              <a:t>jum_kolom</a:t>
            </a:r>
            <a:r>
              <a:rPr lang="en-US" sz="1400" dirty="0">
                <a:solidFill>
                  <a:srgbClr val="00B0F0"/>
                </a:solidFill>
              </a:rPr>
              <a:t>] = size(F);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G = zeros(</a:t>
            </a:r>
            <a:r>
              <a:rPr lang="en-US" sz="1400" dirty="0" err="1">
                <a:solidFill>
                  <a:srgbClr val="00B0F0"/>
                </a:solidFill>
              </a:rPr>
              <a:t>jum_baris</a:t>
            </a:r>
            <a:r>
              <a:rPr lang="en-US" sz="1400" dirty="0">
                <a:solidFill>
                  <a:srgbClr val="00B0F0"/>
                </a:solidFill>
              </a:rPr>
              <a:t>, </a:t>
            </a:r>
            <a:r>
              <a:rPr lang="en-US" sz="1400" dirty="0" err="1">
                <a:solidFill>
                  <a:srgbClr val="00B0F0"/>
                </a:solidFill>
              </a:rPr>
              <a:t>jum_kolom</a:t>
            </a:r>
            <a:r>
              <a:rPr lang="en-US" sz="1400" dirty="0">
                <a:solidFill>
                  <a:srgbClr val="00B0F0"/>
                </a:solidFill>
              </a:rPr>
              <a:t>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for q = 2 : </a:t>
            </a:r>
            <a:r>
              <a:rPr lang="en-US" sz="1400" dirty="0" err="1">
                <a:solidFill>
                  <a:srgbClr val="00B0F0"/>
                </a:solidFill>
              </a:rPr>
              <a:t>jum_baris</a:t>
            </a:r>
            <a:r>
              <a:rPr lang="en-US" sz="1400" dirty="0">
                <a:solidFill>
                  <a:srgbClr val="00B0F0"/>
                </a:solidFill>
              </a:rPr>
              <a:t> - 1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for p = 2 : </a:t>
            </a:r>
            <a:r>
              <a:rPr lang="en-US" sz="1400" dirty="0" err="1">
                <a:solidFill>
                  <a:srgbClr val="00B0F0"/>
                </a:solidFill>
              </a:rPr>
              <a:t>jum_kolom</a:t>
            </a:r>
            <a:r>
              <a:rPr lang="en-US" sz="1400" dirty="0">
                <a:solidFill>
                  <a:srgbClr val="00B0F0"/>
                </a:solidFill>
              </a:rPr>
              <a:t> - 1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p0 = F(q, p+1);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p1 = F(q-1, p+1);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p2 = F(q-1, p);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p3 = F(q-1, p-1);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p4 = F(q, p-1);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p5 = F(q+1, p-1);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p6 = F(q+1, p);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p7 = F(q+1, p+1);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sigma = p0 + p1 + p2 + p3 + p4 + p5 + p6 + p7;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if sigma == 8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    G(q, p) = 0;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else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    G(q, p) = F(q, p);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    end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    end</a:t>
            </a:r>
          </a:p>
          <a:p>
            <a:pPr marL="0" indent="0">
              <a:buNone/>
            </a:pPr>
            <a:r>
              <a:rPr lang="en-US" sz="1400" dirty="0">
                <a:solidFill>
                  <a:srgbClr val="00B0F0"/>
                </a:solidFill>
              </a:rPr>
              <a:t>end</a:t>
            </a:r>
          </a:p>
          <a:p>
            <a:pPr marL="0" indent="0">
              <a:buNone/>
            </a:pPr>
            <a:endParaRPr lang="en-US" sz="1400" dirty="0">
              <a:solidFill>
                <a:srgbClr val="00B0F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93700"/>
            <a:ext cx="8229600" cy="5778500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tepibiner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</a:t>
            </a:r>
            <a:r>
              <a:rPr lang="en-US" dirty="0" err="1"/>
              <a:t>Img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('C:\Image\daun_bin.png');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G = </a:t>
            </a:r>
            <a:r>
              <a:rPr lang="en-US" dirty="0" err="1" smtClean="0"/>
              <a:t>tepibiner</a:t>
            </a:r>
            <a:r>
              <a:rPr lang="en-US" dirty="0" smtClean="0"/>
              <a:t>(</a:t>
            </a:r>
            <a:r>
              <a:rPr lang="en-US" dirty="0" err="1" smtClean="0"/>
              <a:t>Img</a:t>
            </a:r>
            <a:r>
              <a:rPr lang="en-US" dirty="0" smtClean="0"/>
              <a:t>); </a:t>
            </a:r>
            <a:r>
              <a:rPr lang="en-US" dirty="0" smtClean="0">
                <a:sym typeface="Wingdings" panose="05000000000000000000" pitchFamily="2" charset="2"/>
              </a:rPr>
              <a:t></a:t>
            </a:r>
            <a:endParaRPr lang="en-US" dirty="0" smtClean="0"/>
          </a:p>
          <a:p>
            <a:r>
              <a:rPr lang="en-US" dirty="0" smtClean="0"/>
              <a:t>&gt;&gt; </a:t>
            </a:r>
            <a:r>
              <a:rPr lang="en-US" dirty="0" err="1" smtClean="0"/>
              <a:t>imshow</a:t>
            </a:r>
            <a:r>
              <a:rPr lang="en-US" dirty="0" smtClean="0"/>
              <a:t>(G) </a:t>
            </a:r>
            <a:r>
              <a:rPr lang="en-US" dirty="0" smtClean="0">
                <a:sym typeface="Wingdings" panose="05000000000000000000" pitchFamily="2" charset="2"/>
              </a:rPr>
              <a:t></a:t>
            </a:r>
            <a:endParaRPr lang="en-US" dirty="0" smtClean="0"/>
          </a:p>
          <a:p>
            <a:r>
              <a:rPr lang="en-US" dirty="0" smtClean="0"/>
              <a:t>&gt;&gt;</a:t>
            </a:r>
            <a:r>
              <a:rPr lang="en-US" dirty="0"/>
              <a:t> 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462" y="2416866"/>
            <a:ext cx="3859102" cy="412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70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571500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Mengikuti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Kontur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3614"/>
            <a:ext cx="8229600" cy="4525962"/>
          </a:xfrm>
        </p:spPr>
        <p:txBody>
          <a:bodyPr/>
          <a:lstStyle/>
          <a:p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kontur</a:t>
            </a:r>
            <a:r>
              <a:rPr lang="en-US" dirty="0"/>
              <a:t> (</a:t>
            </a:r>
            <a:r>
              <a:rPr lang="en-US" i="1" dirty="0"/>
              <a:t>contour following</a:t>
            </a:r>
            <a:r>
              <a:rPr lang="en-US" dirty="0"/>
              <a:t>)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mendapatkan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Istilah</a:t>
            </a:r>
            <a:r>
              <a:rPr lang="en-US" dirty="0" smtClean="0"/>
              <a:t> </a:t>
            </a:r>
            <a:r>
              <a:rPr lang="en-US" dirty="0" err="1" smtClean="0"/>
              <a:t>kontur</a:t>
            </a:r>
            <a:r>
              <a:rPr lang="en-US" dirty="0" smtClean="0"/>
              <a:t> </a:t>
            </a:r>
            <a:r>
              <a:rPr lang="en-US" dirty="0" err="1" smtClean="0"/>
              <a:t>biasanya</a:t>
            </a:r>
            <a:r>
              <a:rPr lang="en-US" dirty="0" smtClean="0"/>
              <a:t> </a:t>
            </a:r>
            <a:r>
              <a:rPr lang="en-US" dirty="0" err="1" smtClean="0"/>
              <a:t>disebut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boundary/ descriptor </a:t>
            </a:r>
            <a:r>
              <a:rPr lang="en-US" dirty="0" err="1" smtClean="0"/>
              <a:t>batas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243" y="3246595"/>
            <a:ext cx="5550292" cy="326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96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menentukan</a:t>
            </a:r>
            <a:r>
              <a:rPr lang="en-US" dirty="0" smtClean="0"/>
              <a:t> </a:t>
            </a:r>
            <a:r>
              <a:rPr lang="en-US" dirty="0" err="1" smtClean="0"/>
              <a:t>kontur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7179380"/>
              </p:ext>
            </p:extLst>
          </p:nvPr>
        </p:nvGraphicFramePr>
        <p:xfrm>
          <a:off x="3517900" y="1419167"/>
          <a:ext cx="4902200" cy="53019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2200"/>
              </a:tblGrid>
              <a:tr h="4729729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ALGORITMA 8.2 –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Mengikuti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Masukan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f (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m,n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): Citra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masukan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berukuran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m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baris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n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kolom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berisi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Keluaran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e (n):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dengan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n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Cari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pertama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akan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dijadikan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sebagai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melalui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pemindaian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disimpan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di e[1].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n 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2 //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Indeks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kedua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pada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e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Cari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kedua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menjadi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bagian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kontur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dengan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cara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yang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telah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dibahas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diletakkan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di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piksel_berikutnya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dcn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arah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dari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e[1]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ke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kedua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WHILE (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piksel_berikutnya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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e[1]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  e[n] 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piksel_berikutnya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 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cari_piksel_berikutnya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(e(n),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dpc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piksel_berikutnya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, </a:t>
                      </a:r>
                      <a:r>
                        <a:rPr lang="en-US" sz="1400" kern="50" dirty="0" err="1">
                          <a:solidFill>
                            <a:schemeClr val="tx1"/>
                          </a:solidFill>
                          <a:effectLst/>
                        </a:rPr>
                        <a:t>dcn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  n 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 n + 1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END-WHILE 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kern="5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1671071"/>
            <a:ext cx="26543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698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Algoritma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 (Costa &amp; Cesar, 2001).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365125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69875" algn="l"/>
              </a:tabLst>
            </a:pP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3496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36324668"/>
              </p:ext>
            </p:extLst>
          </p:nvPr>
        </p:nvGraphicFramePr>
        <p:xfrm>
          <a:off x="585334" y="376238"/>
          <a:ext cx="4112532" cy="4802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12532"/>
              </a:tblGrid>
              <a:tr h="452596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ALGORITMA 8.3: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Memperoleh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pada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kontur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cari_piksel_berikutnya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(pc ,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dpc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pb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,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// pc =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sekarang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//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dpc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=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arah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sebelumnya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ke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sekarang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//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pb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=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yang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akan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dihasilkan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oleh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fungsi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//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=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arah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sekarang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ke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dcp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kebalikan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dpc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FOR r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0 TO 6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MOD(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dcp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+ r, 8)   //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Arah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eksternal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dI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MOD(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dcp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+ r + 1, 8); //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Arah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internal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peroleh_piksel_berikutnya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(pc,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peroleh_piksel_berikutnya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(pc,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dI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IF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adalah_latarbelakang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pE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 AND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adalah_objek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(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pI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pb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pE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      	      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dcn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  </a:t>
                      </a:r>
                      <a:r>
                        <a:rPr lang="en-US" sz="1100" kern="50" dirty="0" err="1">
                          <a:solidFill>
                            <a:schemeClr val="bg1"/>
                          </a:solidFill>
                          <a:effectLst/>
                        </a:rPr>
                        <a:t>dE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    END-IF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	END-FOR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1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100" kern="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5278" marR="65278" marT="0" marB="0"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85371"/>
              </p:ext>
            </p:extLst>
          </p:nvPr>
        </p:nvGraphicFramePr>
        <p:xfrm>
          <a:off x="4782186" y="3720243"/>
          <a:ext cx="4320540" cy="2587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0540"/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ALGORITMA 8.4: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Memperoleh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peroleh_piksel_berikutnya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(pc, d)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// pc =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sekarang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// d =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arah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//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Nilai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balik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: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piksel</a:t>
                      </a: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bg1"/>
                          </a:solidFill>
                          <a:effectLst/>
                        </a:rPr>
                        <a:t>berikutnya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XP  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 [1,  1,  0, -1, -1, -1, 0, 1];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YP 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  [0, -1, -1, -1,  0,  1, 1, 1];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cx 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0" dirty="0" err="1">
                          <a:solidFill>
                            <a:schemeClr val="bg1"/>
                          </a:solidFill>
                          <a:effectLst/>
                        </a:rPr>
                        <a:t>bagian</a:t>
                      </a: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</a:rPr>
                        <a:t> x </a:t>
                      </a:r>
                      <a:r>
                        <a:rPr lang="en-US" sz="1200" kern="0" dirty="0" err="1">
                          <a:solidFill>
                            <a:schemeClr val="bg1"/>
                          </a:solidFill>
                          <a:effectLst/>
                        </a:rPr>
                        <a:t>dari</a:t>
                      </a: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</a:rPr>
                        <a:t> pc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+ XP(d+1);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cy 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1200" kern="0" dirty="0" err="1">
                          <a:solidFill>
                            <a:schemeClr val="bg1"/>
                          </a:solidFill>
                          <a:effectLst/>
                        </a:rPr>
                        <a:t>bagian</a:t>
                      </a: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</a:rPr>
                        <a:t> y </a:t>
                      </a:r>
                      <a:r>
                        <a:rPr lang="en-US" sz="1200" kern="0" dirty="0" err="1">
                          <a:solidFill>
                            <a:schemeClr val="bg1"/>
                          </a:solidFill>
                          <a:effectLst/>
                        </a:rPr>
                        <a:t>dari</a:t>
                      </a: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</a:rPr>
                        <a:t> pc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 + </a:t>
                      </a:r>
                      <a:r>
                        <a:rPr lang="en-US" sz="1200" kern="0" dirty="0">
                          <a:solidFill>
                            <a:schemeClr val="bg1"/>
                          </a:solidFill>
                          <a:effectLst/>
                        </a:rPr>
                        <a:t>Y</a:t>
                      </a:r>
                      <a:r>
                        <a:rPr lang="id-ID" sz="1200" kern="0" dirty="0">
                          <a:solidFill>
                            <a:schemeClr val="bg1"/>
                          </a:solidFill>
                          <a:effectLst/>
                        </a:rPr>
                        <a:t>P(d+1);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US" sz="1200" kern="5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</a:txBody>
                  <a:tcPr marL="68580" marR="68580" marT="0" marB="0">
                    <a:solidFill>
                      <a:schemeClr val="tx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554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4000"/>
            <a:ext cx="8229600" cy="5918200"/>
          </a:xfrm>
        </p:spPr>
        <p:txBody>
          <a:bodyPr/>
          <a:lstStyle/>
          <a:p>
            <a:r>
              <a:rPr lang="id-ID" sz="1200" dirty="0"/>
              <a:t>function [Kontur] = get_contour(BW)</a:t>
            </a:r>
            <a:endParaRPr lang="en-US" sz="1200" dirty="0"/>
          </a:p>
          <a:p>
            <a:r>
              <a:rPr lang="id-ID" sz="1200" dirty="0"/>
              <a:t>% GET_CONTOUR Berfungsi untuk memperoleh kontur eksternal </a:t>
            </a:r>
            <a:endParaRPr lang="en-US" sz="1200" dirty="0"/>
          </a:p>
          <a:p>
            <a:r>
              <a:rPr lang="id-ID" sz="1200" dirty="0"/>
              <a:t>%     dari suatu citra biner BW</a:t>
            </a:r>
            <a:endParaRPr lang="en-US" sz="1200" dirty="0"/>
          </a:p>
          <a:p>
            <a:r>
              <a:rPr lang="id-ID" sz="1200" dirty="0"/>
              <a:t>%     Hasil berupa Kontur yang berisi pasangan X dan Y dari setiap</a:t>
            </a:r>
            <a:endParaRPr lang="en-US" sz="1200" dirty="0"/>
          </a:p>
          <a:p>
            <a:r>
              <a:rPr lang="id-ID" sz="1200" dirty="0"/>
              <a:t>%     piksel yang menyusun kontur. Kolom 1 menyatakan Y dan</a:t>
            </a:r>
            <a:endParaRPr lang="en-US" sz="1200" dirty="0"/>
          </a:p>
          <a:p>
            <a:r>
              <a:rPr lang="id-ID" sz="1200" dirty="0"/>
              <a:t>%     kolom 2 menyatakan X</a:t>
            </a:r>
            <a:endParaRPr lang="en-US" sz="1200" dirty="0"/>
          </a:p>
          <a:p>
            <a:r>
              <a:rPr lang="id-ID" sz="1200" dirty="0"/>
              <a:t>  </a:t>
            </a:r>
            <a:endParaRPr lang="en-US" sz="1200" dirty="0"/>
          </a:p>
          <a:p>
            <a:r>
              <a:rPr lang="id-ID" sz="1200" dirty="0"/>
              <a:t>% Peroleh kontur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Proses rantai kode</a:t>
            </a:r>
            <a:endParaRPr lang="en-US" sz="1200" dirty="0"/>
          </a:p>
          <a:p>
            <a:r>
              <a:rPr lang="en-US" sz="1200" dirty="0"/>
              <a:t> </a:t>
            </a:r>
          </a:p>
          <a:p>
            <a:r>
              <a:rPr lang="id-ID" sz="1200" dirty="0"/>
              <a:t>% Arah sebelumnya ke sekarang</a:t>
            </a:r>
            <a:endParaRPr lang="en-US" sz="1200" dirty="0"/>
          </a:p>
          <a:p>
            <a:r>
              <a:rPr lang="id-ID" sz="1200" dirty="0"/>
              <a:t>DPC = [0, 1, 2, 3, 4, 5, 6, 7]; </a:t>
            </a:r>
            <a:endParaRPr lang="en-US" sz="1200" dirty="0"/>
          </a:p>
          <a:p>
            <a:r>
              <a:rPr lang="en-US" sz="1200" dirty="0"/>
              <a:t> </a:t>
            </a:r>
          </a:p>
          <a:p>
            <a:r>
              <a:rPr lang="id-ID" sz="1200" dirty="0"/>
              <a:t>% Arah sekarang ke sebelumnya</a:t>
            </a:r>
            <a:endParaRPr lang="en-US" sz="1200" dirty="0"/>
          </a:p>
          <a:p>
            <a:r>
              <a:rPr lang="id-ID" sz="1200" dirty="0"/>
              <a:t>DCP = [4, 5, 6, 7, 0, 1, 2, 3]; </a:t>
            </a:r>
            <a:endParaRPr lang="en-US" sz="1200" dirty="0"/>
          </a:p>
          <a:p>
            <a:r>
              <a:rPr lang="en-US" sz="1200" dirty="0"/>
              <a:t> </a:t>
            </a:r>
          </a:p>
          <a:p>
            <a:r>
              <a:rPr lang="id-ID" sz="1200" dirty="0"/>
              <a:t>% Arah  0   1   2   3   4   5  6  7  </a:t>
            </a:r>
            <a:endParaRPr lang="en-US" sz="1200" dirty="0"/>
          </a:p>
          <a:p>
            <a:r>
              <a:rPr lang="en-US" sz="1200" dirty="0"/>
              <a:t>%       </a:t>
            </a:r>
            <a:r>
              <a:rPr lang="id-ID" sz="1200" dirty="0"/>
              <a:t>terhadap posisi sekarang</a:t>
            </a:r>
            <a:endParaRPr lang="en-US" sz="1200" dirty="0"/>
          </a:p>
          <a:p>
            <a:r>
              <a:rPr lang="id-ID" sz="1200" dirty="0"/>
              <a:t>XP =   [1,  1,  0, -1, -1, -1, 0, 1];</a:t>
            </a:r>
            <a:endParaRPr lang="en-US" sz="1200" dirty="0"/>
          </a:p>
          <a:p>
            <a:r>
              <a:rPr lang="id-ID" sz="1200" dirty="0"/>
              <a:t>YP =   [0, -1, -1, -1,  0,  1, 1, 1];</a:t>
            </a:r>
            <a:endParaRPr lang="en-US" sz="1200" dirty="0"/>
          </a:p>
          <a:p>
            <a:r>
              <a:rPr lang="id-ID" sz="1200" dirty="0"/>
              <a:t>     </a:t>
            </a:r>
            <a:endParaRPr lang="en-US" sz="1200" dirty="0"/>
          </a:p>
          <a:p>
            <a:r>
              <a:rPr lang="id-ID" sz="1200" dirty="0"/>
              <a:t>% Peroleh titik awal</a:t>
            </a:r>
            <a:endParaRPr lang="en-US" sz="1200" dirty="0"/>
          </a:p>
          <a:p>
            <a:r>
              <a:rPr lang="id-ID" sz="1200" dirty="0"/>
              <a:t>[tinggi, lebar] = size(BW);</a:t>
            </a:r>
            <a:endParaRPr lang="en-US" sz="1200" dirty="0"/>
          </a:p>
          <a:p>
            <a:r>
              <a:rPr lang="id-ID" sz="1200" dirty="0"/>
              <a:t>     </a:t>
            </a:r>
            <a:endParaRPr lang="en-US" sz="1200" dirty="0"/>
          </a:p>
          <a:p>
            <a:r>
              <a:rPr lang="id-ID" sz="1200" dirty="0"/>
              <a:t>% Cari titik awal</a:t>
            </a:r>
            <a:endParaRPr lang="en-US" sz="1200" dirty="0"/>
          </a:p>
          <a:p>
            <a:r>
              <a:rPr lang="id-ID" sz="1200" dirty="0"/>
              <a:t>x1 = 1;</a:t>
            </a:r>
            <a:endParaRPr lang="en-US" sz="1200" dirty="0"/>
          </a:p>
          <a:p>
            <a:r>
              <a:rPr lang="id-ID" sz="1200" dirty="0"/>
              <a:t>y1 = 1;</a:t>
            </a:r>
            <a:endParaRPr lang="en-US" sz="1200" dirty="0"/>
          </a:p>
          <a:p>
            <a:r>
              <a:rPr lang="id-ID" sz="1200" dirty="0"/>
              <a:t>selesai = false;</a:t>
            </a:r>
            <a:endParaRPr lang="en-US" sz="1200" dirty="0"/>
          </a:p>
          <a:p>
            <a:r>
              <a:rPr lang="id-ID" sz="1200" dirty="0"/>
              <a:t>for baris = 1 : tinggi</a:t>
            </a:r>
            <a:endParaRPr lang="en-US" sz="1200" dirty="0"/>
          </a:p>
          <a:p>
            <a:r>
              <a:rPr lang="id-ID" sz="1200" dirty="0"/>
              <a:t>    for kolom = 1 :lebar</a:t>
            </a:r>
            <a:endParaRPr lang="en-US" sz="1200" dirty="0"/>
          </a:p>
          <a:p>
            <a:r>
              <a:rPr lang="id-ID" sz="1200" dirty="0"/>
              <a:t>        if BW(baris, kolom) == 1</a:t>
            </a:r>
            <a:endParaRPr lang="en-US" sz="1200" dirty="0"/>
          </a:p>
          <a:p>
            <a:r>
              <a:rPr lang="id-ID" sz="1200" dirty="0"/>
              <a:t>            y1 = baris;</a:t>
            </a:r>
            <a:endParaRPr lang="en-US" sz="1200" dirty="0"/>
          </a:p>
          <a:p>
            <a:r>
              <a:rPr lang="id-ID" sz="1200" dirty="0"/>
              <a:t>            x1 = kolom-1;</a:t>
            </a:r>
            <a:endParaRPr lang="en-US" sz="1200" dirty="0"/>
          </a:p>
          <a:p>
            <a:r>
              <a:rPr lang="id-ID" sz="1200" dirty="0"/>
              <a:t>            selesai = true;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            Kontur(1,1) = y1;           </a:t>
            </a:r>
            <a:endParaRPr lang="en-US" sz="1200" dirty="0"/>
          </a:p>
          <a:p>
            <a:r>
              <a:rPr lang="id-ID" sz="1200" dirty="0"/>
              <a:t>            Kontur(1,2) = x1;</a:t>
            </a:r>
            <a:endParaRPr lang="en-US" sz="1200" dirty="0"/>
          </a:p>
          <a:p>
            <a:r>
              <a:rPr lang="id-ID" sz="1200" dirty="0"/>
              <a:t>            break;</a:t>
            </a:r>
            <a:endParaRPr lang="en-US" sz="1200" dirty="0"/>
          </a:p>
          <a:p>
            <a:r>
              <a:rPr lang="id-ID" sz="1200" dirty="0"/>
              <a:t>        end     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        </a:t>
            </a:r>
            <a:endParaRPr lang="en-US" sz="1200" dirty="0"/>
          </a:p>
          <a:p>
            <a:r>
              <a:rPr lang="id-ID" sz="1200" dirty="0"/>
              <a:t>    if selesai</a:t>
            </a:r>
            <a:endParaRPr lang="en-US" sz="1200" dirty="0"/>
          </a:p>
          <a:p>
            <a:r>
              <a:rPr lang="id-ID" sz="1200" dirty="0"/>
              <a:t>        break;</a:t>
            </a:r>
            <a:endParaRPr lang="en-US" sz="1200" dirty="0"/>
          </a:p>
          <a:p>
            <a:r>
              <a:rPr lang="id-ID" sz="1200" dirty="0"/>
              <a:t>    end   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Proses piksel kedua </a:t>
            </a:r>
            <a:endParaRPr lang="en-US" sz="1200" dirty="0"/>
          </a:p>
          <a:p>
            <a:r>
              <a:rPr lang="id-ID" sz="1200" dirty="0"/>
              <a:t>for i = 4 : 7</a:t>
            </a:r>
            <a:endParaRPr lang="en-US" sz="1200" dirty="0"/>
          </a:p>
          <a:p>
            <a:r>
              <a:rPr lang="id-ID" sz="1200" dirty="0"/>
              <a:t>    if BW(y1+YP(i+1), x1+XP(i+1)) == 0</a:t>
            </a:r>
            <a:endParaRPr lang="en-US" sz="1200" dirty="0"/>
          </a:p>
          <a:p>
            <a:r>
              <a:rPr lang="id-ID" sz="1200" dirty="0"/>
              <a:t>        dcn = i; % Arah sekarang ke sesudahnya</a:t>
            </a:r>
            <a:endParaRPr lang="en-US" sz="1200" dirty="0"/>
          </a:p>
          <a:p>
            <a:r>
              <a:rPr lang="id-ID" sz="1200" dirty="0"/>
              <a:t>        break;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yberikut = y1 + YP(dcn+1);</a:t>
            </a:r>
            <a:endParaRPr lang="en-US" sz="1200" dirty="0"/>
          </a:p>
          <a:p>
            <a:r>
              <a:rPr lang="id-ID" sz="1200" dirty="0"/>
              <a:t>xberikut = x1 + XP(dcn+1);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indeks = 2; % Indeks kedua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% Proses peletakan piksel kedua dan seterusnya </a:t>
            </a:r>
            <a:endParaRPr lang="en-US" sz="1200" dirty="0"/>
          </a:p>
          <a:p>
            <a:r>
              <a:rPr lang="en-US" sz="1200" dirty="0"/>
              <a:t>%    </a:t>
            </a:r>
            <a:r>
              <a:rPr lang="id-ID" sz="1200" dirty="0"/>
              <a:t>ke array Kontur</a:t>
            </a:r>
            <a:endParaRPr lang="en-US" sz="1200" dirty="0"/>
          </a:p>
          <a:p>
            <a:r>
              <a:rPr lang="id-ID" sz="1200" dirty="0"/>
              <a:t>while (yberikut ~= Kontur(1,1)) || (xberikut ~= Kontur(1,2))</a:t>
            </a:r>
            <a:endParaRPr lang="en-US" sz="1200" dirty="0"/>
          </a:p>
          <a:p>
            <a:r>
              <a:rPr lang="id-ID" sz="1200" dirty="0"/>
              <a:t>    Kontur(indeks,1) = yberikut;</a:t>
            </a:r>
            <a:endParaRPr lang="en-US" sz="1200" dirty="0"/>
          </a:p>
          <a:p>
            <a:r>
              <a:rPr lang="id-ID" sz="1200" dirty="0"/>
              <a:t>    Kontur(indeks,2) = xberikut;</a:t>
            </a:r>
            <a:endParaRPr lang="en-US" sz="1200" dirty="0"/>
          </a:p>
          <a:p>
            <a:r>
              <a:rPr lang="id-ID" sz="1200" dirty="0"/>
              <a:t>    dpc = dcn;  % Arah sebelum ke sekarang diisi</a:t>
            </a:r>
            <a:endParaRPr lang="en-US" sz="1200" dirty="0"/>
          </a:p>
          <a:p>
            <a:r>
              <a:rPr lang="id-ID" sz="1200" dirty="0"/>
              <a:t>                % dengan arah sekarang ke berikutnya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    % Cari piksel berikutnya</a:t>
            </a:r>
            <a:endParaRPr lang="en-US" sz="1200" dirty="0"/>
          </a:p>
          <a:p>
            <a:r>
              <a:rPr lang="id-ID" sz="1200" dirty="0"/>
              <a:t>    for r = 0 : 7</a:t>
            </a:r>
            <a:endParaRPr lang="en-US" sz="1200" dirty="0"/>
          </a:p>
          <a:p>
            <a:r>
              <a:rPr lang="id-ID" sz="1200" dirty="0"/>
              <a:t>        dcp = DCP(dpc+1);</a:t>
            </a:r>
            <a:endParaRPr lang="en-US" sz="1200" dirty="0"/>
          </a:p>
          <a:p>
            <a:r>
              <a:rPr lang="id-ID" sz="1200" dirty="0"/>
              <a:t>        de = rem(dcp+r, 8);</a:t>
            </a:r>
            <a:endParaRPr lang="en-US" sz="1200" dirty="0"/>
          </a:p>
          <a:p>
            <a:r>
              <a:rPr lang="id-ID" sz="1200" dirty="0"/>
              <a:t>        di = rem(dcp+r+1, 8);</a:t>
            </a:r>
            <a:endParaRPr lang="en-US" sz="1200" dirty="0"/>
          </a:p>
          <a:p>
            <a:r>
              <a:rPr lang="id-ID" sz="1200" dirty="0"/>
              <a:t> </a:t>
            </a:r>
            <a:endParaRPr lang="en-US" sz="1200" dirty="0"/>
          </a:p>
          <a:p>
            <a:r>
              <a:rPr lang="id-ID" sz="1200" dirty="0"/>
              <a:t>        cxe = Kontur(indeks,2) + XP(de+1);</a:t>
            </a:r>
            <a:endParaRPr lang="en-US" sz="1200" dirty="0"/>
          </a:p>
          <a:p>
            <a:r>
              <a:rPr lang="id-ID" sz="1200" dirty="0"/>
              <a:t>        cye = Kontur(indeks,1) + YP(de+1);</a:t>
            </a:r>
            <a:endParaRPr lang="en-US" sz="1200" dirty="0"/>
          </a:p>
          <a:p>
            <a:r>
              <a:rPr lang="id-ID" sz="1200" dirty="0"/>
              <a:t>        cxi = Kontur(indeks,2) + XP(di+1);</a:t>
            </a:r>
            <a:endParaRPr lang="en-US" sz="1200" dirty="0"/>
          </a:p>
          <a:p>
            <a:r>
              <a:rPr lang="id-ID" sz="1200" dirty="0"/>
              <a:t>        cyi = Kontur(indeks,1) + YP(di+1);</a:t>
            </a:r>
            <a:endParaRPr lang="en-US" sz="1200" dirty="0"/>
          </a:p>
          <a:p>
            <a:r>
              <a:rPr lang="id-ID" sz="1200" dirty="0"/>
              <a:t>       </a:t>
            </a:r>
            <a:endParaRPr lang="en-US" sz="1200" dirty="0"/>
          </a:p>
          <a:p>
            <a:r>
              <a:rPr lang="id-ID" sz="1200" dirty="0"/>
              <a:t>        if (BW(cye, cxe) == 0) &amp;&amp; (BW(cyi, cxi) == 1)</a:t>
            </a:r>
            <a:endParaRPr lang="en-US" sz="1200" dirty="0"/>
          </a:p>
          <a:p>
            <a:r>
              <a:rPr lang="id-ID" sz="1200" dirty="0"/>
              <a:t>            yberikut = cye;</a:t>
            </a:r>
            <a:endParaRPr lang="en-US" sz="1200" dirty="0"/>
          </a:p>
          <a:p>
            <a:r>
              <a:rPr lang="id-ID" sz="1200" dirty="0"/>
              <a:t>            xberikut = cxe;</a:t>
            </a:r>
            <a:endParaRPr lang="en-US" sz="1200" dirty="0"/>
          </a:p>
          <a:p>
            <a:r>
              <a:rPr lang="id-ID" sz="1200" dirty="0"/>
              <a:t>            break;</a:t>
            </a:r>
            <a:endParaRPr lang="en-US" sz="1200" dirty="0"/>
          </a:p>
          <a:p>
            <a:r>
              <a:rPr lang="id-ID" sz="1200" dirty="0"/>
              <a:t>        end</a:t>
            </a:r>
            <a:endParaRPr lang="en-US" sz="1200" dirty="0"/>
          </a:p>
          <a:p>
            <a:r>
              <a:rPr lang="id-ID" sz="1200" dirty="0"/>
              <a:t>    end</a:t>
            </a:r>
            <a:endParaRPr lang="en-US" sz="1200" dirty="0"/>
          </a:p>
          <a:p>
            <a:r>
              <a:rPr lang="id-ID" sz="1200" dirty="0"/>
              <a:t>    </a:t>
            </a:r>
            <a:endParaRPr lang="en-US" sz="1200" dirty="0"/>
          </a:p>
          <a:p>
            <a:r>
              <a:rPr lang="id-ID" sz="1200" dirty="0"/>
              <a:t>    % Naikkan indeks</a:t>
            </a:r>
            <a:endParaRPr lang="en-US" sz="1200" dirty="0"/>
          </a:p>
          <a:p>
            <a:r>
              <a:rPr lang="id-ID" sz="1200" dirty="0"/>
              <a:t>    indeks = indeks + 1;</a:t>
            </a:r>
            <a:endParaRPr lang="en-US" sz="1200" dirty="0"/>
          </a:p>
          <a:p>
            <a:r>
              <a:rPr lang="id-ID" sz="1200" dirty="0"/>
              <a:t>end</a:t>
            </a:r>
            <a:endParaRPr lang="en-US" sz="1200" dirty="0"/>
          </a:p>
          <a:p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91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menguji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get_contour</a:t>
            </a:r>
            <a:r>
              <a:rPr lang="en-US" dirty="0"/>
              <a:t>:</a:t>
            </a:r>
          </a:p>
          <a:p>
            <a:r>
              <a:rPr lang="en-US" dirty="0"/>
              <a:t>&gt;&gt; </a:t>
            </a:r>
            <a:r>
              <a:rPr lang="en-US" dirty="0" err="1"/>
              <a:t>Daun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('c:\image\daun_bin.png');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C = </a:t>
            </a:r>
            <a:r>
              <a:rPr lang="en-US" dirty="0" err="1"/>
              <a:t>get_contour</a:t>
            </a:r>
            <a:r>
              <a:rPr lang="en-US" dirty="0"/>
              <a:t>(</a:t>
            </a:r>
            <a:r>
              <a:rPr lang="en-US" dirty="0" err="1"/>
              <a:t>Daun</a:t>
            </a:r>
            <a:r>
              <a:rPr lang="en-US" dirty="0"/>
              <a:t>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 </a:t>
            </a:r>
          </a:p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membuktikan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C </a:t>
            </a:r>
            <a:r>
              <a:rPr lang="en-US" dirty="0" err="1"/>
              <a:t>berisi</a:t>
            </a:r>
            <a:r>
              <a:rPr lang="en-US" dirty="0"/>
              <a:t> </a:t>
            </a:r>
            <a:r>
              <a:rPr lang="en-US" dirty="0" err="1"/>
              <a:t>kontur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, </a:t>
            </a:r>
            <a:r>
              <a:rPr lang="en-US" dirty="0" err="1"/>
              <a:t>berikan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:</a:t>
            </a:r>
          </a:p>
          <a:p>
            <a:r>
              <a:rPr lang="en-US" dirty="0"/>
              <a:t>&gt;&gt; D = zeros(size(</a:t>
            </a:r>
            <a:r>
              <a:rPr lang="en-US" dirty="0" err="1"/>
              <a:t>Daun</a:t>
            </a:r>
            <a:r>
              <a:rPr lang="en-US" dirty="0"/>
              <a:t>));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for p=1:length(C)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D(C(p,1), C(p,2)) = 1;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end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</a:t>
            </a:r>
            <a:r>
              <a:rPr lang="en-US" dirty="0" err="1"/>
              <a:t>imshow</a:t>
            </a:r>
            <a:r>
              <a:rPr lang="en-US" dirty="0"/>
              <a:t>(D)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198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10493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r>
              <a:rPr lang="en-US" b="1" dirty="0" smtClean="0">
                <a:effectLst/>
              </a:rPr>
              <a:t/>
            </a:r>
            <a:br>
              <a:rPr lang="en-US" b="1" dirty="0" smtClean="0">
                <a:effectLst/>
              </a:rPr>
            </a:b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r>
              <a:rPr lang="en-US" b="1" dirty="0" err="1" smtClean="0">
                <a:effectLst/>
              </a:rPr>
              <a:t>Kontur</a:t>
            </a:r>
            <a:r>
              <a:rPr lang="en-US" b="1" dirty="0" smtClean="0">
                <a:effectLst/>
              </a:rPr>
              <a:t> </a:t>
            </a:r>
            <a:r>
              <a:rPr lang="en-US" b="1" dirty="0">
                <a:effectLst/>
              </a:rPr>
              <a:t>Internal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96938"/>
            <a:ext cx="8229600" cy="1173162"/>
          </a:xfrm>
        </p:spPr>
        <p:txBody>
          <a:bodyPr/>
          <a:lstStyle/>
          <a:p>
            <a:r>
              <a:rPr lang="en-US" sz="1800" dirty="0"/>
              <a:t>Salah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mendapatkan</a:t>
            </a:r>
            <a:r>
              <a:rPr lang="en-US" sz="1800" dirty="0"/>
              <a:t> </a:t>
            </a:r>
            <a:r>
              <a:rPr lang="en-US" sz="1800" dirty="0" err="1"/>
              <a:t>kontur</a:t>
            </a:r>
            <a:r>
              <a:rPr lang="en-US" sz="1800" dirty="0"/>
              <a:t> internal yang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diurutkan</a:t>
            </a:r>
            <a:r>
              <a:rPr lang="en-US" sz="1800" dirty="0"/>
              <a:t> </a:t>
            </a:r>
            <a:r>
              <a:rPr lang="en-US" sz="1800" dirty="0" err="1"/>
              <a:t>menurut</a:t>
            </a:r>
            <a:r>
              <a:rPr lang="en-US" sz="1800" dirty="0"/>
              <a:t> </a:t>
            </a:r>
            <a:r>
              <a:rPr lang="en-US" sz="1800" dirty="0" err="1"/>
              <a:t>letak</a:t>
            </a:r>
            <a:r>
              <a:rPr lang="en-US" sz="1800" dirty="0"/>
              <a:t> </a:t>
            </a:r>
            <a:r>
              <a:rPr lang="en-US" sz="1800" dirty="0" err="1"/>
              <a:t>piksel</a:t>
            </a:r>
            <a:r>
              <a:rPr lang="en-US" sz="1800" dirty="0"/>
              <a:t>, </a:t>
            </a:r>
            <a:r>
              <a:rPr lang="en-US" sz="1800" dirty="0" err="1"/>
              <a:t>yaitu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memanfaatkan</a:t>
            </a:r>
            <a:r>
              <a:rPr lang="en-US" sz="1800" dirty="0"/>
              <a:t> </a:t>
            </a:r>
            <a:r>
              <a:rPr lang="en-US" sz="1800" dirty="0" err="1"/>
              <a:t>algoritma</a:t>
            </a:r>
            <a:r>
              <a:rPr lang="en-US" sz="1800" dirty="0"/>
              <a:t> </a:t>
            </a:r>
            <a:r>
              <a:rPr lang="en-US" sz="1800" dirty="0" err="1"/>
              <a:t>pelacakan</a:t>
            </a:r>
            <a:r>
              <a:rPr lang="en-US" sz="1800" dirty="0"/>
              <a:t> </a:t>
            </a:r>
            <a:r>
              <a:rPr lang="en-US" sz="1800" dirty="0" err="1"/>
              <a:t>kontur</a:t>
            </a:r>
            <a:r>
              <a:rPr lang="en-US" sz="1800" dirty="0"/>
              <a:t> Moore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6666537"/>
              </p:ext>
            </p:extLst>
          </p:nvPr>
        </p:nvGraphicFramePr>
        <p:xfrm>
          <a:off x="457200" y="1819275"/>
          <a:ext cx="8470900" cy="7376160"/>
        </p:xfrm>
        <a:graphic>
          <a:graphicData uri="http://schemas.openxmlformats.org/drawingml/2006/table">
            <a:tbl>
              <a:tblPr firstRow="1" firstCol="1" bandRow="1"/>
              <a:tblGrid>
                <a:gridCol w="8470900"/>
              </a:tblGrid>
              <a:tr h="7080885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ALGORITMA 8.5 – </a:t>
                      </a:r>
                      <a:r>
                        <a:rPr lang="en-US" sz="16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Memperoleh</a:t>
                      </a: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internal </a:t>
                      </a:r>
                      <a:r>
                        <a:rPr lang="en-US" sz="16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dengan</a:t>
                      </a: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pelacakan</a:t>
                      </a: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b="1" i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Moore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 (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m,n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): Citra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berukuran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m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baris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n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kolom</a:t>
                      </a:r>
                      <a:endParaRPr lang="en-US" sz="16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Keluaran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(s): </a:t>
                      </a:r>
                      <a:r>
                        <a:rPr lang="id-ID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Larik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piksel-piksel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sebanyak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s </a:t>
                      </a:r>
                    </a:p>
                    <a:p>
                      <a:pPr marL="45720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Dapatkan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terkiri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teratas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bernilai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1.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Selanjutnya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,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posisi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b0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posisi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untuk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memperoleh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berikutnya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c0,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mula-mula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dengan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4 (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arah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Gambar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8.8(d)).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Periksa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8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tetangga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b0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searah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jam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dimulai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dari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c0.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pertama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bernilai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1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b1. </a:t>
                      </a:r>
                      <a:r>
                        <a:rPr lang="id-ID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Adapun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posisi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mendahului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b1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c1. 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(1)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b0,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(2)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b1,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2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b1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c1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WHILE true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Cari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pada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8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tetangga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pertama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kali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bernilai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1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dengan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pencarian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dimulai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dari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arah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dengan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menggunakan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pola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arah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jam.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posisi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tersebut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Catat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posisi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mendahului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tersebut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c.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Tambahkan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sebagai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bagian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112903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+ 1</a:t>
                      </a:r>
                    </a:p>
                    <a:p>
                      <a:pPr marL="112903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kontur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(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jum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 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b</a:t>
                      </a:r>
                    </a:p>
                    <a:p>
                      <a:pPr marL="112903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lphaLcPeriod"/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IF b = b0</a:t>
                      </a:r>
                    </a:p>
                    <a:p>
                      <a:pPr marL="112903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Keluar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6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dari</a:t>
                      </a: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WHILE</a:t>
                      </a:r>
                    </a:p>
                    <a:p>
                      <a:pPr marL="112903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END-IF</a:t>
                      </a:r>
                    </a:p>
                    <a:p>
                      <a:pPr marL="450215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6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END-WHILE</a:t>
                      </a:r>
                    </a:p>
                  </a:txBody>
                  <a:tcPr marL="48217" marR="482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4148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8339"/>
            <a:ext cx="8229600" cy="614362"/>
          </a:xfrm>
        </p:spPr>
        <p:txBody>
          <a:bodyPr/>
          <a:lstStyle/>
          <a:p>
            <a:r>
              <a:rPr lang="en-US" sz="1800" dirty="0" err="1"/>
              <a:t>posisi</a:t>
            </a:r>
            <a:r>
              <a:rPr lang="en-US" sz="1800" dirty="0"/>
              <a:t> (2,2), (2,3). </a:t>
            </a:r>
            <a:r>
              <a:rPr lang="en-US" sz="1800" dirty="0" err="1" smtClean="0"/>
              <a:t>Posisi</a:t>
            </a:r>
            <a:r>
              <a:rPr lang="en-US" sz="1800" dirty="0" smtClean="0"/>
              <a:t> (1,3</a:t>
            </a:r>
            <a:r>
              <a:rPr lang="en-US" sz="1800" dirty="0"/>
              <a:t>), (2,4), </a:t>
            </a:r>
            <a:r>
              <a:rPr lang="en-US" sz="1800" dirty="0" err="1"/>
              <a:t>posisi</a:t>
            </a:r>
            <a:r>
              <a:rPr lang="en-US" sz="1800" dirty="0"/>
              <a:t> (1,4</a:t>
            </a:r>
            <a:r>
              <a:rPr lang="en-US" sz="1800" dirty="0" smtClean="0"/>
              <a:t>). </a:t>
            </a:r>
            <a:r>
              <a:rPr lang="en-US" sz="1800" dirty="0"/>
              <a:t>(2,5), di </a:t>
            </a:r>
            <a:r>
              <a:rPr lang="en-US" sz="1800" dirty="0" err="1"/>
              <a:t>posisi</a:t>
            </a:r>
            <a:r>
              <a:rPr lang="en-US" sz="1800" dirty="0"/>
              <a:t> (1,5). (3,5), </a:t>
            </a:r>
            <a:r>
              <a:rPr lang="en-US" sz="1800" dirty="0" err="1"/>
              <a:t>posisi</a:t>
            </a:r>
            <a:r>
              <a:rPr lang="en-US" sz="1800" dirty="0"/>
              <a:t> (3,6).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4322" y="1430878"/>
            <a:ext cx="5243746" cy="5220747"/>
          </a:xfrm>
          <a:prstGeom prst="rect">
            <a:avLst/>
          </a:prstGeom>
          <a:solidFill>
            <a:srgbClr val="FFFF00"/>
          </a:solidFill>
        </p:spPr>
      </p:pic>
    </p:spTree>
    <p:extLst>
      <p:ext uri="{BB962C8B-B14F-4D97-AF65-F5344CB8AC3E}">
        <p14:creationId xmlns:p14="http://schemas.microsoft.com/office/powerpoint/2010/main" val="95349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6" y="546100"/>
            <a:ext cx="8229600" cy="630238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/>
              </a:rPr>
              <a:t>Rantai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Kode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731838"/>
            <a:ext cx="8229600" cy="5943600"/>
          </a:xfrm>
        </p:spPr>
        <p:txBody>
          <a:bodyPr/>
          <a:lstStyle/>
          <a:p>
            <a:r>
              <a:rPr lang="en-US" dirty="0" err="1" smtClean="0"/>
              <a:t>Rantai</a:t>
            </a:r>
            <a:r>
              <a:rPr lang="en-US" dirty="0" smtClean="0"/>
              <a:t> </a:t>
            </a:r>
            <a:r>
              <a:rPr lang="en-US" dirty="0" err="1" smtClean="0"/>
              <a:t>kode</a:t>
            </a:r>
            <a:r>
              <a:rPr lang="en-US" dirty="0" smtClean="0"/>
              <a:t> (</a:t>
            </a:r>
            <a:r>
              <a:rPr lang="en-US" i="1" dirty="0" smtClean="0"/>
              <a:t>code chain</a:t>
            </a:r>
            <a:r>
              <a:rPr lang="en-US" dirty="0" smtClean="0"/>
              <a:t>) </a:t>
            </a:r>
            <a:r>
              <a:rPr lang="en-US" dirty="0" err="1" smtClean="0"/>
              <a:t>merupakan</a:t>
            </a:r>
            <a:r>
              <a:rPr lang="en-US" dirty="0" smtClean="0"/>
              <a:t> </a:t>
            </a:r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representasi</a:t>
            </a:r>
            <a:r>
              <a:rPr lang="en-US" dirty="0" smtClean="0"/>
              <a:t> </a:t>
            </a:r>
            <a:r>
              <a:rPr lang="en-US" dirty="0" err="1" smtClean="0"/>
              <a:t>kontur</a:t>
            </a:r>
            <a:r>
              <a:rPr lang="en-US" dirty="0" smtClean="0"/>
              <a:t> yang </a:t>
            </a:r>
            <a:r>
              <a:rPr lang="en-US" dirty="0" err="1" smtClean="0"/>
              <a:t>mula-mula</a:t>
            </a:r>
            <a:r>
              <a:rPr lang="en-US" dirty="0" smtClean="0"/>
              <a:t> </a:t>
            </a:r>
            <a:r>
              <a:rPr lang="en-US" dirty="0" err="1" smtClean="0"/>
              <a:t>diperkenalkan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Freeman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tahun</a:t>
            </a:r>
            <a:r>
              <a:rPr lang="en-US" dirty="0" smtClean="0"/>
              <a:t> 1961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4189" y="1932866"/>
            <a:ext cx="3650375" cy="14961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036204" y="2311601"/>
                <a:ext cx="387798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𝑖𝑛𝑑𝑒𝑘𝑠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=3 ∆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+ ∆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+5</m:t>
                    </m:r>
                  </m:oMath>
                </a14:m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		</a:t>
                </a:r>
                <a:endParaRPr lang="en-US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6204" y="2311601"/>
                <a:ext cx="3877985" cy="369332"/>
              </a:xfrm>
              <a:prstGeom prst="rect">
                <a:avLst/>
              </a:prstGeom>
              <a:blipFill rotWithShape="0">
                <a:blip r:embed="rId3"/>
                <a:stretch>
                  <a:fillRect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689196" y="2966387"/>
                <a:ext cx="4572000" cy="92333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i="1" kern="50" smtClean="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menyatakan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selisih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kolom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dua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piksel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yang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bertetangga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dan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kern="5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∆</m:t>
                    </m:r>
                    <m:r>
                      <a:rPr lang="en-US" i="1" kern="50">
                        <a:effectLst/>
                        <a:latin typeface="Cambria Math" panose="02040503050406030204" pitchFamily="18" charset="0"/>
                        <a:ea typeface="Arial Unicode MS" panose="020B0604020202020204" pitchFamily="34" charset="-128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menyatakan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selisih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nilai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baris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dua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piksel</a:t>
                </a:r>
                <a:r>
                  <a:rPr lang="en-US" kern="50" dirty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 yang </a:t>
                </a:r>
                <a:r>
                  <a:rPr lang="en-US" kern="50" dirty="0" err="1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bertetangga</a:t>
                </a:r>
                <a:endParaRPr lang="en-US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196" y="2966387"/>
                <a:ext cx="4572000" cy="923330"/>
              </a:xfrm>
              <a:prstGeom prst="rect">
                <a:avLst/>
              </a:prstGeom>
              <a:blipFill rotWithShape="0">
                <a:blip r:embed="rId4"/>
                <a:stretch>
                  <a:fillRect l="-1067" t="-3974" b="-9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4196586"/>
                  </p:ext>
                </p:extLst>
              </p:nvPr>
            </p:nvGraphicFramePr>
            <p:xfrm>
              <a:off x="860744" y="4239978"/>
              <a:ext cx="4250690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20395"/>
                    <a:gridCol w="720090"/>
                    <a:gridCol w="1170305"/>
                    <a:gridCol w="1739900"/>
                  </a:tblGrid>
                  <a:tr h="0"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kern="50">
                                    <a:solidFill>
                                      <a:srgbClr val="FFFF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 panose="020B0604020202020204" pitchFamily="34" charset="-128"/>
                                  </a:rPr>
                                  <m:t>∆</m:t>
                                </m:r>
                                <m:r>
                                  <a:rPr lang="en-US" sz="1200" i="1" kern="50">
                                    <a:solidFill>
                                      <a:srgbClr val="FFFF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 panose="020B0604020202020204" pitchFamily="34" charset="-128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200" i="1" kern="50">
                                    <a:solidFill>
                                      <a:srgbClr val="FFFF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 panose="020B0604020202020204" pitchFamily="34" charset="-128"/>
                                  </a:rPr>
                                  <m:t>∆</m:t>
                                </m:r>
                                <m:r>
                                  <a:rPr lang="en-US" sz="1200" i="1" kern="50">
                                    <a:solidFill>
                                      <a:srgbClr val="FFFFFF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Arial Unicode MS" panose="020B0604020202020204" pitchFamily="34" charset="-128"/>
                                  </a:rPr>
                                  <m:t>𝑦</m:t>
                                </m:r>
                              </m:oMath>
                            </m:oMathPara>
                          </a14:m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b="1" kern="50">
                              <a:solidFill>
                                <a:srgbClr val="FFFFFF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Kode Rantai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b="1" kern="50">
                              <a:solidFill>
                                <a:srgbClr val="FFFFFF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Indeks </a:t>
                          </a:r>
                          <a14:m>
                            <m:oMath xmlns:m="http://schemas.openxmlformats.org/officeDocument/2006/math">
                              <m:r>
                                <a:rPr lang="en-US" sz="1200" i="1" kern="5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</a:rPr>
                                <m:t>=3 ∆</m:t>
                              </m:r>
                              <m:r>
                                <a:rPr lang="en-US" sz="1200" i="1" kern="5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</a:rPr>
                                <m:t>𝑦</m:t>
                              </m:r>
                              <m:r>
                                <a:rPr lang="en-US" sz="1200" i="1" kern="5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</a:rPr>
                                <m:t>+ ∆</m:t>
                              </m:r>
                              <m:r>
                                <a:rPr lang="en-US" sz="1200" i="1" kern="5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</a:rPr>
                                <m:t>𝑥</m:t>
                              </m:r>
                              <m:r>
                                <a:rPr lang="en-US" sz="1200" i="1" kern="50">
                                  <a:solidFill>
                                    <a:srgbClr val="FFFFFF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</a:rPr>
                                <m:t>+5</m:t>
                              </m:r>
                            </m:oMath>
                          </a14:m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6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8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2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2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5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7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3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7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9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3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4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4</a:t>
                          </a:r>
                          <a:endParaRPr lang="en-US" sz="1200" kern="50" dirty="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84196586"/>
                  </p:ext>
                </p:extLst>
              </p:nvPr>
            </p:nvGraphicFramePr>
            <p:xfrm>
              <a:off x="860744" y="4239978"/>
              <a:ext cx="4250690" cy="2194560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620395"/>
                    <a:gridCol w="720090"/>
                    <a:gridCol w="1170305"/>
                    <a:gridCol w="1739900"/>
                  </a:tblGrid>
                  <a:tr h="2743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980" t="-2222" r="-586275" b="-72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87288" t="-2222" r="-406780" b="-72444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just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b="1" kern="50">
                              <a:solidFill>
                                <a:srgbClr val="FFFFFF"/>
                              </a:solidFill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Kode Rantai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44406" t="-2222" r="-699" b="-724444"/>
                          </a:stretch>
                        </a:blip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6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8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2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2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5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7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3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7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9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+1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3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  <a:tr h="274320"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-1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0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4</a:t>
                          </a:r>
                          <a:endParaRPr lang="en-US" sz="1200" kern="5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5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tabLst>
                              <a:tab pos="270510" algn="l"/>
                            </a:tabLst>
                          </a:pPr>
                          <a:r>
                            <a:rPr lang="en-US" sz="1200" kern="50" dirty="0">
                              <a:effectLst/>
                              <a:latin typeface="Times New Roman" panose="02020603050405020304" pitchFamily="18" charset="0"/>
                              <a:ea typeface="Calibri" panose="020F0502020204030204" pitchFamily="34" charset="0"/>
                            </a:rPr>
                            <a:t>4</a:t>
                          </a:r>
                          <a:endParaRPr lang="en-US" sz="1200" kern="50" dirty="0">
                            <a:effectLst/>
                            <a:latin typeface="Times New Roman" panose="02020603050405020304" pitchFamily="18" charset="0"/>
                            <a:ea typeface="Arial Unicode MS" panose="020B0604020202020204" pitchFamily="34" charset="-128"/>
                          </a:endParaRPr>
                        </a:p>
                      </a:txBody>
                      <a:tcPr marL="68580" marR="68580" marT="0" marB="0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>
                            <a:lumMod val="50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73565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47700" y="661405"/>
            <a:ext cx="7991476" cy="4588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function [kode_rantai, xawal, yawal] = chain_code(U)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CHAIN_CODE Digunakan untuk mendapatkan titik awal (x, y) dan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kode rantai dari kontur U yang datanya telah terurutkan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misalnya melalui get_contour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en-US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Kode    1    2    3    4    5    6    7    8    9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Kode =  ['3', '2', '1', '4', '0', '0', '5', '6', '7' ]; 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xawal = U(1,2);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yawal = U(1,1);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kode_rantai = '';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p=2: length(U)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deltay = U(p, 1) - U(p-1, 1);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deltax = U(p, 2) - U(p-1, 2);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indeks = 3 * deltay + deltax + 5;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kode_rantai = strcat(kode_rantai, Kode(indeks));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50000"/>
              </a:lnSpc>
            </a:pPr>
            <a:r>
              <a:rPr lang="en-US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en-US" sz="1400" b="1" kern="50" dirty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52500" y="5130264"/>
            <a:ext cx="6567488" cy="11449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tabLst>
                <a:tab pos="270510" algn="l"/>
              </a:tabLst>
            </a:pP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Daun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=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imread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('c:\image\daun_bin.png'); 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28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C =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inbound_tracing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Daun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); 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28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algn="just">
              <a:lnSpc>
                <a:spcPct val="115000"/>
              </a:lnSpc>
              <a:tabLst>
                <a:tab pos="270510" algn="l"/>
              </a:tabLst>
            </a:pP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[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kode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, x, y] =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chain_code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(C) 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28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716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4631" y="154585"/>
            <a:ext cx="4448970" cy="6880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function show_contour(x, y, rantai_kode)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SHOW_CONTOUR Contoh untuk menggambar kontur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melalui rantai kode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Masukan fungsi ini adalah hasil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fungsi chain_code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  0   1   2   3   4   5   6   7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Dx = [ +1, +1,  0, -1, -1, -1,  0, +1];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Dy = [  0, -1, -1,  -1, 0, +1, +1, +1];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 = zeros(1,2);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U(1,1) = y;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U(1,2) = x;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p=2: length(rantai_kode)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bilangan = rantai_kode(p) - 48;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posx = U(p-1, 2) + Dx(bilangan + 1);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posy = U(p-1, 1) + Dy(bilangan + 1);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U(p, 1) = posy;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U(p, 2) = posx;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Membentuk gambar kontur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maks_x = max(U(p,2));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maks_y = max(U(p,1));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D = zeros(maks_y, maks_x);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p=1: length(U)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D(U(p,1), U(p,2)) = 1;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imshow(D);</a:t>
            </a:r>
            <a:endParaRPr lang="en-US" sz="1200" kern="50" dirty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3601" y="4008115"/>
            <a:ext cx="3622674" cy="1666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mendasarkan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kode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yang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dihasilkan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melalui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get_counter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,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dapat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dilakukan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pengujian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seperti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berikut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6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</a:t>
            </a:r>
            <a:r>
              <a:rPr lang="en-US" sz="16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show_contour</a:t>
            </a:r>
            <a:r>
              <a:rPr lang="en-US" sz="16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</a:t>
            </a:r>
            <a:r>
              <a:rPr lang="en-US" sz="16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x,y,kode</a:t>
            </a:r>
            <a:r>
              <a:rPr lang="en-US" sz="16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)</a:t>
            </a:r>
            <a:endParaRPr lang="en-US" sz="16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3777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rantai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, </a:t>
            </a:r>
            <a:r>
              <a:rPr lang="en-US" dirty="0" err="1"/>
              <a:t>antara</a:t>
            </a:r>
            <a:r>
              <a:rPr lang="en-US" dirty="0"/>
              <a:t> lain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pencocokan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(Yu, </a:t>
            </a:r>
            <a:r>
              <a:rPr lang="en-US" dirty="0" err="1"/>
              <a:t>dkk</a:t>
            </a:r>
            <a:r>
              <a:rPr lang="en-US" dirty="0"/>
              <a:t>., 2010)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huruf</a:t>
            </a:r>
            <a:r>
              <a:rPr lang="en-US" dirty="0"/>
              <a:t> Arab/Farsi (</a:t>
            </a:r>
            <a:r>
              <a:rPr lang="en-US" dirty="0" err="1"/>
              <a:t>Izakian</a:t>
            </a:r>
            <a:r>
              <a:rPr lang="en-US" dirty="0"/>
              <a:t>, </a:t>
            </a:r>
            <a:r>
              <a:rPr lang="en-US" dirty="0" err="1"/>
              <a:t>dkk</a:t>
            </a:r>
            <a:r>
              <a:rPr lang="en-US" dirty="0"/>
              <a:t>., 2008).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representasi</a:t>
            </a:r>
            <a:r>
              <a:rPr lang="en-US" dirty="0"/>
              <a:t> </a:t>
            </a:r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rantai</a:t>
            </a:r>
            <a:r>
              <a:rPr lang="en-US" dirty="0"/>
              <a:t> </a:t>
            </a:r>
            <a:r>
              <a:rPr lang="en-US" dirty="0" err="1"/>
              <a:t>sebenarnya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(</a:t>
            </a:r>
            <a:r>
              <a:rPr lang="en-US" dirty="0" err="1"/>
              <a:t>Levner</a:t>
            </a:r>
            <a:r>
              <a:rPr lang="en-US" dirty="0"/>
              <a:t>, 2002).</a:t>
            </a:r>
          </a:p>
          <a:p>
            <a:pPr lvl="0"/>
            <a:r>
              <a:rPr lang="en-US" dirty="0" err="1"/>
              <a:t>Kode</a:t>
            </a:r>
            <a:r>
              <a:rPr lang="en-US" dirty="0"/>
              <a:t>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Sensitif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distorsi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segmentasi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penyekalaan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rotasi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21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35000"/>
            <a:ext cx="8229600" cy="5334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Perimeter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9800"/>
            <a:ext cx="8229600" cy="4525962"/>
          </a:xfrm>
        </p:spPr>
        <p:txBody>
          <a:bodyPr/>
          <a:lstStyle/>
          <a:p>
            <a:r>
              <a:rPr lang="en-US" dirty="0"/>
              <a:t>Perimeter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keliling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panjang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87" y="2309240"/>
            <a:ext cx="5040826" cy="2747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850" y="2733885"/>
            <a:ext cx="3285714" cy="33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874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3508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function hasil = perim1(BW)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% </a:t>
            </a:r>
            <a:r>
              <a:rPr lang="en-US" sz="1600" dirty="0">
                <a:solidFill>
                  <a:schemeClr val="tx2">
                    <a:lumMod val="90000"/>
                  </a:schemeClr>
                </a:solidFill>
              </a:rPr>
              <a:t>PERIM1 </a:t>
            </a: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Untuk menghitung perimeter suatu objek pada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%    BW (citra biner)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% </a:t>
            </a:r>
            <a:r>
              <a:rPr lang="en-US" sz="1600" dirty="0">
                <a:solidFill>
                  <a:schemeClr val="tx2">
                    <a:lumMod val="90000"/>
                  </a:schemeClr>
                </a:solidFill>
              </a:rPr>
              <a:t>   </a:t>
            </a: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hasil menyatakan hasil perhitungan perimeter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 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U = inbound_tracing(BW);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hasil = length(U)</a:t>
            </a:r>
            <a:r>
              <a:rPr lang="en-US" sz="1600" dirty="0">
                <a:solidFill>
                  <a:schemeClr val="tx2">
                    <a:lumMod val="90000"/>
                  </a:schemeClr>
                </a:solidFill>
              </a:rPr>
              <a:t> - 1</a:t>
            </a:r>
            <a:r>
              <a:rPr lang="id-ID" sz="1600" dirty="0">
                <a:solidFill>
                  <a:schemeClr val="tx2">
                    <a:lumMod val="90000"/>
                  </a:schemeClr>
                </a:solidFill>
              </a:rPr>
              <a:t>;</a:t>
            </a: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endParaRPr lang="en-US" sz="16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35038" y="3004488"/>
            <a:ext cx="677386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Img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= 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imread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('C:\Image\daun_bin.png'); 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28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perim1(</a:t>
            </a: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Img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) 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28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ans</a:t>
            </a:r>
            <a:r>
              <a:rPr lang="en-US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= 1409</a:t>
            </a:r>
            <a:endParaRPr lang="en-US" sz="28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1690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38138"/>
                <a:ext cx="8229600" cy="121126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1600" b="1" dirty="0" err="1"/>
                  <a:t>Jarak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antarpiksel</a:t>
                </a:r>
                <a:r>
                  <a:rPr lang="en-US" sz="1600" b="1" dirty="0"/>
                  <a:t> </a:t>
                </a:r>
                <a:r>
                  <a:rPr lang="en-US" sz="1600" b="1" dirty="0" err="1"/>
                  <a:t>pada</a:t>
                </a:r>
                <a:r>
                  <a:rPr lang="en-US" sz="1600" b="1" dirty="0"/>
                  <a:t> </a:t>
                </a:r>
                <a:r>
                  <a:rPr lang="en-US" sz="1600" b="1" dirty="0" smtClean="0"/>
                  <a:t>8-ketetanggaan</a:t>
                </a:r>
              </a:p>
              <a:p>
                <a:pPr marL="0" indent="0">
                  <a:buNone/>
                </a:pPr>
                <a:endParaRPr lang="en-US" sz="1600" b="1" dirty="0"/>
              </a:p>
              <a:p>
                <a:pPr marL="0" indent="0">
                  <a:buNone/>
                </a:pPr>
                <a:r>
                  <a:rPr lang="en-US" sz="1600" dirty="0"/>
                  <a:t>	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en-US" sz="1600" dirty="0"/>
                  <a:t>	</a:t>
                </a:r>
                <a:endParaRPr lang="en-US" sz="1600" dirty="0" smtClean="0"/>
              </a:p>
              <a:p>
                <a:pPr marL="0" indent="0">
                  <a:buNone/>
                </a:pPr>
                <a:r>
                  <a:rPr lang="en-US" sz="1600" dirty="0"/>
                  <a:t>N</a:t>
                </a:r>
                <a:r>
                  <a:rPr lang="en-US" sz="1600" baseline="-25000" dirty="0"/>
                  <a:t>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menyatakan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jumlah</a:t>
                </a:r>
                <a:r>
                  <a:rPr lang="en-US" sz="1600" dirty="0"/>
                  <a:t> </a:t>
                </a:r>
                <a:r>
                  <a:rPr lang="en-US" sz="1600" dirty="0" err="1"/>
                  <a:t>kode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genap</a:t>
                </a:r>
                <a:r>
                  <a:rPr lang="en-US" sz="1600" dirty="0"/>
                  <a:t> </a:t>
                </a:r>
                <a:r>
                  <a:rPr lang="en-US" sz="1600" dirty="0" err="1"/>
                  <a:t>dan</a:t>
                </a:r>
                <a:r>
                  <a:rPr lang="en-US" sz="1600" dirty="0"/>
                  <a:t> N</a:t>
                </a:r>
                <a:r>
                  <a:rPr lang="en-US" sz="1600" baseline="-25000" dirty="0"/>
                  <a:t>o</a:t>
                </a:r>
                <a:r>
                  <a:rPr lang="en-US" sz="1600" dirty="0"/>
                  <a:t> </a:t>
                </a:r>
                <a:r>
                  <a:rPr lang="en-US" sz="1600" dirty="0" err="1"/>
                  <a:t>menyatakan</a:t>
                </a:r>
                <a:r>
                  <a:rPr lang="en-US" sz="1600" dirty="0"/>
                  <a:t> </a:t>
                </a:r>
                <a:r>
                  <a:rPr lang="en-US" sz="1600" dirty="0" err="1"/>
                  <a:t>jumlah</a:t>
                </a:r>
                <a:r>
                  <a:rPr lang="en-US" sz="1600" dirty="0"/>
                  <a:t> </a:t>
                </a:r>
                <a:r>
                  <a:rPr lang="en-US" sz="1600" dirty="0" err="1"/>
                  <a:t>kode</a:t>
                </a:r>
                <a:r>
                  <a:rPr lang="en-US" sz="1600" dirty="0"/>
                  <a:t> </a:t>
                </a:r>
                <a:r>
                  <a:rPr lang="en-US" sz="1600" dirty="0" err="1"/>
                  <a:t>ganjil</a:t>
                </a:r>
                <a:r>
                  <a:rPr lang="en-US" sz="1600" dirty="0"/>
                  <a:t>. </a:t>
                </a:r>
                <a:endParaRPr lang="en-US" sz="1600" dirty="0" smtClean="0"/>
              </a:p>
              <a:p>
                <a:pPr marL="0" indent="0">
                  <a:buNone/>
                </a:pPr>
                <a:endParaRPr lang="en-US" sz="16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38138"/>
                <a:ext cx="8229600" cy="1211262"/>
              </a:xfrm>
              <a:blipFill rotWithShape="0">
                <a:blip r:embed="rId2"/>
                <a:stretch>
                  <a:fillRect l="-370" t="-1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1549400"/>
            <a:ext cx="6616700" cy="4969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function hasil = perim2(BW)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</a:t>
            </a:r>
            <a:r>
              <a:rPr lang="en-US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PERIM2 </a:t>
            </a: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Untuk menghitung perimeter suatu objek pada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BW (citra biner) dengan menggunakan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chain code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</a:t>
            </a:r>
            <a:r>
              <a:rPr lang="en-US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</a:t>
            </a: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hasil menyatakan hasil perhitungan perimeter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 = inbound_tracing(BW);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kode_rantai = chain_code(U);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jum_genap = 0;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jum_ganjil = 0;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p=1: length(kode_rantai)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kode = kode_rantai(p);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if (kode == '0') || (kode == '2') || (kode == '4') || ...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(kode == '6') || (kode == '8')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jum_genap = jum_genap + 1;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else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jum_ganjil = jum_ganjil + 1;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end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2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2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hasil = jum_genap + jum_ganjil * sqrt(2);</a:t>
            </a:r>
            <a:endParaRPr lang="en-US" sz="1200" kern="50" dirty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298951" y="547200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Daun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=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imread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('C:\Image\daun_bin.png');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051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&gt;&gt; perim2(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Daun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)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62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7700"/>
            <a:ext cx="8229600" cy="5461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/>
              </a:rPr>
              <a:t>Luas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0750"/>
            <a:ext cx="8229600" cy="4525962"/>
          </a:xfrm>
        </p:spPr>
        <p:txBody>
          <a:bodyPr/>
          <a:lstStyle/>
          <a:p>
            <a:r>
              <a:rPr lang="en-US" dirty="0"/>
              <a:t>Cara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tersebut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478869"/>
              </p:ext>
            </p:extLst>
          </p:nvPr>
        </p:nvGraphicFramePr>
        <p:xfrm>
          <a:off x="671830" y="2408079"/>
          <a:ext cx="4420870" cy="4107021"/>
        </p:xfrm>
        <a:graphic>
          <a:graphicData uri="http://schemas.openxmlformats.org/drawingml/2006/table">
            <a:tbl>
              <a:tblPr firstRow="1" firstCol="1" bandRow="1"/>
              <a:tblGrid>
                <a:gridCol w="4420870"/>
              </a:tblGrid>
              <a:tr h="410702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b="1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ALGORITMA 8.7 – </a:t>
                      </a:r>
                      <a:r>
                        <a:rPr lang="en-US" sz="1200" b="1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Menghitung</a:t>
                      </a:r>
                      <a:r>
                        <a:rPr lang="en-US" sz="1200" b="1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b="1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luas</a:t>
                      </a:r>
                      <a:r>
                        <a:rPr lang="en-US" sz="1200" b="1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b="1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objek</a:t>
                      </a:r>
                      <a:endParaRPr lang="en-US" sz="1200" kern="50" dirty="0">
                        <a:solidFill>
                          <a:schemeClr val="tx2">
                            <a:lumMod val="9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 (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m,n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): Citra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berukuran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M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baris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N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kolom</a:t>
                      </a:r>
                      <a:endParaRPr lang="en-US" sz="1200" kern="50" dirty="0">
                        <a:solidFill>
                          <a:schemeClr val="tx2">
                            <a:lumMod val="9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Keluaran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luas</a:t>
                      </a:r>
                      <a:endParaRPr lang="en-US" sz="1200" kern="50" dirty="0">
                        <a:solidFill>
                          <a:schemeClr val="tx2">
                            <a:lumMod val="9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luas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0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FOR p = 1 to m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FOR j = 1 to n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IF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piksel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(p, q)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dalam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objek</a:t>
                      </a:r>
                      <a:endParaRPr lang="en-US" sz="1200" kern="50" dirty="0">
                        <a:solidFill>
                          <a:schemeClr val="tx2">
                            <a:lumMod val="9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  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luas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200" kern="50" dirty="0" err="1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luas</a:t>
                      </a: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+ 1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END-IF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END-FOR</a:t>
                      </a: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200" kern="50" dirty="0">
                          <a:solidFill>
                            <a:schemeClr val="tx2">
                              <a:lumMod val="9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END-FOR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150646" y="2391462"/>
            <a:ext cx="3413918" cy="3304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function hasil = luas(BW)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</a:t>
            </a:r>
            <a:r>
              <a:rPr lang="en-US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LUAS </a:t>
            </a: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Untuk menghitung luas citra BW (citra biner)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[tinggi, lebar] = size(BW);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hasil = 0;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 = 1 : tinggi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q = 1 : lebar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if BW(p, q) == 1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    hasil = hasil + 1;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end</a:t>
            </a:r>
            <a:endParaRPr lang="en-US" sz="1400" b="1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>
              <a:lnSpc>
                <a:spcPct val="115000"/>
              </a:lnSpc>
            </a:pPr>
            <a:r>
              <a:rPr lang="id-ID" sz="1400" b="1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end</a:t>
            </a:r>
            <a:endParaRPr lang="en-US" sz="1400" b="1" kern="50" dirty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464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254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&gt;&gt; D = [ 0 0 0 0 0 0</a:t>
            </a:r>
          </a:p>
          <a:p>
            <a:pPr marL="0" indent="0">
              <a:buNone/>
            </a:pPr>
            <a:r>
              <a:rPr lang="en-US" sz="1600" dirty="0"/>
              <a:t>         0 1 1 1 1 0</a:t>
            </a:r>
          </a:p>
          <a:p>
            <a:pPr marL="0" indent="0">
              <a:buNone/>
            </a:pPr>
            <a:r>
              <a:rPr lang="en-US" sz="1600" dirty="0"/>
              <a:t>         0 0 1 1 1 0</a:t>
            </a:r>
          </a:p>
          <a:p>
            <a:pPr marL="0" indent="0">
              <a:buNone/>
            </a:pPr>
            <a:r>
              <a:rPr lang="en-US" sz="1600" dirty="0"/>
              <a:t>         0 1 1 1 0 0</a:t>
            </a:r>
          </a:p>
          <a:p>
            <a:pPr marL="0" indent="0">
              <a:buNone/>
            </a:pPr>
            <a:r>
              <a:rPr lang="en-US" sz="1600" dirty="0"/>
              <a:t>         0 0 1 1 1 0</a:t>
            </a:r>
          </a:p>
          <a:p>
            <a:pPr marL="0" indent="0">
              <a:buNone/>
            </a:pPr>
            <a:r>
              <a:rPr lang="en-US" sz="1600" dirty="0"/>
              <a:t>         0 0 0 0 0 0 ]; </a:t>
            </a:r>
            <a:r>
              <a:rPr lang="en-US" sz="1600" dirty="0">
                <a:sym typeface="Wingdings" panose="05000000000000000000" pitchFamily="2" charset="2"/>
              </a:rPr>
              <a:t>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&gt;&gt; </a:t>
            </a:r>
            <a:r>
              <a:rPr lang="en-US" sz="1600" dirty="0" err="1"/>
              <a:t>luas</a:t>
            </a:r>
            <a:r>
              <a:rPr lang="en-US" sz="1600" dirty="0"/>
              <a:t>(D) </a:t>
            </a:r>
            <a:r>
              <a:rPr lang="en-US" sz="1600" dirty="0">
                <a:sym typeface="Wingdings" panose="05000000000000000000" pitchFamily="2" charset="2"/>
              </a:rPr>
              <a:t>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ans</a:t>
            </a:r>
            <a:r>
              <a:rPr lang="en-US" sz="1600" dirty="0"/>
              <a:t> =  13</a:t>
            </a:r>
          </a:p>
          <a:p>
            <a:pPr marL="0" indent="0">
              <a:buNone/>
            </a:pPr>
            <a:r>
              <a:rPr lang="en-US" sz="1600" dirty="0"/>
              <a:t>&gt;&gt; </a:t>
            </a:r>
          </a:p>
          <a:p>
            <a:pPr marL="0" indent="0">
              <a:buNone/>
            </a:pPr>
            <a:r>
              <a:rPr lang="en-US" sz="1600" dirty="0"/>
              <a:t>	  &gt;&gt; </a:t>
            </a:r>
            <a:r>
              <a:rPr lang="en-US" sz="1600" dirty="0" err="1"/>
              <a:t>Daun</a:t>
            </a:r>
            <a:r>
              <a:rPr lang="en-US" sz="1600" dirty="0"/>
              <a:t> = </a:t>
            </a:r>
            <a:r>
              <a:rPr lang="en-US" sz="1600" dirty="0" err="1"/>
              <a:t>imread</a:t>
            </a:r>
            <a:r>
              <a:rPr lang="en-US" sz="1600" dirty="0"/>
              <a:t>('c:\image\daun_bin.png'); </a:t>
            </a:r>
            <a:r>
              <a:rPr lang="en-US" sz="1600" dirty="0">
                <a:sym typeface="Wingdings" panose="05000000000000000000" pitchFamily="2" charset="2"/>
              </a:rPr>
              <a:t>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	  &gt;&gt; </a:t>
            </a:r>
            <a:r>
              <a:rPr lang="en-US" sz="1600" dirty="0" err="1"/>
              <a:t>luas</a:t>
            </a:r>
            <a:r>
              <a:rPr lang="en-US" sz="1600" dirty="0"/>
              <a:t>(</a:t>
            </a:r>
            <a:r>
              <a:rPr lang="en-US" sz="1600" dirty="0" err="1"/>
              <a:t>Daun</a:t>
            </a:r>
            <a:r>
              <a:rPr lang="en-US" sz="1600" dirty="0"/>
              <a:t>) </a:t>
            </a:r>
            <a:r>
              <a:rPr lang="en-US" sz="1600" dirty="0">
                <a:sym typeface="Wingdings" panose="05000000000000000000" pitchFamily="2" charset="2"/>
              </a:rPr>
              <a:t></a:t>
            </a: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ans</a:t>
            </a:r>
            <a:r>
              <a:rPr lang="en-US" sz="1600" dirty="0"/>
              <a:t> =  31862</a:t>
            </a:r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350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effectLst/>
              </a:rPr>
              <a:t>Diameter</a:t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96900" y="935334"/>
            <a:ext cx="7967664" cy="1156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Diameter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adalah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jarak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terpanjang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antara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dua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titik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dalam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tepi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objek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. Hal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itu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dapat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dihitung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dengan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menggunakan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metode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“Brute force” (Costa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dan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Cesar, 2001).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Algoritmanya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sebagai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6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berikut</a:t>
            </a:r>
            <a:r>
              <a:rPr lang="en-US" sz="16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.</a:t>
            </a:r>
            <a:endParaRPr lang="en-US" sz="16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784461"/>
              </p:ext>
            </p:extLst>
          </p:nvPr>
        </p:nvGraphicFramePr>
        <p:xfrm>
          <a:off x="808702" y="2103438"/>
          <a:ext cx="3564195" cy="4572000"/>
        </p:xfrm>
        <a:graphic>
          <a:graphicData uri="http://schemas.openxmlformats.org/drawingml/2006/table">
            <a:tbl>
              <a:tblPr firstRow="1" firstCol="1" bandRow="1"/>
              <a:tblGrid>
                <a:gridCol w="3564195"/>
              </a:tblGrid>
              <a:tr h="4525962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0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ALGORITMA 8.8 –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Estimasi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diameter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bentuk</a:t>
                      </a:r>
                      <a:endParaRPr lang="en-US" sz="1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 (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m,n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): Citra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berukuran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m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baris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n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kolom</a:t>
                      </a:r>
                      <a:endParaRPr lang="en-US" sz="1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Keluaran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diameter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U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tepi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objek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(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misalnya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melalui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morfologi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jumlah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elemen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U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jarak_maks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0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FOR p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1 TO c-1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FOR q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p+1 TO c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IF | U(p) – U(q) | &gt;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jarak_maks</a:t>
                      </a:r>
                      <a:endParaRPr lang="en-US" sz="1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  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jarak_maks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| U(p) – U(q) |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   piksel1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p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   piksel2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q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END-IF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END-FOR</a:t>
                      </a:r>
                    </a:p>
                    <a:p>
                      <a:pPr marL="45720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END-FOR</a:t>
                      </a:r>
                    </a:p>
                    <a:p>
                      <a:pPr marL="342900" marR="0" lvl="0" indent="-34290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diameter 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0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jarak_maks</a:t>
                      </a:r>
                      <a:endParaRPr lang="en-US" sz="10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0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</a:txBody>
                  <a:tcPr marL="56575" marR="5657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347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4176" y="254000"/>
            <a:ext cx="7426324" cy="6261100"/>
          </a:xfrm>
        </p:spPr>
        <p:txBody>
          <a:bodyPr/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function [diameter, x1, y1, x2, y2] = peroleh_diameter(BW)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PEROLEH_DIAMETER Digunakan untuk menghitung panjang objek 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pada citra BW (citra biner).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Hasil: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   diameter : panjang objek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   x1, y1, x2, y2 : menyatakan dua titik yang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%        mewakili panjang tersebut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U = get_contour(BW);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n = length(U);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jarak_maks = 0;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piksel1 = 0;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piksel2 = 0;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for p=1 : n-1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for q=p+1 : n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jarak = sqrt((U(p,1)-U(q,1)) ^ 2 + (U(p,2)-U(q,2)) ^ 2);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if jarak &gt; jarak_maks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    jarak_maks = jarak;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    piksel1 = p;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    piksel2 = q;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    end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   end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end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y1 = U(piksel1, 1);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x1 = U(piksel1, 2);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y2 = U(piksel2, 1);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x2 = U(piksel2, 2);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 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1400" kern="0" dirty="0" smtClean="0">
                <a:solidFill>
                  <a:schemeClr val="tx2">
                    <a:lumMod val="90000"/>
                  </a:schemeClr>
                </a:solidFill>
                <a:effectLst/>
                <a:latin typeface="Courier New" panose="02070309020205020404" pitchFamily="49" charset="0"/>
                <a:ea typeface="Times New Roman" panose="02020603050405020304" pitchFamily="18" charset="0"/>
              </a:rPr>
              <a:t>diameter = jarak_maks;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marR="0" indent="0">
              <a:spcBef>
                <a:spcPts val="0"/>
              </a:spcBef>
              <a:spcAft>
                <a:spcPts val="1000"/>
              </a:spcAft>
              <a:buNone/>
              <a:tabLst>
                <a:tab pos="270510" algn="l"/>
              </a:tabLst>
            </a:pPr>
            <a:r>
              <a:rPr lang="en-US" sz="1400" kern="50" dirty="0" smtClean="0">
                <a:solidFill>
                  <a:schemeClr val="tx2">
                    <a:lumMod val="90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en-US" sz="1400" kern="50" dirty="0" smtClean="0">
              <a:solidFill>
                <a:schemeClr val="tx2">
                  <a:lumMod val="90000"/>
                </a:schemeClr>
              </a:solidFill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0" indent="0">
              <a:buNone/>
            </a:pPr>
            <a:endParaRPr lang="en-US" sz="1400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78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&gt;&gt; </a:t>
            </a:r>
            <a:r>
              <a:rPr lang="en-US" dirty="0" err="1"/>
              <a:t>Daun</a:t>
            </a:r>
            <a:r>
              <a:rPr lang="en-US" dirty="0"/>
              <a:t> = </a:t>
            </a:r>
            <a:r>
              <a:rPr lang="en-US" dirty="0" err="1"/>
              <a:t>imread</a:t>
            </a:r>
            <a:r>
              <a:rPr lang="en-US" dirty="0"/>
              <a:t>('c:\image\daun_bin.png');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[d,x1,y1,x2,y2] = </a:t>
            </a:r>
            <a:r>
              <a:rPr lang="en-US" dirty="0" err="1"/>
              <a:t>peroleh_diameter</a:t>
            </a:r>
            <a:r>
              <a:rPr lang="en-US" dirty="0"/>
              <a:t>(</a:t>
            </a:r>
            <a:r>
              <a:rPr lang="en-US" dirty="0" err="1"/>
              <a:t>Daun</a:t>
            </a:r>
            <a:r>
              <a:rPr lang="en-US" dirty="0"/>
              <a:t>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d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d =  515.1641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X = [x1,x2]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X =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   144   131</a:t>
            </a:r>
          </a:p>
          <a:p>
            <a:r>
              <a:rPr lang="en-US" dirty="0"/>
              <a:t> </a:t>
            </a:r>
          </a:p>
          <a:p>
            <a:r>
              <a:rPr lang="en-US" dirty="0"/>
              <a:t>&gt;&gt; Y = [y1,y2];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line(X,Y, '</a:t>
            </a:r>
            <a:r>
              <a:rPr lang="en-US" dirty="0" err="1"/>
              <a:t>Color','r</a:t>
            </a:r>
            <a:r>
              <a:rPr lang="en-US" dirty="0"/>
              <a:t>')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092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694" y="880651"/>
            <a:ext cx="2438611" cy="5096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8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19100"/>
            <a:ext cx="8229600" cy="444500"/>
          </a:xfrm>
        </p:spPr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tx2">
                    <a:lumMod val="90000"/>
                  </a:schemeClr>
                </a:solidFill>
                <a:effectLst/>
              </a:rPr>
              <a:t>Fitur</a:t>
            </a:r>
            <a:r>
              <a:rPr lang="en-US" sz="2000" b="1" dirty="0">
                <a:solidFill>
                  <a:schemeClr val="tx2">
                    <a:lumMod val="90000"/>
                  </a:schemeClr>
                </a:solidFill>
                <a:effectLst/>
              </a:rPr>
              <a:t> </a:t>
            </a:r>
            <a:r>
              <a:rPr lang="en-US" sz="2000" b="1" dirty="0" err="1">
                <a:solidFill>
                  <a:schemeClr val="tx2">
                    <a:lumMod val="90000"/>
                  </a:schemeClr>
                </a:solidFill>
                <a:effectLst/>
              </a:rPr>
              <a:t>Menggunakan</a:t>
            </a:r>
            <a:r>
              <a:rPr lang="en-US" sz="2000" b="1" dirty="0">
                <a:solidFill>
                  <a:schemeClr val="tx2">
                    <a:lumMod val="90000"/>
                  </a:schemeClr>
                </a:solidFill>
                <a:effectLst/>
              </a:rPr>
              <a:t> Perimeter, </a:t>
            </a:r>
            <a:r>
              <a:rPr lang="en-US" sz="2000" b="1" dirty="0" err="1">
                <a:solidFill>
                  <a:schemeClr val="tx2">
                    <a:lumMod val="90000"/>
                  </a:schemeClr>
                </a:solidFill>
                <a:effectLst/>
              </a:rPr>
              <a:t>Luas</a:t>
            </a:r>
            <a:r>
              <a:rPr lang="en-US" sz="2000" b="1" dirty="0">
                <a:solidFill>
                  <a:schemeClr val="tx2">
                    <a:lumMod val="90000"/>
                  </a:schemeClr>
                </a:solidFill>
                <a:effectLst/>
              </a:rPr>
              <a:t>, </a:t>
            </a:r>
            <a:r>
              <a:rPr lang="en-US" sz="2000" b="1" dirty="0" err="1">
                <a:solidFill>
                  <a:schemeClr val="tx2">
                    <a:lumMod val="90000"/>
                  </a:schemeClr>
                </a:solidFill>
                <a:effectLst/>
              </a:rPr>
              <a:t>dan</a:t>
            </a:r>
            <a:r>
              <a:rPr lang="en-US" sz="2000" b="1" dirty="0">
                <a:solidFill>
                  <a:schemeClr val="tx2">
                    <a:lumMod val="90000"/>
                  </a:schemeClr>
                </a:solidFill>
                <a:effectLst/>
              </a:rPr>
              <a:t> Diameter</a:t>
            </a:r>
            <a:endParaRPr lang="en-US" sz="2000" b="1" dirty="0">
              <a:solidFill>
                <a:schemeClr val="tx2">
                  <a:lumMod val="9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2038"/>
                <a:ext cx="8229600" cy="5453062"/>
              </a:xfrm>
            </p:spPr>
            <p:txBody>
              <a:bodyPr/>
              <a:lstStyle/>
              <a:p>
                <a:r>
                  <a:rPr lang="en-US" sz="2000" dirty="0" err="1"/>
                  <a:t>Fitur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seperti</a:t>
                </a:r>
                <a:r>
                  <a:rPr lang="en-US" sz="2000" dirty="0"/>
                  <a:t> perimeter, </a:t>
                </a:r>
                <a:r>
                  <a:rPr lang="en-US" sz="2000" dirty="0" err="1"/>
                  <a:t>luas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diameter </a:t>
                </a:r>
                <a:r>
                  <a:rPr lang="en-US" sz="2000" dirty="0" err="1" smtClean="0"/>
                  <a:t>tidak</a:t>
                </a:r>
                <a:r>
                  <a:rPr lang="en-US" sz="2000" dirty="0" smtClean="0"/>
                  <a:t> </a:t>
                </a:r>
                <a:r>
                  <a:rPr lang="en-US" sz="2000" dirty="0" err="1"/>
                  <a:t>dapat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digunakan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secara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mandiri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fitur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identifikasi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. </a:t>
                </a:r>
                <a:r>
                  <a:rPr lang="en-US" sz="2000" dirty="0" err="1" smtClean="0"/>
                  <a:t>krn</a:t>
                </a:r>
                <a:r>
                  <a:rPr lang="en-US" sz="2000" dirty="0" smtClean="0"/>
                  <a:t> </a:t>
                </a:r>
                <a:r>
                  <a:rPr lang="en-US" sz="2000" dirty="0" err="1"/>
                  <a:t>dipengaruhi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oleh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ukuran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. </a:t>
                </a:r>
                <a:r>
                  <a:rPr lang="en-US" sz="2000" dirty="0" smtClean="0"/>
                  <a:t>agar </a:t>
                </a:r>
                <a:r>
                  <a:rPr lang="en-US" sz="2000" dirty="0" err="1"/>
                  <a:t>tidak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bergantung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penyekalaan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beberapa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fitur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dapat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diturunkan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ketiga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fitur</a:t>
                </a:r>
                <a:r>
                  <a:rPr lang="en-US" sz="2000" dirty="0"/>
                  <a:t> </a:t>
                </a:r>
                <a:r>
                  <a:rPr lang="en-US" sz="2000" dirty="0" err="1" smtClean="0"/>
                  <a:t>tersebut</a:t>
                </a:r>
                <a:r>
                  <a:rPr lang="en-US" sz="2000" dirty="0" smtClean="0"/>
                  <a:t> :</a:t>
                </a:r>
              </a:p>
              <a:p>
                <a:endParaRPr lang="en-US" sz="2000" dirty="0" smtClean="0"/>
              </a:p>
              <a:p>
                <a:pPr lvl="0"/>
                <a:r>
                  <a:rPr lang="en-US" sz="2000" dirty="0" err="1"/>
                  <a:t>Kebulatan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bentuk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adalah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perbandingan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antara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luas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kuadrat</a:t>
                </a:r>
                <a:r>
                  <a:rPr lang="en-US" sz="2000" dirty="0"/>
                  <a:t> perimeter, yang </a:t>
                </a:r>
                <a:r>
                  <a:rPr lang="en-US" sz="2000" dirty="0" err="1"/>
                  <a:t>dinyatakan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dengan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rumus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seperti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𝑘𝑒𝑏𝑢𝑙𝑎𝑡𝑎𝑛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=4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𝜋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𝑅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/>
                  <a:t> </a:t>
                </a:r>
                <a:endParaRPr lang="en-US" sz="2000" dirty="0" smtClean="0"/>
              </a:p>
              <a:p>
                <a:endParaRPr lang="en-US" sz="2000" dirty="0"/>
              </a:p>
              <a:p>
                <a:r>
                  <a:rPr lang="en-US" sz="2000" dirty="0" err="1"/>
                  <a:t>Hasilnya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berupa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nilai</a:t>
                </a:r>
                <a:r>
                  <a:rPr lang="en-US" sz="2000" dirty="0"/>
                  <a:t> </a:t>
                </a:r>
                <a:r>
                  <a:rPr lang="en-US" sz="2000" u="sng" dirty="0"/>
                  <a:t>&lt;</a:t>
                </a:r>
                <a:r>
                  <a:rPr lang="en-US" sz="2000" dirty="0"/>
                  <a:t> 1. </a:t>
                </a:r>
                <a:r>
                  <a:rPr lang="en-US" sz="2000" dirty="0" err="1"/>
                  <a:t>Nilai</a:t>
                </a:r>
                <a:r>
                  <a:rPr lang="en-US" sz="2000" dirty="0"/>
                  <a:t> 1 </a:t>
                </a:r>
                <a:r>
                  <a:rPr lang="en-US" sz="2000" dirty="0" err="1"/>
                  <a:t>menyatakan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bahwa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 R </a:t>
                </a:r>
                <a:r>
                  <a:rPr lang="en-US" sz="2000" dirty="0" err="1"/>
                  <a:t>berbentuk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lingkaran</a:t>
                </a:r>
                <a:r>
                  <a:rPr lang="en-US" sz="2000" dirty="0"/>
                  <a:t>. </a:t>
                </a:r>
                <a:r>
                  <a:rPr lang="en-US" sz="2000" dirty="0" err="1"/>
                  <a:t>Kadang</a:t>
                </a:r>
                <a:r>
                  <a:rPr lang="en-US" sz="2000" dirty="0"/>
                  <a:t> </a:t>
                </a:r>
                <a:r>
                  <a:rPr lang="en-US" sz="2000" dirty="0" err="1"/>
                  <a:t>fitur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ini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dinamakan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kekompakan</a:t>
                </a:r>
                <a:r>
                  <a:rPr lang="en-US" sz="2000" dirty="0"/>
                  <a:t> (Lee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Chen, 2003).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2038"/>
                <a:ext cx="8229600" cy="5453062"/>
              </a:xfrm>
              <a:blipFill rotWithShape="0">
                <a:blip r:embed="rId2"/>
                <a:stretch>
                  <a:fillRect t="-559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448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42900"/>
                <a:ext cx="8229600" cy="5829300"/>
              </a:xfrm>
            </p:spPr>
            <p:txBody>
              <a:bodyPr/>
              <a:lstStyle/>
              <a:p>
                <a:pPr lvl="0"/>
                <a:r>
                  <a:rPr lang="en-US" sz="1800" dirty="0" err="1"/>
                  <a:t>Fitur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alternatif</a:t>
                </a:r>
                <a:r>
                  <a:rPr lang="en-US" sz="1800" dirty="0"/>
                  <a:t> yang </a:t>
                </a:r>
                <a:r>
                  <a:rPr lang="en-US" sz="1800" dirty="0" err="1"/>
                  <a:t>menggunakan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perbandingan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antara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luas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dan</a:t>
                </a:r>
                <a:r>
                  <a:rPr lang="en-US" sz="1800" dirty="0"/>
                  <a:t> perimeter </a:t>
                </a:r>
                <a:r>
                  <a:rPr lang="en-US" sz="1800" dirty="0" err="1"/>
                  <a:t>dapat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dilihat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berikut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ini</a:t>
                </a:r>
                <a:r>
                  <a:rPr lang="en-US" sz="1800" dirty="0"/>
                  <a:t> (</a:t>
                </a:r>
                <a:r>
                  <a:rPr lang="en-US" sz="1800" dirty="0" err="1"/>
                  <a:t>Rangayyan</a:t>
                </a:r>
                <a:r>
                  <a:rPr lang="en-US" sz="1800" dirty="0"/>
                  <a:t>, 2005).</a:t>
                </a:r>
              </a:p>
              <a:p>
                <a:r>
                  <a:rPr lang="en-US" sz="18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𝑐𝑓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=1−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𝜋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sSup>
                          <m:sSup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p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1800" dirty="0"/>
                  <a:t> </a:t>
                </a:r>
                <a:endParaRPr lang="en-US" sz="1800" dirty="0" smtClean="0"/>
              </a:p>
              <a:p>
                <a:endParaRPr lang="en-US" sz="1800" dirty="0"/>
              </a:p>
              <a:p>
                <a:r>
                  <a:rPr lang="en-US" sz="1800" dirty="0" err="1"/>
                  <a:t>Berdasarkan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rumus</a:t>
                </a:r>
                <a:r>
                  <a:rPr lang="en-US" sz="1800" dirty="0"/>
                  <a:t> di </a:t>
                </a:r>
                <a:r>
                  <a:rPr lang="en-US" sz="1800" dirty="0" err="1"/>
                  <a:t>atas</a:t>
                </a:r>
                <a:r>
                  <a:rPr lang="en-US" sz="1800" dirty="0"/>
                  <a:t>, </a:t>
                </a:r>
                <a:r>
                  <a:rPr lang="en-US" sz="1800" dirty="0" err="1"/>
                  <a:t>nilai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kekompakan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berkisar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antara</a:t>
                </a:r>
                <a:r>
                  <a:rPr lang="en-US" sz="1800" dirty="0"/>
                  <a:t> 0 </a:t>
                </a:r>
                <a:r>
                  <a:rPr lang="en-US" sz="1800" dirty="0" err="1"/>
                  <a:t>sampai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dengan</a:t>
                </a:r>
                <a:r>
                  <a:rPr lang="en-US" sz="1800" dirty="0"/>
                  <a:t> 1.  </a:t>
                </a:r>
                <a:r>
                  <a:rPr lang="en-US" sz="1800" dirty="0" err="1"/>
                  <a:t>Nilainya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berupa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nol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kalau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objek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berbentuk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lingkaran</a:t>
                </a:r>
                <a:r>
                  <a:rPr lang="en-US" sz="1800" dirty="0"/>
                  <a:t>.</a:t>
                </a:r>
              </a:p>
              <a:p>
                <a:endParaRPr lang="en-US" sz="1800" dirty="0" smtClean="0"/>
              </a:p>
              <a:p>
                <a:pPr lvl="0"/>
                <a:r>
                  <a:rPr lang="en-US" sz="1800" dirty="0" err="1"/>
                  <a:t>Kerampingan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bentuk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adalah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perbandingan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antara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lebar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dengan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panjang</a:t>
                </a:r>
                <a:r>
                  <a:rPr lang="en-US" sz="1800" dirty="0"/>
                  <a:t>, yang </a:t>
                </a:r>
                <a:r>
                  <a:rPr lang="en-US" sz="1800" dirty="0" err="1"/>
                  <a:t>dinyatakan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dengan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rumus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seperti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berikut</a:t>
                </a:r>
                <a:r>
                  <a:rPr lang="en-US" sz="1800" dirty="0"/>
                  <a:t>:</a:t>
                </a:r>
              </a:p>
              <a:p>
                <a:r>
                  <a:rPr lang="en-US" sz="18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𝑘𝑒𝑟𝑎𝑚𝑝𝑖𝑛𝑔𝑎𝑛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𝑙𝑒𝑏𝑎𝑟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𝑝𝑎𝑛𝑗𝑎𝑛𝑔</m:t>
                        </m:r>
                      </m:den>
                    </m:f>
                  </m:oMath>
                </a14:m>
                <a:endParaRPr lang="en-US" sz="1800" dirty="0" smtClean="0"/>
              </a:p>
              <a:p>
                <a:endParaRPr lang="en-US" sz="1800" dirty="0"/>
              </a:p>
              <a:p>
                <a:r>
                  <a:rPr lang="en-US" sz="1800" dirty="0" err="1"/>
                  <a:t>dengan</a:t>
                </a:r>
                <a:r>
                  <a:rPr lang="en-US" sz="1800" dirty="0"/>
                  <a:t> </a:t>
                </a:r>
                <a:r>
                  <a:rPr lang="en-US" sz="1800" i="1" dirty="0" err="1"/>
                  <a:t>panjang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adalah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panjang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objek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dan</a:t>
                </a:r>
                <a:r>
                  <a:rPr lang="en-US" sz="1800" dirty="0"/>
                  <a:t> </a:t>
                </a:r>
                <a:r>
                  <a:rPr lang="en-US" sz="1800" i="1" dirty="0" err="1"/>
                  <a:t>lebar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adalah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lebar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objek</a:t>
                </a:r>
                <a:r>
                  <a:rPr lang="en-US" sz="1800" dirty="0"/>
                  <a:t>. </a:t>
                </a:r>
                <a:r>
                  <a:rPr lang="en-US" sz="1800" dirty="0" err="1"/>
                  <a:t>Fitur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ini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terkadang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disebut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sebagai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rasio</a:t>
                </a:r>
                <a:r>
                  <a:rPr lang="en-US" sz="1800" dirty="0"/>
                  <a:t> </a:t>
                </a:r>
                <a:r>
                  <a:rPr lang="en-US" sz="1800" dirty="0" err="1"/>
                  <a:t>aspek</a:t>
                </a:r>
                <a:r>
                  <a:rPr lang="en-US" sz="1800" dirty="0"/>
                  <a:t> (Wu, </a:t>
                </a:r>
                <a:r>
                  <a:rPr lang="en-US" sz="1800" dirty="0" err="1"/>
                  <a:t>dkk</a:t>
                </a:r>
                <a:r>
                  <a:rPr lang="en-US" sz="1800" dirty="0"/>
                  <a:t>.</a:t>
                </a:r>
                <a:r>
                  <a:rPr lang="en-US" sz="1800" i="1" dirty="0"/>
                  <a:t>,</a:t>
                </a:r>
                <a:r>
                  <a:rPr lang="en-US" sz="1800" dirty="0"/>
                  <a:t> 2007).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42900"/>
                <a:ext cx="8229600" cy="5829300"/>
              </a:xfrm>
              <a:blipFill rotWithShape="0">
                <a:blip r:embed="rId2"/>
                <a:stretch>
                  <a:fillRect t="-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23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0838"/>
            <a:ext cx="8229600" cy="5694362"/>
          </a:xfrm>
        </p:spPr>
        <p:txBody>
          <a:bodyPr/>
          <a:lstStyle/>
          <a:p>
            <a:pPr marL="0" indent="0">
              <a:buNone/>
            </a:pPr>
            <a:r>
              <a:rPr lang="id-ID" sz="2000" dirty="0"/>
              <a:t>function rasio = peroleh_kebulatan(BW)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% PEROLEH_KEBULATAN  Untuk memperoleh rasio kebulatan milik objek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%    yang terdapat pada citra biner BW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p = perim2(BW);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a = luas2(BW);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rasio = 4 * pi * a / (p^2);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09600" y="3786436"/>
            <a:ext cx="4572000" cy="2436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  <a:tabLst>
                <a:tab pos="270510" algn="l"/>
              </a:tabLst>
            </a:pPr>
            <a:r>
              <a:rPr lang="en-US" sz="12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Contoh</a:t>
            </a:r>
            <a:r>
              <a:rPr lang="en-US" sz="12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2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penggunaan</a:t>
            </a:r>
            <a:r>
              <a:rPr lang="en-US" sz="12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200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fungsi</a:t>
            </a:r>
            <a:r>
              <a:rPr lang="en-US" sz="12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peroleh_kebulatan</a:t>
            </a:r>
            <a:r>
              <a:rPr lang="en-US" sz="1200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:</a:t>
            </a: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Daun1 =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imread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('C:\Image\adv.png');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peroleh_kebulatan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(Daun1)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ans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 = 0.28708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Daun2 =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imread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('C:\Image\aw.png');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</a:t>
            </a: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peroleh_kebulatan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(Daun2)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ans</a:t>
            </a: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 = 0.66130</a:t>
            </a:r>
            <a:endParaRPr lang="en-US" sz="12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27432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270510" algn="l"/>
              </a:tabLst>
            </a:pPr>
            <a:r>
              <a:rPr lang="en-US" sz="12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 </a:t>
            </a:r>
            <a:endParaRPr lang="en-US" sz="12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8854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584200"/>
            <a:ext cx="8229600" cy="5816600"/>
          </a:xfrm>
        </p:spPr>
        <p:txBody>
          <a:bodyPr/>
          <a:lstStyle/>
          <a:p>
            <a:pPr marL="0" indent="0">
              <a:buNone/>
            </a:pPr>
            <a:r>
              <a:rPr lang="id-ID" sz="2000" dirty="0"/>
              <a:t>function rasio = peroleh_kerampingan(BW)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% PEROLEH_KERAMPINGAN Untuk memperoleh rasio kerampingan 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%     </a:t>
            </a:r>
            <a:r>
              <a:rPr lang="id-ID" sz="2000" dirty="0"/>
              <a:t>milik objek yang terdapat pada citra biner BW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[panjang, lebar] = peroleh_lebar(BW);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 </a:t>
            </a:r>
            <a:endParaRPr lang="en-US" sz="2000" dirty="0"/>
          </a:p>
          <a:p>
            <a:pPr marL="0" indent="0">
              <a:buNone/>
            </a:pPr>
            <a:r>
              <a:rPr lang="id-ID" sz="2000" dirty="0"/>
              <a:t>rasio = lebar / panjang</a:t>
            </a:r>
            <a:r>
              <a:rPr lang="id-ID" sz="2000" dirty="0" smtClean="0"/>
              <a:t>;</a:t>
            </a: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</a:t>
            </a:r>
            <a:r>
              <a:rPr lang="en-US" sz="2000" dirty="0" err="1"/>
              <a:t>peroleh_kerampingan</a:t>
            </a:r>
            <a:r>
              <a:rPr lang="en-US" sz="2000" dirty="0"/>
              <a:t>:</a:t>
            </a:r>
          </a:p>
          <a:p>
            <a:r>
              <a:rPr lang="en-US" sz="2000" dirty="0"/>
              <a:t> </a:t>
            </a:r>
          </a:p>
          <a:p>
            <a:r>
              <a:rPr lang="en-US" sz="2000" dirty="0"/>
              <a:t>&gt;&gt; Daun1 = </a:t>
            </a:r>
            <a:r>
              <a:rPr lang="en-US" sz="2000" dirty="0" err="1"/>
              <a:t>imread</a:t>
            </a:r>
            <a:r>
              <a:rPr lang="en-US" sz="2000" dirty="0"/>
              <a:t>('C:\Image\adv.png');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</a:t>
            </a:r>
            <a:r>
              <a:rPr lang="en-US" sz="2000" dirty="0" err="1"/>
              <a:t>peroleh_kerampingan</a:t>
            </a:r>
            <a:r>
              <a:rPr lang="en-US" sz="2000" dirty="0"/>
              <a:t>(Daun1)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 err="1"/>
              <a:t>ans</a:t>
            </a:r>
            <a:r>
              <a:rPr lang="en-US" sz="2000" dirty="0"/>
              <a:t> = 0.14605</a:t>
            </a:r>
          </a:p>
          <a:p>
            <a:r>
              <a:rPr lang="en-US" sz="2000" dirty="0"/>
              <a:t>&gt;&gt; Daun2 = </a:t>
            </a:r>
            <a:r>
              <a:rPr lang="en-US" sz="2000" dirty="0" err="1"/>
              <a:t>imread</a:t>
            </a:r>
            <a:r>
              <a:rPr lang="en-US" sz="2000" dirty="0"/>
              <a:t>('C:\Image\aw.png');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</a:t>
            </a:r>
            <a:r>
              <a:rPr lang="en-US" sz="2000" dirty="0" err="1"/>
              <a:t>peroleh_kerampingan</a:t>
            </a:r>
            <a:r>
              <a:rPr lang="en-US" sz="2000" dirty="0"/>
              <a:t>(Daun2)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 err="1"/>
              <a:t>ans</a:t>
            </a:r>
            <a:r>
              <a:rPr lang="en-US" sz="2000" dirty="0"/>
              <a:t> = 0.76921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8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6100" y="355600"/>
            <a:ext cx="8229600" cy="744538"/>
          </a:xfrm>
        </p:spPr>
        <p:txBody>
          <a:bodyPr>
            <a:normAutofit fontScale="90000"/>
          </a:bodyPr>
          <a:lstStyle/>
          <a:p>
            <a:r>
              <a:rPr lang="en-US" sz="2400" b="1" dirty="0" err="1">
                <a:effectLst/>
              </a:rPr>
              <a:t>Pusat</a:t>
            </a:r>
            <a:r>
              <a:rPr lang="en-US" sz="2400" b="1" dirty="0">
                <a:effectLst/>
              </a:rPr>
              <a:t> Massa </a:t>
            </a:r>
            <a:r>
              <a:rPr lang="en-US" sz="2400" b="1" dirty="0" err="1">
                <a:effectLst/>
              </a:rPr>
              <a:t>dan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Fitur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Menggunakan</a:t>
            </a:r>
            <a:r>
              <a:rPr lang="en-US" sz="2400" b="1" dirty="0">
                <a:effectLst/>
              </a:rPr>
              <a:t> </a:t>
            </a:r>
            <a:r>
              <a:rPr lang="en-US" sz="2400" b="1" dirty="0" err="1">
                <a:effectLst/>
              </a:rPr>
              <a:t>Pusat</a:t>
            </a:r>
            <a:r>
              <a:rPr lang="en-US" sz="2400" b="1" dirty="0">
                <a:effectLst/>
              </a:rPr>
              <a:t> Massa</a:t>
            </a:r>
            <a:br>
              <a:rPr lang="en-US" sz="2400" b="1" dirty="0">
                <a:effectLst/>
              </a:rPr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35038"/>
            <a:ext cx="8229600" cy="452596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187" y="935038"/>
            <a:ext cx="5040826" cy="471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44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67400"/>
          </a:xfrm>
        </p:spPr>
        <p:txBody>
          <a:bodyPr/>
          <a:lstStyle/>
          <a:p>
            <a:pPr marL="0" indent="0">
              <a:buNone/>
            </a:pPr>
            <a:r>
              <a:rPr lang="id-ID" sz="1800" dirty="0"/>
              <a:t>function [pusat_x, pusat_y] = centroid(BW)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% </a:t>
            </a:r>
            <a:r>
              <a:rPr lang="en-US" sz="1800" dirty="0"/>
              <a:t>CENTROID </a:t>
            </a:r>
            <a:r>
              <a:rPr lang="id-ID" sz="1800" dirty="0"/>
              <a:t>Untuk memperoleh pusat massa sebuah objek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%    yang terletak pada citra biner BW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[tinggi, lebar] = size(BW);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pusat_x = 0;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pusat_y = 0;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luas = 0;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for q = 1 : tinggi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for p = 1 : lebar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if BW(q, p) == 1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   luas = luas + 1;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   pusat_x = pusat_x + p;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   pusat_y = pusat_y + q;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pusat_x = pusat_x / luas;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pusat_y = pusat_y / luas;</a:t>
            </a:r>
            <a:endParaRPr lang="en-US" sz="1800" dirty="0"/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4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2900"/>
            <a:ext cx="8229600" cy="5829300"/>
          </a:xfrm>
        </p:spPr>
        <p:txBody>
          <a:bodyPr/>
          <a:lstStyle/>
          <a:p>
            <a:r>
              <a:rPr lang="en-US" sz="2000" dirty="0" err="1"/>
              <a:t>Contoh</a:t>
            </a:r>
            <a:r>
              <a:rPr lang="en-US" sz="2000" dirty="0"/>
              <a:t> </a:t>
            </a: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fungsi</a:t>
            </a:r>
            <a:r>
              <a:rPr lang="en-US" sz="2000" dirty="0"/>
              <a:t> centroid:</a:t>
            </a:r>
          </a:p>
          <a:p>
            <a:r>
              <a:rPr lang="en-US" sz="2000" dirty="0"/>
              <a:t>&gt;&gt; </a:t>
            </a:r>
            <a:r>
              <a:rPr lang="en-US" sz="2000" dirty="0" err="1"/>
              <a:t>Daun</a:t>
            </a:r>
            <a:r>
              <a:rPr lang="en-US" sz="2000" dirty="0"/>
              <a:t> = </a:t>
            </a:r>
            <a:r>
              <a:rPr lang="en-US" sz="2000" dirty="0" err="1"/>
              <a:t>imread</a:t>
            </a:r>
            <a:r>
              <a:rPr lang="en-US" sz="2000" dirty="0"/>
              <a:t>('C:\Image\daun_bin.png');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[x, y] = centroid(</a:t>
            </a:r>
            <a:r>
              <a:rPr lang="en-US" sz="2000" dirty="0" err="1"/>
              <a:t>Daun</a:t>
            </a:r>
            <a:r>
              <a:rPr lang="en-US" sz="2000" dirty="0"/>
              <a:t>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</a:t>
            </a:r>
            <a:r>
              <a:rPr lang="en-US" sz="2000" dirty="0" err="1"/>
              <a:t>imshow</a:t>
            </a:r>
            <a:r>
              <a:rPr lang="en-US" sz="2000" dirty="0"/>
              <a:t>(</a:t>
            </a:r>
            <a:r>
              <a:rPr lang="en-US" sz="2000" dirty="0" err="1"/>
              <a:t>Daun</a:t>
            </a:r>
            <a:r>
              <a:rPr lang="en-US" sz="2000" dirty="0"/>
              <a:t>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[</a:t>
            </a:r>
            <a:r>
              <a:rPr lang="en-US" sz="2000" dirty="0" err="1"/>
              <a:t>panjang</a:t>
            </a:r>
            <a:r>
              <a:rPr lang="en-US" sz="2000" dirty="0"/>
              <a:t>, </a:t>
            </a:r>
            <a:r>
              <a:rPr lang="en-US" sz="2000" dirty="0" err="1"/>
              <a:t>lebar</a:t>
            </a:r>
            <a:r>
              <a:rPr lang="en-US" sz="2000" dirty="0"/>
              <a:t>] = size(</a:t>
            </a:r>
            <a:r>
              <a:rPr lang="en-US" sz="2000" dirty="0" err="1"/>
              <a:t>Daun</a:t>
            </a:r>
            <a:r>
              <a:rPr lang="en-US" sz="2000" dirty="0"/>
              <a:t>);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line([0 </a:t>
            </a:r>
            <a:r>
              <a:rPr lang="en-US" sz="2000" dirty="0" err="1"/>
              <a:t>lebar</a:t>
            </a:r>
            <a:r>
              <a:rPr lang="en-US" sz="2000" dirty="0"/>
              <a:t>], [round(y) round(y)],’</a:t>
            </a:r>
            <a:r>
              <a:rPr lang="en-US" sz="2000" dirty="0" err="1"/>
              <a:t>Color’,’b</a:t>
            </a:r>
            <a:r>
              <a:rPr lang="en-US" sz="2000" dirty="0"/>
              <a:t>’)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 line([round(x) round(x)], [0 </a:t>
            </a:r>
            <a:r>
              <a:rPr lang="en-US" sz="2000" dirty="0" err="1"/>
              <a:t>panjang</a:t>
            </a:r>
            <a:r>
              <a:rPr lang="en-US" sz="2000" dirty="0"/>
              <a:t>],’</a:t>
            </a:r>
            <a:r>
              <a:rPr lang="en-US" sz="2000" dirty="0" err="1"/>
              <a:t>Color’,’b</a:t>
            </a:r>
            <a:r>
              <a:rPr lang="en-US" sz="2000" dirty="0"/>
              <a:t>’) </a:t>
            </a:r>
            <a:r>
              <a:rPr lang="en-US" sz="2000" dirty="0">
                <a:sym typeface="Wingdings" panose="05000000000000000000" pitchFamily="2" charset="2"/>
              </a:rPr>
              <a:t></a:t>
            </a:r>
            <a:endParaRPr lang="en-US" sz="2000" dirty="0"/>
          </a:p>
          <a:p>
            <a:r>
              <a:rPr lang="en-US" sz="2000" dirty="0"/>
              <a:t>&gt;&gt; </a:t>
            </a:r>
          </a:p>
          <a:p>
            <a:r>
              <a:rPr lang="en-US" sz="2000" dirty="0"/>
              <a:t> 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374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5600"/>
            <a:ext cx="8229600" cy="5816600"/>
          </a:xfrm>
        </p:spPr>
        <p:txBody>
          <a:bodyPr/>
          <a:lstStyle/>
          <a:p>
            <a:pPr marL="0" indent="0">
              <a:buNone/>
            </a:pPr>
            <a:r>
              <a:rPr lang="id-ID" sz="1200" dirty="0"/>
              <a:t>function []  = pusat(BW)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% </a:t>
            </a:r>
            <a:r>
              <a:rPr lang="en-US" sz="1200" dirty="0"/>
              <a:t>PUSAT </a:t>
            </a:r>
            <a:r>
              <a:rPr lang="id-ID" sz="1200" dirty="0"/>
              <a:t>Contoh untuk menguji beberapa fitur yang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%    menggunakan pusat massa. BW = Citra biner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[px, py] = centroid(BW);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U = inbound_tracing(BW);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U(length(U),:) = []; % Hapus elemen terakhir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rerata = 0;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terkecil = 99999999;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terbesar = 0;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jum_piksel = length(U);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for j = 1 : jum_piksel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panjang = sqrt((U(j,1)-py)^2 + (U(j,2)-px)^2);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rerata = rerata + panjang;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if panjang &gt; terbesar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    terbesar = panjang;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end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if panjang &lt; terkecil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    terkecil = panjang;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   end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end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rerata = rerata / jum_piksel;</a:t>
            </a:r>
            <a:endParaRPr lang="en-US" sz="1200" dirty="0"/>
          </a:p>
          <a:p>
            <a:pPr marL="0" indent="0">
              <a:buNone/>
            </a:pPr>
            <a:r>
              <a:rPr lang="en-US" sz="1200" dirty="0"/>
              <a:t> </a:t>
            </a:r>
          </a:p>
          <a:p>
            <a:pPr marL="0" indent="0">
              <a:buNone/>
            </a:pPr>
            <a:r>
              <a:rPr lang="en-US" sz="1200" dirty="0" err="1"/>
              <a:t>terbesar</a:t>
            </a:r>
            <a:r>
              <a:rPr lang="en-US" sz="1200" dirty="0"/>
              <a:t> </a:t>
            </a:r>
          </a:p>
          <a:p>
            <a:pPr marL="0" indent="0">
              <a:buNone/>
            </a:pPr>
            <a:r>
              <a:rPr lang="id-ID" sz="1200" dirty="0"/>
              <a:t>terkecil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dmaxmin = terbesar / terkecil;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dmaxmean = terbesar / rerata;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dminmean = terkecil / rerata;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 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disp(sprintf('max/min = %</a:t>
            </a:r>
            <a:r>
              <a:rPr lang="en-US" sz="1200" dirty="0"/>
              <a:t>f</a:t>
            </a:r>
            <a:r>
              <a:rPr lang="id-ID" sz="1200" dirty="0"/>
              <a:t>', dmaxmin));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disp(sprintf('max/mean = %</a:t>
            </a:r>
            <a:r>
              <a:rPr lang="en-US" sz="1200" dirty="0"/>
              <a:t>f</a:t>
            </a:r>
            <a:r>
              <a:rPr lang="id-ID" sz="1200" dirty="0"/>
              <a:t>', dmaxmean));</a:t>
            </a:r>
            <a:endParaRPr lang="en-US" sz="1200" dirty="0"/>
          </a:p>
          <a:p>
            <a:pPr marL="0" indent="0">
              <a:buNone/>
            </a:pPr>
            <a:r>
              <a:rPr lang="id-ID" sz="1200" dirty="0"/>
              <a:t>disp(sprintf('min/mean = %</a:t>
            </a:r>
            <a:r>
              <a:rPr lang="en-US" sz="1200" dirty="0"/>
              <a:t>f</a:t>
            </a:r>
            <a:r>
              <a:rPr lang="id-ID" sz="1200" dirty="0"/>
              <a:t>', dminmean));</a:t>
            </a:r>
            <a:endParaRPr lang="en-US" sz="1200" dirty="0"/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65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43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Contoh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pemakaian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fungsi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pusat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&gt;&gt; Daun1 =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imread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('C:\Image\adv.png'); 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sym typeface="Wingdings" panose="05000000000000000000" pitchFamily="2" charset="2"/>
              </a:rPr>
              <a:t>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&gt;&gt; Daun2 =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imread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('C:\Image\aw.png'); 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sym typeface="Wingdings" panose="05000000000000000000" pitchFamily="2" charset="2"/>
              </a:rPr>
              <a:t>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&gt;&gt;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pusat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(Daun1) 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sym typeface="Wingdings" panose="05000000000000000000" pitchFamily="2" charset="2"/>
              </a:rPr>
              <a:t>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terbesar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=  499.18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terkecil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=  64.493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max/min = 7.740069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max/mean = 1.994929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min/mean = 0.257741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&gt;&gt; 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&gt;&gt;  </a:t>
            </a: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pusat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(Daun2) 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  <a:sym typeface="Wingdings" panose="05000000000000000000" pitchFamily="2" charset="2"/>
              </a:rPr>
              <a:t>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  <a:p>
            <a:pPr marL="0" indent="0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terbesar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=  137.58</a:t>
            </a:r>
          </a:p>
          <a:p>
            <a:pPr marL="0" indent="0">
              <a:buNone/>
            </a:pPr>
            <a:r>
              <a:rPr lang="en-US" dirty="0" err="1">
                <a:solidFill>
                  <a:schemeClr val="tx2">
                    <a:lumMod val="90000"/>
                  </a:schemeClr>
                </a:solidFill>
              </a:rPr>
              <a:t>terkecil</a:t>
            </a: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=  79.565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max/min = 1.729221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max/mean = 1.399380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min/mean = 0.809255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90000"/>
                  </a:schemeClr>
                </a:solidFill>
              </a:rPr>
              <a:t> &gt;&gt;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3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Fitur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Dispersi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teratur</a:t>
            </a:r>
            <a:r>
              <a:rPr lang="en-US" dirty="0"/>
              <a:t> (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kompak</a:t>
            </a:r>
            <a:r>
              <a:rPr lang="en-US" dirty="0"/>
              <a:t>), Nixon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Aguado</a:t>
            </a:r>
            <a:r>
              <a:rPr lang="en-US" dirty="0"/>
              <a:t> (2002) </a:t>
            </a:r>
            <a:r>
              <a:rPr lang="en-US" dirty="0" err="1"/>
              <a:t>menyarankan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dispersi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429000"/>
            <a:ext cx="4295238" cy="15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7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01638"/>
                <a:ext cx="8229600" cy="4525962"/>
              </a:xfrm>
            </p:spPr>
            <p:txBody>
              <a:bodyPr/>
              <a:lstStyle/>
              <a:p>
                <a:r>
                  <a:rPr lang="en-US" sz="2000" dirty="0" err="1"/>
                  <a:t>Berdasarkan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definisi</a:t>
                </a:r>
                <a:r>
                  <a:rPr lang="en-US" sz="2000" dirty="0"/>
                  <a:t> Chen di </a:t>
                </a:r>
                <a:r>
                  <a:rPr lang="en-US" sz="2000" dirty="0" err="1"/>
                  <a:t>tahun</a:t>
                </a:r>
                <a:r>
                  <a:rPr lang="en-US" sz="2000" dirty="0"/>
                  <a:t> 1995 (Nixon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Aguado</a:t>
                </a:r>
                <a:r>
                  <a:rPr lang="en-US" sz="2000" dirty="0"/>
                  <a:t>, 2002), </a:t>
                </a:r>
                <a:r>
                  <a:rPr lang="en-US" sz="2000" dirty="0" err="1"/>
                  <a:t>dispersi</a:t>
                </a:r>
                <a:r>
                  <a:rPr lang="en-US" sz="2000" dirty="0"/>
                  <a:t> (</a:t>
                </a:r>
                <a:r>
                  <a:rPr lang="en-US" sz="2000" dirty="0" err="1"/>
                  <a:t>atau</a:t>
                </a:r>
                <a:r>
                  <a:rPr lang="en-US" sz="2000" dirty="0"/>
                  <a:t> </a:t>
                </a:r>
                <a:r>
                  <a:rPr lang="en-US" sz="2000" dirty="0" err="1"/>
                  <a:t>juga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disebut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ketidakteraturan</a:t>
                </a:r>
                <a:r>
                  <a:rPr lang="en-US" sz="2000" dirty="0"/>
                  <a:t>) </a:t>
                </a:r>
                <a:r>
                  <a:rPr lang="en-US" sz="2000" dirty="0" err="1"/>
                  <a:t>diukur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perbandingan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panjang</a:t>
                </a:r>
                <a:r>
                  <a:rPr lang="en-US" sz="2000" dirty="0"/>
                  <a:t> </a:t>
                </a:r>
                <a:r>
                  <a:rPr lang="en-US" sz="2000" i="1" dirty="0"/>
                  <a:t>chord</a:t>
                </a:r>
                <a:r>
                  <a:rPr lang="en-US" sz="2000" dirty="0"/>
                  <a:t> </a:t>
                </a:r>
                <a:r>
                  <a:rPr lang="en-US" sz="2000" dirty="0" err="1"/>
                  <a:t>utama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terhadap</a:t>
                </a:r>
                <a:r>
                  <a:rPr lang="en-US" sz="2000" dirty="0"/>
                  <a:t> area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. </a:t>
                </a:r>
                <a:r>
                  <a:rPr lang="en-US" sz="2000" dirty="0" err="1"/>
                  <a:t>Bila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dalam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rumus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berupa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seperti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𝐼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π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A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000" dirty="0" smtClean="0"/>
              </a:p>
              <a:p>
                <a:endParaRPr lang="en-US" sz="2000" dirty="0"/>
              </a:p>
              <a:p>
                <a:endParaRPr lang="en-US" sz="2000" dirty="0" smtClean="0"/>
              </a:p>
              <a:p>
                <a:r>
                  <a:rPr lang="en-US" sz="2000" dirty="0" err="1"/>
                  <a:t>dengan</a:t>
                </a:r>
                <a:r>
                  <a:rPr lang="en-US" sz="2000" dirty="0"/>
                  <a:t> 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sz="2000" dirty="0"/>
                  <a:t>,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sz="2000" dirty="0"/>
                  <a:t>) </a:t>
                </a:r>
                <a:r>
                  <a:rPr lang="en-US" sz="2000" dirty="0" err="1"/>
                  <a:t>adalah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titik</a:t>
                </a:r>
                <a:r>
                  <a:rPr lang="en-US" sz="2000" dirty="0"/>
                  <a:t> </a:t>
                </a:r>
                <a:r>
                  <a:rPr lang="en-US" sz="2000" dirty="0" err="1"/>
                  <a:t>pusat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massa</a:t>
                </a:r>
                <a:r>
                  <a:rPr lang="en-US" sz="2000" dirty="0"/>
                  <a:t> area A(S) </a:t>
                </a:r>
                <a:r>
                  <a:rPr lang="en-US" sz="2000" dirty="0" err="1"/>
                  <a:t>dan</a:t>
                </a:r>
                <a:r>
                  <a:rPr lang="en-US" sz="2000" dirty="0"/>
                  <a:t> A(S) </a:t>
                </a:r>
                <a:r>
                  <a:rPr lang="en-US" sz="2000" dirty="0" err="1"/>
                  <a:t>sendiri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menyatakan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luas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objek</a:t>
                </a:r>
                <a:r>
                  <a:rPr lang="en-US" sz="2000" dirty="0"/>
                  <a:t>. </a:t>
                </a:r>
                <a:r>
                  <a:rPr lang="en-US" sz="2000" dirty="0" err="1"/>
                  <a:t>Alternatif</a:t>
                </a:r>
                <a:r>
                  <a:rPr lang="en-US" sz="2000" dirty="0"/>
                  <a:t> yang </a:t>
                </a:r>
                <a:r>
                  <a:rPr lang="en-US" sz="2000" dirty="0" err="1"/>
                  <a:t>kedua</a:t>
                </a:r>
                <a:r>
                  <a:rPr lang="en-US" sz="2000" dirty="0"/>
                  <a:t>, </a:t>
                </a:r>
                <a:r>
                  <a:rPr lang="en-US" sz="2000" dirty="0" err="1"/>
                  <a:t>dispersi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dinyatakan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sebagai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rasio</a:t>
                </a:r>
                <a:r>
                  <a:rPr lang="en-US" sz="2000" dirty="0"/>
                  <a:t> radius </a:t>
                </a:r>
                <a:r>
                  <a:rPr lang="en-US" sz="2000" dirty="0" err="1"/>
                  <a:t>maksimum</a:t>
                </a:r>
                <a:r>
                  <a:rPr lang="en-US" sz="2000" dirty="0"/>
                  <a:t> </a:t>
                </a:r>
                <a:r>
                  <a:rPr lang="en-US" sz="2000" dirty="0" err="1"/>
                  <a:t>terhadap</a:t>
                </a:r>
                <a:r>
                  <a:rPr lang="en-US" sz="2000" dirty="0"/>
                  <a:t> radius minimum, yang </a:t>
                </a:r>
                <a:r>
                  <a:rPr lang="en-US" sz="2000" dirty="0" err="1"/>
                  <a:t>dinyatakan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dengan</a:t>
                </a:r>
                <a:r>
                  <a:rPr lang="en-US" sz="2000" dirty="0"/>
                  <a:t> </a:t>
                </a:r>
                <a:r>
                  <a:rPr lang="en-US" sz="2000" dirty="0" err="1"/>
                  <a:t>rumus</a:t>
                </a:r>
                <a:r>
                  <a:rPr lang="en-US" sz="2000" dirty="0"/>
                  <a:t> </a:t>
                </a:r>
                <a:r>
                  <a:rPr lang="en-US" sz="2000" dirty="0" err="1"/>
                  <a:t>seperti</a:t>
                </a:r>
                <a:r>
                  <a:rPr lang="en-US" sz="2000" dirty="0"/>
                  <a:t> </a:t>
                </a:r>
                <a:r>
                  <a:rPr lang="en-US" sz="2000" dirty="0" err="1"/>
                  <a:t>berikut</a:t>
                </a:r>
                <a:r>
                  <a:rPr lang="en-US" sz="2000" dirty="0"/>
                  <a:t>:</a:t>
                </a:r>
              </a:p>
              <a:p>
                <a:r>
                  <a:rPr lang="en-US" sz="2000" dirty="0"/>
                  <a:t> 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𝐼𝑅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000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 sz="200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ad>
                          <m:radPr>
                            <m:deg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acc>
                                      <m:accPr>
                                        <m:chr m:val="̅"/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</m:acc>
                                  </m:e>
                                </m:d>
                              </m:e>
                              <m:sup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000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01638"/>
                <a:ext cx="8229600" cy="4525962"/>
              </a:xfrm>
              <a:blipFill rotWithShape="0">
                <a:blip r:embed="rId2"/>
                <a:stretch>
                  <a:fillRect t="-809" r="-74" b="-188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22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2873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id-ID" sz="1800" dirty="0"/>
              <a:t>function [d1, d2]  = dispersi(BW)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% </a:t>
            </a:r>
            <a:r>
              <a:rPr lang="en-US" sz="1800" dirty="0"/>
              <a:t>DISPERSI </a:t>
            </a:r>
            <a:r>
              <a:rPr lang="id-ID" sz="1800" dirty="0"/>
              <a:t>Contoh untuk menguji beberapa fitur yang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%    menggunakan pusat massa. BW = Citra biner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[px, py] = centroid(BW);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U = inbound_tracing(BW);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U(length(U),:) = []; % Hapus elemen terakhir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rerata = 0;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terkecil = 99999999;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terbesar = 0;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jum_piksel = length(U);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for j = 1 : jum_piksel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panjang = sqrt((U(j,1)-py)^2 + (U(j,2)-px)^2);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rerata = rerata + panjang;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if panjang &gt; terbesar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  terbesar = panjang;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if panjang &lt; terkecil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    terkecil = panjang;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   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end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 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a = perim2(BW);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d1 = pi * terbesar / a;</a:t>
            </a:r>
            <a:endParaRPr lang="en-US" sz="1800" dirty="0"/>
          </a:p>
          <a:p>
            <a:pPr marL="0" indent="0">
              <a:buNone/>
            </a:pPr>
            <a:r>
              <a:rPr lang="id-ID" sz="1800" dirty="0"/>
              <a:t>d2 = terbesar / terkecil;</a:t>
            </a:r>
            <a:endParaRPr lang="en-US" sz="1800" dirty="0"/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7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&gt;&gt; Daun1 = </a:t>
            </a:r>
            <a:r>
              <a:rPr lang="en-US" dirty="0" err="1"/>
              <a:t>imread</a:t>
            </a:r>
            <a:r>
              <a:rPr lang="en-US" dirty="0"/>
              <a:t>('C:\Image\adv.png');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   &gt;&gt; Daun2 = </a:t>
            </a:r>
            <a:r>
              <a:rPr lang="en-US" dirty="0" err="1"/>
              <a:t>imread</a:t>
            </a:r>
            <a:r>
              <a:rPr lang="en-US" dirty="0"/>
              <a:t>('C:\Image\aw.png');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&gt;&gt; [d1, d2] = </a:t>
            </a:r>
            <a:r>
              <a:rPr lang="en-US" dirty="0" err="1"/>
              <a:t>dispersi</a:t>
            </a:r>
            <a:r>
              <a:rPr lang="en-US" dirty="0"/>
              <a:t>(Daun1)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d1 =  0.78285</a:t>
            </a:r>
          </a:p>
          <a:p>
            <a:r>
              <a:rPr lang="en-US" dirty="0"/>
              <a:t>d2 =  7.7401</a:t>
            </a:r>
          </a:p>
          <a:p>
            <a:r>
              <a:rPr lang="en-US" dirty="0"/>
              <a:t>&gt;&gt; [d1, d2] = </a:t>
            </a:r>
            <a:r>
              <a:rPr lang="en-US" dirty="0" err="1"/>
              <a:t>dispersi</a:t>
            </a:r>
            <a:r>
              <a:rPr lang="en-US" dirty="0"/>
              <a:t>(Daun2) </a:t>
            </a:r>
            <a:r>
              <a:rPr lang="en-US" dirty="0">
                <a:sym typeface="Wingdings" panose="05000000000000000000" pitchFamily="2" charset="2"/>
              </a:rPr>
              <a:t></a:t>
            </a:r>
            <a:endParaRPr lang="en-US" dirty="0"/>
          </a:p>
          <a:p>
            <a:r>
              <a:rPr lang="en-US" dirty="0"/>
              <a:t>d1 = 0.57999</a:t>
            </a:r>
          </a:p>
          <a:p>
            <a:r>
              <a:rPr lang="en-US" dirty="0"/>
              <a:t>d2 = 1.7292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18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1038"/>
            <a:ext cx="8229600" cy="622300"/>
          </a:xfrm>
        </p:spPr>
        <p:txBody>
          <a:bodyPr>
            <a:normAutofit fontScale="90000"/>
          </a:bodyPr>
          <a:lstStyle/>
          <a:p>
            <a:r>
              <a:rPr lang="en-US" b="1" dirty="0" err="1">
                <a:effectLst/>
              </a:rPr>
              <a:t>Pelabelan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Objek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1166019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/>
              <a:t>Citra </a:t>
            </a:r>
            <a:r>
              <a:rPr lang="en-US" sz="1800" dirty="0" err="1"/>
              <a:t>biner</a:t>
            </a:r>
            <a:r>
              <a:rPr lang="en-US" sz="1800" dirty="0"/>
              <a:t> </a:t>
            </a:r>
            <a:r>
              <a:rPr lang="en-US" sz="1800" dirty="0" err="1"/>
              <a:t>seringkali</a:t>
            </a:r>
            <a:r>
              <a:rPr lang="en-US" sz="1800" dirty="0"/>
              <a:t> </a:t>
            </a:r>
            <a:r>
              <a:rPr lang="en-US" sz="1800" dirty="0" err="1"/>
              <a:t>memperlihatkan</a:t>
            </a:r>
            <a:r>
              <a:rPr lang="en-US" sz="1800" dirty="0"/>
              <a:t> </a:t>
            </a:r>
            <a:r>
              <a:rPr lang="en-US" sz="1800" dirty="0" err="1"/>
              <a:t>sejumlah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150" y="1830259"/>
            <a:ext cx="2810500" cy="333480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4178614" y="4182633"/>
                <a:ext cx="4484374" cy="1994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:r>
                  <a:rPr lang="en-US" sz="2000" kern="50" dirty="0" smtClean="0">
                    <a:effectLst/>
                    <a:latin typeface="Times New Roman" panose="02020603050405020304" pitchFamily="18" charset="0"/>
                    <a:ea typeface="Arial Unicode MS" panose="020B0604020202020204" pitchFamily="34" charset="-128"/>
                  </a:rPr>
                  <a:t> 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50">
                          <a:effectLst/>
                          <a:latin typeface="Cambria Math" panose="020405030504060302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 kern="50">
                              <a:effectLst/>
                              <a:latin typeface="Cambria Math" panose="02040503050406030204" pitchFamily="18" charset="0"/>
                              <a:ea typeface="Arial Unicode MS" panose="020B0604020202020204" pitchFamily="34" charset="-128"/>
                              <a:cs typeface="Times New Roman" panose="02020603050405020304" pitchFamily="18" charset="0"/>
                            </a:rPr>
                            <m:t>𝑦</m:t>
                          </m:r>
                          <m:r>
                            <a:rPr lang="en-US" sz="2000" i="1" kern="50">
                              <a:effectLst/>
                              <a:latin typeface="Cambria Math" panose="02040503050406030204" pitchFamily="18" charset="0"/>
                              <a:ea typeface="Arial Unicode MS" panose="020B0604020202020204" pitchFamily="34" charset="-128"/>
                              <a:cs typeface="Times New Roman" panose="02020603050405020304" pitchFamily="18" charset="0"/>
                            </a:rPr>
                            <m:t>,</m:t>
                          </m:r>
                          <m:r>
                            <a:rPr lang="en-US" sz="2000" i="1" kern="50">
                              <a:effectLst/>
                              <a:latin typeface="Cambria Math" panose="02040503050406030204" pitchFamily="18" charset="0"/>
                              <a:ea typeface="Arial Unicode MS" panose="020B0604020202020204" pitchFamily="34" charset="-128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000" i="1" kern="50">
                          <a:effectLst/>
                          <a:latin typeface="Cambria Math" panose="02040503050406030204" pitchFamily="18" charset="0"/>
                          <a:ea typeface="Arial Unicode MS" panose="020B0604020202020204" pitchFamily="34" charset="-128"/>
                          <a:cs typeface="Times New Roman" panose="020206030504050203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20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sz="20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0               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𝑝𝑖𝑘𝑠𝑒𝑙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𝑙𝑎𝑡𝑎𝑟𝑏𝑒𝑙𝑎𝑘𝑎𝑛𝑔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  </m:t>
                              </m:r>
                            </m:e>
                            <m:e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1               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𝑝𝑖𝑘𝑠𝑒𝑙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𝑙𝑎𝑡𝑎𝑟𝑑𝑒𝑝𝑎𝑛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       </m:t>
                              </m:r>
                            </m:e>
                            <m:e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2,3,…       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𝑙𝑎𝑏𝑒𝑙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𝑜𝑏𝑗𝑒𝑘</m:t>
                              </m:r>
                              <m:r>
                                <a:rPr lang="en-US" sz="2000" i="1" kern="50">
                                  <a:effectLst/>
                                  <a:latin typeface="Cambria Math" panose="02040503050406030204" pitchFamily="18" charset="0"/>
                                  <a:ea typeface="Arial Unicode MS" panose="020B0604020202020204" pitchFamily="34" charset="-128"/>
                                  <a:cs typeface="Times New Roman" panose="02020603050405020304" pitchFamily="18" charset="0"/>
                                </a:rPr>
                                <m:t>                      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8614" y="4182633"/>
                <a:ext cx="4484374" cy="199432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1700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1351" y="439738"/>
            <a:ext cx="8229600" cy="452596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351" y="439738"/>
            <a:ext cx="4110660" cy="33194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635" y="3489928"/>
            <a:ext cx="4401693" cy="329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94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63538"/>
            <a:ext cx="8229600" cy="4525962"/>
          </a:xfrm>
        </p:spPr>
        <p:txBody>
          <a:bodyPr/>
          <a:lstStyle/>
          <a:p>
            <a:r>
              <a:rPr lang="en-US" sz="2000" dirty="0"/>
              <a:t>Cara yang </a:t>
            </a:r>
            <a:r>
              <a:rPr lang="en-US" sz="2000" dirty="0" err="1"/>
              <a:t>umum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pelabelan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melalui</a:t>
            </a:r>
            <a:r>
              <a:rPr lang="en-US" sz="2000" dirty="0"/>
              <a:t> </a:t>
            </a:r>
            <a:r>
              <a:rPr lang="en-US" sz="2000" dirty="0" err="1"/>
              <a:t>metode</a:t>
            </a:r>
            <a:r>
              <a:rPr lang="en-US" sz="2000" dirty="0"/>
              <a:t> </a:t>
            </a:r>
            <a:r>
              <a:rPr lang="en-US" sz="2000" dirty="0" err="1"/>
              <a:t>pembanjiran</a:t>
            </a:r>
            <a:r>
              <a:rPr lang="en-US" sz="2000" dirty="0"/>
              <a:t> (</a:t>
            </a:r>
            <a:r>
              <a:rPr lang="en-US" sz="2000" i="1" dirty="0"/>
              <a:t>flood filling</a:t>
            </a:r>
            <a:r>
              <a:rPr lang="en-US" sz="2000" dirty="0"/>
              <a:t>). </a:t>
            </a:r>
            <a:r>
              <a:rPr lang="en-US" sz="2000" dirty="0" err="1"/>
              <a:t>Tiga</a:t>
            </a:r>
            <a:r>
              <a:rPr lang="en-US" sz="2000" dirty="0"/>
              <a:t> </a:t>
            </a:r>
            <a:r>
              <a:rPr lang="en-US" sz="2000" dirty="0" err="1"/>
              <a:t>cara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melakukan</a:t>
            </a:r>
            <a:r>
              <a:rPr lang="en-US" sz="2000" dirty="0"/>
              <a:t> </a:t>
            </a:r>
            <a:r>
              <a:rPr lang="en-US" sz="2000" dirty="0" err="1"/>
              <a:t>pembanjiran</a:t>
            </a:r>
            <a:r>
              <a:rPr lang="en-US" sz="2000" dirty="0"/>
              <a:t> </a:t>
            </a:r>
            <a:r>
              <a:rPr lang="en-US" sz="2000" dirty="0" err="1"/>
              <a:t>dibahas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Burger &amp; Burge (2008), </a:t>
            </a:r>
            <a:r>
              <a:rPr lang="en-US" sz="2000" dirty="0" err="1"/>
              <a:t>yaitu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.</a:t>
            </a:r>
          </a:p>
          <a:p>
            <a:r>
              <a:rPr lang="en-US" sz="2000" dirty="0"/>
              <a:t> </a:t>
            </a:r>
          </a:p>
          <a:p>
            <a:pPr lvl="0"/>
            <a:r>
              <a:rPr lang="en-US" sz="2000" b="1" dirty="0" err="1"/>
              <a:t>Pembanjiran</a:t>
            </a:r>
            <a:r>
              <a:rPr lang="en-US" sz="2000" b="1" dirty="0"/>
              <a:t> </a:t>
            </a:r>
            <a:r>
              <a:rPr lang="en-US" sz="2000" b="1" dirty="0" err="1"/>
              <a:t>secara</a:t>
            </a:r>
            <a:r>
              <a:rPr lang="en-US" sz="2000" b="1" dirty="0"/>
              <a:t> </a:t>
            </a:r>
            <a:r>
              <a:rPr lang="en-US" sz="2000" b="1" dirty="0" err="1"/>
              <a:t>rekursif</a:t>
            </a:r>
            <a:r>
              <a:rPr lang="en-US" sz="2000" dirty="0"/>
              <a:t>: </a:t>
            </a:r>
            <a:r>
              <a:rPr lang="en-US" sz="2000" dirty="0" err="1"/>
              <a:t>Pendekatan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diterapkan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bahasa</a:t>
            </a:r>
            <a:r>
              <a:rPr lang="en-US" sz="2000" dirty="0"/>
              <a:t> </a:t>
            </a:r>
            <a:r>
              <a:rPr lang="en-US" sz="2000" dirty="0" err="1"/>
              <a:t>pemrograman</a:t>
            </a:r>
            <a:r>
              <a:rPr lang="en-US" sz="2000" dirty="0"/>
              <a:t> yang </a:t>
            </a:r>
            <a:r>
              <a:rPr lang="en-US" sz="2000" dirty="0" err="1"/>
              <a:t>mendukung</a:t>
            </a:r>
            <a:r>
              <a:rPr lang="en-US" sz="2000" dirty="0"/>
              <a:t> proses </a:t>
            </a:r>
            <a:r>
              <a:rPr lang="en-US" sz="2000" dirty="0" err="1"/>
              <a:t>rekursif</a:t>
            </a:r>
            <a:r>
              <a:rPr lang="en-US" sz="2000" dirty="0"/>
              <a:t>.</a:t>
            </a:r>
          </a:p>
          <a:p>
            <a:pPr lvl="0"/>
            <a:r>
              <a:rPr lang="en-US" sz="2000" b="1" dirty="0" err="1"/>
              <a:t>Pembanjiran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Depth-first</a:t>
            </a:r>
            <a:r>
              <a:rPr lang="en-US" sz="2000" dirty="0"/>
              <a:t>: </a:t>
            </a:r>
            <a:r>
              <a:rPr lang="en-US" sz="2000" dirty="0" err="1"/>
              <a:t>Teknik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memerlukan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data </a:t>
            </a:r>
            <a:r>
              <a:rPr lang="en-US" sz="2000" dirty="0" err="1"/>
              <a:t>tumpukan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melaksanakan</a:t>
            </a:r>
            <a:r>
              <a:rPr lang="en-US" sz="2000" dirty="0"/>
              <a:t> </a:t>
            </a:r>
            <a:r>
              <a:rPr lang="en-US" sz="2000" dirty="0" err="1"/>
              <a:t>pembanjiran</a:t>
            </a:r>
            <a:r>
              <a:rPr lang="en-US" sz="2000" dirty="0"/>
              <a:t>.</a:t>
            </a:r>
          </a:p>
          <a:p>
            <a:pPr lvl="0"/>
            <a:r>
              <a:rPr lang="en-US" sz="2000" b="1" dirty="0" err="1"/>
              <a:t>Pembanjiran</a:t>
            </a:r>
            <a:r>
              <a:rPr lang="en-US" sz="2000" b="1" dirty="0"/>
              <a:t> </a:t>
            </a:r>
            <a:r>
              <a:rPr lang="en-US" sz="2000" b="1" dirty="0" err="1"/>
              <a:t>melalui</a:t>
            </a:r>
            <a:r>
              <a:rPr lang="en-US" sz="2000" b="1" dirty="0"/>
              <a:t> Breadth-first</a:t>
            </a:r>
            <a:r>
              <a:rPr lang="en-US" sz="2000" dirty="0"/>
              <a:t>: </a:t>
            </a:r>
            <a:r>
              <a:rPr lang="en-US" sz="2000" dirty="0" err="1"/>
              <a:t>Teknik</a:t>
            </a:r>
            <a:r>
              <a:rPr lang="en-US" sz="2000" dirty="0"/>
              <a:t> </a:t>
            </a:r>
            <a:r>
              <a:rPr lang="en-US" sz="2000" dirty="0" err="1"/>
              <a:t>ini</a:t>
            </a:r>
            <a:r>
              <a:rPr lang="en-US" sz="2000" dirty="0"/>
              <a:t> </a:t>
            </a:r>
            <a:r>
              <a:rPr lang="en-US" sz="2000" dirty="0" err="1"/>
              <a:t>memerlukan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data </a:t>
            </a:r>
            <a:r>
              <a:rPr lang="en-US" sz="2000" dirty="0" err="1"/>
              <a:t>antrian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melaksanakan</a:t>
            </a:r>
            <a:r>
              <a:rPr lang="en-US" sz="2000" dirty="0"/>
              <a:t> </a:t>
            </a:r>
            <a:r>
              <a:rPr lang="en-US" sz="2000" dirty="0" err="1"/>
              <a:t>pembanjiran</a:t>
            </a:r>
            <a:r>
              <a:rPr lang="en-US" sz="2000" dirty="0"/>
              <a:t>.</a:t>
            </a:r>
          </a:p>
          <a:p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37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6" y="503238"/>
            <a:ext cx="6324309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110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23900"/>
          </a:xfrm>
        </p:spPr>
        <p:txBody>
          <a:bodyPr>
            <a:normAutofit/>
          </a:bodyPr>
          <a:lstStyle/>
          <a:p>
            <a:r>
              <a:rPr lang="en-US" sz="1400" dirty="0" err="1">
                <a:effectLst/>
              </a:rPr>
              <a:t>Dengan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menggunakan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pendekatan</a:t>
            </a:r>
            <a:r>
              <a:rPr lang="en-US" sz="1400" dirty="0">
                <a:effectLst/>
              </a:rPr>
              <a:t> 4-ketetanggaan, </a:t>
            </a:r>
            <a:r>
              <a:rPr lang="en-US" sz="1400" dirty="0" err="1">
                <a:effectLst/>
              </a:rPr>
              <a:t>pembanjiran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secara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rekursif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dapat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dituangkan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dalam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bentuk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algoritma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seperti</a:t>
            </a:r>
            <a:r>
              <a:rPr lang="en-US" sz="1400" dirty="0">
                <a:effectLst/>
              </a:rPr>
              <a:t> </a:t>
            </a:r>
            <a:r>
              <a:rPr lang="en-US" sz="1400" dirty="0" err="1">
                <a:effectLst/>
              </a:rPr>
              <a:t>berikut</a:t>
            </a: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387" y="1516815"/>
            <a:ext cx="5040826" cy="5134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60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600" dirty="0" err="1">
                <a:effectLst/>
              </a:rPr>
              <a:t>Pembanjiran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melalui</a:t>
            </a:r>
            <a:r>
              <a:rPr lang="en-US" sz="1600" dirty="0">
                <a:effectLst/>
              </a:rPr>
              <a:t> </a:t>
            </a:r>
            <a:r>
              <a:rPr lang="en-US" sz="1600" i="1" dirty="0">
                <a:effectLst/>
              </a:rPr>
              <a:t>depth-first</a:t>
            </a:r>
            <a:r>
              <a:rPr lang="en-US" sz="1600" dirty="0">
                <a:effectLst/>
              </a:rPr>
              <a:t> (</a:t>
            </a:r>
            <a:r>
              <a:rPr lang="en-US" sz="1600" dirty="0" err="1">
                <a:effectLst/>
              </a:rPr>
              <a:t>mendalam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dulu</a:t>
            </a:r>
            <a:r>
              <a:rPr lang="en-US" sz="1600" dirty="0">
                <a:effectLst/>
              </a:rPr>
              <a:t>) </a:t>
            </a:r>
            <a:r>
              <a:rPr lang="en-US" sz="1600" dirty="0" err="1">
                <a:effectLst/>
              </a:rPr>
              <a:t>memiliki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algoritma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seperti</a:t>
            </a:r>
            <a:r>
              <a:rPr lang="en-US" sz="1600" dirty="0">
                <a:effectLst/>
              </a:rPr>
              <a:t> </a:t>
            </a:r>
            <a:r>
              <a:rPr lang="en-US" sz="1600" dirty="0" err="1">
                <a:effectLst/>
              </a:rPr>
              <a:t>berikut</a:t>
            </a:r>
            <a:r>
              <a:rPr lang="en-US" sz="1600" dirty="0">
                <a:effectLst/>
              </a:rPr>
              <a:t>.</a:t>
            </a:r>
            <a:br>
              <a:rPr lang="en-US" sz="1600" dirty="0">
                <a:effectLst/>
              </a:rPr>
            </a:br>
            <a:endParaRPr lang="en-US" sz="1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8180140"/>
              </p:ext>
            </p:extLst>
          </p:nvPr>
        </p:nvGraphicFramePr>
        <p:xfrm>
          <a:off x="653590" y="1397000"/>
          <a:ext cx="7836820" cy="5003800"/>
        </p:xfrm>
        <a:graphic>
          <a:graphicData uri="http://schemas.openxmlformats.org/drawingml/2006/table">
            <a:tbl>
              <a:tblPr firstRow="1" firstCol="1" bandRow="1"/>
              <a:tblGrid>
                <a:gridCol w="7836820"/>
              </a:tblGrid>
              <a:tr h="500380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ALGORITMA 8.12 –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Pelabelan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suatu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area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dengan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pendekatan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mendalam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dulu</a:t>
                      </a:r>
                      <a:endParaRPr lang="en-US" sz="1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  <a:endParaRPr lang="en-US" sz="1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banjiri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(f, </a:t>
                      </a:r>
                      <a:r>
                        <a:rPr lang="en-US" sz="1400" b="1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</a:t>
                      </a:r>
                      <a:r>
                        <a:rPr lang="en-US" sz="1400" b="1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, j, label):</a:t>
                      </a:r>
                      <a:endParaRPr lang="en-US" sz="1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 (M,N): Citra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masukan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berukuran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M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baris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N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kolom</a:t>
                      </a:r>
                      <a:endParaRPr lang="en-US" sz="1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j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menyatakan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baris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kolom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sebagai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biji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pembanjiran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terhadap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area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label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menyatakan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label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untuk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area</a:t>
                      </a:r>
                    </a:p>
                    <a:p>
                      <a:pPr marL="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Keluaran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: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f (M, N):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Hasil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citra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yang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telah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diberi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label</a:t>
                      </a:r>
                    </a:p>
                    <a:p>
                      <a:pPr marL="457200" marR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 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Menciptakan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tumpukan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kosong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T 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Menaruh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koordinat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(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i,j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ke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tumpukan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sebagai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biji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(push(T, (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i,j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WHILE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tumpukan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T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tidak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kosong</a:t>
                      </a:r>
                      <a:endParaRPr lang="en-US" sz="1400" kern="50" dirty="0">
                        <a:effectLst/>
                        <a:latin typeface="Times New Roman" panose="02020603050405020304" pitchFamily="18" charset="0"/>
                        <a:ea typeface="Arial Unicode MS" panose="020B0604020202020204" pitchFamily="34" charset="-128"/>
                      </a:endParaRP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Mengambil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sebuah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elemen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dari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tumpukan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T ( (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y,x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) 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pop(T))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IF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koordinat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(y, x)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berada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dalam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citra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dan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f(</a:t>
                      </a:r>
                      <a:r>
                        <a:rPr lang="en-US" sz="1400" kern="50" dirty="0" err="1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i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, j) = 1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f(y, x) 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  <a:sym typeface="Symbol" panose="05050102010706020507" pitchFamily="18" charset="2"/>
                        </a:rPr>
                        <a:t></a:t>
                      </a: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label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push(S, (y-1, x))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push(S, (y+1, x))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push(S, (y, x-1))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    push(S, (y, x+1))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     END-IF</a:t>
                      </a:r>
                    </a:p>
                    <a:p>
                      <a:pPr marL="342900" marR="0" lvl="0" indent="-34290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  <a:tabLst>
                          <a:tab pos="270510" algn="l"/>
                        </a:tabLst>
                      </a:pPr>
                      <a:r>
                        <a:rPr lang="en-US" sz="1400" kern="50" dirty="0">
                          <a:effectLst/>
                          <a:latin typeface="Times New Roman" panose="02020603050405020304" pitchFamily="18" charset="0"/>
                          <a:ea typeface="Arial Unicode MS" panose="020B0604020202020204" pitchFamily="34" charset="-128"/>
                        </a:rPr>
                        <a:t>END-WHILE</a:t>
                      </a: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35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>
                <a:effectLst/>
              </a:rPr>
              <a:t>Adapun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algoritma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pembanjiran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melalui</a:t>
            </a:r>
            <a:r>
              <a:rPr lang="en-US" sz="2000" dirty="0">
                <a:effectLst/>
              </a:rPr>
              <a:t> </a:t>
            </a:r>
            <a:r>
              <a:rPr lang="en-US" sz="2000" i="1" dirty="0">
                <a:effectLst/>
              </a:rPr>
              <a:t>breadth-first</a:t>
            </a:r>
            <a:r>
              <a:rPr lang="en-US" sz="2000" dirty="0">
                <a:effectLst/>
              </a:rPr>
              <a:t> (</a:t>
            </a:r>
            <a:r>
              <a:rPr lang="en-US" sz="2000" dirty="0" err="1">
                <a:effectLst/>
              </a:rPr>
              <a:t>melebar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dulu</a:t>
            </a:r>
            <a:r>
              <a:rPr lang="en-US" sz="2000" dirty="0">
                <a:effectLst/>
              </a:rPr>
              <a:t>) </a:t>
            </a:r>
            <a:r>
              <a:rPr lang="en-US" sz="2000" dirty="0" err="1">
                <a:effectLst/>
              </a:rPr>
              <a:t>berupa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seperti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berikut</a:t>
            </a:r>
            <a:r>
              <a:rPr lang="en-US" sz="2000" dirty="0">
                <a:effectLst/>
              </a:rPr>
              <a:t>.</a:t>
            </a:r>
            <a:br>
              <a:rPr lang="en-US" sz="2000" dirty="0">
                <a:effectLst/>
              </a:rPr>
            </a:br>
            <a:endParaRPr lang="en-US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Fakultas Informatika IT Telkom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63" y="825500"/>
            <a:ext cx="5040826" cy="6992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08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6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Pengantar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Ekstraksi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Fitur</a:t>
            </a:r>
            <a:r>
              <a:rPr lang="en-US" dirty="0">
                <a:effectLst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menurut</a:t>
            </a:r>
            <a:r>
              <a:rPr lang="en-US" dirty="0"/>
              <a:t> D.G. Kendall (</a:t>
            </a:r>
            <a:r>
              <a:rPr lang="en-US" dirty="0" err="1"/>
              <a:t>Stegmann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Gomez, 2002)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infomasi</a:t>
            </a:r>
            <a:r>
              <a:rPr lang="en-US" dirty="0"/>
              <a:t> </a:t>
            </a:r>
            <a:r>
              <a:rPr lang="en-US" dirty="0" err="1"/>
              <a:t>geometris</a:t>
            </a:r>
            <a:r>
              <a:rPr lang="en-US" dirty="0"/>
              <a:t> yang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efek</a:t>
            </a:r>
            <a:r>
              <a:rPr lang="en-US" dirty="0"/>
              <a:t> </a:t>
            </a:r>
            <a:r>
              <a:rPr lang="en-US" dirty="0" err="1"/>
              <a:t>lokasi</a:t>
            </a:r>
            <a:r>
              <a:rPr lang="en-US" dirty="0"/>
              <a:t>, </a:t>
            </a:r>
            <a:r>
              <a:rPr lang="en-US" dirty="0" err="1"/>
              <a:t>skala</a:t>
            </a:r>
            <a:r>
              <a:rPr lang="en-US" dirty="0"/>
              <a:t>, </a:t>
            </a:r>
            <a:r>
              <a:rPr lang="en-US" dirty="0" err="1"/>
              <a:t>pemutaran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Deskriptor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seperangkat</a:t>
            </a:r>
            <a:r>
              <a:rPr lang="en-US" dirty="0"/>
              <a:t> parameter yang </a:t>
            </a:r>
            <a:r>
              <a:rPr lang="en-US" dirty="0" err="1"/>
              <a:t>mewakili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,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mengidentifikasi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61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9276" y="376238"/>
            <a:ext cx="8229600" cy="4525962"/>
          </a:xfrm>
        </p:spPr>
        <p:txBody>
          <a:bodyPr/>
          <a:lstStyle/>
          <a:p>
            <a:r>
              <a:rPr lang="en-US" dirty="0"/>
              <a:t> </a:t>
            </a:r>
          </a:p>
          <a:p>
            <a:r>
              <a:rPr lang="en-US" dirty="0" err="1" smtClean="0"/>
              <a:t>Fitur-fitur</a:t>
            </a:r>
            <a:r>
              <a:rPr lang="en-US" dirty="0" smtClean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peran</a:t>
            </a:r>
            <a:r>
              <a:rPr lang="en-US" dirty="0"/>
              <a:t> yang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.</a:t>
            </a:r>
          </a:p>
          <a:p>
            <a:endParaRPr lang="en-US" dirty="0"/>
          </a:p>
          <a:p>
            <a:pPr lvl="0"/>
            <a:r>
              <a:rPr lang="en-US" dirty="0" err="1"/>
              <a:t>Pencarian</a:t>
            </a:r>
            <a:r>
              <a:rPr lang="en-US" dirty="0"/>
              <a:t> </a:t>
            </a:r>
            <a:r>
              <a:rPr lang="en-US" dirty="0" err="1"/>
              <a:t>citra</a:t>
            </a:r>
            <a:r>
              <a:rPr lang="en-US" dirty="0"/>
              <a:t>: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objek-objek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 yang </a:t>
            </a:r>
            <a:r>
              <a:rPr lang="en-US" dirty="0" err="1"/>
              <a:t>berada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database</a:t>
            </a:r>
            <a:r>
              <a:rPr lang="en-US" dirty="0"/>
              <a:t>. </a:t>
            </a:r>
          </a:p>
          <a:p>
            <a:pPr lvl="0"/>
            <a:r>
              <a:rPr lang="en-US" dirty="0" err="1"/>
              <a:t>Penyederhanaan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hampiran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: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di</a:t>
            </a:r>
            <a:r>
              <a:rPr lang="id-ID" dirty="0"/>
              <a:t>nyatakan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representasi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ringkas</a:t>
            </a:r>
            <a:r>
              <a:rPr lang="en-US" dirty="0"/>
              <a:t>.</a:t>
            </a:r>
          </a:p>
          <a:p>
            <a:pPr lvl="0"/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klasifikasi</a:t>
            </a:r>
            <a:r>
              <a:rPr lang="en-US" dirty="0"/>
              <a:t>: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fitur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objek</a:t>
            </a:r>
            <a:r>
              <a:rPr lang="en-US" dirty="0"/>
              <a:t>.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fitur</a:t>
            </a:r>
            <a:r>
              <a:rPr lang="en-US" dirty="0"/>
              <a:t>  </a:t>
            </a:r>
            <a:r>
              <a:rPr lang="en-US" dirty="0" err="1"/>
              <a:t>citra</a:t>
            </a:r>
            <a:r>
              <a:rPr lang="en-US" dirty="0"/>
              <a:t> </a:t>
            </a:r>
            <a:r>
              <a:rPr lang="en-US" dirty="0" err="1"/>
              <a:t>daun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nama</a:t>
            </a:r>
            <a:r>
              <a:rPr lang="en-US" dirty="0"/>
              <a:t> </a:t>
            </a:r>
            <a:r>
              <a:rPr lang="en-US" dirty="0" err="1"/>
              <a:t>tanaman</a:t>
            </a:r>
            <a:r>
              <a:rPr lang="en-US" dirty="0"/>
              <a:t>.</a:t>
            </a:r>
          </a:p>
          <a:p>
            <a:r>
              <a:rPr lang="en-US" dirty="0"/>
              <a:t> 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38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825500"/>
            <a:ext cx="8229600" cy="4525962"/>
          </a:xfrm>
        </p:spPr>
        <p:txBody>
          <a:bodyPr/>
          <a:lstStyle/>
          <a:p>
            <a:r>
              <a:rPr lang="en-US" sz="1800" dirty="0" err="1"/>
              <a:t>Fitur</a:t>
            </a:r>
            <a:r>
              <a:rPr lang="en-US" sz="1800" dirty="0"/>
              <a:t> yang </a:t>
            </a:r>
            <a:r>
              <a:rPr lang="en-US" sz="1800" dirty="0" err="1"/>
              <a:t>efisien</a:t>
            </a:r>
            <a:r>
              <a:rPr lang="en-US" sz="1800" dirty="0"/>
              <a:t> </a:t>
            </a:r>
            <a:r>
              <a:rPr lang="en-US" sz="1800" dirty="0" err="1"/>
              <a:t>perlu</a:t>
            </a:r>
            <a:r>
              <a:rPr lang="en-US" sz="1800" dirty="0"/>
              <a:t> </a:t>
            </a:r>
            <a:r>
              <a:rPr lang="en-US" sz="1800" dirty="0" err="1"/>
              <a:t>memenuhi</a:t>
            </a:r>
            <a:r>
              <a:rPr lang="en-US" sz="1800" dirty="0"/>
              <a:t> </a:t>
            </a:r>
            <a:r>
              <a:rPr lang="en-US" sz="1800" dirty="0" err="1"/>
              <a:t>sifat-sifat</a:t>
            </a:r>
            <a:r>
              <a:rPr lang="en-US" sz="1800" dirty="0"/>
              <a:t> </a:t>
            </a:r>
            <a:r>
              <a:rPr lang="en-US" sz="1800" dirty="0" err="1"/>
              <a:t>penting</a:t>
            </a:r>
            <a:r>
              <a:rPr lang="en-US" sz="1800" dirty="0"/>
              <a:t> </a:t>
            </a:r>
            <a:r>
              <a:rPr lang="en-US" sz="1800" dirty="0" err="1"/>
              <a:t>berikut</a:t>
            </a:r>
            <a:r>
              <a:rPr lang="en-US" sz="1800" dirty="0"/>
              <a:t> (</a:t>
            </a:r>
            <a:r>
              <a:rPr lang="en-US" sz="1800" dirty="0" err="1"/>
              <a:t>Mingqiang</a:t>
            </a:r>
            <a:r>
              <a:rPr lang="en-US" sz="1800" dirty="0"/>
              <a:t>, </a:t>
            </a:r>
            <a:r>
              <a:rPr lang="en-US" sz="1800" dirty="0" err="1"/>
              <a:t>dkk</a:t>
            </a:r>
            <a:r>
              <a:rPr lang="en-US" sz="1800" dirty="0"/>
              <a:t>., 2008).</a:t>
            </a:r>
          </a:p>
          <a:p>
            <a:r>
              <a:rPr lang="en-US" sz="1800" dirty="0"/>
              <a:t> </a:t>
            </a:r>
          </a:p>
          <a:p>
            <a:pPr lvl="0"/>
            <a:r>
              <a:rPr lang="en-US" sz="1800" dirty="0" err="1"/>
              <a:t>Teridentifikasi</a:t>
            </a:r>
            <a:r>
              <a:rPr lang="en-US" sz="1800" dirty="0"/>
              <a:t>: </a:t>
            </a:r>
            <a:r>
              <a:rPr lang="en-US" sz="1800" dirty="0" err="1"/>
              <a:t>Fitur</a:t>
            </a:r>
            <a:r>
              <a:rPr lang="en-US" sz="1800" dirty="0"/>
              <a:t> </a:t>
            </a:r>
            <a:r>
              <a:rPr lang="en-US" sz="1800" dirty="0" err="1"/>
              <a:t>berupa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yang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membedakan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</a:t>
            </a:r>
            <a:r>
              <a:rPr lang="en-US" sz="1800" dirty="0" err="1"/>
              <a:t>suatu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lain.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kedua</a:t>
            </a:r>
            <a:r>
              <a:rPr lang="en-US" sz="1800" dirty="0"/>
              <a:t> </a:t>
            </a:r>
            <a:r>
              <a:rPr lang="en-US" sz="1800" dirty="0" err="1"/>
              <a:t>fitur</a:t>
            </a:r>
            <a:r>
              <a:rPr lang="en-US" sz="1800" dirty="0"/>
              <a:t>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didampingkan</a:t>
            </a:r>
            <a:r>
              <a:rPr lang="en-US" sz="1800" dirty="0"/>
              <a:t>,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ditemukan</a:t>
            </a:r>
            <a:r>
              <a:rPr lang="en-US" sz="1800" dirty="0"/>
              <a:t> </a:t>
            </a:r>
            <a:r>
              <a:rPr lang="en-US" sz="1800" dirty="0" err="1"/>
              <a:t>perbedaan</a:t>
            </a:r>
            <a:r>
              <a:rPr lang="en-US" sz="1800" dirty="0"/>
              <a:t> yang </a:t>
            </a:r>
            <a:r>
              <a:rPr lang="en-US" sz="1800" dirty="0" err="1"/>
              <a:t>hakiki</a:t>
            </a:r>
            <a:r>
              <a:rPr lang="en-US" sz="1800" dirty="0"/>
              <a:t>. Hal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</a:t>
            </a:r>
            <a:r>
              <a:rPr lang="en-US" sz="1800" dirty="0" err="1"/>
              <a:t>kalau</a:t>
            </a:r>
            <a:r>
              <a:rPr lang="en-US" sz="1800" dirty="0"/>
              <a:t> </a:t>
            </a:r>
            <a:r>
              <a:rPr lang="en-US" sz="1800" dirty="0" err="1"/>
              <a:t>dilakukan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manusia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visual.</a:t>
            </a:r>
          </a:p>
          <a:p>
            <a:pPr lvl="0"/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dipengaruhi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translasi</a:t>
            </a:r>
            <a:r>
              <a:rPr lang="en-US" sz="1800" dirty="0"/>
              <a:t>, </a:t>
            </a:r>
            <a:r>
              <a:rPr lang="en-US" sz="1800" dirty="0" err="1"/>
              <a:t>rotasi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penyekalaan</a:t>
            </a:r>
            <a:r>
              <a:rPr lang="en-US" sz="1800" dirty="0"/>
              <a:t>: 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berbeda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lokasi</a:t>
            </a:r>
            <a:r>
              <a:rPr lang="en-US" sz="1800" dirty="0"/>
              <a:t>, </a:t>
            </a:r>
            <a:r>
              <a:rPr lang="en-US" sz="1800" dirty="0" err="1"/>
              <a:t>arah</a:t>
            </a:r>
            <a:r>
              <a:rPr lang="en-US" sz="1800" dirty="0"/>
              <a:t> </a:t>
            </a:r>
            <a:r>
              <a:rPr lang="en-US" sz="1800" dirty="0" err="1"/>
              <a:t>pemutaran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ukuran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dideteksi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.</a:t>
            </a:r>
          </a:p>
          <a:p>
            <a:pPr lvl="0"/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bergantung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affine</a:t>
            </a:r>
            <a:r>
              <a:rPr lang="en-US" sz="1800" dirty="0"/>
              <a:t>: </a:t>
            </a:r>
            <a:r>
              <a:rPr lang="en-US" sz="1800" dirty="0" err="1"/>
              <a:t>Pengertian</a:t>
            </a:r>
            <a:r>
              <a:rPr lang="en-US" sz="1800" dirty="0"/>
              <a:t> </a:t>
            </a:r>
            <a:r>
              <a:rPr lang="en-US" sz="1800" i="1" dirty="0"/>
              <a:t>affine</a:t>
            </a:r>
            <a:r>
              <a:rPr lang="en-US" sz="1800" dirty="0"/>
              <a:t> </a:t>
            </a:r>
            <a:r>
              <a:rPr lang="en-US" sz="1800" dirty="0" err="1"/>
              <a:t>telah</a:t>
            </a:r>
            <a:r>
              <a:rPr lang="en-US" sz="1800" dirty="0"/>
              <a:t> </a:t>
            </a:r>
            <a:r>
              <a:rPr lang="en-US" sz="1800" dirty="0" err="1"/>
              <a:t>dibahas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Bab 5. </a:t>
            </a:r>
            <a:r>
              <a:rPr lang="en-US" sz="1800" dirty="0" err="1"/>
              <a:t>Idealnya</a:t>
            </a:r>
            <a:r>
              <a:rPr lang="en-US" sz="1800" dirty="0"/>
              <a:t>, </a:t>
            </a:r>
            <a:r>
              <a:rPr lang="en-US" sz="1800" dirty="0" err="1"/>
              <a:t>efek</a:t>
            </a:r>
            <a:r>
              <a:rPr lang="en-US" sz="1800" dirty="0"/>
              <a:t> </a:t>
            </a:r>
            <a:r>
              <a:rPr lang="en-US" sz="1800" i="1" dirty="0"/>
              <a:t>affine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mempengaruhi</a:t>
            </a:r>
            <a:r>
              <a:rPr lang="en-US" sz="1800" dirty="0"/>
              <a:t> </a:t>
            </a:r>
            <a:r>
              <a:rPr lang="en-US" sz="1800" dirty="0" err="1"/>
              <a:t>fitur</a:t>
            </a:r>
            <a:r>
              <a:rPr lang="en-US" sz="1800" dirty="0"/>
              <a:t>.</a:t>
            </a:r>
          </a:p>
          <a:p>
            <a:pPr lvl="0"/>
            <a:r>
              <a:rPr lang="en-US" sz="1800" dirty="0" err="1"/>
              <a:t>Tahan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derau</a:t>
            </a:r>
            <a:r>
              <a:rPr lang="en-US" sz="1800" dirty="0"/>
              <a:t>: </a:t>
            </a:r>
            <a:r>
              <a:rPr lang="en-US" sz="1800" dirty="0" err="1"/>
              <a:t>Fitur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sifat</a:t>
            </a:r>
            <a:r>
              <a:rPr lang="en-US" sz="1800" dirty="0"/>
              <a:t> yang </a:t>
            </a:r>
            <a:r>
              <a:rPr lang="en-US" sz="1800" dirty="0" err="1"/>
              <a:t>andal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derau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cacat</a:t>
            </a:r>
            <a:r>
              <a:rPr lang="en-US" sz="1800" dirty="0"/>
              <a:t> data.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contoh</a:t>
            </a:r>
            <a:r>
              <a:rPr lang="en-US" sz="1800" dirty="0"/>
              <a:t>, </a:t>
            </a:r>
            <a:r>
              <a:rPr lang="en-US" sz="1800" dirty="0" err="1"/>
              <a:t>daun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sedikit</a:t>
            </a:r>
            <a:r>
              <a:rPr lang="en-US" sz="1800" dirty="0"/>
              <a:t> </a:t>
            </a:r>
            <a:r>
              <a:rPr lang="en-US" sz="1800" dirty="0" err="1"/>
              <a:t>robek</a:t>
            </a:r>
            <a:r>
              <a:rPr lang="en-US" sz="1800" dirty="0"/>
              <a:t> </a:t>
            </a:r>
            <a:r>
              <a:rPr lang="en-US" sz="1800" dirty="0" err="1"/>
              <a:t>tetap</a:t>
            </a:r>
            <a:r>
              <a:rPr lang="en-US" sz="1800" dirty="0"/>
              <a:t> </a:t>
            </a:r>
            <a:r>
              <a:rPr lang="en-US" sz="1800" dirty="0" err="1"/>
              <a:t>dikenali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yang </a:t>
            </a:r>
            <a:r>
              <a:rPr lang="en-US" sz="1800" dirty="0" err="1"/>
              <a:t>sama</a:t>
            </a:r>
            <a:r>
              <a:rPr lang="en-US" sz="1800" dirty="0"/>
              <a:t>.</a:t>
            </a:r>
          </a:p>
          <a:p>
            <a:pPr lvl="0"/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bergantung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tumpang-tindih</a:t>
            </a:r>
            <a:r>
              <a:rPr lang="en-US" sz="1800" dirty="0"/>
              <a:t>: </a:t>
            </a:r>
            <a:r>
              <a:rPr lang="en-US" sz="1800" dirty="0" err="1"/>
              <a:t>Apabila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</a:t>
            </a:r>
            <a:r>
              <a:rPr lang="en-US" sz="1800" dirty="0" err="1"/>
              <a:t>sedikit</a:t>
            </a:r>
            <a:r>
              <a:rPr lang="en-US" sz="1800" dirty="0"/>
              <a:t> </a:t>
            </a:r>
            <a:r>
              <a:rPr lang="en-US" sz="1800" dirty="0" err="1"/>
              <a:t>tertutupi</a:t>
            </a:r>
            <a:r>
              <a:rPr lang="en-US" sz="1800" dirty="0"/>
              <a:t> </a:t>
            </a:r>
            <a:r>
              <a:rPr lang="en-US" sz="1800" dirty="0" err="1"/>
              <a:t>oleh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lain, </a:t>
            </a:r>
            <a:r>
              <a:rPr lang="en-US" sz="1800" dirty="0" err="1"/>
              <a:t>fitur</a:t>
            </a:r>
            <a:r>
              <a:rPr lang="en-US" sz="1800" dirty="0"/>
              <a:t> </a:t>
            </a:r>
            <a:r>
              <a:rPr lang="en-US" sz="1800" dirty="0" err="1"/>
              <a:t>bernilai</a:t>
            </a:r>
            <a:r>
              <a:rPr lang="en-US" sz="1800" dirty="0"/>
              <a:t> </a:t>
            </a: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kalau</a:t>
            </a:r>
            <a:r>
              <a:rPr lang="en-US" sz="1800" dirty="0"/>
              <a:t> </a:t>
            </a:r>
            <a:r>
              <a:rPr lang="en-US" sz="1800" dirty="0" err="1"/>
              <a:t>objek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terpisah</a:t>
            </a:r>
            <a:r>
              <a:rPr lang="en-US" sz="1800" dirty="0"/>
              <a:t>.</a:t>
            </a:r>
          </a:p>
          <a:p>
            <a:pPr lvl="0"/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bergantung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statistis</a:t>
            </a:r>
            <a:r>
              <a:rPr lang="en-US" sz="1800" dirty="0"/>
              <a:t>: </a:t>
            </a:r>
            <a:r>
              <a:rPr lang="en-US" sz="1800" dirty="0" err="1"/>
              <a:t>Dua</a:t>
            </a:r>
            <a:r>
              <a:rPr lang="en-US" sz="1800" dirty="0"/>
              <a:t> </a:t>
            </a:r>
            <a:r>
              <a:rPr lang="en-US" sz="1800" dirty="0" err="1"/>
              <a:t>fitur</a:t>
            </a:r>
            <a:r>
              <a:rPr lang="en-US" sz="1800" dirty="0"/>
              <a:t> </a:t>
            </a:r>
            <a:r>
              <a:rPr lang="en-US" sz="1800" dirty="0" err="1"/>
              <a:t>harus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bergantung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yang lain </a:t>
            </a:r>
            <a:r>
              <a:rPr lang="en-US" sz="1800" dirty="0" err="1"/>
              <a:t>secara</a:t>
            </a:r>
            <a:r>
              <a:rPr lang="en-US" sz="1800" dirty="0"/>
              <a:t> </a:t>
            </a:r>
            <a:r>
              <a:rPr lang="en-US" sz="1800" dirty="0" err="1"/>
              <a:t>statistik</a:t>
            </a:r>
            <a:r>
              <a:rPr lang="en-US" sz="1800" dirty="0"/>
              <a:t>.</a:t>
            </a:r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5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Tanda-Tangan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Kontur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dirty="0" smtClean="0"/>
              </a:p>
              <a:p>
                <a:endParaRPr lang="en-US" dirty="0"/>
              </a:p>
              <a:p>
                <a:r>
                  <a:rPr lang="en-US" dirty="0"/>
                  <a:t>(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</m:oMath>
                </a14:m>
                <a:r>
                  <a:rPr lang="en-US" dirty="0"/>
                  <a:t>) </a:t>
                </a:r>
                <a:r>
                  <a:rPr lang="en-US" dirty="0" err="1"/>
                  <a:t>menyatakan</a:t>
                </a:r>
                <a:r>
                  <a:rPr lang="en-US" dirty="0"/>
                  <a:t> </a:t>
                </a:r>
                <a:r>
                  <a:rPr lang="en-US" dirty="0" err="1"/>
                  <a:t>pusat</a:t>
                </a:r>
                <a:r>
                  <a:rPr lang="en-US" dirty="0"/>
                  <a:t> </a:t>
                </a:r>
                <a:r>
                  <a:rPr lang="en-US" dirty="0" err="1"/>
                  <a:t>massa</a:t>
                </a:r>
                <a:r>
                  <a:rPr lang="en-US" dirty="0"/>
                  <a:t> </a:t>
                </a:r>
                <a:r>
                  <a:rPr lang="en-US" dirty="0" err="1"/>
                  <a:t>kontur</a:t>
                </a:r>
                <a:r>
                  <a:rPr lang="en-US" dirty="0"/>
                  <a:t>, yang </a:t>
                </a:r>
                <a:r>
                  <a:rPr lang="en-US" dirty="0" err="1"/>
                  <a:t>diperoleh</a:t>
                </a:r>
                <a:r>
                  <a:rPr lang="en-US" dirty="0"/>
                  <a:t> </a:t>
                </a:r>
                <a:r>
                  <a:rPr lang="en-US" dirty="0" err="1"/>
                  <a:t>melalui</a:t>
                </a:r>
                <a:r>
                  <a:rPr lang="en-US" dirty="0"/>
                  <a:t> </a:t>
                </a:r>
                <a:r>
                  <a:rPr lang="en-US" dirty="0" err="1"/>
                  <a:t>rumus</a:t>
                </a:r>
                <a:endParaRPr lang="en-US" dirty="0"/>
              </a:p>
              <a:p>
                <a:r>
                  <a:rPr lang="en-US" dirty="0"/>
                  <a:t> 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  </m:t>
                    </m:r>
                    <m:acc>
                      <m:accPr>
                        <m:chr m:val="̅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8337" y="3429000"/>
            <a:ext cx="3285714" cy="326666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7700" y="46334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kern="5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menyatakan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sedikit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perbedaan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objek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membuat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tanda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tangan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ikut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berubah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. Hal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ini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menunjukkan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bahwa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tanda-tangan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kontur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peka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terhadap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derau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pada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tepi</a:t>
            </a:r>
            <a:r>
              <a:rPr lang="en-US" kern="50" dirty="0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 </a:t>
            </a:r>
            <a:r>
              <a:rPr lang="en-US" kern="50" dirty="0" err="1" smtClean="0">
                <a:effectLst/>
                <a:latin typeface="Times New Roman" panose="02020603050405020304" pitchFamily="18" charset="0"/>
                <a:ea typeface="Arial Unicode MS" panose="020B0604020202020204" pitchFamily="34" charset="-128"/>
              </a:rPr>
              <a:t>objek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9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74" y="385006"/>
            <a:ext cx="5487373" cy="535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927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6400"/>
            <a:ext cx="8229600" cy="5765800"/>
          </a:xfrm>
        </p:spPr>
        <p:txBody>
          <a:bodyPr/>
          <a:lstStyle/>
          <a:p>
            <a:r>
              <a:rPr lang="id-ID" sz="1600" dirty="0"/>
              <a:t>function [Jarak] = tandatangan(BW)</a:t>
            </a:r>
            <a:endParaRPr lang="en-US" sz="1600" dirty="0"/>
          </a:p>
          <a:p>
            <a:r>
              <a:rPr lang="id-ID" sz="1600" dirty="0"/>
              <a:t>% TANDATANGAN Digunakan untuk memperoleh jarak-jarak antara</a:t>
            </a:r>
            <a:endParaRPr lang="en-US" sz="1600" dirty="0"/>
          </a:p>
          <a:p>
            <a:r>
              <a:rPr lang="id-ID" sz="1600" dirty="0"/>
              <a:t>%     piksel dalam batas objek dri citra biner BW</a:t>
            </a:r>
            <a:endParaRPr lang="en-US" sz="1600" dirty="0"/>
          </a:p>
          <a:p>
            <a:r>
              <a:rPr lang="id-ID" sz="1600" dirty="0"/>
              <a:t>%     Keluaran: Jarak - Berisi sejumlah pasangan Y, X</a:t>
            </a:r>
            <a:endParaRPr lang="en-US" sz="1600" dirty="0"/>
          </a:p>
          <a:p>
            <a:r>
              <a:rPr lang="id-ID" sz="1600" dirty="0"/>
              <a:t>%     yang menyatakan jarak          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[m,n] = size(BW);</a:t>
            </a:r>
            <a:endParaRPr lang="en-US" sz="1600" dirty="0"/>
          </a:p>
          <a:p>
            <a:r>
              <a:rPr lang="id-ID" sz="1600" dirty="0"/>
              <a:t>Batas = double(inbound_tracing(BW));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[jum, z] = size(Batas);</a:t>
            </a:r>
            <a:endParaRPr lang="en-US" sz="1600" dirty="0"/>
          </a:p>
          <a:p>
            <a:r>
              <a:rPr lang="id-ID" sz="1600" dirty="0"/>
              <a:t>[pusat_x, pusat_y] = centroid(BW);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Jarak = zeros(1,m);</a:t>
            </a:r>
            <a:endParaRPr lang="en-US" sz="1600" dirty="0"/>
          </a:p>
          <a:p>
            <a:r>
              <a:rPr lang="id-ID" sz="1600" dirty="0"/>
              <a:t>for p=1 : jum</a:t>
            </a:r>
            <a:endParaRPr lang="en-US" sz="1600" dirty="0"/>
          </a:p>
          <a:p>
            <a:r>
              <a:rPr lang="id-ID" sz="1600" dirty="0"/>
              <a:t>    Jarak(p) = sqrt((Batas(p,1)-pusat_y)^2 + ...</a:t>
            </a:r>
            <a:endParaRPr lang="en-US" sz="1600" dirty="0"/>
          </a:p>
          <a:p>
            <a:r>
              <a:rPr lang="id-ID" sz="1600" dirty="0"/>
              <a:t>                    (Batas(p,2)-pusat_x)^2);</a:t>
            </a:r>
            <a:endParaRPr lang="en-US" sz="1600" dirty="0"/>
          </a:p>
          <a:p>
            <a:r>
              <a:rPr lang="id-ID" sz="1600" dirty="0"/>
              <a:t>end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% Plot jarak</a:t>
            </a:r>
            <a:endParaRPr lang="en-US" sz="1600" dirty="0"/>
          </a:p>
          <a:p>
            <a:r>
              <a:rPr lang="id-ID" sz="1600" dirty="0"/>
              <a:t>X = 1: p;</a:t>
            </a:r>
            <a:endParaRPr lang="en-US" sz="1600" dirty="0"/>
          </a:p>
          <a:p>
            <a:r>
              <a:rPr lang="id-ID" sz="1600" dirty="0"/>
              <a:t>plot(X, Jarak);</a:t>
            </a:r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2603500" y="5546720"/>
            <a:ext cx="5448300" cy="1034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576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</a:t>
            </a:r>
            <a:r>
              <a:rPr lang="en-US" sz="14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Img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 = im2bw(</a:t>
            </a:r>
            <a:r>
              <a:rPr lang="en-US" sz="14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imread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('C:\Image\ikan-1.png'), 0.5); 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400" kern="50" dirty="0" smtClean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  <a:p>
            <a:pPr marL="36576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&gt;&gt; X = </a:t>
            </a:r>
            <a:r>
              <a:rPr lang="en-US" sz="14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tandatangan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(</a:t>
            </a:r>
            <a:r>
              <a:rPr lang="en-US" sz="1400" kern="50" dirty="0" err="1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Img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Arial Unicode MS" panose="020B0604020202020204" pitchFamily="34" charset="-128"/>
              </a:rPr>
              <a:t>);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</a:rPr>
              <a:t> </a:t>
            </a:r>
            <a:r>
              <a:rPr lang="en-US" sz="1400" kern="50" dirty="0" smtClean="0"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  <a:sym typeface="Wingdings" panose="05000000000000000000" pitchFamily="2" charset="2"/>
              </a:rPr>
              <a:t></a:t>
            </a:r>
            <a:endParaRPr lang="en-US" sz="1400" kern="50" dirty="0">
              <a:effectLst/>
              <a:latin typeface="Times New Roman" panose="02020603050405020304" pitchFamily="18" charset="0"/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970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effectLst/>
              </a:rPr>
              <a:t>Deskriptor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Fourier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97000"/>
            <a:ext cx="8229600" cy="4525962"/>
          </a:xfrm>
        </p:spPr>
        <p:txBody>
          <a:bodyPr/>
          <a:lstStyle/>
          <a:p>
            <a:r>
              <a:rPr lang="en-US" sz="1600" dirty="0" err="1"/>
              <a:t>kontur</a:t>
            </a:r>
            <a:r>
              <a:rPr lang="en-US" sz="1600" dirty="0"/>
              <a:t> </a:t>
            </a:r>
            <a:r>
              <a:rPr lang="en-US" sz="1600" dirty="0" err="1"/>
              <a:t>objek</a:t>
            </a:r>
            <a:r>
              <a:rPr lang="en-US" sz="1600" dirty="0"/>
              <a:t> </a:t>
            </a:r>
            <a:r>
              <a:rPr lang="en-US" sz="1600" dirty="0" err="1"/>
              <a:t>perlu</a:t>
            </a:r>
            <a:r>
              <a:rPr lang="en-US" sz="1600" dirty="0"/>
              <a:t> </a:t>
            </a:r>
            <a:r>
              <a:rPr lang="en-US" sz="1600" dirty="0" err="1"/>
              <a:t>didapatkan</a:t>
            </a:r>
            <a:r>
              <a:rPr lang="en-US" sz="1600" dirty="0"/>
              <a:t> </a:t>
            </a:r>
            <a:r>
              <a:rPr lang="en-US" sz="1600" dirty="0" err="1"/>
              <a:t>terlebih</a:t>
            </a:r>
            <a:r>
              <a:rPr lang="en-US" sz="1600" dirty="0"/>
              <a:t> </a:t>
            </a:r>
            <a:r>
              <a:rPr lang="en-US" sz="1600" dirty="0" err="1"/>
              <a:t>dahulu</a:t>
            </a:r>
            <a:r>
              <a:rPr lang="en-US" sz="1600" dirty="0"/>
              <a:t>.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/>
              <a:t>memanfaatkan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 smtClean="0"/>
              <a:t>inbound_tracing</a:t>
            </a:r>
            <a:r>
              <a:rPr lang="en-US" sz="1600" dirty="0" smtClean="0"/>
              <a:t>, </a:t>
            </a:r>
            <a:r>
              <a:rPr lang="en-US" sz="1600" dirty="0" err="1"/>
              <a:t>piksel-piksel</a:t>
            </a:r>
            <a:r>
              <a:rPr lang="en-US" sz="1600" dirty="0"/>
              <a:t> di </a:t>
            </a:r>
            <a:r>
              <a:rPr lang="en-US" sz="1600" dirty="0" err="1"/>
              <a:t>kontur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ditransformasikan</a:t>
            </a:r>
            <a:r>
              <a:rPr lang="en-US" sz="1600" dirty="0"/>
              <a:t> </a:t>
            </a:r>
            <a:r>
              <a:rPr lang="en-US" sz="1600" dirty="0" err="1"/>
              <a:t>menggunakan</a:t>
            </a:r>
            <a:r>
              <a:rPr lang="en-US" sz="1600" dirty="0"/>
              <a:t> </a:t>
            </a:r>
            <a:r>
              <a:rPr lang="en-US" sz="1600" dirty="0" smtClean="0"/>
              <a:t>FFT</a:t>
            </a:r>
            <a:endParaRPr lang="en-US" sz="1600" dirty="0"/>
          </a:p>
          <a:p>
            <a:endParaRPr lang="en-US" sz="1600" dirty="0" smtClean="0"/>
          </a:p>
          <a:p>
            <a:r>
              <a:rPr lang="id-ID" sz="1600" dirty="0"/>
              <a:t>function [F] = perolehFD(Kontur)</a:t>
            </a:r>
            <a:endParaRPr lang="en-US" sz="1600" dirty="0"/>
          </a:p>
          <a:p>
            <a:r>
              <a:rPr lang="id-ID" sz="1600" dirty="0"/>
              <a:t>% PEROLEHFD Memperoleh deskriptor Fourier berdasarkan</a:t>
            </a:r>
            <a:endParaRPr lang="en-US" sz="1600" dirty="0"/>
          </a:p>
          <a:p>
            <a:r>
              <a:rPr lang="id-ID" sz="1600" dirty="0"/>
              <a:t>%     kontur suatu bentuk.</a:t>
            </a:r>
            <a:endParaRPr lang="en-US" sz="1600" dirty="0"/>
          </a:p>
          <a:p>
            <a:r>
              <a:rPr lang="id-ID" sz="1600" dirty="0"/>
              <a:t>%     Masukan: Kontur = kontur objek</a:t>
            </a:r>
            <a:endParaRPr lang="en-US" sz="1600" dirty="0"/>
          </a:p>
          <a:p>
            <a:r>
              <a:rPr lang="id-ID" sz="1600" dirty="0"/>
              <a:t>%     Keluaran: F = deskriptor Fourier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jum = length(Kontur);</a:t>
            </a:r>
            <a:endParaRPr lang="en-US" sz="1600" dirty="0"/>
          </a:p>
          <a:p>
            <a:r>
              <a:rPr lang="id-ID" sz="1600" dirty="0"/>
              <a:t> </a:t>
            </a:r>
            <a:endParaRPr lang="en-US" sz="1600" dirty="0"/>
          </a:p>
          <a:p>
            <a:r>
              <a:rPr lang="id-ID" sz="1600" dirty="0"/>
              <a:t>% Atur supaya jumlah elemen genap</a:t>
            </a:r>
            <a:endParaRPr lang="en-US" sz="1600" dirty="0"/>
          </a:p>
          <a:p>
            <a:r>
              <a:rPr lang="id-ID" sz="1600" dirty="0"/>
              <a:t>if rem(jum, 2) == 1</a:t>
            </a:r>
            <a:endParaRPr lang="en-US" sz="1600" dirty="0"/>
          </a:p>
          <a:p>
            <a:r>
              <a:rPr lang="id-ID" sz="1600" dirty="0"/>
              <a:t>   Kontur = [Kontur; Kontur(1,:)];</a:t>
            </a:r>
            <a:endParaRPr lang="en-US" sz="1600" dirty="0"/>
          </a:p>
          <a:p>
            <a:r>
              <a:rPr lang="id-ID" sz="1600" dirty="0"/>
              <a:t>end</a:t>
            </a:r>
            <a:endParaRPr lang="en-US" sz="1600" dirty="0"/>
          </a:p>
          <a:p>
            <a:r>
              <a:rPr lang="en-US" sz="1600" dirty="0"/>
              <a:t> </a:t>
            </a:r>
          </a:p>
          <a:p>
            <a:r>
              <a:rPr lang="en-US" sz="1600" dirty="0"/>
              <a:t>% </a:t>
            </a:r>
            <a:r>
              <a:rPr lang="en-US" sz="1600" dirty="0" err="1"/>
              <a:t>Peroleh</a:t>
            </a:r>
            <a:r>
              <a:rPr lang="en-US" sz="1600" dirty="0"/>
              <a:t> </a:t>
            </a:r>
            <a:r>
              <a:rPr lang="en-US" sz="1600" dirty="0" err="1"/>
              <a:t>bentuk</a:t>
            </a:r>
            <a:r>
              <a:rPr lang="en-US" sz="1600" dirty="0"/>
              <a:t> Fourier </a:t>
            </a:r>
            <a:r>
              <a:rPr lang="en-US" sz="1600" dirty="0" err="1"/>
              <a:t>kontur</a:t>
            </a:r>
            <a:endParaRPr lang="en-US" sz="1600" dirty="0"/>
          </a:p>
          <a:p>
            <a:r>
              <a:rPr lang="id-ID" sz="1600" dirty="0"/>
              <a:t>K = Kontur(:, 2) </a:t>
            </a:r>
            <a:r>
              <a:rPr lang="en-US" sz="1600" dirty="0"/>
              <a:t>-</a:t>
            </a:r>
            <a:r>
              <a:rPr lang="id-ID" sz="1600" dirty="0"/>
              <a:t> i * Kontur(:,1);</a:t>
            </a:r>
            <a:endParaRPr lang="en-US" sz="1600" dirty="0"/>
          </a:p>
          <a:p>
            <a:r>
              <a:rPr lang="id-ID" sz="1600" dirty="0"/>
              <a:t>F = fft(K);</a:t>
            </a:r>
            <a:endParaRPr lang="en-US" sz="1600" dirty="0"/>
          </a:p>
          <a:p>
            <a:endParaRPr lang="en-US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31838"/>
                <a:ext cx="8229600" cy="452596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.</m:t>
                        </m:r>
                        <m:func>
                          <m:funcPr>
                            <m:ctrlPr>
                              <a:rPr lang="en-US" sz="1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1800">
                                <a:latin typeface="Cambria Math" panose="02040503050406030204" pitchFamily="18" charset="0"/>
                              </a:rPr>
                              <m:t>exp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1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𝑛𝑡</m:t>
                                    </m:r>
                                  </m:num>
                                  <m:den>
                                    <m:r>
                                      <a:rPr lang="en-US" sz="1800" i="1">
                                        <a:latin typeface="Cambria Math" panose="02040503050406030204" pitchFamily="18" charset="0"/>
                                      </a:rPr>
                                      <m:t>𝑁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nary>
                    <m:r>
                      <a:rPr lang="en-US" sz="1800" i="1">
                        <a:latin typeface="Cambria Math" panose="02040503050406030204" pitchFamily="18" charset="0"/>
                      </a:rPr>
                      <m:t>,   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=0,1,2,…,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sz="1800" dirty="0" smtClean="0"/>
              </a:p>
              <a:p>
                <a:endParaRPr lang="en-US" sz="1800" dirty="0" smtClean="0"/>
              </a:p>
              <a:p>
                <a:endParaRPr lang="en-US" sz="1800" dirty="0"/>
              </a:p>
              <a:p>
                <a:r>
                  <a:rPr lang="en-US" sz="1800" dirty="0"/>
                  <a:t>&gt;&gt; </a:t>
                </a:r>
                <a:r>
                  <a:rPr lang="en-US" sz="1800" dirty="0" err="1"/>
                  <a:t>Img</a:t>
                </a:r>
                <a:r>
                  <a:rPr lang="en-US" sz="1800" dirty="0"/>
                  <a:t> = im2bw(</a:t>
                </a:r>
                <a:r>
                  <a:rPr lang="en-US" sz="1800" dirty="0" err="1"/>
                  <a:t>imread</a:t>
                </a:r>
                <a:r>
                  <a:rPr lang="en-US" sz="1800" dirty="0"/>
                  <a:t>('C:\Image\ikan-5.png'), 0.5); </a:t>
                </a:r>
                <a:r>
                  <a:rPr lang="en-US" sz="1800" dirty="0">
                    <a:sym typeface="Wingdings" panose="05000000000000000000" pitchFamily="2" charset="2"/>
                  </a:rPr>
                  <a:t></a:t>
                </a:r>
                <a:endParaRPr lang="en-US" sz="1800" dirty="0"/>
              </a:p>
              <a:p>
                <a:r>
                  <a:rPr lang="en-US" sz="1800" dirty="0"/>
                  <a:t>&gt;&gt; </a:t>
                </a:r>
                <a:r>
                  <a:rPr lang="en-US" sz="1800" dirty="0" err="1"/>
                  <a:t>Kontur</a:t>
                </a:r>
                <a:r>
                  <a:rPr lang="en-US" sz="1800" dirty="0"/>
                  <a:t> = </a:t>
                </a:r>
                <a:r>
                  <a:rPr lang="en-US" sz="1800" dirty="0" err="1"/>
                  <a:t>inbound_tracing</a:t>
                </a:r>
                <a:r>
                  <a:rPr lang="en-US" sz="1800" dirty="0"/>
                  <a:t>(</a:t>
                </a:r>
                <a:r>
                  <a:rPr lang="en-US" sz="1800" dirty="0" err="1"/>
                  <a:t>Img</a:t>
                </a:r>
                <a:r>
                  <a:rPr lang="en-US" sz="1800" dirty="0"/>
                  <a:t>); </a:t>
                </a:r>
                <a:r>
                  <a:rPr lang="en-US" sz="1800" dirty="0">
                    <a:sym typeface="Wingdings" panose="05000000000000000000" pitchFamily="2" charset="2"/>
                  </a:rPr>
                  <a:t></a:t>
                </a:r>
                <a:endParaRPr lang="en-US" sz="1800" dirty="0"/>
              </a:p>
              <a:p>
                <a:r>
                  <a:rPr lang="en-US" sz="1800" dirty="0"/>
                  <a:t>&gt;&gt; F = </a:t>
                </a:r>
                <a:r>
                  <a:rPr lang="en-US" sz="1800" dirty="0" err="1"/>
                  <a:t>perolehFD</a:t>
                </a:r>
                <a:r>
                  <a:rPr lang="en-US" sz="1800" dirty="0"/>
                  <a:t>(</a:t>
                </a:r>
                <a:r>
                  <a:rPr lang="en-US" sz="1800" dirty="0" err="1"/>
                  <a:t>Kontur</a:t>
                </a:r>
                <a:r>
                  <a:rPr lang="en-US" sz="1800" dirty="0"/>
                  <a:t>); </a:t>
                </a:r>
                <a:r>
                  <a:rPr lang="en-US" sz="1800" dirty="0">
                    <a:sym typeface="Wingdings" panose="05000000000000000000" pitchFamily="2" charset="2"/>
                  </a:rPr>
                  <a:t></a:t>
                </a:r>
                <a:endParaRPr lang="en-US" sz="1800" dirty="0"/>
              </a:p>
              <a:p>
                <a:r>
                  <a:rPr lang="en-US" sz="1800" dirty="0"/>
                  <a:t> </a:t>
                </a:r>
              </a:p>
              <a:p>
                <a:r>
                  <a:rPr lang="en-US" sz="1800" dirty="0" err="1"/>
                  <a:t>Dengan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cara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seperti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itu</a:t>
                </a:r>
                <a:r>
                  <a:rPr lang="en-US" sz="1800" dirty="0"/>
                  <a:t>, F </a:t>
                </a:r>
                <a:r>
                  <a:rPr lang="en-US" sz="1800" dirty="0" err="1"/>
                  <a:t>berisi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koefisien-koefisien</a:t>
                </a:r>
                <a:r>
                  <a:rPr lang="en-US" sz="1800" dirty="0"/>
                  <a:t> </a:t>
                </a:r>
                <a:r>
                  <a:rPr lang="en-US" sz="1800" i="1" dirty="0"/>
                  <a:t>Fourier</a:t>
                </a:r>
                <a:r>
                  <a:rPr lang="en-US" sz="1800" dirty="0"/>
                  <a:t> (</a:t>
                </a:r>
                <a:r>
                  <a:rPr lang="en-US" sz="1800" dirty="0" err="1"/>
                  <a:t>deskriptor</a:t>
                </a:r>
                <a:r>
                  <a:rPr lang="en-US" sz="1800" dirty="0"/>
                  <a:t> </a:t>
                </a:r>
                <a:r>
                  <a:rPr lang="en-US" sz="1800" i="1" dirty="0"/>
                  <a:t>Fourier</a:t>
                </a:r>
                <a:r>
                  <a:rPr lang="en-US" sz="1800" dirty="0"/>
                  <a:t>). </a:t>
                </a:r>
                <a:r>
                  <a:rPr lang="en-US" sz="1800" dirty="0" err="1"/>
                  <a:t>Jumlahnya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tentu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saja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lebih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kompak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daripada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ukuran</a:t>
                </a:r>
                <a:r>
                  <a:rPr lang="en-US" sz="1800" dirty="0"/>
                  <a:t> </a:t>
                </a:r>
                <a:r>
                  <a:rPr lang="en-US" sz="1800" dirty="0" err="1"/>
                  <a:t>citra</a:t>
                </a:r>
                <a:r>
                  <a:rPr lang="en-US" sz="1800" dirty="0"/>
                  <a:t> ikan-5.png, </a:t>
                </a:r>
                <a:r>
                  <a:rPr lang="en-US" sz="1800" dirty="0" err="1"/>
                  <a:t>karena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hanya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sebanyak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piksel</a:t>
                </a:r>
                <a:r>
                  <a:rPr lang="en-US" sz="1800" dirty="0"/>
                  <a:t> yang </a:t>
                </a:r>
                <a:r>
                  <a:rPr lang="en-US" sz="1800" dirty="0" err="1"/>
                  <a:t>berada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pada</a:t>
                </a:r>
                <a:r>
                  <a:rPr lang="en-US" sz="1800" dirty="0"/>
                  <a:t> </a:t>
                </a:r>
                <a:r>
                  <a:rPr lang="en-US" sz="1800" dirty="0" err="1"/>
                  <a:t>kontur</a:t>
                </a:r>
                <a:r>
                  <a:rPr lang="en-US" sz="1800" dirty="0"/>
                  <a:t> </a:t>
                </a:r>
                <a:r>
                  <a:rPr lang="en-US" sz="1800" dirty="0" err="1"/>
                  <a:t>objek</a:t>
                </a:r>
                <a:r>
                  <a:rPr lang="en-US" sz="1800" dirty="0"/>
                  <a:t>. Hal </a:t>
                </a:r>
                <a:r>
                  <a:rPr lang="en-US" sz="1800" dirty="0" err="1"/>
                  <a:t>ini</a:t>
                </a:r>
                <a:r>
                  <a:rPr lang="en-US" sz="1800" dirty="0"/>
                  <a:t> </a:t>
                </a:r>
                <a:r>
                  <a:rPr lang="en-US" sz="1800" dirty="0" err="1"/>
                  <a:t>ditunjukkan</a:t>
                </a:r>
                <a:r>
                  <a:rPr lang="en-US" sz="1800" dirty="0"/>
                  <a:t> di </a:t>
                </a:r>
                <a:r>
                  <a:rPr lang="en-US" sz="1800" dirty="0" err="1"/>
                  <a:t>bawah</a:t>
                </a:r>
                <a:r>
                  <a:rPr lang="en-US" sz="1800" dirty="0"/>
                  <a:t> </a:t>
                </a:r>
                <a:r>
                  <a:rPr lang="en-US" sz="1800" dirty="0" err="1"/>
                  <a:t>ini</a:t>
                </a:r>
                <a:r>
                  <a:rPr lang="en-US" sz="1800" dirty="0"/>
                  <a:t>:</a:t>
                </a:r>
              </a:p>
              <a:p>
                <a:r>
                  <a:rPr lang="en-US" sz="1800" dirty="0"/>
                  <a:t> </a:t>
                </a:r>
              </a:p>
              <a:p>
                <a:r>
                  <a:rPr lang="en-US" sz="1800" dirty="0"/>
                  <a:t>&gt;&gt; length(F) </a:t>
                </a:r>
                <a:r>
                  <a:rPr lang="en-US" sz="1800" dirty="0">
                    <a:sym typeface="Wingdings" panose="05000000000000000000" pitchFamily="2" charset="2"/>
                  </a:rPr>
                  <a:t></a:t>
                </a:r>
                <a:endParaRPr lang="en-US" sz="1800" dirty="0"/>
              </a:p>
              <a:p>
                <a:r>
                  <a:rPr lang="en-US" sz="1800" dirty="0" err="1"/>
                  <a:t>ans</a:t>
                </a:r>
                <a:r>
                  <a:rPr lang="en-US" sz="1800" dirty="0"/>
                  <a:t> = 544</a:t>
                </a:r>
              </a:p>
              <a:p>
                <a:r>
                  <a:rPr lang="en-US" sz="1800" dirty="0"/>
                  <a:t>&gt;&gt; </a:t>
                </a:r>
              </a:p>
              <a:p>
                <a:r>
                  <a:rPr lang="en-US" sz="1800" dirty="0"/>
                  <a:t>&gt;&gt; [</a:t>
                </a:r>
                <a:r>
                  <a:rPr lang="en-US" sz="1800" dirty="0" err="1"/>
                  <a:t>m,n</a:t>
                </a:r>
                <a:r>
                  <a:rPr lang="en-US" sz="1800" dirty="0"/>
                  <a:t>]=size(</a:t>
                </a:r>
                <a:r>
                  <a:rPr lang="en-US" sz="1800" dirty="0" err="1"/>
                  <a:t>Img</a:t>
                </a:r>
                <a:r>
                  <a:rPr lang="en-US" sz="1800" dirty="0"/>
                  <a:t>); m * n </a:t>
                </a:r>
                <a:r>
                  <a:rPr lang="en-US" sz="1800" dirty="0">
                    <a:sym typeface="Wingdings" panose="05000000000000000000" pitchFamily="2" charset="2"/>
                  </a:rPr>
                  <a:t></a:t>
                </a:r>
                <a:endParaRPr lang="en-US" sz="1800" dirty="0"/>
              </a:p>
              <a:p>
                <a:r>
                  <a:rPr lang="en-US" sz="1800" dirty="0" err="1"/>
                  <a:t>ans</a:t>
                </a:r>
                <a:r>
                  <a:rPr lang="en-US" sz="1800" dirty="0"/>
                  <a:t> = 62500</a:t>
                </a:r>
              </a:p>
              <a:p>
                <a:r>
                  <a:rPr lang="en-US" sz="1800" dirty="0"/>
                  <a:t>&gt;&gt; </a:t>
                </a:r>
              </a:p>
              <a:p>
                <a:r>
                  <a:rPr lang="en-US" sz="1800" dirty="0" smtClean="0"/>
                  <a:t> </a:t>
                </a: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731838"/>
                <a:ext cx="8229600" cy="4525962"/>
              </a:xfrm>
              <a:blipFill rotWithShape="0">
                <a:blip r:embed="rId2"/>
                <a:stretch>
                  <a:fillRect t="-8210" b="-20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225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576" y="254000"/>
            <a:ext cx="8229600" cy="4525962"/>
          </a:xfrm>
        </p:spPr>
        <p:txBody>
          <a:bodyPr/>
          <a:lstStyle/>
          <a:p>
            <a:r>
              <a:rPr lang="id-ID" dirty="0"/>
              <a:t>function [] = plotFD(F)</a:t>
            </a:r>
            <a:endParaRPr lang="en-US" dirty="0"/>
          </a:p>
          <a:p>
            <a:r>
              <a:rPr lang="id-ID" dirty="0"/>
              <a:t>% PLOTFD Menampilkan kontur berdasarkan deskriptor Fourier.</a:t>
            </a:r>
            <a:endParaRPr lang="en-US" dirty="0"/>
          </a:p>
          <a:p>
            <a:r>
              <a:rPr lang="id-ID" dirty="0"/>
              <a:t>%     Masukan: F = Deskriptor Fourier</a:t>
            </a:r>
            <a:endParaRPr lang="en-US" dirty="0"/>
          </a:p>
          <a:p>
            <a:r>
              <a:rPr lang="id-ID" dirty="0"/>
              <a:t> </a:t>
            </a:r>
            <a:endParaRPr lang="en-US" dirty="0"/>
          </a:p>
          <a:p>
            <a:r>
              <a:rPr lang="id-ID" dirty="0"/>
              <a:t>jum = length(F); </a:t>
            </a:r>
            <a:endParaRPr lang="en-US" dirty="0"/>
          </a:p>
          <a:p>
            <a:r>
              <a:rPr lang="id-ID" dirty="0"/>
              <a:t>if jum &gt; 0</a:t>
            </a:r>
            <a:endParaRPr lang="en-US" dirty="0"/>
          </a:p>
          <a:p>
            <a:r>
              <a:rPr lang="id-ID" dirty="0"/>
              <a:t>    G = ifft(F);  % Transformasi balik</a:t>
            </a:r>
            <a:endParaRPr lang="en-US" dirty="0"/>
          </a:p>
          <a:p>
            <a:r>
              <a:rPr lang="en-US" dirty="0"/>
              <a:t>    </a:t>
            </a:r>
            <a:r>
              <a:rPr lang="id-ID" dirty="0"/>
              <a:t>G = [G</a:t>
            </a:r>
            <a:r>
              <a:rPr lang="en-US" dirty="0"/>
              <a:t>;</a:t>
            </a:r>
            <a:r>
              <a:rPr lang="id-ID" dirty="0"/>
              <a:t> G(1)]; % Tambahkan elemen pertama</a:t>
            </a:r>
            <a:endParaRPr lang="en-US" dirty="0"/>
          </a:p>
          <a:p>
            <a:r>
              <a:rPr lang="en-US" dirty="0"/>
              <a:t> </a:t>
            </a:r>
          </a:p>
          <a:p>
            <a:r>
              <a:rPr lang="id-ID" dirty="0"/>
              <a:t>    plot(G); </a:t>
            </a:r>
            <a:endParaRPr lang="en-US" dirty="0"/>
          </a:p>
          <a:p>
            <a:r>
              <a:rPr lang="id-ID" dirty="0"/>
              <a:t>    axis off;</a:t>
            </a:r>
            <a:endParaRPr lang="en-US" dirty="0"/>
          </a:p>
          <a:p>
            <a:r>
              <a:rPr lang="id-ID" dirty="0" smtClean="0"/>
              <a:t>End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&gt;&gt; </a:t>
            </a:r>
            <a:r>
              <a:rPr lang="en-US" dirty="0" err="1"/>
              <a:t>plotFD</a:t>
            </a:r>
            <a:r>
              <a:rPr lang="en-US" dirty="0"/>
              <a:t>(F)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486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539" y="1168400"/>
            <a:ext cx="6418318" cy="347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5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effectLst/>
              </a:rPr>
              <a:t>Convex Hull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dan</a:t>
            </a:r>
            <a:r>
              <a:rPr lang="en-US" b="1" dirty="0">
                <a:effectLst/>
              </a:rPr>
              <a:t> </a:t>
            </a:r>
            <a:r>
              <a:rPr lang="en-US" b="1" dirty="0" err="1">
                <a:effectLst/>
              </a:rPr>
              <a:t>Soliditas</a:t>
            </a:r>
            <a:r>
              <a:rPr lang="en-US" b="1" dirty="0">
                <a:effectLst/>
              </a:rPr>
              <a:t/>
            </a:r>
            <a:br>
              <a:rPr lang="en-US" b="1" dirty="0">
                <a:effectLst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dirty="0" err="1"/>
              <a:t>perwujudan</a:t>
            </a:r>
            <a:r>
              <a:rPr lang="en-US" dirty="0"/>
              <a:t> </a:t>
            </a:r>
            <a:r>
              <a:rPr lang="en-US" i="1" dirty="0"/>
              <a:t>convex hull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‘Graham Scan’.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menangani</a:t>
            </a:r>
            <a:r>
              <a:rPr lang="en-US" dirty="0"/>
              <a:t> </a:t>
            </a:r>
            <a:r>
              <a:rPr lang="en-US" i="1" dirty="0"/>
              <a:t>convex hull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tertutup</a:t>
            </a:r>
            <a:r>
              <a:rPr lang="en-US" dirty="0"/>
              <a:t> </a:t>
            </a:r>
            <a:r>
              <a:rPr lang="en-US" dirty="0" err="1"/>
              <a:t>ataupun</a:t>
            </a:r>
            <a:r>
              <a:rPr lang="en-US" dirty="0"/>
              <a:t> </a:t>
            </a:r>
            <a:r>
              <a:rPr lang="en-US" dirty="0" err="1"/>
              <a:t>piksel-piksel</a:t>
            </a:r>
            <a:r>
              <a:rPr lang="en-US" dirty="0"/>
              <a:t> yang </a:t>
            </a:r>
            <a:r>
              <a:rPr lang="en-US" dirty="0" err="1"/>
              <a:t>tersebar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individual, </a:t>
            </a:r>
            <a:r>
              <a:rPr lang="en-US" dirty="0" err="1"/>
              <a:t>berapa</a:t>
            </a:r>
            <a:r>
              <a:rPr lang="en-US" dirty="0"/>
              <a:t> pun </a:t>
            </a:r>
            <a:r>
              <a:rPr lang="en-US" dirty="0" err="1"/>
              <a:t>jumlahnya</a:t>
            </a:r>
            <a:r>
              <a:rPr lang="en-US" dirty="0"/>
              <a:t> (Goodrich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Tamassia</a:t>
            </a:r>
            <a:r>
              <a:rPr lang="en-US" dirty="0"/>
              <a:t>, 2002). </a:t>
            </a:r>
            <a:r>
              <a:rPr lang="en-US" dirty="0" err="1"/>
              <a:t>Kinerjanya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O(n log n), </a:t>
            </a:r>
            <a:r>
              <a:rPr lang="en-US" dirty="0" err="1"/>
              <a:t>dengan</a:t>
            </a:r>
            <a:r>
              <a:rPr lang="en-US" dirty="0"/>
              <a:t> 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piksel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dilingkupi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sabuk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72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Tabel</a:t>
            </a:r>
            <a:r>
              <a:rPr lang="en-US" b="1" dirty="0"/>
              <a:t> 12.2</a:t>
            </a:r>
            <a:r>
              <a:rPr lang="en-US" dirty="0"/>
              <a:t> </a:t>
            </a:r>
            <a:r>
              <a:rPr lang="en-US" b="1" dirty="0" err="1"/>
              <a:t>Berbagai</a:t>
            </a:r>
            <a:r>
              <a:rPr lang="en-US" b="1" dirty="0"/>
              <a:t> </a:t>
            </a:r>
            <a:r>
              <a:rPr lang="en-US" b="1" dirty="0" err="1"/>
              <a:t>algoritma</a:t>
            </a:r>
            <a:r>
              <a:rPr lang="en-US" b="1" dirty="0"/>
              <a:t> </a:t>
            </a:r>
            <a:r>
              <a:rPr lang="en-US" b="1" i="1" dirty="0"/>
              <a:t>convex hull</a:t>
            </a:r>
            <a:endParaRPr lang="en-US" dirty="0"/>
          </a:p>
          <a:p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965" y="2851240"/>
            <a:ext cx="7144048" cy="3041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8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>
                <a:solidFill>
                  <a:srgbClr val="381750">
                    <a:tint val="60000"/>
                    <a:satMod val="155000"/>
                  </a:srgbClr>
                </a:solidFill>
              </a:rPr>
              <a:t>CS 3214</a:t>
            </a:r>
            <a:endParaRPr lang="en-US">
              <a:solidFill>
                <a:srgbClr val="381750">
                  <a:tint val="60000"/>
                  <a:satMod val="15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100CCE-E972-4439-A833-833BD0AD8328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60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oundry">
  <a:themeElements>
    <a:clrScheme name="Custom 9">
      <a:dk1>
        <a:sysClr val="windowText" lastClr="000000"/>
      </a:dk1>
      <a:lt1>
        <a:sysClr val="window" lastClr="FFFFFF"/>
      </a:lt1>
      <a:dk2>
        <a:srgbClr val="381750"/>
      </a:dk2>
      <a:lt2>
        <a:srgbClr val="DBF5F9"/>
      </a:lt2>
      <a:accent1>
        <a:srgbClr val="7030A0"/>
      </a:accent1>
      <a:accent2>
        <a:srgbClr val="AB73D5"/>
      </a:accent2>
      <a:accent3>
        <a:srgbClr val="FF0000"/>
      </a:accent3>
      <a:accent4>
        <a:srgbClr val="7030A0"/>
      </a:accent4>
      <a:accent5>
        <a:srgbClr val="002060"/>
      </a:accent5>
      <a:accent6>
        <a:srgbClr val="A5C249"/>
      </a:accent6>
      <a:hlink>
        <a:srgbClr val="E2D700"/>
      </a:hlink>
      <a:folHlink>
        <a:srgbClr val="85DFD0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872</TotalTime>
  <Words>3294</Words>
  <Application>Microsoft Office PowerPoint</Application>
  <PresentationFormat>On-screen Show (4:3)</PresentationFormat>
  <Paragraphs>918</Paragraphs>
  <Slides>60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75" baseType="lpstr">
      <vt:lpstr>Arial Unicode MS</vt:lpstr>
      <vt:lpstr>Arial</vt:lpstr>
      <vt:lpstr>Calibri</vt:lpstr>
      <vt:lpstr>Calibri Light</vt:lpstr>
      <vt:lpstr>Cambria Math</vt:lpstr>
      <vt:lpstr>Courier New</vt:lpstr>
      <vt:lpstr>Rockwell</vt:lpstr>
      <vt:lpstr>Symbol</vt:lpstr>
      <vt:lpstr>Times New Roman</vt:lpstr>
      <vt:lpstr>Verdana</vt:lpstr>
      <vt:lpstr>Wingdings</vt:lpstr>
      <vt:lpstr>Wingdings 2</vt:lpstr>
      <vt:lpstr>Foundry</vt:lpstr>
      <vt:lpstr>Office Theme</vt:lpstr>
      <vt:lpstr>Document</vt:lpstr>
      <vt:lpstr>OPERASI PADA CITRA BINER</vt:lpstr>
      <vt:lpstr>Representasi Bentuk </vt:lpstr>
      <vt:lpstr>Gambar : Representasi bentuk</vt:lpstr>
      <vt:lpstr>Ekstraksi Tepi Objek</vt:lpstr>
      <vt:lpstr>PowerPoint Presentation</vt:lpstr>
      <vt:lpstr>PowerPoint Presentation</vt:lpstr>
      <vt:lpstr>Mengikuti Kontur</vt:lpstr>
      <vt:lpstr>Algorithma menentukan kontur </vt:lpstr>
      <vt:lpstr>PowerPoint Presentation</vt:lpstr>
      <vt:lpstr>PowerPoint Presentation</vt:lpstr>
      <vt:lpstr>PowerPoint Presentation</vt:lpstr>
      <vt:lpstr>      Kontur Internal </vt:lpstr>
      <vt:lpstr>PowerPoint Presentation</vt:lpstr>
      <vt:lpstr>Rantai Kode </vt:lpstr>
      <vt:lpstr>PowerPoint Presentation</vt:lpstr>
      <vt:lpstr>PowerPoint Presentation</vt:lpstr>
      <vt:lpstr>PowerPoint Presentation</vt:lpstr>
      <vt:lpstr>Perimeter </vt:lpstr>
      <vt:lpstr>PowerPoint Presentation</vt:lpstr>
      <vt:lpstr>PowerPoint Presentation</vt:lpstr>
      <vt:lpstr>Luas </vt:lpstr>
      <vt:lpstr>PowerPoint Presentation</vt:lpstr>
      <vt:lpstr>Diameter </vt:lpstr>
      <vt:lpstr>PowerPoint Presentation</vt:lpstr>
      <vt:lpstr>PowerPoint Presentation</vt:lpstr>
      <vt:lpstr>PowerPoint Presentation</vt:lpstr>
      <vt:lpstr>Fitur Menggunakan Perimeter, Luas, dan Diameter</vt:lpstr>
      <vt:lpstr>PowerPoint Presentation</vt:lpstr>
      <vt:lpstr>PowerPoint Presentation</vt:lpstr>
      <vt:lpstr>PowerPoint Presentation</vt:lpstr>
      <vt:lpstr>Pusat Massa dan Fitur Menggunakan Pusat Massa </vt:lpstr>
      <vt:lpstr>PowerPoint Presentation</vt:lpstr>
      <vt:lpstr>PowerPoint Presentation</vt:lpstr>
      <vt:lpstr>PowerPoint Presentation</vt:lpstr>
      <vt:lpstr>PowerPoint Presentation</vt:lpstr>
      <vt:lpstr>Fitur Dispersi</vt:lpstr>
      <vt:lpstr>PowerPoint Presentation</vt:lpstr>
      <vt:lpstr>PowerPoint Presentation</vt:lpstr>
      <vt:lpstr>PowerPoint Presentation</vt:lpstr>
      <vt:lpstr>Pelabelan Objek </vt:lpstr>
      <vt:lpstr>PowerPoint Presentation</vt:lpstr>
      <vt:lpstr>PowerPoint Presentation</vt:lpstr>
      <vt:lpstr>PowerPoint Presentation</vt:lpstr>
      <vt:lpstr>Dengan menggunakan pendekatan 4-ketetanggaan, pembanjiran secara rekursif dapat dituangkan dalam bentuk algoritma seperti berikut</vt:lpstr>
      <vt:lpstr>Pembanjiran melalui depth-first (mendalam dulu) memiliki algoritma seperti berikut. </vt:lpstr>
      <vt:lpstr>Adapun algoritma pembanjiran melalui breadth-first (melebar dulu) berupa seperti berikut. </vt:lpstr>
      <vt:lpstr>PowerPoint Presentation</vt:lpstr>
      <vt:lpstr>Pengantar Ekstraksi Fitur </vt:lpstr>
      <vt:lpstr>PowerPoint Presentation</vt:lpstr>
      <vt:lpstr>PowerPoint Presentation</vt:lpstr>
      <vt:lpstr>Tanda-Tangan Kontur</vt:lpstr>
      <vt:lpstr>PowerPoint Presentation</vt:lpstr>
      <vt:lpstr>PowerPoint Presentation</vt:lpstr>
      <vt:lpstr>Deskriptor Fourier</vt:lpstr>
      <vt:lpstr>PowerPoint Presentation</vt:lpstr>
      <vt:lpstr>PowerPoint Presentation</vt:lpstr>
      <vt:lpstr>PowerPoint Presentation</vt:lpstr>
      <vt:lpstr>Convex Hull dan Soliditas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gue</dc:creator>
  <cp:lastModifiedBy>gue</cp:lastModifiedBy>
  <cp:revision>43</cp:revision>
  <dcterms:created xsi:type="dcterms:W3CDTF">2016-06-15T20:49:21Z</dcterms:created>
  <dcterms:modified xsi:type="dcterms:W3CDTF">2017-05-17T02:41:08Z</dcterms:modified>
</cp:coreProperties>
</file>