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65879" y="636523"/>
            <a:ext cx="2326640" cy="848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59255" y="583184"/>
            <a:ext cx="7739888" cy="1367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7085" y="2069083"/>
            <a:ext cx="8444229" cy="4001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59809" y="4350443"/>
            <a:ext cx="5936615" cy="1366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8800" b="1" spc="-760" dirty="0">
                <a:latin typeface="Arial"/>
                <a:cs typeface="Arial"/>
              </a:rPr>
              <a:t>Evaluasi</a:t>
            </a:r>
            <a:r>
              <a:rPr sz="8800" b="1" spc="-500" dirty="0">
                <a:latin typeface="Arial"/>
                <a:cs typeface="Arial"/>
              </a:rPr>
              <a:t> </a:t>
            </a:r>
            <a:r>
              <a:rPr sz="8800" b="1" spc="-430" dirty="0">
                <a:latin typeface="Arial"/>
                <a:cs typeface="Arial"/>
              </a:rPr>
              <a:t>IMK</a:t>
            </a:r>
            <a:endParaRPr sz="8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54901" y="7162800"/>
            <a:ext cx="57464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400" b="1" i="1" spc="-160" dirty="0" err="1" smtClean="0">
                <a:latin typeface="Arial"/>
                <a:cs typeface="Arial"/>
              </a:rPr>
              <a:t>Oleh</a:t>
            </a:r>
            <a:r>
              <a:rPr sz="2400" b="1" i="1" spc="-160" dirty="0" smtClean="0">
                <a:latin typeface="Arial"/>
                <a:cs typeface="Arial"/>
              </a:rPr>
              <a:t> : </a:t>
            </a:r>
            <a:r>
              <a:rPr sz="2400" b="1" i="1" spc="-160" dirty="0" err="1" smtClean="0">
                <a:latin typeface="Arial"/>
                <a:cs typeface="Arial"/>
              </a:rPr>
              <a:t>Rahmat</a:t>
            </a:r>
            <a:r>
              <a:rPr sz="2400" b="1" i="1" spc="-160" dirty="0" smtClean="0">
                <a:latin typeface="Arial"/>
                <a:cs typeface="Arial"/>
              </a:rPr>
              <a:t> </a:t>
            </a:r>
            <a:r>
              <a:rPr sz="2400" b="1" i="1" spc="-160" dirty="0" err="1" smtClean="0">
                <a:latin typeface="Arial"/>
                <a:cs typeface="Arial"/>
              </a:rPr>
              <a:t>Robi</a:t>
            </a:r>
            <a:r>
              <a:rPr sz="2400" b="1" i="1" spc="-160" dirty="0" smtClean="0">
                <a:latin typeface="Arial"/>
                <a:cs typeface="Arial"/>
              </a:rPr>
              <a:t> </a:t>
            </a:r>
            <a:r>
              <a:rPr sz="2400" b="1" i="1" spc="-160" dirty="0" err="1" smtClean="0">
                <a:latin typeface="Arial"/>
                <a:cs typeface="Arial"/>
              </a:rPr>
              <a:t>Waliyansyah</a:t>
            </a:r>
            <a:r>
              <a:rPr sz="2400" b="1" i="1" spc="-160" dirty="0" smtClean="0">
                <a:latin typeface="Arial"/>
                <a:cs typeface="Arial"/>
              </a:rPr>
              <a:t>, </a:t>
            </a:r>
            <a:r>
              <a:rPr sz="2400" b="1" i="1" spc="-160" dirty="0" err="1" smtClean="0">
                <a:latin typeface="Arial"/>
                <a:cs typeface="Arial"/>
              </a:rPr>
              <a:t>M.Kom</a:t>
            </a:r>
            <a:r>
              <a:rPr sz="2400" b="1" i="1" spc="-160" dirty="0" smtClean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6120" y="228600"/>
            <a:ext cx="9144000" cy="426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176" y="5689749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31519"/>
            <a:ext cx="8075930" cy="98937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65405" rIns="0" bIns="0" rtlCol="0">
            <a:spAutoFit/>
          </a:bodyPr>
          <a:lstStyle/>
          <a:p>
            <a:pPr marL="2479040">
              <a:lnSpc>
                <a:spcPct val="100000"/>
              </a:lnSpc>
              <a:spcBef>
                <a:spcPts val="515"/>
              </a:spcBef>
            </a:pPr>
            <a:r>
              <a:rPr sz="6000" spc="-434" dirty="0"/>
              <a:t>Pendahuluan</a:t>
            </a:r>
            <a:endParaRPr sz="6000" dirty="0"/>
          </a:p>
        </p:txBody>
      </p:sp>
      <p:sp>
        <p:nvSpPr>
          <p:cNvPr id="3" name="object 3"/>
          <p:cNvSpPr txBox="1"/>
          <p:nvPr/>
        </p:nvSpPr>
        <p:spPr>
          <a:xfrm>
            <a:off x="1524000" y="1838349"/>
            <a:ext cx="8075930" cy="5894049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Adanya </a:t>
            </a:r>
            <a:r>
              <a:rPr sz="2800" spc="-95" dirty="0">
                <a:latin typeface="Arial"/>
                <a:cs typeface="Arial"/>
              </a:rPr>
              <a:t>perdebatan </a:t>
            </a:r>
            <a:r>
              <a:rPr sz="2800" spc="-75" dirty="0">
                <a:latin typeface="Arial"/>
                <a:cs typeface="Arial"/>
              </a:rPr>
              <a:t>tentang </a:t>
            </a:r>
            <a:r>
              <a:rPr sz="2800" spc="-95" dirty="0">
                <a:latin typeface="Arial"/>
                <a:cs typeface="Arial"/>
              </a:rPr>
              <a:t>penilaian </a:t>
            </a:r>
            <a:r>
              <a:rPr sz="2800" spc="-160" dirty="0">
                <a:latin typeface="Arial"/>
                <a:cs typeface="Arial"/>
              </a:rPr>
              <a:t>sebuah</a:t>
            </a:r>
            <a:r>
              <a:rPr sz="2800" spc="-235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tampilan</a:t>
            </a:r>
            <a:endParaRPr sz="2800" dirty="0">
              <a:latin typeface="Arial"/>
              <a:cs typeface="Arial"/>
            </a:endParaRPr>
          </a:p>
          <a:p>
            <a:pPr marL="355600" marR="848994" indent="-342900" algn="just">
              <a:lnSpc>
                <a:spcPts val="3020"/>
              </a:lnSpc>
              <a:spcBef>
                <a:spcPts val="7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0" dirty="0">
                <a:latin typeface="Arial"/>
                <a:cs typeface="Arial"/>
              </a:rPr>
              <a:t>Ada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35" dirty="0">
                <a:latin typeface="Arial"/>
                <a:cs typeface="Arial"/>
              </a:rPr>
              <a:t>mengatakan </a:t>
            </a:r>
            <a:r>
              <a:rPr sz="2800" spc="-180" dirty="0">
                <a:latin typeface="Arial"/>
                <a:cs typeface="Arial"/>
              </a:rPr>
              <a:t>“BAGUS”, </a:t>
            </a:r>
            <a:r>
              <a:rPr sz="2800" spc="-210" dirty="0">
                <a:latin typeface="Arial"/>
                <a:cs typeface="Arial"/>
              </a:rPr>
              <a:t>“SEDANG”, </a:t>
            </a:r>
            <a:r>
              <a:rPr sz="2800" spc="-90" dirty="0">
                <a:latin typeface="Arial"/>
                <a:cs typeface="Arial"/>
              </a:rPr>
              <a:t>atau  </a:t>
            </a:r>
            <a:r>
              <a:rPr sz="2800" spc="-265" dirty="0">
                <a:latin typeface="Arial"/>
                <a:cs typeface="Arial"/>
              </a:rPr>
              <a:t>“JELEK”</a:t>
            </a:r>
            <a:endParaRPr sz="2800" dirty="0">
              <a:latin typeface="Arial"/>
              <a:cs typeface="Arial"/>
            </a:endParaRPr>
          </a:p>
          <a:p>
            <a:pPr marL="355600" marR="473075" indent="-342900" algn="just">
              <a:lnSpc>
                <a:spcPts val="302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Adanya asumsi </a:t>
            </a:r>
            <a:r>
              <a:rPr sz="2800" spc="-130" dirty="0">
                <a:latin typeface="Arial"/>
                <a:cs typeface="Arial"/>
              </a:rPr>
              <a:t>bahwa </a:t>
            </a:r>
            <a:r>
              <a:rPr sz="2800" spc="-170" dirty="0">
                <a:latin typeface="Arial"/>
                <a:cs typeface="Arial"/>
              </a:rPr>
              <a:t>selama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70" dirty="0">
                <a:latin typeface="Arial"/>
                <a:cs typeface="Arial"/>
              </a:rPr>
              <a:t>software </a:t>
            </a:r>
            <a:r>
              <a:rPr sz="2800" spc="-95" dirty="0">
                <a:latin typeface="Arial"/>
                <a:cs typeface="Arial"/>
              </a:rPr>
              <a:t>dapat  </a:t>
            </a:r>
            <a:r>
              <a:rPr sz="2800" spc="-125" dirty="0">
                <a:latin typeface="Arial"/>
                <a:cs typeface="Arial"/>
              </a:rPr>
              <a:t>digunakan, </a:t>
            </a:r>
            <a:r>
              <a:rPr sz="2800" spc="-170" dirty="0">
                <a:latin typeface="Arial"/>
                <a:cs typeface="Arial"/>
              </a:rPr>
              <a:t>maka </a:t>
            </a:r>
            <a:r>
              <a:rPr sz="2800" spc="25" dirty="0">
                <a:latin typeface="Arial"/>
                <a:cs typeface="Arial"/>
              </a:rPr>
              <a:t>itu </a:t>
            </a:r>
            <a:r>
              <a:rPr sz="2800" spc="-160" dirty="0">
                <a:latin typeface="Arial"/>
                <a:cs typeface="Arial"/>
              </a:rPr>
              <a:t>sudah </a:t>
            </a:r>
            <a:r>
              <a:rPr sz="2800" spc="-120" dirty="0">
                <a:latin typeface="Arial"/>
                <a:cs typeface="Arial"/>
              </a:rPr>
              <a:t>cukup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190" dirty="0">
                <a:latin typeface="Arial"/>
                <a:cs typeface="Arial"/>
              </a:rPr>
              <a:t>bagus</a:t>
            </a:r>
            <a:endParaRPr sz="2800" dirty="0">
              <a:latin typeface="Arial"/>
              <a:cs typeface="Arial"/>
            </a:endParaRPr>
          </a:p>
          <a:p>
            <a:pPr marL="355600" marR="1016635" indent="-342900" algn="just">
              <a:lnSpc>
                <a:spcPct val="90200"/>
              </a:lnSpc>
              <a:spcBef>
                <a:spcPts val="625"/>
              </a:spcBef>
              <a:buChar char="•"/>
              <a:tabLst>
                <a:tab pos="355600" algn="l"/>
              </a:tabLst>
            </a:pPr>
            <a:r>
              <a:rPr sz="2800" spc="-150" dirty="0">
                <a:latin typeface="Arial"/>
                <a:cs typeface="Arial"/>
              </a:rPr>
              <a:t>Kegiatan </a:t>
            </a:r>
            <a:r>
              <a:rPr sz="2800" spc="-140" dirty="0">
                <a:latin typeface="Arial"/>
                <a:cs typeface="Arial"/>
              </a:rPr>
              <a:t>evaluasi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70" dirty="0">
                <a:latin typeface="Arial"/>
                <a:cs typeface="Arial"/>
              </a:rPr>
              <a:t>software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70" dirty="0">
                <a:latin typeface="Arial"/>
                <a:cs typeface="Arial"/>
              </a:rPr>
              <a:t>tampilan  </a:t>
            </a:r>
            <a:r>
              <a:rPr sz="2800" spc="-120" dirty="0">
                <a:latin typeface="Arial"/>
                <a:cs typeface="Arial"/>
              </a:rPr>
              <a:t>merupakan </a:t>
            </a:r>
            <a:r>
              <a:rPr sz="2800" spc="-114" dirty="0">
                <a:latin typeface="Arial"/>
                <a:cs typeface="Arial"/>
              </a:rPr>
              <a:t>kegiatan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55" dirty="0">
                <a:latin typeface="Arial"/>
                <a:cs typeface="Arial"/>
              </a:rPr>
              <a:t>dihindari </a:t>
            </a:r>
            <a:r>
              <a:rPr sz="2800" spc="-135" dirty="0" err="1">
                <a:latin typeface="Arial"/>
                <a:cs typeface="Arial"/>
              </a:rPr>
              <a:t>karena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65" dirty="0" err="1" smtClean="0">
                <a:latin typeface="Arial"/>
                <a:cs typeface="Arial"/>
              </a:rPr>
              <a:t>akan</a:t>
            </a:r>
            <a:r>
              <a:rPr sz="2800" spc="-165" dirty="0" smtClean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menambah </a:t>
            </a:r>
            <a:r>
              <a:rPr sz="2800" spc="-65" dirty="0">
                <a:latin typeface="Arial"/>
                <a:cs typeface="Arial"/>
              </a:rPr>
              <a:t>waktu </a:t>
            </a:r>
            <a:r>
              <a:rPr sz="2800" spc="-155" dirty="0">
                <a:latin typeface="Arial"/>
                <a:cs typeface="Arial"/>
              </a:rPr>
              <a:t>pengembangan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biaya</a:t>
            </a:r>
            <a:endParaRPr sz="2800" dirty="0">
              <a:latin typeface="Arial"/>
              <a:cs typeface="Arial"/>
            </a:endParaRPr>
          </a:p>
          <a:p>
            <a:pPr marL="355600" marR="592455" indent="-342900" algn="just">
              <a:lnSpc>
                <a:spcPts val="3020"/>
              </a:lnSpc>
              <a:spcBef>
                <a:spcPts val="72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50" dirty="0">
                <a:latin typeface="Arial"/>
                <a:cs typeface="Arial"/>
              </a:rPr>
              <a:t>Kegiatan </a:t>
            </a:r>
            <a:r>
              <a:rPr sz="2800" spc="-140" dirty="0">
                <a:latin typeface="Arial"/>
                <a:cs typeface="Arial"/>
              </a:rPr>
              <a:t>evaluasi </a:t>
            </a:r>
            <a:r>
              <a:rPr sz="2800" spc="-120" dirty="0">
                <a:latin typeface="Arial"/>
                <a:cs typeface="Arial"/>
              </a:rPr>
              <a:t>merupakan </a:t>
            </a:r>
            <a:r>
              <a:rPr sz="2800" spc="-145" dirty="0">
                <a:latin typeface="Arial"/>
                <a:cs typeface="Arial"/>
              </a:rPr>
              <a:t>sesuatu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55" dirty="0" err="1" smtClean="0">
                <a:latin typeface="Arial"/>
                <a:cs typeface="Arial"/>
              </a:rPr>
              <a:t>sangat</a:t>
            </a:r>
            <a:r>
              <a:rPr sz="2800" spc="-155" dirty="0" smtClean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penting </a:t>
            </a:r>
            <a:r>
              <a:rPr sz="2800" spc="-135" dirty="0">
                <a:latin typeface="Arial"/>
                <a:cs typeface="Arial"/>
              </a:rPr>
              <a:t>karena </a:t>
            </a:r>
            <a:r>
              <a:rPr sz="2800" spc="-125" dirty="0">
                <a:latin typeface="Arial"/>
                <a:cs typeface="Arial"/>
              </a:rPr>
              <a:t>desainer </a:t>
            </a:r>
            <a:r>
              <a:rPr sz="2800" spc="-95" dirty="0">
                <a:latin typeface="Arial"/>
                <a:cs typeface="Arial"/>
              </a:rPr>
              <a:t>dapat </a:t>
            </a:r>
            <a:r>
              <a:rPr sz="2800" spc="-105" dirty="0" err="1">
                <a:latin typeface="Arial"/>
                <a:cs typeface="Arial"/>
              </a:rPr>
              <a:t>mengetahui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160" dirty="0" err="1" smtClean="0">
                <a:latin typeface="Arial"/>
                <a:cs typeface="Arial"/>
              </a:rPr>
              <a:t>apakah</a:t>
            </a:r>
            <a:r>
              <a:rPr sz="2800" spc="-160" dirty="0" smtClean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karyanya </a:t>
            </a:r>
            <a:r>
              <a:rPr sz="2800" spc="-125" dirty="0">
                <a:latin typeface="Arial"/>
                <a:cs typeface="Arial"/>
              </a:rPr>
              <a:t>berguna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95" dirty="0">
                <a:latin typeface="Arial"/>
                <a:cs typeface="Arial"/>
              </a:rPr>
              <a:t>diinginkan </a:t>
            </a:r>
            <a:r>
              <a:rPr sz="2800" spc="-85" dirty="0">
                <a:latin typeface="Arial"/>
                <a:cs typeface="Arial"/>
              </a:rPr>
              <a:t>oleh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user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31519"/>
            <a:ext cx="8075930" cy="9476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5400" spc="-535" dirty="0"/>
              <a:t>Evaluasi??</a:t>
            </a:r>
            <a:endParaRPr sz="5400"/>
          </a:p>
        </p:txBody>
      </p:sp>
      <p:sp>
        <p:nvSpPr>
          <p:cNvPr id="3" name="object 3"/>
          <p:cNvSpPr txBox="1"/>
          <p:nvPr/>
        </p:nvSpPr>
        <p:spPr>
          <a:xfrm>
            <a:off x="1524000" y="1860120"/>
            <a:ext cx="8070487" cy="570284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123189" indent="-342900" algn="just">
              <a:lnSpc>
                <a:spcPct val="100099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Evaluasi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160" dirty="0">
                <a:latin typeface="Arial"/>
                <a:cs typeface="Arial"/>
              </a:rPr>
              <a:t>sebuah </a:t>
            </a:r>
            <a:r>
              <a:rPr sz="2800" spc="-155" dirty="0">
                <a:latin typeface="Arial"/>
                <a:cs typeface="Arial"/>
              </a:rPr>
              <a:t>proses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85" dirty="0" err="1">
                <a:latin typeface="Arial"/>
                <a:cs typeface="Arial"/>
              </a:rPr>
              <a:t>secara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110" dirty="0" err="1" smtClean="0">
                <a:latin typeface="Arial"/>
                <a:cs typeface="Arial"/>
              </a:rPr>
              <a:t>sistematis</a:t>
            </a:r>
            <a:r>
              <a:rPr sz="2800" spc="-110" dirty="0" smtClean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mengumpulkan </a:t>
            </a:r>
            <a:r>
              <a:rPr sz="2800" spc="-95" dirty="0">
                <a:latin typeface="Arial"/>
                <a:cs typeface="Arial"/>
              </a:rPr>
              <a:t>data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menginformasikan </a:t>
            </a:r>
            <a:r>
              <a:rPr sz="2800" spc="-155" dirty="0">
                <a:latin typeface="Arial"/>
                <a:cs typeface="Arial"/>
              </a:rPr>
              <a:t>kepada  </a:t>
            </a:r>
            <a:r>
              <a:rPr sz="2800" spc="-50" dirty="0">
                <a:latin typeface="Arial"/>
                <a:cs typeface="Arial"/>
              </a:rPr>
              <a:t>kita </a:t>
            </a:r>
            <a:r>
              <a:rPr sz="2800" spc="-75" dirty="0">
                <a:latin typeface="Arial"/>
                <a:cs typeface="Arial"/>
              </a:rPr>
              <a:t>tentang </a:t>
            </a:r>
            <a:r>
              <a:rPr sz="2800" spc="-100" dirty="0">
                <a:latin typeface="Arial"/>
                <a:cs typeface="Arial"/>
              </a:rPr>
              <a:t>pendapat </a:t>
            </a:r>
            <a:r>
              <a:rPr sz="2800" spc="-175" dirty="0">
                <a:latin typeface="Arial"/>
                <a:cs typeface="Arial"/>
              </a:rPr>
              <a:t>seseorang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30" dirty="0" err="1">
                <a:latin typeface="Arial"/>
                <a:cs typeface="Arial"/>
              </a:rPr>
              <a:t>sekelompok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135" dirty="0" smtClean="0">
                <a:latin typeface="Arial"/>
                <a:cs typeface="Arial"/>
              </a:rPr>
              <a:t>user </a:t>
            </a:r>
            <a:r>
              <a:rPr sz="2800" spc="-135" dirty="0">
                <a:latin typeface="Arial"/>
                <a:cs typeface="Arial"/>
              </a:rPr>
              <a:t>mengenai </a:t>
            </a:r>
            <a:r>
              <a:rPr sz="2800" spc="-145" dirty="0">
                <a:latin typeface="Arial"/>
                <a:cs typeface="Arial"/>
              </a:rPr>
              <a:t>pengalamannnya </a:t>
            </a:r>
            <a:r>
              <a:rPr sz="2800" spc="-155" dirty="0" err="1">
                <a:latin typeface="Arial"/>
                <a:cs typeface="Arial"/>
              </a:rPr>
              <a:t>menggunakan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60" dirty="0" err="1" smtClean="0">
                <a:latin typeface="Arial"/>
                <a:cs typeface="Arial"/>
              </a:rPr>
              <a:t>sebuah</a:t>
            </a:r>
            <a:r>
              <a:rPr sz="2800" spc="-160" dirty="0" smtClean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produk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160" dirty="0">
                <a:latin typeface="Arial"/>
                <a:cs typeface="Arial"/>
              </a:rPr>
              <a:t>sebuah </a:t>
            </a:r>
            <a:r>
              <a:rPr sz="2800" spc="-140" dirty="0">
                <a:latin typeface="Arial"/>
                <a:cs typeface="Arial"/>
              </a:rPr>
              <a:t>tugas </a:t>
            </a:r>
            <a:r>
              <a:rPr sz="2800" dirty="0">
                <a:latin typeface="Arial"/>
                <a:cs typeface="Arial"/>
              </a:rPr>
              <a:t>tertentu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60" dirty="0">
                <a:latin typeface="Arial"/>
                <a:cs typeface="Arial"/>
              </a:rPr>
              <a:t>sebuah  </a:t>
            </a:r>
            <a:r>
              <a:rPr sz="2800" spc="-120" dirty="0">
                <a:latin typeface="Arial"/>
                <a:cs typeface="Arial"/>
              </a:rPr>
              <a:t>lingkungan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tertentu</a:t>
            </a:r>
          </a:p>
          <a:p>
            <a:pPr marL="355600" marR="5080" indent="-342900" algn="just">
              <a:lnSpc>
                <a:spcPct val="100099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95" dirty="0">
                <a:latin typeface="Arial"/>
                <a:cs typeface="Arial"/>
              </a:rPr>
              <a:t>Seorang </a:t>
            </a:r>
            <a:r>
              <a:rPr sz="2800" spc="-130" dirty="0">
                <a:latin typeface="Arial"/>
                <a:cs typeface="Arial"/>
              </a:rPr>
              <a:t>user </a:t>
            </a:r>
            <a:r>
              <a:rPr sz="2800" spc="-105" dirty="0">
                <a:latin typeface="Arial"/>
                <a:cs typeface="Arial"/>
              </a:rPr>
              <a:t>berkeinginan </a:t>
            </a:r>
            <a:r>
              <a:rPr sz="2800" spc="-50" dirty="0">
                <a:latin typeface="Arial"/>
                <a:cs typeface="Arial"/>
              </a:rPr>
              <a:t>untuk </a:t>
            </a:r>
            <a:r>
              <a:rPr sz="2800" spc="-155" dirty="0" err="1">
                <a:latin typeface="Arial"/>
                <a:cs typeface="Arial"/>
              </a:rPr>
              <a:t>menggunakan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60" dirty="0" err="1" smtClean="0">
                <a:latin typeface="Arial"/>
                <a:cs typeface="Arial"/>
              </a:rPr>
              <a:t>sebuah</a:t>
            </a:r>
            <a:r>
              <a:rPr sz="2800" spc="-160" dirty="0" smtClean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sistem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20" dirty="0">
                <a:latin typeface="Arial"/>
                <a:cs typeface="Arial"/>
              </a:rPr>
              <a:t>mudah </a:t>
            </a:r>
            <a:r>
              <a:rPr sz="2800" spc="-70" dirty="0">
                <a:latin typeface="Arial"/>
                <a:cs typeface="Arial"/>
              </a:rPr>
              <a:t>dipelajari,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55" dirty="0">
                <a:latin typeface="Arial"/>
                <a:cs typeface="Arial"/>
              </a:rPr>
              <a:t>penggunaannya  </a:t>
            </a:r>
            <a:r>
              <a:rPr sz="2800" spc="-135" dirty="0">
                <a:latin typeface="Arial"/>
                <a:cs typeface="Arial"/>
              </a:rPr>
              <a:t>sedapat </a:t>
            </a:r>
            <a:r>
              <a:rPr sz="2800" spc="-105" dirty="0">
                <a:latin typeface="Arial"/>
                <a:cs typeface="Arial"/>
              </a:rPr>
              <a:t>mungkin </a:t>
            </a:r>
            <a:r>
              <a:rPr sz="2800" spc="-30" dirty="0">
                <a:latin typeface="Arial"/>
                <a:cs typeface="Arial"/>
              </a:rPr>
              <a:t>efektif, </a:t>
            </a:r>
            <a:r>
              <a:rPr sz="2800" spc="-90" dirty="0">
                <a:latin typeface="Arial"/>
                <a:cs typeface="Arial"/>
              </a:rPr>
              <a:t>efisien, </a:t>
            </a:r>
            <a:r>
              <a:rPr sz="2800" spc="-140" dirty="0">
                <a:latin typeface="Arial"/>
                <a:cs typeface="Arial"/>
              </a:rPr>
              <a:t>aman, </a:t>
            </a:r>
            <a:r>
              <a:rPr sz="2800" spc="-130" dirty="0">
                <a:latin typeface="Arial"/>
                <a:cs typeface="Arial"/>
              </a:rPr>
              <a:t>dan  </a:t>
            </a:r>
            <a:r>
              <a:rPr sz="2800" spc="-150" dirty="0">
                <a:latin typeface="Arial"/>
                <a:cs typeface="Arial"/>
              </a:rPr>
              <a:t>memuaskan. </a:t>
            </a:r>
            <a:r>
              <a:rPr sz="2800" spc="-175" dirty="0">
                <a:latin typeface="Arial"/>
                <a:cs typeface="Arial"/>
              </a:rPr>
              <a:t>Selain </a:t>
            </a:r>
            <a:r>
              <a:rPr sz="2800" dirty="0">
                <a:latin typeface="Arial"/>
                <a:cs typeface="Arial"/>
              </a:rPr>
              <a:t>itu, </a:t>
            </a:r>
            <a:r>
              <a:rPr sz="2800" spc="-135" dirty="0">
                <a:latin typeface="Arial"/>
                <a:cs typeface="Arial"/>
              </a:rPr>
              <a:t>sedapat </a:t>
            </a:r>
            <a:r>
              <a:rPr sz="2800" spc="-105" dirty="0">
                <a:latin typeface="Arial"/>
                <a:cs typeface="Arial"/>
              </a:rPr>
              <a:t>mungkin  </a:t>
            </a:r>
            <a:r>
              <a:rPr sz="2800" spc="-140" dirty="0">
                <a:latin typeface="Arial"/>
                <a:cs typeface="Arial"/>
              </a:rPr>
              <a:t>menyenangkan, </a:t>
            </a:r>
            <a:r>
              <a:rPr sz="2800" spc="-25" dirty="0">
                <a:latin typeface="Arial"/>
                <a:cs typeface="Arial"/>
              </a:rPr>
              <a:t>atraktif, </a:t>
            </a:r>
            <a:r>
              <a:rPr sz="2800" spc="-114" dirty="0">
                <a:latin typeface="Arial"/>
                <a:cs typeface="Arial"/>
              </a:rPr>
              <a:t>menantang, </a:t>
            </a:r>
            <a:r>
              <a:rPr sz="2800" spc="-25" dirty="0">
                <a:latin typeface="Arial"/>
                <a:cs typeface="Arial"/>
              </a:rPr>
              <a:t>dll </a:t>
            </a:r>
            <a:r>
              <a:rPr sz="2800" spc="-95" dirty="0">
                <a:latin typeface="Arial"/>
                <a:cs typeface="Arial"/>
              </a:rPr>
              <a:t>(Ingat</a:t>
            </a:r>
            <a:r>
              <a:rPr sz="2800" spc="-420" dirty="0">
                <a:latin typeface="Arial"/>
                <a:cs typeface="Arial"/>
              </a:rPr>
              <a:t> </a:t>
            </a:r>
            <a:r>
              <a:rPr sz="2800" u="heavy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Usability</a:t>
            </a:r>
            <a:r>
              <a:rPr sz="2800" spc="-90" dirty="0">
                <a:latin typeface="Arial"/>
                <a:cs typeface="Arial"/>
              </a:rPr>
              <a:t>)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295" dirty="0"/>
              <a:t>Mengapa </a:t>
            </a:r>
            <a:r>
              <a:rPr sz="4800" spc="-415" dirty="0"/>
              <a:t>Evaluasi</a:t>
            </a:r>
            <a:r>
              <a:rPr sz="4800" spc="-210" dirty="0"/>
              <a:t> </a:t>
            </a:r>
            <a:r>
              <a:rPr sz="4800" spc="-305" dirty="0"/>
              <a:t>Dibutuhkan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600200" y="2146807"/>
            <a:ext cx="7999730" cy="4700646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marR="5080" indent="-342900">
              <a:lnSpc>
                <a:spcPct val="89800"/>
              </a:lnSpc>
              <a:spcBef>
                <a:spcPts val="495"/>
              </a:spcBef>
              <a:buChar char="•"/>
              <a:tabLst>
                <a:tab pos="355600" algn="l"/>
              </a:tabLst>
            </a:pPr>
            <a:r>
              <a:rPr sz="3200" spc="-170" dirty="0">
                <a:latin typeface="Arial"/>
                <a:cs typeface="Arial"/>
              </a:rPr>
              <a:t>Desainer </a:t>
            </a:r>
            <a:r>
              <a:rPr sz="3200" spc="-60" dirty="0">
                <a:latin typeface="Arial"/>
                <a:cs typeface="Arial"/>
              </a:rPr>
              <a:t>tidak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155" dirty="0">
                <a:latin typeface="Arial"/>
                <a:cs typeface="Arial"/>
              </a:rPr>
              <a:t>berasumsi </a:t>
            </a:r>
            <a:r>
              <a:rPr sz="3200" spc="-140" dirty="0">
                <a:latin typeface="Arial"/>
                <a:cs typeface="Arial"/>
              </a:rPr>
              <a:t>bahwa </a:t>
            </a:r>
            <a:r>
              <a:rPr sz="3200" spc="-135" dirty="0">
                <a:latin typeface="Arial"/>
                <a:cs typeface="Arial"/>
              </a:rPr>
              <a:t>orang</a:t>
            </a:r>
            <a:r>
              <a:rPr sz="3200" spc="-385" dirty="0">
                <a:latin typeface="Arial"/>
                <a:cs typeface="Arial"/>
              </a:rPr>
              <a:t> </a:t>
            </a:r>
            <a:r>
              <a:rPr sz="3200" spc="-75" dirty="0">
                <a:latin typeface="Arial"/>
                <a:cs typeface="Arial"/>
              </a:rPr>
              <a:t>lain  </a:t>
            </a:r>
            <a:r>
              <a:rPr sz="3200" spc="-85" dirty="0">
                <a:latin typeface="Arial"/>
                <a:cs typeface="Arial"/>
              </a:rPr>
              <a:t>seperti </a:t>
            </a:r>
            <a:r>
              <a:rPr sz="3200" spc="-75" dirty="0">
                <a:latin typeface="Arial"/>
                <a:cs typeface="Arial"/>
              </a:rPr>
              <a:t>dirinya, </a:t>
            </a:r>
            <a:r>
              <a:rPr sz="3200" spc="-145" dirty="0">
                <a:latin typeface="Arial"/>
                <a:cs typeface="Arial"/>
              </a:rPr>
              <a:t>dan </a:t>
            </a:r>
            <a:r>
              <a:rPr sz="3200" spc="-80" dirty="0">
                <a:latin typeface="Arial"/>
                <a:cs typeface="Arial"/>
              </a:rPr>
              <a:t>mengikuti </a:t>
            </a:r>
            <a:r>
              <a:rPr sz="3200" i="1" spc="-114" dirty="0">
                <a:latin typeface="Trebuchet MS"/>
                <a:cs typeface="Trebuchet MS"/>
              </a:rPr>
              <a:t>design </a:t>
            </a:r>
            <a:r>
              <a:rPr sz="3200" i="1" spc="-160" dirty="0">
                <a:latin typeface="Trebuchet MS"/>
                <a:cs typeface="Trebuchet MS"/>
              </a:rPr>
              <a:t>guidelines  </a:t>
            </a:r>
            <a:r>
              <a:rPr sz="3200" spc="-100" dirty="0">
                <a:latin typeface="Arial"/>
                <a:cs typeface="Arial"/>
              </a:rPr>
              <a:t>menjamin </a:t>
            </a:r>
            <a:r>
              <a:rPr sz="3200" spc="-145" dirty="0">
                <a:latin typeface="Arial"/>
                <a:cs typeface="Arial"/>
              </a:rPr>
              <a:t>bahwa </a:t>
            </a:r>
            <a:r>
              <a:rPr sz="3200" spc="-155" dirty="0">
                <a:latin typeface="Arial"/>
                <a:cs typeface="Arial"/>
              </a:rPr>
              <a:t>karyanya </a:t>
            </a:r>
            <a:r>
              <a:rPr sz="3200" spc="-100" dirty="0">
                <a:latin typeface="Arial"/>
                <a:cs typeface="Arial"/>
              </a:rPr>
              <a:t>pasti</a:t>
            </a:r>
            <a:r>
              <a:rPr sz="3200" spc="-254" dirty="0">
                <a:latin typeface="Arial"/>
                <a:cs typeface="Arial"/>
              </a:rPr>
              <a:t> </a:t>
            </a:r>
            <a:r>
              <a:rPr sz="3200" spc="-215" dirty="0">
                <a:latin typeface="Arial"/>
                <a:cs typeface="Arial"/>
              </a:rPr>
              <a:t>bagus</a:t>
            </a:r>
            <a:endParaRPr sz="3200" dirty="0">
              <a:latin typeface="Arial"/>
              <a:cs typeface="Arial"/>
            </a:endParaRPr>
          </a:p>
          <a:p>
            <a:pPr marL="355600" marR="474345" indent="-342900" algn="just">
              <a:lnSpc>
                <a:spcPct val="89800"/>
              </a:lnSpc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Evaluasi </a:t>
            </a:r>
            <a:r>
              <a:rPr sz="3200" spc="-80" dirty="0">
                <a:latin typeface="Arial"/>
                <a:cs typeface="Arial"/>
              </a:rPr>
              <a:t>dibutuhkan </a:t>
            </a:r>
            <a:r>
              <a:rPr sz="3200" spc="-55" dirty="0">
                <a:latin typeface="Arial"/>
                <a:cs typeface="Arial"/>
              </a:rPr>
              <a:t>untuk </a:t>
            </a:r>
            <a:r>
              <a:rPr sz="3200" spc="-145" dirty="0">
                <a:latin typeface="Arial"/>
                <a:cs typeface="Arial"/>
              </a:rPr>
              <a:t>memeriksa </a:t>
            </a:r>
            <a:r>
              <a:rPr sz="3200" spc="-180" dirty="0">
                <a:latin typeface="Arial"/>
                <a:cs typeface="Arial"/>
              </a:rPr>
              <a:t>apakah  </a:t>
            </a:r>
            <a:r>
              <a:rPr sz="3200" spc="-150" dirty="0">
                <a:latin typeface="Arial"/>
                <a:cs typeface="Arial"/>
              </a:rPr>
              <a:t>user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170" dirty="0">
                <a:latin typeface="Arial"/>
                <a:cs typeface="Arial"/>
              </a:rPr>
              <a:t>menggunakan </a:t>
            </a:r>
            <a:r>
              <a:rPr sz="3200" spc="-85" dirty="0">
                <a:latin typeface="Arial"/>
                <a:cs typeface="Arial"/>
              </a:rPr>
              <a:t>produk </a:t>
            </a:r>
            <a:r>
              <a:rPr sz="3200" spc="-70" dirty="0">
                <a:latin typeface="Arial"/>
                <a:cs typeface="Arial"/>
              </a:rPr>
              <a:t>tersebut</a:t>
            </a:r>
            <a:r>
              <a:rPr sz="3200" spc="-335" dirty="0">
                <a:latin typeface="Arial"/>
                <a:cs typeface="Arial"/>
              </a:rPr>
              <a:t> </a:t>
            </a:r>
            <a:r>
              <a:rPr sz="3200" spc="-145" dirty="0">
                <a:latin typeface="Arial"/>
                <a:cs typeface="Arial"/>
              </a:rPr>
              <a:t>dan  </a:t>
            </a:r>
            <a:r>
              <a:rPr sz="3200" spc="-140" dirty="0">
                <a:latin typeface="Arial"/>
                <a:cs typeface="Arial"/>
              </a:rPr>
              <a:t>menyukainya</a:t>
            </a:r>
            <a:endParaRPr sz="3200" dirty="0">
              <a:latin typeface="Arial"/>
              <a:cs typeface="Arial"/>
            </a:endParaRPr>
          </a:p>
          <a:p>
            <a:pPr marL="355600" marR="97790" indent="-342900" algn="just">
              <a:lnSpc>
                <a:spcPct val="89800"/>
              </a:lnSpc>
              <a:spcBef>
                <a:spcPts val="760"/>
              </a:spcBef>
              <a:buChar char="•"/>
              <a:tabLst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Evaluasi </a:t>
            </a:r>
            <a:r>
              <a:rPr sz="3200" spc="-185" dirty="0">
                <a:latin typeface="Arial"/>
                <a:cs typeface="Arial"/>
              </a:rPr>
              <a:t>kepuasan </a:t>
            </a:r>
            <a:r>
              <a:rPr sz="3200" spc="-175" dirty="0">
                <a:latin typeface="Arial"/>
                <a:cs typeface="Arial"/>
              </a:rPr>
              <a:t>penggunaan </a:t>
            </a:r>
            <a:r>
              <a:rPr sz="3200" spc="-95" dirty="0" err="1">
                <a:latin typeface="Arial"/>
                <a:cs typeface="Arial"/>
              </a:rPr>
              <a:t>terhadap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80" dirty="0" err="1" smtClean="0">
                <a:latin typeface="Arial"/>
                <a:cs typeface="Arial"/>
              </a:rPr>
              <a:t>sebuah</a:t>
            </a:r>
            <a:r>
              <a:rPr sz="3200" spc="-180" dirty="0" smtClean="0">
                <a:latin typeface="Arial"/>
                <a:cs typeface="Arial"/>
              </a:rPr>
              <a:t> </a:t>
            </a:r>
            <a:r>
              <a:rPr sz="3200" spc="-85" dirty="0">
                <a:latin typeface="Arial"/>
                <a:cs typeface="Arial"/>
              </a:rPr>
              <a:t>produk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114" dirty="0">
                <a:latin typeface="Arial"/>
                <a:cs typeface="Arial"/>
              </a:rPr>
              <a:t>dilakukan </a:t>
            </a:r>
            <a:r>
              <a:rPr sz="3200" spc="-170" dirty="0">
                <a:latin typeface="Arial"/>
                <a:cs typeface="Arial"/>
              </a:rPr>
              <a:t>menggunakan</a:t>
            </a:r>
            <a:r>
              <a:rPr sz="3200" spc="-400" dirty="0">
                <a:latin typeface="Arial"/>
                <a:cs typeface="Arial"/>
              </a:rPr>
              <a:t> </a:t>
            </a:r>
            <a:r>
              <a:rPr sz="3200" u="heavy" spc="-1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kuesioner 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spc="-150" dirty="0">
                <a:latin typeface="Arial"/>
                <a:cs typeface="Arial"/>
              </a:rPr>
              <a:t>dan </a:t>
            </a:r>
            <a:r>
              <a:rPr sz="3200" spc="-100" dirty="0">
                <a:latin typeface="Arial"/>
                <a:cs typeface="Arial"/>
              </a:rPr>
              <a:t>atau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u="heavy" spc="-4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interview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685800"/>
            <a:ext cx="80759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45" dirty="0"/>
              <a:t>Tujuan </a:t>
            </a:r>
            <a:r>
              <a:rPr sz="4800" spc="-415" dirty="0"/>
              <a:t>Evaluasi</a:t>
            </a:r>
            <a:r>
              <a:rPr sz="4800" spc="-155" dirty="0"/>
              <a:t> </a:t>
            </a:r>
            <a:r>
              <a:rPr sz="4800" spc="-235" dirty="0"/>
              <a:t>IMK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524000" y="1973985"/>
            <a:ext cx="8075930" cy="5546517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462280" indent="-449580" algn="just">
              <a:lnSpc>
                <a:spcPct val="100000"/>
              </a:lnSpc>
              <a:spcBef>
                <a:spcPts val="434"/>
              </a:spcBef>
              <a:buAutoNum type="arabicPeriod"/>
              <a:tabLst>
                <a:tab pos="461645" algn="l"/>
                <a:tab pos="462280" algn="l"/>
              </a:tabLst>
            </a:pPr>
            <a:r>
              <a:rPr sz="2800" b="1" spc="-5" dirty="0">
                <a:latin typeface="Arial"/>
                <a:cs typeface="Arial"/>
              </a:rPr>
              <a:t>Melihat seberapa jauh </a:t>
            </a:r>
            <a:r>
              <a:rPr sz="2800" b="1" dirty="0">
                <a:latin typeface="Arial"/>
                <a:cs typeface="Arial"/>
              </a:rPr>
              <a:t>system</a:t>
            </a:r>
            <a:r>
              <a:rPr sz="2800" b="1" spc="35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berfungsi</a:t>
            </a:r>
            <a:endParaRPr sz="2800" dirty="0">
              <a:latin typeface="Arial"/>
              <a:cs typeface="Arial"/>
            </a:endParaRPr>
          </a:p>
          <a:p>
            <a:pPr marL="461645" marR="1306830" algn="just">
              <a:lnSpc>
                <a:spcPts val="3020"/>
              </a:lnSpc>
              <a:spcBef>
                <a:spcPts val="720"/>
              </a:spcBef>
            </a:pPr>
            <a:r>
              <a:rPr sz="2800" dirty="0">
                <a:latin typeface="Arial"/>
                <a:cs typeface="Arial"/>
              </a:rPr>
              <a:t>Mencakup </a:t>
            </a:r>
            <a:r>
              <a:rPr sz="2800" spc="-5" dirty="0">
                <a:latin typeface="Arial"/>
                <a:cs typeface="Arial"/>
              </a:rPr>
              <a:t>kesesuaian </a:t>
            </a:r>
            <a:r>
              <a:rPr sz="2800" dirty="0">
                <a:latin typeface="Arial"/>
                <a:cs typeface="Arial"/>
              </a:rPr>
              <a:t>penggunaan </a:t>
            </a:r>
            <a:r>
              <a:rPr sz="2800" spc="-5" dirty="0">
                <a:latin typeface="Arial"/>
                <a:cs typeface="Arial"/>
              </a:rPr>
              <a:t>system  terhadap </a:t>
            </a:r>
            <a:r>
              <a:rPr sz="2800" dirty="0">
                <a:latin typeface="Arial"/>
                <a:cs typeface="Arial"/>
              </a:rPr>
              <a:t>harapan user pada </a:t>
            </a:r>
            <a:r>
              <a:rPr sz="2800" spc="-5" dirty="0">
                <a:latin typeface="Arial"/>
                <a:cs typeface="Arial"/>
              </a:rPr>
              <a:t>tugas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tersebut.</a:t>
            </a:r>
          </a:p>
          <a:p>
            <a:pPr marL="508000" indent="-495300" algn="just">
              <a:lnSpc>
                <a:spcPct val="100000"/>
              </a:lnSpc>
              <a:spcBef>
                <a:spcPts val="295"/>
              </a:spcBef>
              <a:buAutoNum type="arabicPeriod" startAt="2"/>
              <a:tabLst>
                <a:tab pos="507365" algn="l"/>
                <a:tab pos="508000" algn="l"/>
              </a:tabLst>
            </a:pPr>
            <a:r>
              <a:rPr sz="2800" b="1" spc="-5" dirty="0">
                <a:latin typeface="Arial"/>
                <a:cs typeface="Arial"/>
              </a:rPr>
              <a:t>Melihat </a:t>
            </a:r>
            <a:r>
              <a:rPr sz="2800" b="1" dirty="0">
                <a:latin typeface="Arial"/>
                <a:cs typeface="Arial"/>
              </a:rPr>
              <a:t>efek </a:t>
            </a:r>
            <a:r>
              <a:rPr sz="2800" b="1" spc="-5" dirty="0">
                <a:latin typeface="Arial"/>
                <a:cs typeface="Arial"/>
              </a:rPr>
              <a:t>interface bagi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pengguna</a:t>
            </a:r>
            <a:endParaRPr sz="2800" dirty="0">
              <a:latin typeface="Arial"/>
              <a:cs typeface="Arial"/>
            </a:endParaRPr>
          </a:p>
          <a:p>
            <a:pPr marL="461645" marR="60325" algn="just">
              <a:lnSpc>
                <a:spcPts val="3020"/>
              </a:lnSpc>
              <a:spcBef>
                <a:spcPts val="735"/>
              </a:spcBef>
            </a:pPr>
            <a:r>
              <a:rPr sz="2800" dirty="0">
                <a:latin typeface="Arial"/>
                <a:cs typeface="Arial"/>
              </a:rPr>
              <a:t>Mencakup aspek dari kemudahan </a:t>
            </a:r>
            <a:r>
              <a:rPr sz="2800" spc="-5" dirty="0">
                <a:latin typeface="Arial"/>
                <a:cs typeface="Arial"/>
              </a:rPr>
              <a:t>system </a:t>
            </a:r>
            <a:r>
              <a:rPr sz="2800" dirty="0">
                <a:latin typeface="Arial"/>
                <a:cs typeface="Arial"/>
              </a:rPr>
              <a:t>dipelajari,  daya guna dan perilaku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user.</a:t>
            </a:r>
          </a:p>
          <a:p>
            <a:pPr marL="462280" marR="483870" indent="-449580" algn="just">
              <a:lnSpc>
                <a:spcPts val="3020"/>
              </a:lnSpc>
              <a:spcBef>
                <a:spcPts val="680"/>
              </a:spcBef>
              <a:buFont typeface="Arial"/>
              <a:buAutoNum type="arabicPeriod" startAt="3"/>
              <a:tabLst>
                <a:tab pos="507365" algn="l"/>
                <a:tab pos="508000" algn="l"/>
              </a:tabLst>
            </a:pPr>
            <a:r>
              <a:rPr sz="2800" b="1" spc="-5" dirty="0">
                <a:latin typeface="Arial"/>
                <a:cs typeface="Arial"/>
              </a:rPr>
              <a:t>Mengidentifikasi problem khusus yang terjadi  pada</a:t>
            </a:r>
            <a:r>
              <a:rPr sz="2800" b="1" dirty="0">
                <a:latin typeface="Arial"/>
                <a:cs typeface="Arial"/>
              </a:rPr>
              <a:t> system</a:t>
            </a:r>
            <a:endParaRPr sz="2800" dirty="0">
              <a:latin typeface="Arial"/>
              <a:cs typeface="Arial"/>
            </a:endParaRPr>
          </a:p>
          <a:p>
            <a:pPr marL="461645" marR="5080" algn="just">
              <a:lnSpc>
                <a:spcPct val="90200"/>
              </a:lnSpc>
              <a:spcBef>
                <a:spcPts val="625"/>
              </a:spcBef>
            </a:pPr>
            <a:r>
              <a:rPr sz="2800" spc="-5" dirty="0">
                <a:latin typeface="Arial"/>
                <a:cs typeface="Arial"/>
              </a:rPr>
              <a:t>Ketika </a:t>
            </a:r>
            <a:r>
              <a:rPr sz="2800" dirty="0">
                <a:latin typeface="Arial"/>
                <a:cs typeface="Arial"/>
              </a:rPr>
              <a:t>penggunaan suatu </a:t>
            </a:r>
            <a:r>
              <a:rPr sz="2800" spc="-5" dirty="0">
                <a:latin typeface="Arial"/>
                <a:cs typeface="Arial"/>
              </a:rPr>
              <a:t>konteks </a:t>
            </a:r>
            <a:r>
              <a:rPr sz="2800" dirty="0">
                <a:latin typeface="Arial"/>
                <a:cs typeface="Arial"/>
              </a:rPr>
              <a:t>memberikan hasil  yang </a:t>
            </a:r>
            <a:r>
              <a:rPr sz="2800" spc="-5" dirty="0">
                <a:latin typeface="Arial"/>
                <a:cs typeface="Arial"/>
              </a:rPr>
              <a:t>tidak </a:t>
            </a:r>
            <a:r>
              <a:rPr sz="2800" dirty="0">
                <a:latin typeface="Arial"/>
                <a:cs typeface="Arial"/>
              </a:rPr>
              <a:t>diinginkan, atau </a:t>
            </a:r>
            <a:r>
              <a:rPr sz="2800" spc="-5" dirty="0">
                <a:latin typeface="Arial"/>
                <a:cs typeface="Arial"/>
              </a:rPr>
              <a:t>terjadi </a:t>
            </a:r>
            <a:r>
              <a:rPr sz="2800" dirty="0">
                <a:latin typeface="Arial"/>
                <a:cs typeface="Arial"/>
              </a:rPr>
              <a:t>kekacauan di  antara user atau aspek negatif dari</a:t>
            </a:r>
            <a:r>
              <a:rPr sz="2800" spc="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desain.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731519"/>
            <a:ext cx="81521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434" dirty="0"/>
              <a:t>Kapan </a:t>
            </a:r>
            <a:r>
              <a:rPr sz="4800" spc="-415" dirty="0"/>
              <a:t>Evaluasi</a:t>
            </a:r>
            <a:r>
              <a:rPr sz="4800" spc="-65" dirty="0"/>
              <a:t> </a:t>
            </a:r>
            <a:r>
              <a:rPr sz="4800" spc="-385" dirty="0"/>
              <a:t>Dilakukan??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447800" y="1839834"/>
            <a:ext cx="8152130" cy="538544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 algn="just"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Evaluasi </a:t>
            </a:r>
            <a:r>
              <a:rPr sz="2800" spc="-95" dirty="0">
                <a:latin typeface="Arial"/>
                <a:cs typeface="Arial"/>
              </a:rPr>
              <a:t>dapat </a:t>
            </a:r>
            <a:r>
              <a:rPr sz="2800" spc="-105" dirty="0">
                <a:latin typeface="Arial"/>
                <a:cs typeface="Arial"/>
              </a:rPr>
              <a:t>dilakukan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pada:</a:t>
            </a:r>
            <a:endParaRPr sz="2800" dirty="0">
              <a:latin typeface="Arial"/>
              <a:cs typeface="Arial"/>
            </a:endParaRPr>
          </a:p>
          <a:p>
            <a:pPr marL="756285" marR="59055" lvl="1" indent="-286385" algn="just">
              <a:spcBef>
                <a:spcPts val="58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80" dirty="0">
                <a:latin typeface="Arial"/>
                <a:cs typeface="Arial"/>
              </a:rPr>
              <a:t>Selama </a:t>
            </a:r>
            <a:r>
              <a:rPr sz="2400" spc="-135" dirty="0">
                <a:latin typeface="Arial"/>
                <a:cs typeface="Arial"/>
              </a:rPr>
              <a:t>proses </a:t>
            </a:r>
            <a:r>
              <a:rPr sz="2400" spc="-85" dirty="0">
                <a:latin typeface="Arial"/>
                <a:cs typeface="Arial"/>
              </a:rPr>
              <a:t>pembuatan </a:t>
            </a:r>
            <a:r>
              <a:rPr sz="2400" spc="-65" dirty="0">
                <a:latin typeface="Arial"/>
                <a:cs typeface="Arial"/>
              </a:rPr>
              <a:t>produk </a:t>
            </a:r>
            <a:r>
              <a:rPr sz="2400" spc="-50" dirty="0">
                <a:latin typeface="Arial"/>
                <a:cs typeface="Arial"/>
              </a:rPr>
              <a:t>tersebut </a:t>
            </a:r>
            <a:r>
              <a:rPr sz="2400" spc="-150" dirty="0">
                <a:latin typeface="Arial"/>
                <a:cs typeface="Arial"/>
              </a:rPr>
              <a:t>supaya </a:t>
            </a:r>
            <a:r>
              <a:rPr sz="2400" spc="-110" dirty="0">
                <a:latin typeface="Arial"/>
                <a:cs typeface="Arial"/>
              </a:rPr>
              <a:t>selalu  </a:t>
            </a:r>
            <a:r>
              <a:rPr sz="2400" spc="-180" dirty="0">
                <a:latin typeface="Arial"/>
                <a:cs typeface="Arial"/>
              </a:rPr>
              <a:t>sama </a:t>
            </a:r>
            <a:r>
              <a:rPr sz="2400" spc="-130" dirty="0">
                <a:latin typeface="Arial"/>
                <a:cs typeface="Arial"/>
              </a:rPr>
              <a:t>dengan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40" dirty="0">
                <a:latin typeface="Arial"/>
                <a:cs typeface="Arial"/>
              </a:rPr>
              <a:t>diminta </a:t>
            </a:r>
            <a:r>
              <a:rPr sz="2400" spc="-75" dirty="0">
                <a:latin typeface="Arial"/>
                <a:cs typeface="Arial"/>
              </a:rPr>
              <a:t>atau </a:t>
            </a:r>
            <a:r>
              <a:rPr sz="2400" spc="-65" dirty="0">
                <a:latin typeface="Arial"/>
                <a:cs typeface="Arial"/>
              </a:rPr>
              <a:t>dibutuhkan </a:t>
            </a:r>
            <a:r>
              <a:rPr sz="2400" spc="-70" dirty="0">
                <a:latin typeface="Arial"/>
                <a:cs typeface="Arial"/>
              </a:rPr>
              <a:t>oleh </a:t>
            </a:r>
            <a:r>
              <a:rPr sz="2400" spc="-105" dirty="0">
                <a:latin typeface="Arial"/>
                <a:cs typeface="Arial"/>
              </a:rPr>
              <a:t>user.</a:t>
            </a:r>
            <a:r>
              <a:rPr sz="2400" spc="-33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Proses 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40" dirty="0">
                <a:latin typeface="Arial"/>
                <a:cs typeface="Arial"/>
              </a:rPr>
              <a:t>biasa </a:t>
            </a:r>
            <a:r>
              <a:rPr sz="2400" spc="-75" dirty="0">
                <a:latin typeface="Arial"/>
                <a:cs typeface="Arial"/>
              </a:rPr>
              <a:t>disebut </a:t>
            </a:r>
            <a:r>
              <a:rPr sz="2400" b="1" i="1" u="heavy" spc="-11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formative</a:t>
            </a:r>
            <a:r>
              <a:rPr sz="2400" b="1" i="1" u="heavy" spc="-29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i="1" u="heavy" spc="-1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evaluations</a:t>
            </a:r>
            <a:r>
              <a:rPr sz="2400" i="1" spc="-165" dirty="0">
                <a:latin typeface="Trebuchet MS"/>
                <a:cs typeface="Trebuchet MS"/>
              </a:rPr>
              <a:t>.</a:t>
            </a:r>
            <a:endParaRPr sz="2400" dirty="0">
              <a:latin typeface="Trebuchet MS"/>
              <a:cs typeface="Trebuchet MS"/>
            </a:endParaRPr>
          </a:p>
          <a:p>
            <a:pPr marL="756285" lvl="1" indent="-286385" algn="just">
              <a:spcBef>
                <a:spcPts val="290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85" dirty="0">
                <a:latin typeface="Arial"/>
                <a:cs typeface="Arial"/>
              </a:rPr>
              <a:t>Saat </a:t>
            </a:r>
            <a:r>
              <a:rPr sz="2400" spc="-65" dirty="0">
                <a:latin typeface="Arial"/>
                <a:cs typeface="Arial"/>
              </a:rPr>
              <a:t>produk </a:t>
            </a:r>
            <a:r>
              <a:rPr sz="2400" spc="-50" dirty="0">
                <a:latin typeface="Arial"/>
                <a:cs typeface="Arial"/>
              </a:rPr>
              <a:t>tersebut </a:t>
            </a:r>
            <a:r>
              <a:rPr sz="2400" spc="-55" dirty="0">
                <a:latin typeface="Arial"/>
                <a:cs typeface="Arial"/>
              </a:rPr>
              <a:t>telah jadi </a:t>
            </a:r>
            <a:r>
              <a:rPr sz="2400" spc="-45" dirty="0">
                <a:latin typeface="Arial"/>
                <a:cs typeface="Arial"/>
              </a:rPr>
              <a:t>yaitu </a:t>
            </a:r>
            <a:r>
              <a:rPr sz="2400" spc="-65" dirty="0">
                <a:latin typeface="Arial"/>
                <a:cs typeface="Arial"/>
              </a:rPr>
              <a:t>melalui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b="1" i="1" u="heavy" spc="-1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prototype</a:t>
            </a:r>
            <a:endParaRPr sz="2400" dirty="0">
              <a:latin typeface="Arial"/>
              <a:cs typeface="Arial"/>
            </a:endParaRPr>
          </a:p>
          <a:p>
            <a:pPr marL="756285" marR="5080" lvl="1" indent="-286385" algn="just">
              <a:spcBef>
                <a:spcPts val="565"/>
              </a:spcBef>
              <a:buChar char="–"/>
              <a:tabLst>
                <a:tab pos="756285" algn="l"/>
                <a:tab pos="756920" algn="l"/>
              </a:tabLst>
            </a:pPr>
            <a:r>
              <a:rPr sz="2400" spc="-185" dirty="0">
                <a:latin typeface="Arial"/>
                <a:cs typeface="Arial"/>
              </a:rPr>
              <a:t>Saat </a:t>
            </a:r>
            <a:r>
              <a:rPr sz="2400" spc="-65" dirty="0">
                <a:latin typeface="Arial"/>
                <a:cs typeface="Arial"/>
              </a:rPr>
              <a:t>produk </a:t>
            </a:r>
            <a:r>
              <a:rPr sz="2400" spc="-50" dirty="0">
                <a:latin typeface="Arial"/>
                <a:cs typeface="Arial"/>
              </a:rPr>
              <a:t>tersebut </a:t>
            </a:r>
            <a:r>
              <a:rPr sz="2400" spc="-55" dirty="0">
                <a:latin typeface="Arial"/>
                <a:cs typeface="Arial"/>
              </a:rPr>
              <a:t>telah </a:t>
            </a:r>
            <a:r>
              <a:rPr sz="2400" spc="-110" dirty="0">
                <a:latin typeface="Arial"/>
                <a:cs typeface="Arial"/>
              </a:rPr>
              <a:t>dipasarkan. </a:t>
            </a:r>
            <a:r>
              <a:rPr sz="2400" spc="-180" dirty="0">
                <a:latin typeface="Arial"/>
                <a:cs typeface="Arial"/>
              </a:rPr>
              <a:t>Jika </a:t>
            </a:r>
            <a:r>
              <a:rPr sz="2400" spc="-150" dirty="0">
                <a:latin typeface="Arial"/>
                <a:cs typeface="Arial"/>
              </a:rPr>
              <a:t>ada </a:t>
            </a:r>
            <a:r>
              <a:rPr sz="2400" spc="-114" dirty="0">
                <a:latin typeface="Arial"/>
                <a:cs typeface="Arial"/>
              </a:rPr>
              <a:t>kekurangan  </a:t>
            </a:r>
            <a:r>
              <a:rPr sz="2400" spc="-75" dirty="0">
                <a:latin typeface="Arial"/>
                <a:cs typeface="Arial"/>
              </a:rPr>
              <a:t>atau </a:t>
            </a:r>
            <a:r>
              <a:rPr sz="2400" spc="-95" dirty="0">
                <a:latin typeface="Arial"/>
                <a:cs typeface="Arial"/>
              </a:rPr>
              <a:t>perubahan </a:t>
            </a:r>
            <a:r>
              <a:rPr sz="2400" spc="-80" dirty="0">
                <a:latin typeface="Arial"/>
                <a:cs typeface="Arial"/>
              </a:rPr>
              <a:t>kebutuhan </a:t>
            </a:r>
            <a:r>
              <a:rPr sz="2400" spc="-105" dirty="0">
                <a:latin typeface="Arial"/>
                <a:cs typeface="Arial"/>
              </a:rPr>
              <a:t>user, </a:t>
            </a:r>
            <a:r>
              <a:rPr sz="2400" spc="-145" dirty="0">
                <a:latin typeface="Arial"/>
                <a:cs typeface="Arial"/>
              </a:rPr>
              <a:t>maka </a:t>
            </a:r>
            <a:r>
              <a:rPr sz="2400" spc="-65" dirty="0">
                <a:latin typeface="Arial"/>
                <a:cs typeface="Arial"/>
              </a:rPr>
              <a:t>produk </a:t>
            </a:r>
            <a:r>
              <a:rPr sz="2400" spc="-50" dirty="0">
                <a:latin typeface="Arial"/>
                <a:cs typeface="Arial"/>
              </a:rPr>
              <a:t>tersebut </a:t>
            </a:r>
            <a:r>
              <a:rPr sz="2400" spc="-130" dirty="0">
                <a:latin typeface="Arial"/>
                <a:cs typeface="Arial"/>
              </a:rPr>
              <a:t>bisa  </a:t>
            </a:r>
            <a:r>
              <a:rPr sz="2400" spc="-70" dirty="0">
                <a:latin typeface="Arial"/>
                <a:cs typeface="Arial"/>
              </a:rPr>
              <a:t>dibuatkan </a:t>
            </a:r>
            <a:r>
              <a:rPr sz="2400" spc="-95" dirty="0">
                <a:latin typeface="Arial"/>
                <a:cs typeface="Arial"/>
              </a:rPr>
              <a:t>versi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100" dirty="0">
                <a:latin typeface="Arial"/>
                <a:cs typeface="Arial"/>
              </a:rPr>
              <a:t>terbaru</a:t>
            </a:r>
            <a:r>
              <a:rPr sz="2400" i="1" spc="-100" dirty="0">
                <a:latin typeface="Trebuchet MS"/>
                <a:cs typeface="Trebuchet MS"/>
              </a:rPr>
              <a:t>/upgrade, </a:t>
            </a:r>
            <a:r>
              <a:rPr sz="2400" spc="-95" dirty="0">
                <a:latin typeface="Arial"/>
                <a:cs typeface="Arial"/>
              </a:rPr>
              <a:t>mis:</a:t>
            </a:r>
            <a:r>
              <a:rPr sz="2400" spc="-229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program-program  </a:t>
            </a:r>
            <a:r>
              <a:rPr sz="2400" spc="-90" dirty="0">
                <a:latin typeface="Arial"/>
                <a:cs typeface="Arial"/>
              </a:rPr>
              <a:t>Windows, Winamp, </a:t>
            </a:r>
            <a:r>
              <a:rPr sz="2400" spc="-30" dirty="0">
                <a:latin typeface="Arial"/>
                <a:cs typeface="Arial"/>
              </a:rPr>
              <a:t>dll. </a:t>
            </a:r>
            <a:r>
              <a:rPr sz="2400" spc="-155" dirty="0">
                <a:latin typeface="Arial"/>
                <a:cs typeface="Arial"/>
              </a:rPr>
              <a:t>Evaluasi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40" dirty="0">
                <a:latin typeface="Arial"/>
                <a:cs typeface="Arial"/>
              </a:rPr>
              <a:t>biasa </a:t>
            </a:r>
            <a:r>
              <a:rPr sz="2400" spc="-70" dirty="0">
                <a:latin typeface="Arial"/>
                <a:cs typeface="Arial"/>
              </a:rPr>
              <a:t>disebut </a:t>
            </a:r>
            <a:r>
              <a:rPr sz="2400" b="1" i="1" u="heavy" spc="-1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summative  </a:t>
            </a:r>
            <a:r>
              <a:rPr sz="2400" b="1" i="1" u="heavy" spc="-15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evaluations</a:t>
            </a:r>
            <a:endParaRPr sz="2400" dirty="0">
              <a:latin typeface="Arial"/>
              <a:cs typeface="Arial"/>
            </a:endParaRPr>
          </a:p>
          <a:p>
            <a:pPr marL="355600" marR="579755" indent="-342900" algn="just">
              <a:spcBef>
                <a:spcPts val="71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85" dirty="0">
                <a:latin typeface="Arial"/>
                <a:cs typeface="Arial"/>
              </a:rPr>
              <a:t>Evaluasi </a:t>
            </a:r>
            <a:r>
              <a:rPr sz="2800" spc="-75" dirty="0">
                <a:latin typeface="Arial"/>
                <a:cs typeface="Arial"/>
              </a:rPr>
              <a:t>produk </a:t>
            </a:r>
            <a:r>
              <a:rPr sz="2800" spc="-95" dirty="0">
                <a:latin typeface="Arial"/>
                <a:cs typeface="Arial"/>
              </a:rPr>
              <a:t>dapat </a:t>
            </a:r>
            <a:r>
              <a:rPr sz="2800" spc="-105" dirty="0">
                <a:latin typeface="Arial"/>
                <a:cs typeface="Arial"/>
              </a:rPr>
              <a:t>dilakukan </a:t>
            </a:r>
            <a:r>
              <a:rPr sz="2800" spc="-80" dirty="0">
                <a:latin typeface="Arial"/>
                <a:cs typeface="Arial"/>
              </a:rPr>
              <a:t>melalui </a:t>
            </a:r>
            <a:r>
              <a:rPr sz="2800" spc="-55" dirty="0">
                <a:latin typeface="Arial"/>
                <a:cs typeface="Arial"/>
              </a:rPr>
              <a:t>riset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pasar,  </a:t>
            </a:r>
            <a:r>
              <a:rPr sz="2800" spc="-110" dirty="0">
                <a:latin typeface="Arial"/>
                <a:cs typeface="Arial"/>
              </a:rPr>
              <a:t>baik </a:t>
            </a:r>
            <a:r>
              <a:rPr sz="2800" spc="-80" dirty="0">
                <a:latin typeface="Arial"/>
                <a:cs typeface="Arial"/>
              </a:rPr>
              <a:t>melalui </a:t>
            </a:r>
            <a:r>
              <a:rPr sz="2800" spc="-114" dirty="0">
                <a:latin typeface="Arial"/>
                <a:cs typeface="Arial"/>
              </a:rPr>
              <a:t>perorangan </a:t>
            </a:r>
            <a:r>
              <a:rPr sz="2800" spc="-90" dirty="0">
                <a:latin typeface="Arial"/>
                <a:cs typeface="Arial"/>
              </a:rPr>
              <a:t>atau </a:t>
            </a:r>
            <a:r>
              <a:rPr sz="2800" spc="-125" dirty="0">
                <a:latin typeface="Arial"/>
                <a:cs typeface="Arial"/>
              </a:rPr>
              <a:t>sekelompok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user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31519"/>
            <a:ext cx="76949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65" dirty="0"/>
              <a:t>Paradigma</a:t>
            </a:r>
            <a:r>
              <a:rPr sz="4800" spc="-250" dirty="0"/>
              <a:t> </a:t>
            </a:r>
            <a:r>
              <a:rPr sz="4800" spc="-415" dirty="0"/>
              <a:t>Evaluasi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905000" y="2303780"/>
            <a:ext cx="7694930" cy="2685351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622300" indent="-609600">
              <a:lnSpc>
                <a:spcPct val="100000"/>
              </a:lnSpc>
              <a:spcBef>
                <a:spcPts val="96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100" dirty="0">
                <a:latin typeface="Arial"/>
                <a:cs typeface="Arial"/>
              </a:rPr>
              <a:t>“Quick </a:t>
            </a:r>
            <a:r>
              <a:rPr sz="3600" spc="-170" dirty="0">
                <a:latin typeface="Arial"/>
                <a:cs typeface="Arial"/>
              </a:rPr>
              <a:t>and </a:t>
            </a:r>
            <a:r>
              <a:rPr sz="3600" spc="50" dirty="0">
                <a:latin typeface="Arial"/>
                <a:cs typeface="Arial"/>
              </a:rPr>
              <a:t>dirty”</a:t>
            </a:r>
            <a:r>
              <a:rPr sz="3600" spc="-370" dirty="0">
                <a:latin typeface="Arial"/>
                <a:cs typeface="Arial"/>
              </a:rPr>
              <a:t> </a:t>
            </a:r>
            <a:r>
              <a:rPr sz="3600" spc="-110" dirty="0">
                <a:latin typeface="Arial"/>
                <a:cs typeface="Arial"/>
              </a:rPr>
              <a:t>evaluation</a:t>
            </a:r>
            <a:endParaRPr sz="36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110" dirty="0">
                <a:latin typeface="Arial"/>
                <a:cs typeface="Arial"/>
              </a:rPr>
              <a:t>Usability</a:t>
            </a:r>
            <a:r>
              <a:rPr sz="3600" spc="-195" dirty="0">
                <a:latin typeface="Arial"/>
                <a:cs typeface="Arial"/>
              </a:rPr>
              <a:t> </a:t>
            </a:r>
            <a:r>
              <a:rPr sz="3600" spc="-90" dirty="0">
                <a:latin typeface="Arial"/>
                <a:cs typeface="Arial"/>
              </a:rPr>
              <a:t>testing</a:t>
            </a:r>
            <a:endParaRPr sz="36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86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170" dirty="0">
                <a:latin typeface="Arial"/>
                <a:cs typeface="Arial"/>
              </a:rPr>
              <a:t>Field</a:t>
            </a:r>
            <a:r>
              <a:rPr sz="3600" spc="-195" dirty="0">
                <a:latin typeface="Arial"/>
                <a:cs typeface="Arial"/>
              </a:rPr>
              <a:t> </a:t>
            </a:r>
            <a:r>
              <a:rPr sz="3600" spc="-150" dirty="0">
                <a:latin typeface="Arial"/>
                <a:cs typeface="Arial"/>
              </a:rPr>
              <a:t>studies</a:t>
            </a:r>
            <a:endParaRPr sz="36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87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600" spc="-130" dirty="0">
                <a:latin typeface="Arial"/>
                <a:cs typeface="Arial"/>
              </a:rPr>
              <a:t>Predictive</a:t>
            </a:r>
            <a:r>
              <a:rPr sz="3600" spc="-200" dirty="0">
                <a:latin typeface="Arial"/>
                <a:cs typeface="Arial"/>
              </a:rPr>
              <a:t> </a:t>
            </a:r>
            <a:r>
              <a:rPr sz="3600" spc="-110" dirty="0">
                <a:latin typeface="Arial"/>
                <a:cs typeface="Arial"/>
              </a:rPr>
              <a:t>evaluation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31519"/>
            <a:ext cx="80759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20"/>
              </a:spcBef>
            </a:pPr>
            <a:r>
              <a:rPr sz="4800" i="1" spc="-145" dirty="0">
                <a:latin typeface="Arial"/>
                <a:cs typeface="Arial"/>
              </a:rPr>
              <a:t>1. </a:t>
            </a:r>
            <a:r>
              <a:rPr sz="4800" i="1" spc="-405" dirty="0">
                <a:latin typeface="Arial"/>
                <a:cs typeface="Arial"/>
              </a:rPr>
              <a:t>“Quick </a:t>
            </a:r>
            <a:r>
              <a:rPr sz="4800" i="1" spc="-310" dirty="0">
                <a:latin typeface="Arial"/>
                <a:cs typeface="Arial"/>
              </a:rPr>
              <a:t>and </a:t>
            </a:r>
            <a:r>
              <a:rPr sz="4800" i="1" spc="-240" dirty="0">
                <a:latin typeface="Arial"/>
                <a:cs typeface="Arial"/>
              </a:rPr>
              <a:t>Dirty”</a:t>
            </a:r>
            <a:r>
              <a:rPr sz="4800" i="1" spc="-200" dirty="0">
                <a:latin typeface="Arial"/>
                <a:cs typeface="Arial"/>
              </a:rPr>
              <a:t> </a:t>
            </a:r>
            <a:r>
              <a:rPr sz="4800" i="1" spc="-305" dirty="0">
                <a:latin typeface="Arial"/>
                <a:cs typeface="Arial"/>
              </a:rPr>
              <a:t>Evaluation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0" y="2024888"/>
            <a:ext cx="8075930" cy="4598054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marR="277495" indent="-342900" algn="just">
              <a:spcBef>
                <a:spcPts val="495"/>
              </a:spcBef>
              <a:buChar char="•"/>
              <a:tabLst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Adalah </a:t>
            </a:r>
            <a:r>
              <a:rPr sz="3200" spc="-130" dirty="0">
                <a:latin typeface="Arial"/>
                <a:cs typeface="Arial"/>
              </a:rPr>
              <a:t>umpan </a:t>
            </a:r>
            <a:r>
              <a:rPr sz="3200" spc="-90" dirty="0">
                <a:latin typeface="Arial"/>
                <a:cs typeface="Arial"/>
              </a:rPr>
              <a:t>balik </a:t>
            </a:r>
            <a:r>
              <a:rPr sz="3200" spc="-114" dirty="0">
                <a:latin typeface="Arial"/>
                <a:cs typeface="Arial"/>
              </a:rPr>
              <a:t>berupa </a:t>
            </a:r>
            <a:r>
              <a:rPr sz="3200" spc="-125" dirty="0">
                <a:latin typeface="Arial"/>
                <a:cs typeface="Arial"/>
              </a:rPr>
              <a:t>keinginan </a:t>
            </a:r>
            <a:r>
              <a:rPr sz="3200" spc="-150" dirty="0">
                <a:latin typeface="Arial"/>
                <a:cs typeface="Arial"/>
              </a:rPr>
              <a:t>dan</a:t>
            </a:r>
            <a:r>
              <a:rPr sz="3200" spc="-355" dirty="0">
                <a:latin typeface="Arial"/>
                <a:cs typeface="Arial"/>
              </a:rPr>
              <a:t> </a:t>
            </a:r>
            <a:r>
              <a:rPr sz="3200" spc="-195" dirty="0">
                <a:latin typeface="Arial"/>
                <a:cs typeface="Arial"/>
              </a:rPr>
              <a:t>yang  </a:t>
            </a:r>
            <a:r>
              <a:rPr sz="3200" spc="-130" dirty="0">
                <a:latin typeface="Arial"/>
                <a:cs typeface="Arial"/>
              </a:rPr>
              <a:t>disukai </a:t>
            </a:r>
            <a:r>
              <a:rPr sz="3200" spc="-65" dirty="0">
                <a:latin typeface="Arial"/>
                <a:cs typeface="Arial"/>
              </a:rPr>
              <a:t>dari </a:t>
            </a:r>
            <a:r>
              <a:rPr sz="3200" spc="-150" dirty="0">
                <a:latin typeface="Arial"/>
                <a:cs typeface="Arial"/>
              </a:rPr>
              <a:t>user </a:t>
            </a:r>
            <a:r>
              <a:rPr sz="3200" spc="-100" dirty="0">
                <a:latin typeface="Arial"/>
                <a:cs typeface="Arial"/>
              </a:rPr>
              <a:t>atau </a:t>
            </a:r>
            <a:r>
              <a:rPr sz="3200" spc="-105" dirty="0">
                <a:latin typeface="Arial"/>
                <a:cs typeface="Arial"/>
              </a:rPr>
              <a:t>konsultan </a:t>
            </a:r>
            <a:r>
              <a:rPr sz="3200" spc="-195" dirty="0">
                <a:latin typeface="Arial"/>
                <a:cs typeface="Arial"/>
              </a:rPr>
              <a:t>yang  </a:t>
            </a:r>
            <a:r>
              <a:rPr sz="3200" spc="-145" dirty="0">
                <a:latin typeface="Arial"/>
                <a:cs typeface="Arial"/>
              </a:rPr>
              <a:t>disampaikan </a:t>
            </a:r>
            <a:r>
              <a:rPr sz="3200" spc="-204" dirty="0">
                <a:latin typeface="Arial"/>
                <a:cs typeface="Arial"/>
              </a:rPr>
              <a:t>secara </a:t>
            </a:r>
            <a:r>
              <a:rPr sz="3200" spc="-45" dirty="0">
                <a:latin typeface="Arial"/>
                <a:cs typeface="Arial"/>
              </a:rPr>
              <a:t>informal </a:t>
            </a:r>
            <a:r>
              <a:rPr sz="3200" spc="-170" dirty="0">
                <a:latin typeface="Arial"/>
                <a:cs typeface="Arial"/>
              </a:rPr>
              <a:t>kepada </a:t>
            </a:r>
            <a:r>
              <a:rPr sz="3200" spc="-140" dirty="0">
                <a:latin typeface="Arial"/>
                <a:cs typeface="Arial"/>
              </a:rPr>
              <a:t>desainer  </a:t>
            </a:r>
            <a:r>
              <a:rPr sz="3200" spc="-80" dirty="0">
                <a:latin typeface="Arial"/>
                <a:cs typeface="Arial"/>
              </a:rPr>
              <a:t>tentang </a:t>
            </a:r>
            <a:r>
              <a:rPr sz="3200" spc="-85" dirty="0">
                <a:latin typeface="Arial"/>
                <a:cs typeface="Arial"/>
              </a:rPr>
              <a:t>produk </a:t>
            </a:r>
            <a:r>
              <a:rPr sz="3200" spc="-190" dirty="0">
                <a:latin typeface="Arial"/>
                <a:cs typeface="Arial"/>
              </a:rPr>
              <a:t>yang</a:t>
            </a:r>
            <a:r>
              <a:rPr sz="3200" spc="-320" dirty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dibuatnya</a:t>
            </a:r>
            <a:endParaRPr sz="3200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765"/>
              </a:spcBef>
              <a:buChar char="•"/>
              <a:tabLst>
                <a:tab pos="355600" algn="l"/>
              </a:tabLst>
            </a:pPr>
            <a:r>
              <a:rPr sz="3200" spc="-204" dirty="0">
                <a:latin typeface="Arial"/>
                <a:cs typeface="Arial"/>
              </a:rPr>
              <a:t>Evaluasi </a:t>
            </a:r>
            <a:r>
              <a:rPr sz="3200" spc="-20" dirty="0">
                <a:latin typeface="Arial"/>
                <a:cs typeface="Arial"/>
              </a:rPr>
              <a:t>ini </a:t>
            </a:r>
            <a:r>
              <a:rPr sz="3200" spc="-100" dirty="0">
                <a:latin typeface="Arial"/>
                <a:cs typeface="Arial"/>
              </a:rPr>
              <a:t>dapat </a:t>
            </a:r>
            <a:r>
              <a:rPr sz="3200" spc="-114" dirty="0">
                <a:latin typeface="Arial"/>
                <a:cs typeface="Arial"/>
              </a:rPr>
              <a:t>dilakukan </a:t>
            </a:r>
            <a:r>
              <a:rPr sz="3200" spc="-175" dirty="0">
                <a:latin typeface="Arial"/>
                <a:cs typeface="Arial"/>
              </a:rPr>
              <a:t>pada </a:t>
            </a:r>
            <a:r>
              <a:rPr sz="3200" spc="-200" dirty="0" err="1">
                <a:latin typeface="Arial"/>
                <a:cs typeface="Arial"/>
              </a:rPr>
              <a:t>semua</a:t>
            </a:r>
            <a:r>
              <a:rPr sz="3200" spc="-405" dirty="0">
                <a:latin typeface="Arial"/>
                <a:cs typeface="Arial"/>
              </a:rPr>
              <a:t> </a:t>
            </a:r>
            <a:r>
              <a:rPr sz="3200" spc="-120" dirty="0" err="1" smtClean="0">
                <a:latin typeface="Arial"/>
                <a:cs typeface="Arial"/>
              </a:rPr>
              <a:t>tahapan</a:t>
            </a:r>
            <a:r>
              <a:rPr sz="3200" spc="-120" dirty="0" smtClean="0">
                <a:latin typeface="Arial"/>
                <a:cs typeface="Arial"/>
              </a:rPr>
              <a:t> </a:t>
            </a:r>
            <a:r>
              <a:rPr sz="3200" spc="-110" dirty="0">
                <a:latin typeface="Arial"/>
                <a:cs typeface="Arial"/>
              </a:rPr>
              <a:t>pembuatan </a:t>
            </a:r>
            <a:r>
              <a:rPr sz="3200" spc="-85" dirty="0">
                <a:latin typeface="Arial"/>
                <a:cs typeface="Arial"/>
              </a:rPr>
              <a:t>produk </a:t>
            </a:r>
            <a:r>
              <a:rPr sz="3200" spc="-145" dirty="0">
                <a:latin typeface="Arial"/>
                <a:cs typeface="Arial"/>
              </a:rPr>
              <a:t>dan </a:t>
            </a:r>
            <a:r>
              <a:rPr sz="3200" spc="-160" dirty="0">
                <a:latin typeface="Arial"/>
                <a:cs typeface="Arial"/>
              </a:rPr>
              <a:t>penekanannya </a:t>
            </a:r>
            <a:r>
              <a:rPr sz="3200" spc="-175" dirty="0">
                <a:latin typeface="Arial"/>
                <a:cs typeface="Arial"/>
              </a:rPr>
              <a:t>pada  </a:t>
            </a:r>
            <a:r>
              <a:rPr sz="3200" spc="-185" dirty="0">
                <a:latin typeface="Arial"/>
                <a:cs typeface="Arial"/>
              </a:rPr>
              <a:t>masukan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120" dirty="0">
                <a:latin typeface="Arial"/>
                <a:cs typeface="Arial"/>
              </a:rPr>
              <a:t>cepat </a:t>
            </a:r>
            <a:r>
              <a:rPr sz="3200" spc="-150" dirty="0">
                <a:latin typeface="Arial"/>
                <a:cs typeface="Arial"/>
              </a:rPr>
              <a:t>dan </a:t>
            </a:r>
            <a:r>
              <a:rPr sz="3200" spc="-165" dirty="0">
                <a:latin typeface="Arial"/>
                <a:cs typeface="Arial"/>
              </a:rPr>
              <a:t>sesingkat </a:t>
            </a:r>
            <a:r>
              <a:rPr sz="3200" spc="-114" dirty="0" err="1">
                <a:latin typeface="Arial"/>
                <a:cs typeface="Arial"/>
              </a:rPr>
              <a:t>mungkin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120" dirty="0" err="1" smtClean="0">
                <a:latin typeface="Arial"/>
                <a:cs typeface="Arial"/>
              </a:rPr>
              <a:t>daripada</a:t>
            </a:r>
            <a:r>
              <a:rPr sz="3200" spc="-120" dirty="0" smtClean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temuan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114" dirty="0">
                <a:latin typeface="Arial"/>
                <a:cs typeface="Arial"/>
              </a:rPr>
              <a:t>didokumentasikan </a:t>
            </a:r>
            <a:r>
              <a:rPr sz="3200" spc="-210" dirty="0">
                <a:latin typeface="Arial"/>
                <a:cs typeface="Arial"/>
              </a:rPr>
              <a:t>secara  </a:t>
            </a:r>
            <a:r>
              <a:rPr sz="3200" spc="-40" dirty="0">
                <a:latin typeface="Arial"/>
                <a:cs typeface="Arial"/>
              </a:rPr>
              <a:t>hati-hati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609600"/>
            <a:ext cx="7923530" cy="94641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57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20"/>
              </a:spcBef>
            </a:pPr>
            <a:r>
              <a:rPr sz="4800" i="1" spc="-150" dirty="0">
                <a:latin typeface="Arial"/>
                <a:cs typeface="Arial"/>
              </a:rPr>
              <a:t>2. </a:t>
            </a:r>
            <a:r>
              <a:rPr sz="4800" i="1" spc="-280" dirty="0">
                <a:latin typeface="Arial"/>
                <a:cs typeface="Arial"/>
              </a:rPr>
              <a:t>Usability</a:t>
            </a:r>
            <a:r>
              <a:rPr sz="4800" i="1" spc="-405" dirty="0">
                <a:latin typeface="Arial"/>
                <a:cs typeface="Arial"/>
              </a:rPr>
              <a:t> </a:t>
            </a:r>
            <a:r>
              <a:rPr sz="4800" i="1" spc="-365" dirty="0">
                <a:latin typeface="Arial"/>
                <a:cs typeface="Arial"/>
              </a:rPr>
              <a:t>Testing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1784096"/>
            <a:ext cx="7923530" cy="58154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ts val="2875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Evaluasi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05" dirty="0">
                <a:latin typeface="Arial"/>
                <a:cs typeface="Arial"/>
              </a:rPr>
              <a:t>cukup </a:t>
            </a:r>
            <a:r>
              <a:rPr sz="2400" spc="-85" dirty="0">
                <a:latin typeface="Arial"/>
                <a:cs typeface="Arial"/>
              </a:rPr>
              <a:t>dominan </a:t>
            </a:r>
            <a:r>
              <a:rPr sz="2400" spc="-110" dirty="0">
                <a:latin typeface="Arial"/>
                <a:cs typeface="Arial"/>
              </a:rPr>
              <a:t>digunakan </a:t>
            </a:r>
            <a:r>
              <a:rPr sz="2400" spc="-130" dirty="0">
                <a:latin typeface="Arial"/>
                <a:cs typeface="Arial"/>
              </a:rPr>
              <a:t>pada </a:t>
            </a:r>
            <a:r>
              <a:rPr sz="2400" spc="-60" dirty="0">
                <a:latin typeface="Arial"/>
                <a:cs typeface="Arial"/>
              </a:rPr>
              <a:t>tahun</a:t>
            </a:r>
            <a:r>
              <a:rPr sz="2400" spc="-3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1980-an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7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5" dirty="0">
                <a:latin typeface="Arial"/>
                <a:cs typeface="Arial"/>
              </a:rPr>
              <a:t>Melibatkan </a:t>
            </a:r>
            <a:r>
              <a:rPr sz="2400" spc="-100" dirty="0">
                <a:latin typeface="Arial"/>
                <a:cs typeface="Arial"/>
              </a:rPr>
              <a:t>pengukuran </a:t>
            </a:r>
            <a:r>
              <a:rPr sz="2400" spc="-65" dirty="0">
                <a:latin typeface="Arial"/>
                <a:cs typeface="Arial"/>
              </a:rPr>
              <a:t>kinerja </a:t>
            </a:r>
            <a:r>
              <a:rPr sz="2400" spc="-114" dirty="0">
                <a:latin typeface="Arial"/>
                <a:cs typeface="Arial"/>
              </a:rPr>
              <a:t>user </a:t>
            </a:r>
            <a:r>
              <a:rPr sz="2400" spc="-105" dirty="0">
                <a:latin typeface="Arial"/>
                <a:cs typeface="Arial"/>
              </a:rPr>
              <a:t>dalam </a:t>
            </a:r>
            <a:r>
              <a:rPr sz="2400" spc="-110" dirty="0">
                <a:latin typeface="Arial"/>
                <a:cs typeface="Arial"/>
              </a:rPr>
              <a:t>mempersiapkan  </a:t>
            </a:r>
            <a:r>
              <a:rPr sz="2400" spc="-125" dirty="0">
                <a:latin typeface="Arial"/>
                <a:cs typeface="Arial"/>
              </a:rPr>
              <a:t>tugasnya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40" dirty="0">
                <a:latin typeface="Arial"/>
                <a:cs typeface="Arial"/>
              </a:rPr>
              <a:t>hati-hati, </a:t>
            </a:r>
            <a:r>
              <a:rPr sz="2400" spc="-55" dirty="0">
                <a:latin typeface="Arial"/>
                <a:cs typeface="Arial"/>
              </a:rPr>
              <a:t>dari </a:t>
            </a:r>
            <a:r>
              <a:rPr sz="2400" spc="-135" dirty="0">
                <a:latin typeface="Arial"/>
                <a:cs typeface="Arial"/>
              </a:rPr>
              <a:t>proses </a:t>
            </a:r>
            <a:r>
              <a:rPr sz="2400" spc="-50" dirty="0">
                <a:latin typeface="Arial"/>
                <a:cs typeface="Arial"/>
              </a:rPr>
              <a:t>inilah </a:t>
            </a:r>
            <a:r>
              <a:rPr sz="2400" spc="-145" dirty="0">
                <a:latin typeface="Arial"/>
                <a:cs typeface="Arial"/>
              </a:rPr>
              <a:t>maka </a:t>
            </a:r>
            <a:r>
              <a:rPr sz="2400" spc="-75" dirty="0">
                <a:latin typeface="Arial"/>
                <a:cs typeface="Arial"/>
              </a:rPr>
              <a:t>dibuatkan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desain  </a:t>
            </a:r>
            <a:r>
              <a:rPr sz="2400" spc="-110" dirty="0">
                <a:latin typeface="Arial"/>
                <a:cs typeface="Arial"/>
              </a:rPr>
              <a:t>sistemnya</a:t>
            </a:r>
            <a:endParaRPr sz="2400" dirty="0">
              <a:latin typeface="Arial"/>
              <a:cs typeface="Arial"/>
            </a:endParaRPr>
          </a:p>
          <a:p>
            <a:pPr marL="355600" marR="149860" indent="-342900" algn="just">
              <a:lnSpc>
                <a:spcPct val="80000"/>
              </a:lnSpc>
              <a:spcBef>
                <a:spcPts val="56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Kinerja </a:t>
            </a:r>
            <a:r>
              <a:rPr sz="2400" spc="-114" dirty="0">
                <a:latin typeface="Arial"/>
                <a:cs typeface="Arial"/>
              </a:rPr>
              <a:t>user </a:t>
            </a:r>
            <a:r>
              <a:rPr sz="2400" spc="-100" dirty="0">
                <a:latin typeface="Arial"/>
                <a:cs typeface="Arial"/>
              </a:rPr>
              <a:t>umumnya </a:t>
            </a:r>
            <a:r>
              <a:rPr sz="2400" spc="-50" dirty="0">
                <a:latin typeface="Arial"/>
                <a:cs typeface="Arial"/>
              </a:rPr>
              <a:t>diukur </a:t>
            </a:r>
            <a:r>
              <a:rPr sz="2400" spc="-105" dirty="0">
                <a:latin typeface="Arial"/>
                <a:cs typeface="Arial"/>
              </a:rPr>
              <a:t>dalam </a:t>
            </a:r>
            <a:r>
              <a:rPr sz="2400" spc="-65" dirty="0">
                <a:latin typeface="Arial"/>
                <a:cs typeface="Arial"/>
              </a:rPr>
              <a:t>jumlah </a:t>
            </a:r>
            <a:r>
              <a:rPr sz="2400" spc="-135" dirty="0">
                <a:latin typeface="Arial"/>
                <a:cs typeface="Arial"/>
              </a:rPr>
              <a:t>kesalahan </a:t>
            </a:r>
            <a:r>
              <a:rPr sz="2400" spc="-145" dirty="0">
                <a:latin typeface="Arial"/>
                <a:cs typeface="Arial"/>
              </a:rPr>
              <a:t>yang  </a:t>
            </a:r>
            <a:r>
              <a:rPr sz="2400" spc="-90" dirty="0">
                <a:latin typeface="Arial"/>
                <a:cs typeface="Arial"/>
              </a:rPr>
              <a:t>dilakukan </a:t>
            </a:r>
            <a:r>
              <a:rPr sz="2400" spc="-120" dirty="0">
                <a:latin typeface="Arial"/>
                <a:cs typeface="Arial"/>
              </a:rPr>
              <a:t>dan </a:t>
            </a:r>
            <a:r>
              <a:rPr sz="2400" spc="-50" dirty="0">
                <a:latin typeface="Arial"/>
                <a:cs typeface="Arial"/>
              </a:rPr>
              <a:t>waktu </a:t>
            </a:r>
            <a:r>
              <a:rPr sz="2400" spc="-150" dirty="0">
                <a:latin typeface="Arial"/>
                <a:cs typeface="Arial"/>
              </a:rPr>
              <a:t>yang </a:t>
            </a:r>
            <a:r>
              <a:rPr sz="2400" spc="-65" dirty="0">
                <a:latin typeface="Arial"/>
                <a:cs typeface="Arial"/>
              </a:rPr>
              <a:t>dibutuhkan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114" dirty="0">
                <a:latin typeface="Arial"/>
                <a:cs typeface="Arial"/>
              </a:rPr>
              <a:t>menyelesaikan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tugas</a:t>
            </a:r>
            <a:endParaRPr sz="2400" dirty="0">
              <a:latin typeface="Arial"/>
              <a:cs typeface="Arial"/>
            </a:endParaRPr>
          </a:p>
          <a:p>
            <a:pPr marL="355600" marR="411480" indent="-342900" algn="just">
              <a:lnSpc>
                <a:spcPct val="79600"/>
              </a:lnSpc>
              <a:spcBef>
                <a:spcPts val="5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200" dirty="0">
                <a:latin typeface="Arial"/>
                <a:cs typeface="Arial"/>
              </a:rPr>
              <a:t>Cara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105" dirty="0" err="1" smtClean="0">
                <a:latin typeface="Arial"/>
                <a:cs typeface="Arial"/>
              </a:rPr>
              <a:t>umumnya</a:t>
            </a:r>
            <a:r>
              <a:rPr sz="2400" spc="-105" dirty="0" smtClean="0">
                <a:latin typeface="Arial"/>
                <a:cs typeface="Arial"/>
              </a:rPr>
              <a:t> </a:t>
            </a:r>
            <a:r>
              <a:rPr sz="2400" spc="-110" dirty="0" err="1" smtClean="0">
                <a:latin typeface="Arial"/>
                <a:cs typeface="Arial"/>
              </a:rPr>
              <a:t>digunakan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75" dirty="0">
                <a:latin typeface="Arial"/>
                <a:cs typeface="Arial"/>
              </a:rPr>
              <a:t>membuat </a:t>
            </a:r>
            <a:r>
              <a:rPr sz="2400" spc="-100" dirty="0">
                <a:latin typeface="Arial"/>
                <a:cs typeface="Arial"/>
              </a:rPr>
              <a:t>sistem </a:t>
            </a:r>
            <a:r>
              <a:rPr sz="2400" spc="-15" dirty="0" err="1">
                <a:latin typeface="Arial"/>
                <a:cs typeface="Arial"/>
              </a:rPr>
              <a:t>ini</a:t>
            </a:r>
            <a:r>
              <a:rPr sz="2400" spc="-285" dirty="0">
                <a:latin typeface="Arial"/>
                <a:cs typeface="Arial"/>
              </a:rPr>
              <a:t> </a:t>
            </a:r>
            <a:r>
              <a:rPr sz="2400" spc="-45" dirty="0" err="1" smtClean="0">
                <a:latin typeface="Arial"/>
                <a:cs typeface="Arial"/>
              </a:rPr>
              <a:t>yaitu</a:t>
            </a:r>
            <a:r>
              <a:rPr sz="2400" spc="-45" dirty="0" smtClean="0">
                <a:latin typeface="Arial"/>
                <a:cs typeface="Arial"/>
              </a:rPr>
              <a:t> </a:t>
            </a:r>
            <a:r>
              <a:rPr sz="2400" spc="-130" dirty="0">
                <a:latin typeface="Arial"/>
                <a:cs typeface="Arial"/>
              </a:rPr>
              <a:t>dengan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cara: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1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25" dirty="0">
                <a:latin typeface="Arial"/>
                <a:cs typeface="Arial"/>
              </a:rPr>
              <a:t>Melihat </a:t>
            </a:r>
            <a:r>
              <a:rPr sz="2000" spc="-130" dirty="0">
                <a:latin typeface="Arial"/>
                <a:cs typeface="Arial"/>
              </a:rPr>
              <a:t>secara</a:t>
            </a:r>
            <a:r>
              <a:rPr sz="2000" spc="-170" dirty="0">
                <a:latin typeface="Arial"/>
                <a:cs typeface="Arial"/>
              </a:rPr>
              <a:t> </a:t>
            </a:r>
            <a:r>
              <a:rPr sz="2000" spc="-114" dirty="0">
                <a:latin typeface="Arial"/>
                <a:cs typeface="Arial"/>
              </a:rPr>
              <a:t>langsung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lnSpc>
                <a:spcPts val="2390"/>
              </a:lnSpc>
              <a:buChar char="–"/>
              <a:tabLst>
                <a:tab pos="756285" algn="l"/>
                <a:tab pos="756920" algn="l"/>
              </a:tabLst>
            </a:pPr>
            <a:r>
              <a:rPr sz="2000" spc="-80" dirty="0">
                <a:latin typeface="Arial"/>
                <a:cs typeface="Arial"/>
              </a:rPr>
              <a:t>Merekamnya </a:t>
            </a:r>
            <a:r>
              <a:rPr sz="2000" spc="-85" dirty="0">
                <a:latin typeface="Arial"/>
                <a:cs typeface="Arial"/>
              </a:rPr>
              <a:t>dalam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video</a:t>
            </a:r>
            <a:endParaRPr sz="2000" dirty="0">
              <a:latin typeface="Arial"/>
              <a:cs typeface="Arial"/>
            </a:endParaRPr>
          </a:p>
          <a:p>
            <a:pPr marL="355600" marR="218440" indent="-342900" algn="just">
              <a:lnSpc>
                <a:spcPts val="23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Evaluasi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0" dirty="0">
                <a:latin typeface="Arial"/>
                <a:cs typeface="Arial"/>
              </a:rPr>
              <a:t>menggunakan </a:t>
            </a:r>
            <a:r>
              <a:rPr sz="2400" spc="-95" dirty="0">
                <a:latin typeface="Arial"/>
                <a:cs typeface="Arial"/>
              </a:rPr>
              <a:t>kuesioner </a:t>
            </a:r>
            <a:r>
              <a:rPr sz="2400" spc="-114" dirty="0">
                <a:latin typeface="Arial"/>
                <a:cs typeface="Arial"/>
              </a:rPr>
              <a:t>dan wawancara </a:t>
            </a:r>
            <a:r>
              <a:rPr sz="2400" spc="-130" dirty="0">
                <a:latin typeface="Arial"/>
                <a:cs typeface="Arial"/>
              </a:rPr>
              <a:t>kepada</a:t>
            </a:r>
            <a:r>
              <a:rPr sz="2400" spc="-250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user  </a:t>
            </a:r>
            <a:r>
              <a:rPr sz="2400" spc="-60" dirty="0">
                <a:latin typeface="Arial"/>
                <a:cs typeface="Arial"/>
              </a:rPr>
              <a:t>tentang </a:t>
            </a:r>
            <a:r>
              <a:rPr sz="2400" spc="-140" dirty="0">
                <a:latin typeface="Arial"/>
                <a:cs typeface="Arial"/>
              </a:rPr>
              <a:t>kepuasannya </a:t>
            </a:r>
            <a:r>
              <a:rPr sz="2400" spc="-130" dirty="0">
                <a:latin typeface="Arial"/>
                <a:cs typeface="Arial"/>
              </a:rPr>
              <a:t>menggunakan </a:t>
            </a:r>
            <a:r>
              <a:rPr sz="2400" spc="-100" dirty="0">
                <a:latin typeface="Arial"/>
                <a:cs typeface="Arial"/>
              </a:rPr>
              <a:t>sistem</a:t>
            </a:r>
            <a:r>
              <a:rPr sz="2400" spc="-19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tersebut</a:t>
            </a:r>
            <a:endParaRPr sz="2400" dirty="0">
              <a:latin typeface="Arial"/>
              <a:cs typeface="Arial"/>
            </a:endParaRPr>
          </a:p>
          <a:p>
            <a:pPr marL="355600" marR="280670" indent="-342900" algn="just">
              <a:lnSpc>
                <a:spcPct val="79800"/>
              </a:lnSpc>
              <a:spcBef>
                <a:spcPts val="5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85" dirty="0">
                <a:latin typeface="Arial"/>
                <a:cs typeface="Arial"/>
              </a:rPr>
              <a:t>Penelitian </a:t>
            </a:r>
            <a:r>
              <a:rPr sz="2400" spc="-135" dirty="0">
                <a:latin typeface="Arial"/>
                <a:cs typeface="Arial"/>
              </a:rPr>
              <a:t>biasanya </a:t>
            </a:r>
            <a:r>
              <a:rPr sz="2400" spc="-90" dirty="0">
                <a:latin typeface="Arial"/>
                <a:cs typeface="Arial"/>
              </a:rPr>
              <a:t>dilakukan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105" dirty="0">
                <a:latin typeface="Arial"/>
                <a:cs typeface="Arial"/>
              </a:rPr>
              <a:t>dalam </a:t>
            </a:r>
            <a:r>
              <a:rPr sz="2400" spc="-135" dirty="0">
                <a:latin typeface="Arial"/>
                <a:cs typeface="Arial"/>
              </a:rPr>
              <a:t>sebuah </a:t>
            </a:r>
            <a:r>
              <a:rPr sz="2400" spc="-50" dirty="0">
                <a:latin typeface="Arial"/>
                <a:cs typeface="Arial"/>
              </a:rPr>
              <a:t>laboratorium,  </a:t>
            </a:r>
            <a:r>
              <a:rPr sz="2400" spc="-100" dirty="0">
                <a:latin typeface="Arial"/>
                <a:cs typeface="Arial"/>
              </a:rPr>
              <a:t>dimana </a:t>
            </a:r>
            <a:r>
              <a:rPr sz="2400" spc="-114" dirty="0">
                <a:latin typeface="Arial"/>
                <a:cs typeface="Arial"/>
              </a:rPr>
              <a:t>user </a:t>
            </a:r>
            <a:r>
              <a:rPr sz="2400" spc="-40" dirty="0">
                <a:latin typeface="Arial"/>
                <a:cs typeface="Arial"/>
              </a:rPr>
              <a:t>diberi </a:t>
            </a:r>
            <a:r>
              <a:rPr sz="2400" spc="-95" dirty="0">
                <a:latin typeface="Arial"/>
                <a:cs typeface="Arial"/>
              </a:rPr>
              <a:t>suatu </a:t>
            </a:r>
            <a:r>
              <a:rPr sz="2400" i="1" spc="-145" dirty="0">
                <a:latin typeface="Trebuchet MS"/>
                <a:cs typeface="Trebuchet MS"/>
              </a:rPr>
              <a:t>treatment </a:t>
            </a:r>
            <a:r>
              <a:rPr sz="2400" dirty="0">
                <a:latin typeface="Arial"/>
                <a:cs typeface="Arial"/>
              </a:rPr>
              <a:t>tertentu </a:t>
            </a:r>
            <a:r>
              <a:rPr sz="2400" spc="-90" dirty="0">
                <a:latin typeface="Arial"/>
                <a:cs typeface="Arial"/>
              </a:rPr>
              <a:t>(mis: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cahaya, </a:t>
            </a:r>
            <a:r>
              <a:rPr sz="2400" spc="-125" dirty="0">
                <a:latin typeface="Arial"/>
                <a:cs typeface="Arial"/>
              </a:rPr>
              <a:t>suara,  </a:t>
            </a:r>
            <a:r>
              <a:rPr sz="2400" spc="-85" dirty="0">
                <a:latin typeface="Arial"/>
                <a:cs typeface="Arial"/>
              </a:rPr>
              <a:t>warna, </a:t>
            </a:r>
            <a:r>
              <a:rPr sz="2400" spc="-35" dirty="0">
                <a:latin typeface="Arial"/>
                <a:cs typeface="Arial"/>
              </a:rPr>
              <a:t>dll) </a:t>
            </a:r>
            <a:r>
              <a:rPr sz="2400" spc="-80" dirty="0">
                <a:latin typeface="Arial"/>
                <a:cs typeface="Arial"/>
              </a:rPr>
              <a:t>atau </a:t>
            </a:r>
            <a:r>
              <a:rPr sz="2400" spc="-130" dirty="0">
                <a:latin typeface="Arial"/>
                <a:cs typeface="Arial"/>
              </a:rPr>
              <a:t>bisa </a:t>
            </a:r>
            <a:r>
              <a:rPr sz="2400" spc="-114" dirty="0">
                <a:latin typeface="Arial"/>
                <a:cs typeface="Arial"/>
              </a:rPr>
              <a:t>juga </a:t>
            </a:r>
            <a:r>
              <a:rPr sz="2400" spc="-80" dirty="0">
                <a:latin typeface="Arial"/>
                <a:cs typeface="Arial"/>
              </a:rPr>
              <a:t>tanpa</a:t>
            </a:r>
            <a:r>
              <a:rPr sz="2400" spc="-330" dirty="0">
                <a:latin typeface="Arial"/>
                <a:cs typeface="Arial"/>
              </a:rPr>
              <a:t> </a:t>
            </a:r>
            <a:r>
              <a:rPr sz="2400" i="1" spc="-160" dirty="0">
                <a:latin typeface="Trebuchet MS"/>
                <a:cs typeface="Trebuchet MS"/>
              </a:rPr>
              <a:t>treatment.</a:t>
            </a:r>
            <a:endParaRPr sz="24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98220" y="609600"/>
            <a:ext cx="7901710" cy="846386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066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40"/>
              </a:spcBef>
            </a:pPr>
            <a:r>
              <a:rPr sz="4800" i="1" spc="-150" dirty="0">
                <a:latin typeface="Arial"/>
                <a:cs typeface="Arial"/>
              </a:rPr>
              <a:t>3. </a:t>
            </a:r>
            <a:r>
              <a:rPr sz="4800" i="1" spc="-355" dirty="0">
                <a:latin typeface="Arial"/>
                <a:cs typeface="Arial"/>
              </a:rPr>
              <a:t>Field</a:t>
            </a:r>
            <a:r>
              <a:rPr sz="4800" i="1" spc="-425" dirty="0">
                <a:latin typeface="Arial"/>
                <a:cs typeface="Arial"/>
              </a:rPr>
              <a:t> Studies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98220" y="1631696"/>
            <a:ext cx="7901710" cy="5949706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5080" indent="-342900" algn="just"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Evaluasi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90" dirty="0">
                <a:latin typeface="Arial"/>
                <a:cs typeface="Arial"/>
              </a:rPr>
              <a:t>dilakukan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100" dirty="0">
                <a:latin typeface="Arial"/>
                <a:cs typeface="Arial"/>
              </a:rPr>
              <a:t>lingkungan </a:t>
            </a:r>
            <a:r>
              <a:rPr sz="2400" spc="-105" dirty="0">
                <a:latin typeface="Arial"/>
                <a:cs typeface="Arial"/>
              </a:rPr>
              <a:t>asli </a:t>
            </a:r>
            <a:r>
              <a:rPr sz="2400" spc="-100" dirty="0">
                <a:latin typeface="Arial"/>
                <a:cs typeface="Arial"/>
              </a:rPr>
              <a:t>dimana </a:t>
            </a:r>
            <a:r>
              <a:rPr sz="2400" spc="-114" dirty="0">
                <a:latin typeface="Arial"/>
                <a:cs typeface="Arial"/>
              </a:rPr>
              <a:t>user </a:t>
            </a:r>
            <a:r>
              <a:rPr sz="2400" spc="-85" dirty="0">
                <a:latin typeface="Arial"/>
                <a:cs typeface="Arial"/>
              </a:rPr>
              <a:t>bekerja, hal 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50" dirty="0">
                <a:latin typeface="Arial"/>
                <a:cs typeface="Arial"/>
              </a:rPr>
              <a:t>bertujuan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95" dirty="0">
                <a:latin typeface="Arial"/>
                <a:cs typeface="Arial"/>
              </a:rPr>
              <a:t>meningkatkan </a:t>
            </a:r>
            <a:r>
              <a:rPr sz="2400" spc="-120" dirty="0">
                <a:latin typeface="Arial"/>
                <a:cs typeface="Arial"/>
              </a:rPr>
              <a:t>pemahaman </a:t>
            </a:r>
            <a:r>
              <a:rPr sz="2400" spc="-60" dirty="0">
                <a:latin typeface="Arial"/>
                <a:cs typeface="Arial"/>
              </a:rPr>
              <a:t>tentang</a:t>
            </a:r>
            <a:r>
              <a:rPr sz="2400" spc="-490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kerja </a:t>
            </a:r>
            <a:r>
              <a:rPr sz="2400" spc="-114" dirty="0">
                <a:latin typeface="Arial"/>
                <a:cs typeface="Arial"/>
              </a:rPr>
              <a:t>user 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90" dirty="0">
                <a:latin typeface="Arial"/>
                <a:cs typeface="Arial"/>
              </a:rPr>
              <a:t>alami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-130" dirty="0">
                <a:latin typeface="Arial"/>
                <a:cs typeface="Arial"/>
              </a:rPr>
              <a:t>bagaimana </a:t>
            </a:r>
            <a:r>
              <a:rPr sz="2400" spc="-60" dirty="0">
                <a:latin typeface="Arial"/>
                <a:cs typeface="Arial"/>
              </a:rPr>
              <a:t>teknologi </a:t>
            </a:r>
            <a:r>
              <a:rPr sz="2400" spc="-50" dirty="0">
                <a:latin typeface="Arial"/>
                <a:cs typeface="Arial"/>
              </a:rPr>
              <a:t>tersebut </a:t>
            </a:r>
            <a:r>
              <a:rPr sz="2400" spc="-100" dirty="0">
                <a:latin typeface="Arial"/>
                <a:cs typeface="Arial"/>
              </a:rPr>
              <a:t>berdampak </a:t>
            </a:r>
            <a:r>
              <a:rPr sz="2400" spc="-130" dirty="0">
                <a:latin typeface="Arial"/>
                <a:cs typeface="Arial"/>
              </a:rPr>
              <a:t>pada  </a:t>
            </a:r>
            <a:r>
              <a:rPr sz="2400" spc="-100" dirty="0">
                <a:latin typeface="Arial"/>
                <a:cs typeface="Arial"/>
              </a:rPr>
              <a:t>sistem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buChar char="•"/>
              <a:tabLst>
                <a:tab pos="354965" algn="l"/>
                <a:tab pos="355600" algn="l"/>
              </a:tabLst>
            </a:pPr>
            <a:r>
              <a:rPr sz="2400" spc="-155" dirty="0">
                <a:latin typeface="Arial"/>
                <a:cs typeface="Arial"/>
              </a:rPr>
              <a:t>Evaluasi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80" dirty="0">
                <a:latin typeface="Arial"/>
                <a:cs typeface="Arial"/>
              </a:rPr>
              <a:t>dapat </a:t>
            </a:r>
            <a:r>
              <a:rPr sz="2400" spc="-110" dirty="0">
                <a:latin typeface="Arial"/>
                <a:cs typeface="Arial"/>
              </a:rPr>
              <a:t>digunakan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untuk: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spcBef>
                <a:spcPts val="20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50" dirty="0">
                <a:latin typeface="Arial"/>
                <a:cs typeface="Arial"/>
              </a:rPr>
              <a:t>Membantu </a:t>
            </a:r>
            <a:r>
              <a:rPr sz="2000" spc="-60" dirty="0">
                <a:latin typeface="Arial"/>
                <a:cs typeface="Arial"/>
              </a:rPr>
              <a:t>mengidentifikasi </a:t>
            </a:r>
            <a:r>
              <a:rPr sz="2000" spc="-95" dirty="0">
                <a:latin typeface="Arial"/>
                <a:cs typeface="Arial"/>
              </a:rPr>
              <a:t>kesempatan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50" dirty="0">
                <a:latin typeface="Arial"/>
                <a:cs typeface="Arial"/>
              </a:rPr>
              <a:t>teknologi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65" dirty="0">
                <a:latin typeface="Arial"/>
                <a:cs typeface="Arial"/>
              </a:rPr>
              <a:t>baru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60" dirty="0">
                <a:latin typeface="Arial"/>
                <a:cs typeface="Arial"/>
              </a:rPr>
              <a:t>Menentukan </a:t>
            </a:r>
            <a:r>
              <a:rPr sz="2000" spc="-65" dirty="0">
                <a:latin typeface="Arial"/>
                <a:cs typeface="Arial"/>
              </a:rPr>
              <a:t>kebutuhan-kebutuhan </a:t>
            </a:r>
            <a:r>
              <a:rPr sz="2000" spc="-35" dirty="0">
                <a:latin typeface="Arial"/>
                <a:cs typeface="Arial"/>
              </a:rPr>
              <a:t>untuk </a:t>
            </a:r>
            <a:r>
              <a:rPr sz="2000" spc="-90" dirty="0">
                <a:latin typeface="Arial"/>
                <a:cs typeface="Arial"/>
              </a:rPr>
              <a:t>melakukan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desain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50" dirty="0">
                <a:latin typeface="Arial"/>
                <a:cs typeface="Arial"/>
              </a:rPr>
              <a:t>Memfasilitasi </a:t>
            </a:r>
            <a:r>
              <a:rPr sz="2000" spc="-100" dirty="0">
                <a:latin typeface="Arial"/>
                <a:cs typeface="Arial"/>
              </a:rPr>
              <a:t>pengenalan </a:t>
            </a:r>
            <a:r>
              <a:rPr sz="2000" spc="-114" dirty="0">
                <a:latin typeface="Arial"/>
                <a:cs typeface="Arial"/>
              </a:rPr>
              <a:t>sebuah</a:t>
            </a:r>
            <a:r>
              <a:rPr sz="2000" spc="-15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teknologi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130" dirty="0">
                <a:latin typeface="Arial"/>
                <a:cs typeface="Arial"/>
              </a:rPr>
              <a:t>Evaluasi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teknologi</a:t>
            </a:r>
            <a:endParaRPr sz="2000" dirty="0">
              <a:latin typeface="Arial"/>
              <a:cs typeface="Arial"/>
            </a:endParaRPr>
          </a:p>
          <a:p>
            <a:pPr marL="355600" indent="-342900" algn="just">
              <a:buChar char="•"/>
              <a:tabLst>
                <a:tab pos="354965" algn="l"/>
                <a:tab pos="355600" algn="l"/>
              </a:tabLst>
            </a:pPr>
            <a:r>
              <a:rPr sz="2400" spc="-125" dirty="0">
                <a:latin typeface="Arial"/>
                <a:cs typeface="Arial"/>
              </a:rPr>
              <a:t>Teknik </a:t>
            </a:r>
            <a:r>
              <a:rPr sz="2400" spc="-145" dirty="0">
                <a:latin typeface="Arial"/>
                <a:cs typeface="Arial"/>
              </a:rPr>
              <a:t>yang </a:t>
            </a:r>
            <a:r>
              <a:rPr sz="2400" spc="-80" dirty="0">
                <a:latin typeface="Arial"/>
                <a:cs typeface="Arial"/>
              </a:rPr>
              <a:t>dapat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digunakan: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spcBef>
                <a:spcPts val="15"/>
              </a:spcBef>
              <a:buChar char="–"/>
              <a:tabLst>
                <a:tab pos="756285" algn="l"/>
                <a:tab pos="756920" algn="l"/>
              </a:tabLst>
            </a:pPr>
            <a:r>
              <a:rPr sz="2000" spc="-35" dirty="0">
                <a:latin typeface="Arial"/>
                <a:cs typeface="Arial"/>
              </a:rPr>
              <a:t>Interview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120" dirty="0">
                <a:latin typeface="Arial"/>
                <a:cs typeface="Arial"/>
              </a:rPr>
              <a:t>Observasi </a:t>
            </a:r>
            <a:r>
              <a:rPr sz="2000" spc="-90" dirty="0">
                <a:latin typeface="Arial"/>
                <a:cs typeface="Arial"/>
              </a:rPr>
              <a:t>(pengamatan </a:t>
            </a:r>
            <a:r>
              <a:rPr sz="2000" spc="-120" dirty="0">
                <a:latin typeface="Arial"/>
                <a:cs typeface="Arial"/>
              </a:rPr>
              <a:t>yang </a:t>
            </a:r>
            <a:r>
              <a:rPr sz="2000" spc="-110" dirty="0">
                <a:latin typeface="Arial"/>
                <a:cs typeface="Arial"/>
              </a:rPr>
              <a:t>hanya </a:t>
            </a:r>
            <a:r>
              <a:rPr sz="2000" spc="-70" dirty="0">
                <a:latin typeface="Arial"/>
                <a:cs typeface="Arial"/>
              </a:rPr>
              <a:t>dilakukan </a:t>
            </a:r>
            <a:r>
              <a:rPr sz="2000" spc="-60" dirty="0">
                <a:latin typeface="Arial"/>
                <a:cs typeface="Arial"/>
              </a:rPr>
              <a:t>oleh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desainer)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50" dirty="0" err="1" smtClean="0">
                <a:latin typeface="Arial"/>
                <a:cs typeface="Arial"/>
              </a:rPr>
              <a:t>Partisipatori</a:t>
            </a:r>
            <a:r>
              <a:rPr sz="2000" spc="-50" dirty="0" smtClean="0">
                <a:latin typeface="Arial"/>
                <a:cs typeface="Arial"/>
              </a:rPr>
              <a:t> </a:t>
            </a:r>
            <a:r>
              <a:rPr sz="2000" spc="-90" dirty="0">
                <a:latin typeface="Arial"/>
                <a:cs typeface="Arial"/>
              </a:rPr>
              <a:t>(user </a:t>
            </a:r>
            <a:r>
              <a:rPr sz="2000" spc="-45" dirty="0">
                <a:latin typeface="Arial"/>
                <a:cs typeface="Arial"/>
              </a:rPr>
              <a:t>dilibatkan </a:t>
            </a:r>
            <a:r>
              <a:rPr sz="2000" spc="-85" dirty="0">
                <a:latin typeface="Arial"/>
                <a:cs typeface="Arial"/>
              </a:rPr>
              <a:t>dalam </a:t>
            </a:r>
            <a:r>
              <a:rPr sz="2000" spc="-75" dirty="0">
                <a:latin typeface="Arial"/>
                <a:cs typeface="Arial"/>
              </a:rPr>
              <a:t>pembuatan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desain)</a:t>
            </a:r>
            <a:endParaRPr sz="2000" dirty="0">
              <a:latin typeface="Arial"/>
              <a:cs typeface="Arial"/>
            </a:endParaRPr>
          </a:p>
          <a:p>
            <a:pPr marL="756285" lvl="1" indent="-286385" algn="just">
              <a:buChar char="–"/>
              <a:tabLst>
                <a:tab pos="756285" algn="l"/>
                <a:tab pos="756920" algn="l"/>
              </a:tabLst>
            </a:pPr>
            <a:r>
              <a:rPr sz="2000" spc="-90" dirty="0">
                <a:latin typeface="Arial"/>
                <a:cs typeface="Arial"/>
              </a:rPr>
              <a:t>Ethnography </a:t>
            </a:r>
            <a:r>
              <a:rPr sz="2000" spc="-65" dirty="0">
                <a:latin typeface="Arial"/>
                <a:cs typeface="Arial"/>
              </a:rPr>
              <a:t>(penilaian </a:t>
            </a:r>
            <a:r>
              <a:rPr sz="2000" spc="-95" dirty="0">
                <a:latin typeface="Arial"/>
                <a:cs typeface="Arial"/>
              </a:rPr>
              <a:t>berdasarkan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budaya)</a:t>
            </a:r>
            <a:endParaRPr sz="2000" dirty="0">
              <a:latin typeface="Arial"/>
              <a:cs typeface="Arial"/>
            </a:endParaRPr>
          </a:p>
          <a:p>
            <a:pPr marL="355600" marR="513715" indent="-342900" algn="just">
              <a:spcBef>
                <a:spcPts val="580"/>
              </a:spcBef>
              <a:buFontTx/>
              <a:buChar char="•"/>
              <a:tabLst>
                <a:tab pos="354965" algn="l"/>
                <a:tab pos="355600" algn="l"/>
              </a:tabLst>
            </a:pPr>
            <a:r>
              <a:rPr sz="2400" spc="-100" dirty="0">
                <a:latin typeface="Arial"/>
                <a:cs typeface="Arial"/>
              </a:rPr>
              <a:t>Dari </a:t>
            </a:r>
            <a:r>
              <a:rPr sz="2400" spc="-80" dirty="0">
                <a:latin typeface="Arial"/>
                <a:cs typeface="Arial"/>
              </a:rPr>
              <a:t>data </a:t>
            </a:r>
            <a:r>
              <a:rPr sz="2400" spc="-150" dirty="0">
                <a:latin typeface="Arial"/>
                <a:cs typeface="Arial"/>
              </a:rPr>
              <a:t>yang </a:t>
            </a:r>
            <a:r>
              <a:rPr sz="2400" spc="-85" dirty="0">
                <a:latin typeface="Arial"/>
                <a:cs typeface="Arial"/>
              </a:rPr>
              <a:t>didapatkan </a:t>
            </a:r>
            <a:r>
              <a:rPr sz="2400" spc="-50" dirty="0">
                <a:latin typeface="Arial"/>
                <a:cs typeface="Arial"/>
              </a:rPr>
              <a:t>tersebut, </a:t>
            </a:r>
            <a:r>
              <a:rPr sz="2400" spc="-145" dirty="0">
                <a:latin typeface="Arial"/>
                <a:cs typeface="Arial"/>
              </a:rPr>
              <a:t>maka </a:t>
            </a:r>
            <a:r>
              <a:rPr sz="2400" spc="-105" dirty="0">
                <a:latin typeface="Arial"/>
                <a:cs typeface="Arial"/>
              </a:rPr>
              <a:t>desainer </a:t>
            </a:r>
            <a:r>
              <a:rPr sz="2400" spc="-80" dirty="0" err="1">
                <a:latin typeface="Arial"/>
                <a:cs typeface="Arial"/>
              </a:rPr>
              <a:t>dapat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sz="2400" spc="-110" dirty="0" err="1" smtClean="0">
                <a:latin typeface="Arial"/>
                <a:cs typeface="Arial"/>
              </a:rPr>
              <a:t>melakukan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evaluasi, </a:t>
            </a:r>
            <a:r>
              <a:rPr sz="2400" spc="-90" dirty="0">
                <a:latin typeface="Arial"/>
                <a:cs typeface="Arial"/>
              </a:rPr>
              <a:t>baik </a:t>
            </a:r>
            <a:r>
              <a:rPr sz="2400" spc="-155" dirty="0">
                <a:latin typeface="Arial"/>
                <a:cs typeface="Arial"/>
              </a:rPr>
              <a:t>secara </a:t>
            </a:r>
            <a:r>
              <a:rPr sz="2400" spc="-15" dirty="0">
                <a:latin typeface="Arial"/>
                <a:cs typeface="Arial"/>
              </a:rPr>
              <a:t>kuantitatif </a:t>
            </a:r>
            <a:r>
              <a:rPr sz="2400" spc="-100" dirty="0">
                <a:latin typeface="Arial"/>
                <a:cs typeface="Arial"/>
              </a:rPr>
              <a:t>maupun</a:t>
            </a:r>
            <a:r>
              <a:rPr sz="2400" spc="-270" dirty="0">
                <a:latin typeface="Arial"/>
                <a:cs typeface="Arial"/>
              </a:rPr>
              <a:t> </a:t>
            </a:r>
            <a:r>
              <a:rPr sz="2400" spc="-25" dirty="0" err="1">
                <a:latin typeface="Arial"/>
                <a:cs typeface="Arial"/>
              </a:rPr>
              <a:t>kualitatif</a:t>
            </a:r>
            <a:r>
              <a:rPr sz="2400" spc="-25" dirty="0" smtClean="0">
                <a:latin typeface="Arial"/>
                <a:cs typeface="Arial"/>
              </a:rPr>
              <a:t>, </a:t>
            </a:r>
            <a:r>
              <a:rPr lang="id-ID" sz="2400" spc="-75" dirty="0" smtClean="0">
                <a:latin typeface="Arial"/>
                <a:cs typeface="Arial"/>
              </a:rPr>
              <a:t>terhadap</a:t>
            </a:r>
            <a:r>
              <a:rPr lang="id-ID" sz="2400" spc="-170" dirty="0" smtClean="0">
                <a:latin typeface="Arial"/>
                <a:cs typeface="Arial"/>
              </a:rPr>
              <a:t> </a:t>
            </a:r>
            <a:r>
              <a:rPr lang="id-ID" sz="2400" spc="-85" dirty="0" smtClean="0">
                <a:latin typeface="Arial"/>
                <a:cs typeface="Arial"/>
              </a:rPr>
              <a:t>produknya</a:t>
            </a:r>
            <a:endParaRPr lang="id-ID" sz="2400" dirty="0" smtClean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i="1" spc="-150" dirty="0">
                <a:latin typeface="Arial"/>
                <a:cs typeface="Arial"/>
              </a:rPr>
              <a:t>4. </a:t>
            </a:r>
            <a:r>
              <a:rPr sz="4800" i="1" spc="-325" dirty="0">
                <a:latin typeface="Arial"/>
                <a:cs typeface="Arial"/>
              </a:rPr>
              <a:t>Predictive</a:t>
            </a:r>
            <a:r>
              <a:rPr sz="4800" i="1" spc="-405" dirty="0">
                <a:latin typeface="Arial"/>
                <a:cs typeface="Arial"/>
              </a:rPr>
              <a:t> </a:t>
            </a:r>
            <a:r>
              <a:rPr sz="4800" i="1" spc="-305" dirty="0">
                <a:latin typeface="Arial"/>
                <a:cs typeface="Arial"/>
              </a:rPr>
              <a:t>Evaluation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752600" y="2069083"/>
            <a:ext cx="7847330" cy="447430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9255" marR="977900" indent="-342900" algn="just">
              <a:lnSpc>
                <a:spcPct val="100099"/>
              </a:lnSpc>
              <a:spcBef>
                <a:spcPts val="90"/>
              </a:spcBef>
              <a:buChar char="•"/>
              <a:tabLst>
                <a:tab pos="388620" algn="l"/>
                <a:tab pos="389255" algn="l"/>
              </a:tabLst>
            </a:pPr>
            <a:r>
              <a:rPr spc="-155" dirty="0"/>
              <a:t>Didasarkan </a:t>
            </a:r>
            <a:r>
              <a:rPr spc="-160" dirty="0"/>
              <a:t>pada </a:t>
            </a:r>
            <a:r>
              <a:rPr spc="-145" dirty="0"/>
              <a:t>pengalaman </a:t>
            </a:r>
            <a:r>
              <a:rPr spc="-155" dirty="0"/>
              <a:t>seorang </a:t>
            </a:r>
            <a:r>
              <a:rPr spc="-70" dirty="0"/>
              <a:t>ahli </a:t>
            </a:r>
            <a:r>
              <a:rPr spc="-125" dirty="0"/>
              <a:t>dalam  </a:t>
            </a:r>
            <a:r>
              <a:rPr spc="-130" dirty="0"/>
              <a:t>menghadapi </a:t>
            </a:r>
            <a:r>
              <a:rPr spc="-125" dirty="0"/>
              <a:t>user, </a:t>
            </a:r>
            <a:r>
              <a:rPr spc="-135" dirty="0"/>
              <a:t>dan </a:t>
            </a:r>
            <a:r>
              <a:rPr spc="-160" dirty="0"/>
              <a:t>biasanya </a:t>
            </a:r>
            <a:r>
              <a:rPr spc="-100" dirty="0"/>
              <a:t>hal </a:t>
            </a:r>
            <a:r>
              <a:rPr spc="-20" dirty="0" err="1"/>
              <a:t>ini</a:t>
            </a:r>
            <a:r>
              <a:rPr spc="-20" dirty="0"/>
              <a:t> </a:t>
            </a:r>
            <a:r>
              <a:rPr spc="-85" dirty="0" err="1" smtClean="0"/>
              <a:t>dijadikan</a:t>
            </a:r>
            <a:r>
              <a:rPr spc="-85" dirty="0" smtClean="0"/>
              <a:t> </a:t>
            </a:r>
            <a:r>
              <a:rPr spc="-95" dirty="0"/>
              <a:t>patokan </a:t>
            </a:r>
            <a:r>
              <a:rPr spc="-50" dirty="0"/>
              <a:t>untuk </a:t>
            </a:r>
            <a:r>
              <a:rPr spc="-100" dirty="0" err="1"/>
              <a:t>memprediksi</a:t>
            </a:r>
            <a:r>
              <a:rPr spc="-100" dirty="0"/>
              <a:t> </a:t>
            </a:r>
            <a:r>
              <a:rPr spc="-160" dirty="0" err="1" smtClean="0"/>
              <a:t>masalah-masalah</a:t>
            </a:r>
            <a:r>
              <a:rPr spc="-160" dirty="0" smtClean="0"/>
              <a:t> </a:t>
            </a:r>
            <a:r>
              <a:rPr spc="-155" dirty="0"/>
              <a:t>penggunaan </a:t>
            </a:r>
            <a:r>
              <a:rPr spc="-160" dirty="0"/>
              <a:t>sebuah</a:t>
            </a:r>
            <a:r>
              <a:rPr spc="-125" dirty="0"/>
              <a:t> </a:t>
            </a:r>
            <a:r>
              <a:rPr spc="-75" dirty="0"/>
              <a:t>produk</a:t>
            </a:r>
          </a:p>
          <a:p>
            <a:pPr marL="389255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88620" algn="l"/>
                <a:tab pos="389255" algn="l"/>
              </a:tabLst>
            </a:pPr>
            <a:r>
              <a:rPr spc="-135" dirty="0"/>
              <a:t>Keuntungan </a:t>
            </a:r>
            <a:r>
              <a:rPr spc="-140" dirty="0"/>
              <a:t>evaluasi</a:t>
            </a:r>
            <a:r>
              <a:rPr spc="-160" dirty="0"/>
              <a:t> </a:t>
            </a:r>
            <a:r>
              <a:rPr spc="-25" dirty="0"/>
              <a:t>ini:</a:t>
            </a:r>
          </a:p>
          <a:p>
            <a:pPr marL="789940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89940" algn="l"/>
                <a:tab pos="790575" algn="l"/>
              </a:tabLst>
            </a:pPr>
            <a:r>
              <a:rPr sz="2400" spc="-145" dirty="0">
                <a:latin typeface="Arial"/>
                <a:cs typeface="Arial"/>
              </a:rPr>
              <a:t>User yang </a:t>
            </a:r>
            <a:r>
              <a:rPr sz="2400" spc="-80" dirty="0">
                <a:latin typeface="Arial"/>
                <a:cs typeface="Arial"/>
              </a:rPr>
              <a:t>diinginkan </a:t>
            </a:r>
            <a:r>
              <a:rPr sz="2400" spc="-50" dirty="0">
                <a:latin typeface="Arial"/>
                <a:cs typeface="Arial"/>
              </a:rPr>
              <a:t>tidak perlu </a:t>
            </a:r>
            <a:r>
              <a:rPr sz="2400" spc="-45" dirty="0">
                <a:latin typeface="Arial"/>
                <a:cs typeface="Arial"/>
              </a:rPr>
              <a:t>untuk</a:t>
            </a:r>
            <a:r>
              <a:rPr sz="2400" spc="-29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dihadirkan</a:t>
            </a:r>
            <a:endParaRPr sz="2400" dirty="0">
              <a:latin typeface="Arial"/>
              <a:cs typeface="Arial"/>
            </a:endParaRPr>
          </a:p>
          <a:p>
            <a:pPr marL="789940" marR="5080" lvl="1" indent="-286385" algn="just">
              <a:lnSpc>
                <a:spcPts val="2870"/>
              </a:lnSpc>
              <a:spcBef>
                <a:spcPts val="680"/>
              </a:spcBef>
              <a:buChar char="–"/>
              <a:tabLst>
                <a:tab pos="789940" algn="l"/>
                <a:tab pos="790575" algn="l"/>
              </a:tabLst>
            </a:pPr>
            <a:r>
              <a:rPr sz="2400" spc="-180" dirty="0">
                <a:latin typeface="Arial"/>
                <a:cs typeface="Arial"/>
              </a:rPr>
              <a:t>Proses </a:t>
            </a:r>
            <a:r>
              <a:rPr sz="2400" spc="-95" dirty="0">
                <a:latin typeface="Arial"/>
                <a:cs typeface="Arial"/>
              </a:rPr>
              <a:t>pembuatannya </a:t>
            </a:r>
            <a:r>
              <a:rPr sz="2400" spc="-15" dirty="0">
                <a:latin typeface="Arial"/>
                <a:cs typeface="Arial"/>
              </a:rPr>
              <a:t>relatif </a:t>
            </a:r>
            <a:r>
              <a:rPr sz="2400" spc="-90" dirty="0">
                <a:latin typeface="Arial"/>
                <a:cs typeface="Arial"/>
              </a:rPr>
              <a:t>cepat, </a:t>
            </a:r>
            <a:r>
              <a:rPr sz="2400" spc="-80" dirty="0">
                <a:latin typeface="Arial"/>
                <a:cs typeface="Arial"/>
              </a:rPr>
              <a:t>murah,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-105" dirty="0">
                <a:latin typeface="Arial"/>
                <a:cs typeface="Arial"/>
              </a:rPr>
              <a:t>cukup</a:t>
            </a:r>
            <a:r>
              <a:rPr sz="2400" spc="-325" dirty="0">
                <a:latin typeface="Arial"/>
                <a:cs typeface="Arial"/>
              </a:rPr>
              <a:t> </a:t>
            </a:r>
            <a:r>
              <a:rPr sz="2400" spc="-100" dirty="0">
                <a:latin typeface="Arial"/>
                <a:cs typeface="Arial"/>
              </a:rPr>
              <a:t>disukai  </a:t>
            </a:r>
            <a:r>
              <a:rPr sz="2400" spc="-70" dirty="0">
                <a:latin typeface="Arial"/>
                <a:cs typeface="Arial"/>
              </a:rPr>
              <a:t>oleh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25" dirty="0">
                <a:latin typeface="Arial"/>
                <a:cs typeface="Arial"/>
              </a:rPr>
              <a:t>perusahaan</a:t>
            </a:r>
            <a:endParaRPr sz="2400" dirty="0">
              <a:latin typeface="Arial"/>
              <a:cs typeface="Arial"/>
            </a:endParaRPr>
          </a:p>
          <a:p>
            <a:pPr marL="389255" indent="-342900" algn="just">
              <a:lnSpc>
                <a:spcPct val="100000"/>
              </a:lnSpc>
              <a:spcBef>
                <a:spcPts val="570"/>
              </a:spcBef>
              <a:buChar char="•"/>
              <a:tabLst>
                <a:tab pos="388620" algn="l"/>
                <a:tab pos="389255" algn="l"/>
              </a:tabLst>
            </a:pPr>
            <a:r>
              <a:rPr spc="-114" dirty="0"/>
              <a:t>Tahun-tahun </a:t>
            </a:r>
            <a:r>
              <a:rPr spc="-45" dirty="0"/>
              <a:t>terakhir </a:t>
            </a:r>
            <a:r>
              <a:rPr spc="-35" dirty="0"/>
              <a:t>ini, </a:t>
            </a:r>
            <a:r>
              <a:rPr spc="-140" dirty="0"/>
              <a:t>evaluasi </a:t>
            </a:r>
            <a:r>
              <a:rPr spc="-20" dirty="0"/>
              <a:t>ini </a:t>
            </a:r>
            <a:r>
              <a:rPr spc="-120" dirty="0"/>
              <a:t>cukup</a:t>
            </a:r>
            <a:r>
              <a:rPr spc="-500" dirty="0"/>
              <a:t> </a:t>
            </a:r>
            <a:r>
              <a:rPr spc="-70" dirty="0"/>
              <a:t>populer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30" dirty="0"/>
              <a:t>Teknik-Teknik</a:t>
            </a:r>
            <a:r>
              <a:rPr sz="4800" spc="-260" dirty="0"/>
              <a:t> </a:t>
            </a:r>
            <a:r>
              <a:rPr sz="4800" spc="-420" dirty="0"/>
              <a:t>Evaluasi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676400" y="1838349"/>
            <a:ext cx="7923530" cy="390491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120" dirty="0">
                <a:latin typeface="Trebuchet MS"/>
                <a:cs typeface="Trebuchet MS"/>
              </a:rPr>
              <a:t>Observing users/Pengamatan </a:t>
            </a:r>
            <a:r>
              <a:rPr sz="2800" i="1" spc="-135" dirty="0">
                <a:latin typeface="Trebuchet MS"/>
                <a:cs typeface="Trebuchet MS"/>
              </a:rPr>
              <a:t>terhadap</a:t>
            </a:r>
            <a:r>
              <a:rPr sz="2800" i="1" spc="-370" dirty="0">
                <a:latin typeface="Trebuchet MS"/>
                <a:cs typeface="Trebuchet MS"/>
              </a:rPr>
              <a:t> </a:t>
            </a:r>
            <a:r>
              <a:rPr sz="2800" i="1" spc="-114" dirty="0">
                <a:latin typeface="Trebuchet MS"/>
                <a:cs typeface="Trebuchet MS"/>
              </a:rPr>
              <a:t>User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100" dirty="0">
                <a:latin typeface="Trebuchet MS"/>
                <a:cs typeface="Trebuchet MS"/>
              </a:rPr>
              <a:t>Asking </a:t>
            </a:r>
            <a:r>
              <a:rPr sz="2800" i="1" spc="-125" dirty="0">
                <a:latin typeface="Trebuchet MS"/>
                <a:cs typeface="Trebuchet MS"/>
              </a:rPr>
              <a:t>users </a:t>
            </a:r>
            <a:r>
              <a:rPr sz="2800" i="1" spc="-195" dirty="0">
                <a:latin typeface="Trebuchet MS"/>
                <a:cs typeface="Trebuchet MS"/>
              </a:rPr>
              <a:t>their </a:t>
            </a:r>
            <a:r>
              <a:rPr sz="2800" i="1" spc="-125" dirty="0">
                <a:latin typeface="Trebuchet MS"/>
                <a:cs typeface="Trebuchet MS"/>
              </a:rPr>
              <a:t>opinions/Meminta </a:t>
            </a:r>
            <a:r>
              <a:rPr sz="2800" i="1" spc="-114" dirty="0">
                <a:latin typeface="Trebuchet MS"/>
                <a:cs typeface="Trebuchet MS"/>
              </a:rPr>
              <a:t>Pendapat</a:t>
            </a:r>
            <a:r>
              <a:rPr sz="2800" i="1" spc="-490" dirty="0">
                <a:latin typeface="Trebuchet MS"/>
                <a:cs typeface="Trebuchet MS"/>
              </a:rPr>
              <a:t> </a:t>
            </a:r>
            <a:r>
              <a:rPr sz="2800" i="1" spc="-120" dirty="0">
                <a:latin typeface="Trebuchet MS"/>
                <a:cs typeface="Trebuchet MS"/>
              </a:rPr>
              <a:t>User</a:t>
            </a:r>
            <a:endParaRPr sz="2800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100" dirty="0">
                <a:latin typeface="Trebuchet MS"/>
                <a:cs typeface="Trebuchet MS"/>
              </a:rPr>
              <a:t>Asking </a:t>
            </a:r>
            <a:r>
              <a:rPr sz="2800" i="1" spc="-170" dirty="0">
                <a:latin typeface="Trebuchet MS"/>
                <a:cs typeface="Trebuchet MS"/>
              </a:rPr>
              <a:t>experts </a:t>
            </a:r>
            <a:r>
              <a:rPr sz="2800" i="1" spc="-195" dirty="0">
                <a:latin typeface="Trebuchet MS"/>
                <a:cs typeface="Trebuchet MS"/>
              </a:rPr>
              <a:t>their </a:t>
            </a:r>
            <a:r>
              <a:rPr sz="2800" i="1" spc="-125" dirty="0">
                <a:latin typeface="Trebuchet MS"/>
                <a:cs typeface="Trebuchet MS"/>
              </a:rPr>
              <a:t>opinions/Meminta </a:t>
            </a:r>
            <a:r>
              <a:rPr sz="2800" i="1" spc="-114" dirty="0">
                <a:latin typeface="Trebuchet MS"/>
                <a:cs typeface="Trebuchet MS"/>
              </a:rPr>
              <a:t>Pendapat</a:t>
            </a:r>
            <a:r>
              <a:rPr sz="2800" i="1" spc="-445" dirty="0">
                <a:latin typeface="Trebuchet MS"/>
                <a:cs typeface="Trebuchet MS"/>
              </a:rPr>
              <a:t> </a:t>
            </a:r>
            <a:r>
              <a:rPr sz="2800" i="1" spc="-175" dirty="0">
                <a:latin typeface="Trebuchet MS"/>
                <a:cs typeface="Trebuchet MS"/>
              </a:rPr>
              <a:t>Ahli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145" dirty="0">
                <a:latin typeface="Trebuchet MS"/>
                <a:cs typeface="Trebuchet MS"/>
              </a:rPr>
              <a:t>Testing </a:t>
            </a:r>
            <a:r>
              <a:rPr sz="2800" i="1" spc="-160" dirty="0">
                <a:latin typeface="Trebuchet MS"/>
                <a:cs typeface="Trebuchet MS"/>
              </a:rPr>
              <a:t>user’s </a:t>
            </a:r>
            <a:r>
              <a:rPr sz="2800" i="1" spc="-150" dirty="0">
                <a:latin typeface="Trebuchet MS"/>
                <a:cs typeface="Trebuchet MS"/>
              </a:rPr>
              <a:t>performance/Pengujian </a:t>
            </a:r>
            <a:r>
              <a:rPr sz="2800" i="1" spc="-185" dirty="0">
                <a:latin typeface="Trebuchet MS"/>
                <a:cs typeface="Trebuchet MS"/>
              </a:rPr>
              <a:t>Kinerja</a:t>
            </a:r>
            <a:r>
              <a:rPr sz="2800" i="1" spc="-390" dirty="0">
                <a:latin typeface="Trebuchet MS"/>
                <a:cs typeface="Trebuchet MS"/>
              </a:rPr>
              <a:t> </a:t>
            </a:r>
            <a:r>
              <a:rPr sz="2800" i="1" spc="-135" dirty="0">
                <a:latin typeface="Trebuchet MS"/>
                <a:cs typeface="Trebuchet MS"/>
              </a:rPr>
              <a:t>terhadap  </a:t>
            </a:r>
            <a:r>
              <a:rPr sz="2800" i="1" spc="-70" dirty="0">
                <a:latin typeface="Trebuchet MS"/>
                <a:cs typeface="Trebuchet MS"/>
              </a:rPr>
              <a:t>Pengguna</a:t>
            </a:r>
            <a:endParaRPr sz="2800" dirty="0">
              <a:latin typeface="Trebuchet MS"/>
              <a:cs typeface="Trebuchet MS"/>
            </a:endParaRPr>
          </a:p>
          <a:p>
            <a:pPr marL="355600" marR="356235" indent="-34290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85" dirty="0">
                <a:latin typeface="Trebuchet MS"/>
                <a:cs typeface="Trebuchet MS"/>
              </a:rPr>
              <a:t>Modeling </a:t>
            </a:r>
            <a:r>
              <a:rPr sz="2800" i="1" spc="-155" dirty="0">
                <a:latin typeface="Trebuchet MS"/>
                <a:cs typeface="Trebuchet MS"/>
              </a:rPr>
              <a:t>users’ </a:t>
            </a:r>
            <a:r>
              <a:rPr sz="2800" i="1" spc="-125" dirty="0">
                <a:latin typeface="Trebuchet MS"/>
                <a:cs typeface="Trebuchet MS"/>
              </a:rPr>
              <a:t>task </a:t>
            </a:r>
            <a:r>
              <a:rPr sz="2800" i="1" spc="-140" dirty="0">
                <a:latin typeface="Trebuchet MS"/>
                <a:cs typeface="Trebuchet MS"/>
              </a:rPr>
              <a:t>performance/Model </a:t>
            </a:r>
            <a:r>
              <a:rPr sz="2800" i="1" spc="-90" dirty="0">
                <a:latin typeface="Trebuchet MS"/>
                <a:cs typeface="Trebuchet MS"/>
              </a:rPr>
              <a:t>Tugas</a:t>
            </a:r>
            <a:r>
              <a:rPr sz="2800" i="1" spc="-515" dirty="0">
                <a:latin typeface="Trebuchet MS"/>
                <a:cs typeface="Trebuchet MS"/>
              </a:rPr>
              <a:t> </a:t>
            </a:r>
            <a:r>
              <a:rPr sz="2800" i="1" spc="-95" dirty="0">
                <a:latin typeface="Trebuchet MS"/>
                <a:cs typeface="Trebuchet MS"/>
              </a:rPr>
              <a:t>bagi  </a:t>
            </a:r>
            <a:r>
              <a:rPr sz="2800" i="1" spc="-70" dirty="0">
                <a:latin typeface="Trebuchet MS"/>
                <a:cs typeface="Trebuchet MS"/>
              </a:rPr>
              <a:t>Pengguna</a:t>
            </a:r>
            <a:endParaRPr sz="2800" dirty="0">
              <a:latin typeface="Trebuchet MS"/>
              <a:cs typeface="Trebuchet M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696619"/>
            <a:ext cx="8229600" cy="1141730"/>
          </a:xfrm>
          <a:custGeom>
            <a:avLst/>
            <a:gdLst/>
            <a:ahLst/>
            <a:cxnLst/>
            <a:rect l="l" t="t" r="r" b="b"/>
            <a:pathLst>
              <a:path w="9142730" h="1141730">
                <a:moveTo>
                  <a:pt x="0" y="1141476"/>
                </a:moveTo>
                <a:lnTo>
                  <a:pt x="9142476" y="1141476"/>
                </a:lnTo>
                <a:lnTo>
                  <a:pt x="914247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69570" y="691109"/>
            <a:ext cx="8207829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sz="4000" spc="-365" dirty="0"/>
              <a:t>Hubungan </a:t>
            </a:r>
            <a:r>
              <a:rPr sz="4000" spc="-250" dirty="0"/>
              <a:t>Antara </a:t>
            </a:r>
            <a:r>
              <a:rPr sz="4000" spc="-335" dirty="0"/>
              <a:t>Paradigma </a:t>
            </a:r>
            <a:r>
              <a:rPr sz="4000" spc="-315" dirty="0"/>
              <a:t>dan  Teknik</a:t>
            </a:r>
            <a:r>
              <a:rPr sz="4000" spc="-254" dirty="0"/>
              <a:t> </a:t>
            </a:r>
            <a:r>
              <a:rPr sz="4000" spc="-380" dirty="0"/>
              <a:t>Evaluasi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0632866"/>
              </p:ext>
            </p:extLst>
          </p:nvPr>
        </p:nvGraphicFramePr>
        <p:xfrm>
          <a:off x="1469570" y="2362200"/>
          <a:ext cx="8229600" cy="41440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14800"/>
                <a:gridCol w="4114800"/>
              </a:tblGrid>
              <a:tr h="518159"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04" dirty="0">
                          <a:latin typeface="Arial"/>
                          <a:cs typeface="Arial"/>
                        </a:rPr>
                        <a:t>Teknik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29" dirty="0">
                          <a:latin typeface="Arial"/>
                          <a:cs typeface="Arial"/>
                        </a:rPr>
                        <a:t>“Quick </a:t>
                      </a:r>
                      <a:r>
                        <a:rPr sz="2800" b="1" spc="-200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2800" b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40" dirty="0">
                          <a:latin typeface="Arial"/>
                          <a:cs typeface="Arial"/>
                        </a:rPr>
                        <a:t>Dirty”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393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Observing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4254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85" dirty="0">
                          <a:latin typeface="Arial"/>
                          <a:cs typeface="Arial"/>
                        </a:rPr>
                        <a:t>Penting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untuk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melihat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bagaimana 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user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berperilaku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dalam</a:t>
                      </a:r>
                      <a:r>
                        <a:rPr sz="2000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lingkungan 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aslinya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445770" algn="just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14" dirty="0">
                          <a:latin typeface="Arial"/>
                          <a:cs typeface="Arial"/>
                        </a:rPr>
                        <a:t>Diskusi </a:t>
                      </a:r>
                      <a:r>
                        <a:rPr sz="2000" spc="-105" dirty="0">
                          <a:latin typeface="Arial"/>
                          <a:cs typeface="Arial"/>
                        </a:rPr>
                        <a:t>dengan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user dan user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yang 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potensial,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dalam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suatu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group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atau 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group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2000" spc="-1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khusus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0040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experts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4349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55" dirty="0">
                          <a:latin typeface="Arial"/>
                          <a:cs typeface="Arial"/>
                        </a:rPr>
                        <a:t>Untuk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mendapatkan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kritik</a:t>
                      </a:r>
                      <a:r>
                        <a:rPr sz="2000" spc="-1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tentang  </a:t>
                      </a:r>
                      <a:r>
                        <a:rPr sz="2000" spc="-114" dirty="0">
                          <a:latin typeface="Arial"/>
                          <a:cs typeface="Arial"/>
                        </a:rPr>
                        <a:t>kegunaan sebuah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prototipe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0" dirty="0">
                          <a:latin typeface="Arial"/>
                          <a:cs typeface="Arial"/>
                        </a:rPr>
                        <a:t>User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testing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10" dirty="0">
                          <a:latin typeface="Arial"/>
                          <a:cs typeface="Arial"/>
                        </a:rPr>
                        <a:t>Modeling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users’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task</a:t>
                      </a:r>
                      <a:r>
                        <a:rPr sz="20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performance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14816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609600"/>
            <a:ext cx="7694930" cy="1141730"/>
          </a:xfrm>
          <a:custGeom>
            <a:avLst/>
            <a:gdLst/>
            <a:ahLst/>
            <a:cxnLst/>
            <a:rect l="l" t="t" r="r" b="b"/>
            <a:pathLst>
              <a:path w="9142730" h="1141730">
                <a:moveTo>
                  <a:pt x="0" y="1141476"/>
                </a:moveTo>
                <a:lnTo>
                  <a:pt x="9142476" y="1141476"/>
                </a:lnTo>
                <a:lnTo>
                  <a:pt x="914247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507400"/>
            <a:ext cx="769493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sz="4000" spc="-365" dirty="0"/>
              <a:t>Hubungan </a:t>
            </a:r>
            <a:r>
              <a:rPr sz="4000" spc="-250" dirty="0"/>
              <a:t>Antara </a:t>
            </a:r>
            <a:r>
              <a:rPr sz="4000" spc="-335" dirty="0"/>
              <a:t>Paradigma </a:t>
            </a:r>
            <a:r>
              <a:rPr sz="4000" spc="-315" dirty="0"/>
              <a:t>dan  Teknik </a:t>
            </a:r>
            <a:r>
              <a:rPr sz="4000" spc="-380" dirty="0"/>
              <a:t>Evaluasi</a:t>
            </a:r>
            <a:r>
              <a:rPr sz="4000" spc="-180" dirty="0"/>
              <a:t> </a:t>
            </a:r>
            <a:r>
              <a:rPr sz="4000" spc="-155" dirty="0"/>
              <a:t>(lanj.)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36142"/>
              </p:ext>
            </p:extLst>
          </p:nvPr>
        </p:nvGraphicFramePr>
        <p:xfrm>
          <a:off x="1905000" y="2057400"/>
          <a:ext cx="7694930" cy="54864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7157"/>
                <a:gridCol w="5627773"/>
              </a:tblGrid>
              <a:tr h="542260">
                <a:tc>
                  <a:txBody>
                    <a:bodyPr/>
                    <a:lstStyle/>
                    <a:p>
                      <a:pPr marL="66167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04" dirty="0">
                          <a:latin typeface="Arial"/>
                          <a:cs typeface="Arial"/>
                        </a:rPr>
                        <a:t>Teknik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872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70" dirty="0">
                          <a:latin typeface="Arial"/>
                          <a:cs typeface="Arial"/>
                        </a:rPr>
                        <a:t>Usability</a:t>
                      </a:r>
                      <a:r>
                        <a:rPr sz="2800" b="1" spc="-1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29" dirty="0">
                          <a:latin typeface="Arial"/>
                          <a:cs typeface="Arial"/>
                        </a:rPr>
                        <a:t>Testing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647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Observing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8420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Melalui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video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dan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catatan,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dilakukan </a:t>
                      </a:r>
                      <a:r>
                        <a:rPr sz="2000" spc="-100" dirty="0">
                          <a:latin typeface="Arial"/>
                          <a:cs typeface="Arial"/>
                        </a:rPr>
                        <a:t>analisa</a:t>
                      </a:r>
                      <a:r>
                        <a:rPr sz="20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untuk 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mengidentifikasi </a:t>
                      </a:r>
                      <a:r>
                        <a:rPr sz="2000" spc="-105" dirty="0">
                          <a:latin typeface="Arial"/>
                          <a:cs typeface="Arial"/>
                        </a:rPr>
                        <a:t>kesalahan,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investigasi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cara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kerja 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software,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atau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menghitung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kinerja</a:t>
                      </a:r>
                      <a:r>
                        <a:rPr sz="20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waktu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0647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5207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30" dirty="0">
                          <a:latin typeface="Arial"/>
                          <a:cs typeface="Arial"/>
                        </a:rPr>
                        <a:t>Dengan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menggunakan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kuesioner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kepuasan,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maka 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dilakukan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pengumpulan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opini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user.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Interview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kadang 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digunakan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untuk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mendapatkan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opini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yang </a:t>
                      </a:r>
                      <a:r>
                        <a:rPr sz="2000" spc="-50" dirty="0">
                          <a:latin typeface="Arial"/>
                          <a:cs typeface="Arial"/>
                        </a:rPr>
                        <a:t>lebih</a:t>
                      </a:r>
                      <a:r>
                        <a:rPr sz="20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detail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139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experts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3229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60" dirty="0">
                          <a:latin typeface="Arial"/>
                          <a:cs typeface="Arial"/>
                        </a:rPr>
                        <a:t>User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testing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90" dirty="0">
                          <a:latin typeface="Arial"/>
                          <a:cs typeface="Arial"/>
                        </a:rPr>
                        <a:t>Dilakukan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20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laboratorium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87499">
                <a:tc>
                  <a:txBody>
                    <a:bodyPr/>
                    <a:lstStyle/>
                    <a:p>
                      <a:pPr marL="105410" marR="29845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10" dirty="0">
                          <a:latin typeface="Arial"/>
                          <a:cs typeface="Arial"/>
                        </a:rPr>
                        <a:t>Modeling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users’ 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task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performance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762000"/>
            <a:ext cx="7694930" cy="1141730"/>
          </a:xfrm>
          <a:custGeom>
            <a:avLst/>
            <a:gdLst/>
            <a:ahLst/>
            <a:cxnLst/>
            <a:rect l="l" t="t" r="r" b="b"/>
            <a:pathLst>
              <a:path w="9142730" h="1141730">
                <a:moveTo>
                  <a:pt x="0" y="1141476"/>
                </a:moveTo>
                <a:lnTo>
                  <a:pt x="9142476" y="1141476"/>
                </a:lnTo>
                <a:lnTo>
                  <a:pt x="914247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659800"/>
            <a:ext cx="769493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sz="4000" spc="-365" dirty="0"/>
              <a:t>Hubungan </a:t>
            </a:r>
            <a:r>
              <a:rPr sz="4000" spc="-250" dirty="0" err="1"/>
              <a:t>Antara</a:t>
            </a:r>
            <a:r>
              <a:rPr sz="4000" spc="-250" dirty="0"/>
              <a:t> </a:t>
            </a:r>
            <a:r>
              <a:rPr sz="4000" spc="-335" dirty="0" err="1" smtClean="0"/>
              <a:t>Paradigma</a:t>
            </a:r>
            <a:r>
              <a:rPr sz="4000" spc="-335" dirty="0" smtClean="0"/>
              <a:t> </a:t>
            </a:r>
            <a:r>
              <a:rPr sz="4000" spc="-315" dirty="0" err="1" smtClean="0"/>
              <a:t>dan</a:t>
            </a:r>
            <a:r>
              <a:rPr sz="4000" spc="-315" dirty="0" smtClean="0"/>
              <a:t>  </a:t>
            </a:r>
            <a:r>
              <a:rPr sz="4000" spc="-315" dirty="0"/>
              <a:t>Teknik </a:t>
            </a:r>
            <a:r>
              <a:rPr sz="4000" spc="-380" dirty="0"/>
              <a:t>Evaluasi</a:t>
            </a:r>
            <a:r>
              <a:rPr sz="4000" spc="-180" dirty="0"/>
              <a:t> </a:t>
            </a:r>
            <a:r>
              <a:rPr sz="4000" spc="-155" dirty="0"/>
              <a:t>(lanj.)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780488"/>
              </p:ext>
            </p:extLst>
          </p:nvPr>
        </p:nvGraphicFramePr>
        <p:xfrm>
          <a:off x="1905000" y="2271522"/>
          <a:ext cx="7694930" cy="51198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6231"/>
                <a:gridCol w="5628699"/>
              </a:tblGrid>
              <a:tr h="574823">
                <a:tc>
                  <a:txBody>
                    <a:bodyPr/>
                    <a:lstStyle/>
                    <a:p>
                      <a:pPr marL="62992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04" dirty="0">
                          <a:latin typeface="Arial"/>
                          <a:cs typeface="Arial"/>
                        </a:rPr>
                        <a:t>Teknik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00" dirty="0">
                          <a:latin typeface="Arial"/>
                          <a:cs typeface="Arial"/>
                        </a:rPr>
                        <a:t>Field</a:t>
                      </a:r>
                      <a:r>
                        <a:rPr sz="2800" b="1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35" dirty="0">
                          <a:latin typeface="Arial"/>
                          <a:cs typeface="Arial"/>
                        </a:rPr>
                        <a:t>Studies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3908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Observing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users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30035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90" dirty="0">
                          <a:latin typeface="Arial"/>
                          <a:cs typeface="Arial"/>
                        </a:rPr>
                        <a:t>Dilakukan </a:t>
                      </a:r>
                      <a:r>
                        <a:rPr sz="2000" spc="-25" dirty="0">
                          <a:latin typeface="Arial"/>
                          <a:cs typeface="Arial"/>
                        </a:rPr>
                        <a:t>di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lokasi manapun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juga. </a:t>
                      </a:r>
                      <a:r>
                        <a:rPr sz="2000" spc="-114" dirty="0">
                          <a:latin typeface="Arial"/>
                          <a:cs typeface="Arial"/>
                        </a:rPr>
                        <a:t>Dalam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studi 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etnografi,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evaluator </a:t>
                      </a:r>
                      <a:r>
                        <a:rPr sz="2000" spc="25" dirty="0">
                          <a:latin typeface="Arial"/>
                          <a:cs typeface="Arial"/>
                        </a:rPr>
                        <a:t>turut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serta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dalam lingkungan</a:t>
                      </a:r>
                      <a:r>
                        <a:rPr sz="2000" spc="-4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user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679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5410" marR="5962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85" dirty="0">
                          <a:latin typeface="Arial"/>
                          <a:cs typeface="Arial"/>
                        </a:rPr>
                        <a:t>Evaluator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dapat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melakukan 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interview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atau 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mendiskusikan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apa yang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dilihatnya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kepada</a:t>
                      </a:r>
                      <a:r>
                        <a:rPr sz="20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peserta.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92497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experts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846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0" dirty="0">
                          <a:latin typeface="Arial"/>
                          <a:cs typeface="Arial"/>
                        </a:rPr>
                        <a:t>User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testing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48209">
                <a:tc>
                  <a:txBody>
                    <a:bodyPr/>
                    <a:lstStyle/>
                    <a:p>
                      <a:pPr marL="105410" marR="23622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10" dirty="0">
                          <a:latin typeface="Arial"/>
                          <a:cs typeface="Arial"/>
                        </a:rPr>
                        <a:t>Modeling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users’ 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task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performance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64589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3598" y="731519"/>
            <a:ext cx="7466331" cy="1141730"/>
          </a:xfrm>
          <a:custGeom>
            <a:avLst/>
            <a:gdLst/>
            <a:ahLst/>
            <a:cxnLst/>
            <a:rect l="l" t="t" r="r" b="b"/>
            <a:pathLst>
              <a:path w="9142730" h="1141730">
                <a:moveTo>
                  <a:pt x="0" y="1141476"/>
                </a:moveTo>
                <a:lnTo>
                  <a:pt x="9142476" y="1141476"/>
                </a:lnTo>
                <a:lnTo>
                  <a:pt x="9142476" y="0"/>
                </a:lnTo>
                <a:lnTo>
                  <a:pt x="0" y="0"/>
                </a:lnTo>
                <a:lnTo>
                  <a:pt x="0" y="11414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3599" y="629319"/>
            <a:ext cx="746633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12700" algn="ctr">
              <a:lnSpc>
                <a:spcPct val="100000"/>
              </a:lnSpc>
              <a:spcBef>
                <a:spcPts val="100"/>
              </a:spcBef>
            </a:pPr>
            <a:r>
              <a:rPr sz="4000" spc="-365" dirty="0"/>
              <a:t>Hubungan </a:t>
            </a:r>
            <a:r>
              <a:rPr sz="4000" spc="-250" dirty="0"/>
              <a:t>Antara </a:t>
            </a:r>
            <a:r>
              <a:rPr sz="4000" spc="-335" dirty="0"/>
              <a:t>Paradigma </a:t>
            </a:r>
            <a:r>
              <a:rPr sz="4000" spc="-315" dirty="0"/>
              <a:t>dan  Teknik </a:t>
            </a:r>
            <a:r>
              <a:rPr sz="4000" spc="-380" dirty="0"/>
              <a:t>Evaluasi</a:t>
            </a:r>
            <a:r>
              <a:rPr sz="4000" spc="-180" dirty="0"/>
              <a:t> </a:t>
            </a:r>
            <a:r>
              <a:rPr sz="4000" spc="-155" dirty="0"/>
              <a:t>(lanj.)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0350294"/>
              </p:ext>
            </p:extLst>
          </p:nvPr>
        </p:nvGraphicFramePr>
        <p:xfrm>
          <a:off x="2133597" y="2186177"/>
          <a:ext cx="7466331" cy="52052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5746"/>
                <a:gridCol w="5460585"/>
              </a:tblGrid>
              <a:tr h="645654">
                <a:tc>
                  <a:txBody>
                    <a:bodyPr/>
                    <a:lstStyle/>
                    <a:p>
                      <a:pPr marL="6635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204" dirty="0">
                          <a:latin typeface="Arial"/>
                          <a:cs typeface="Arial"/>
                        </a:rPr>
                        <a:t>Teknik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b="1" spc="-180" dirty="0">
                          <a:latin typeface="Arial"/>
                          <a:cs typeface="Arial"/>
                        </a:rPr>
                        <a:t>Predictive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8752"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65" dirty="0">
                          <a:latin typeface="Arial"/>
                          <a:cs typeface="Arial"/>
                        </a:rPr>
                        <a:t>Observing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5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80943"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90" dirty="0">
                          <a:latin typeface="Arial"/>
                          <a:cs typeface="Arial"/>
                        </a:rPr>
                        <a:t>users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81856"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200" dirty="0">
                          <a:latin typeface="Arial"/>
                          <a:cs typeface="Arial"/>
                        </a:rPr>
                        <a:t>Asking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5" dirty="0">
                          <a:latin typeface="Arial"/>
                          <a:cs typeface="Arial"/>
                        </a:rPr>
                        <a:t>experts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3092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spc="-135" dirty="0">
                          <a:latin typeface="Arial"/>
                          <a:cs typeface="Arial"/>
                        </a:rPr>
                        <a:t>Seorang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menggunakan 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patokannya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dalam </a:t>
                      </a:r>
                      <a:r>
                        <a:rPr sz="2000" spc="-75" dirty="0">
                          <a:latin typeface="Arial"/>
                          <a:cs typeface="Arial"/>
                        </a:rPr>
                        <a:t>pembuatan  </a:t>
                      </a:r>
                      <a:r>
                        <a:rPr sz="2000" spc="-100" dirty="0">
                          <a:latin typeface="Arial"/>
                          <a:cs typeface="Arial"/>
                        </a:rPr>
                        <a:t>desain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untuk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memprediksi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ketepatan</a:t>
                      </a:r>
                      <a:r>
                        <a:rPr sz="2000" spc="-2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desain/rancangan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47108"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b="1" spc="-160" dirty="0">
                          <a:latin typeface="Arial"/>
                          <a:cs typeface="Arial"/>
                        </a:rPr>
                        <a:t>User</a:t>
                      </a:r>
                      <a:r>
                        <a:rPr sz="2000" b="1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5" dirty="0">
                          <a:latin typeface="Arial"/>
                          <a:cs typeface="Arial"/>
                        </a:rPr>
                        <a:t>testing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8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spc="-175" dirty="0">
                          <a:latin typeface="Arial"/>
                          <a:cs typeface="Arial"/>
                        </a:rPr>
                        <a:t>===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11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30909">
                <a:tc>
                  <a:txBody>
                    <a:bodyPr/>
                    <a:lstStyle/>
                    <a:p>
                      <a:pPr marL="107314" marR="29718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b="1" spc="-110" dirty="0">
                          <a:latin typeface="Arial"/>
                          <a:cs typeface="Arial"/>
                        </a:rPr>
                        <a:t>Modeling </a:t>
                      </a:r>
                      <a:r>
                        <a:rPr sz="2000" b="1" spc="-165" dirty="0">
                          <a:latin typeface="Arial"/>
                          <a:cs typeface="Arial"/>
                        </a:rPr>
                        <a:t>users’  </a:t>
                      </a:r>
                      <a:r>
                        <a:rPr sz="2000" b="1" spc="-145" dirty="0">
                          <a:latin typeface="Arial"/>
                          <a:cs typeface="Arial"/>
                        </a:rPr>
                        <a:t>task</a:t>
                      </a:r>
                      <a:r>
                        <a:rPr sz="20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30" dirty="0">
                          <a:latin typeface="Arial"/>
                          <a:cs typeface="Arial"/>
                        </a:rPr>
                        <a:t>performance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045" marR="554990" algn="just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2000" spc="-40" dirty="0">
                          <a:latin typeface="Arial"/>
                          <a:cs typeface="Arial"/>
                        </a:rPr>
                        <a:t>Model </a:t>
                      </a:r>
                      <a:r>
                        <a:rPr sz="2000" spc="-120" dirty="0">
                          <a:latin typeface="Arial"/>
                          <a:cs typeface="Arial"/>
                        </a:rPr>
                        <a:t>yang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digunakan 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untuk </a:t>
                      </a:r>
                      <a:r>
                        <a:rPr sz="2000" spc="-70" dirty="0">
                          <a:latin typeface="Arial"/>
                          <a:cs typeface="Arial"/>
                        </a:rPr>
                        <a:t>memprediksi</a:t>
                      </a:r>
                      <a:r>
                        <a:rPr sz="2000" spc="-2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ketepatan  </a:t>
                      </a:r>
                      <a:r>
                        <a:rPr sz="2000" spc="-85" dirty="0">
                          <a:latin typeface="Arial"/>
                          <a:cs typeface="Arial"/>
                        </a:rPr>
                        <a:t>dalam </a:t>
                      </a:r>
                      <a:r>
                        <a:rPr sz="2000" spc="-114" dirty="0">
                          <a:latin typeface="Arial"/>
                          <a:cs typeface="Arial"/>
                        </a:rPr>
                        <a:t>sebuah 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interface </a:t>
                      </a:r>
                      <a:r>
                        <a:rPr sz="2000" spc="-60" dirty="0">
                          <a:latin typeface="Arial"/>
                          <a:cs typeface="Arial"/>
                        </a:rPr>
                        <a:t>atau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membandingkan </a:t>
                      </a:r>
                      <a:r>
                        <a:rPr sz="2000" spc="-55" dirty="0">
                          <a:latin typeface="Arial"/>
                          <a:cs typeface="Arial"/>
                        </a:rPr>
                        <a:t>kinerja  </a:t>
                      </a:r>
                      <a:r>
                        <a:rPr sz="2000" spc="-40" dirty="0">
                          <a:latin typeface="Arial"/>
                          <a:cs typeface="Arial"/>
                        </a:rPr>
                        <a:t>waktu 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dengan</a:t>
                      </a:r>
                      <a:r>
                        <a:rPr sz="2000" spc="-1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versinya</a:t>
                      </a:r>
                      <a:endParaRPr sz="2000" dirty="0">
                        <a:latin typeface="Arial"/>
                        <a:cs typeface="Arial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800" y="5105400"/>
            <a:ext cx="8152130" cy="1077218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1440">
              <a:lnSpc>
                <a:spcPts val="8365"/>
              </a:lnSpc>
            </a:pPr>
            <a:r>
              <a:rPr sz="7200" spc="-620" dirty="0"/>
              <a:t>Skala</a:t>
            </a:r>
            <a:r>
              <a:rPr sz="7200" spc="-380" dirty="0"/>
              <a:t> </a:t>
            </a:r>
            <a:r>
              <a:rPr sz="7200" spc="-455" dirty="0"/>
              <a:t>Likert</a:t>
            </a:r>
            <a:endParaRPr sz="7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975733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415" dirty="0"/>
              <a:t>Skala</a:t>
            </a:r>
            <a:r>
              <a:rPr sz="4800" spc="-235" dirty="0"/>
              <a:t> </a:t>
            </a:r>
            <a:r>
              <a:rPr sz="4800" spc="-300" dirty="0"/>
              <a:t>Likert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676400" y="2035555"/>
            <a:ext cx="7923530" cy="512960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76555" marR="351155" indent="-363855" algn="just">
              <a:lnSpc>
                <a:spcPts val="3020"/>
              </a:lnSpc>
              <a:spcBef>
                <a:spcPts val="480"/>
              </a:spcBef>
              <a:buFont typeface="Arial"/>
              <a:buChar char="•"/>
              <a:tabLst>
                <a:tab pos="377190" algn="l"/>
              </a:tabLst>
            </a:pPr>
            <a:r>
              <a:rPr sz="2800" b="1" spc="-245" dirty="0">
                <a:latin typeface="Arial"/>
                <a:cs typeface="Arial"/>
              </a:rPr>
              <a:t>Skala </a:t>
            </a:r>
            <a:r>
              <a:rPr sz="2800" b="1" spc="-175" dirty="0">
                <a:latin typeface="Arial"/>
                <a:cs typeface="Arial"/>
              </a:rPr>
              <a:t>Likert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175" dirty="0">
                <a:latin typeface="Arial"/>
                <a:cs typeface="Arial"/>
              </a:rPr>
              <a:t>skala </a:t>
            </a:r>
            <a:r>
              <a:rPr sz="2800" spc="-75" dirty="0">
                <a:latin typeface="Arial"/>
                <a:cs typeface="Arial"/>
              </a:rPr>
              <a:t>psikometrik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95" dirty="0" err="1">
                <a:latin typeface="Arial"/>
                <a:cs typeface="Arial"/>
              </a:rPr>
              <a:t>umum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spc="-130" dirty="0" err="1" smtClean="0">
                <a:latin typeface="Arial"/>
                <a:cs typeface="Arial"/>
              </a:rPr>
              <a:t>digunakan</a:t>
            </a:r>
            <a:r>
              <a:rPr sz="2800" spc="-130" dirty="0" smtClean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110" dirty="0">
                <a:latin typeface="Arial"/>
                <a:cs typeface="Arial"/>
              </a:rPr>
              <a:t>kuesioner, </a:t>
            </a:r>
            <a:r>
              <a:rPr sz="2800" spc="-130" dirty="0">
                <a:latin typeface="Arial"/>
                <a:cs typeface="Arial"/>
              </a:rPr>
              <a:t>dan </a:t>
            </a:r>
            <a:r>
              <a:rPr sz="2800" spc="-120" dirty="0">
                <a:latin typeface="Arial"/>
                <a:cs typeface="Arial"/>
              </a:rPr>
              <a:t>merupakan </a:t>
            </a:r>
            <a:r>
              <a:rPr sz="2800" spc="-175" dirty="0">
                <a:latin typeface="Arial"/>
                <a:cs typeface="Arial"/>
              </a:rPr>
              <a:t>skala yang  </a:t>
            </a:r>
            <a:r>
              <a:rPr sz="2800" spc="-105" dirty="0">
                <a:latin typeface="Arial"/>
                <a:cs typeface="Arial"/>
              </a:rPr>
              <a:t>paling </a:t>
            </a:r>
            <a:r>
              <a:rPr sz="2800" spc="-150" dirty="0">
                <a:latin typeface="Arial"/>
                <a:cs typeface="Arial"/>
              </a:rPr>
              <a:t>banyak </a:t>
            </a:r>
            <a:r>
              <a:rPr sz="2800" spc="-130" dirty="0">
                <a:latin typeface="Arial"/>
                <a:cs typeface="Arial"/>
              </a:rPr>
              <a:t>digunakan </a:t>
            </a:r>
            <a:r>
              <a:rPr sz="2800" spc="-125" dirty="0">
                <a:latin typeface="Arial"/>
                <a:cs typeface="Arial"/>
              </a:rPr>
              <a:t>dalam </a:t>
            </a:r>
            <a:r>
              <a:rPr sz="2800" spc="-55" dirty="0">
                <a:latin typeface="Arial"/>
                <a:cs typeface="Arial"/>
              </a:rPr>
              <a:t>riset </a:t>
            </a:r>
            <a:r>
              <a:rPr sz="2800" spc="-105" dirty="0">
                <a:latin typeface="Arial"/>
                <a:cs typeface="Arial"/>
              </a:rPr>
              <a:t>berupa</a:t>
            </a:r>
            <a:r>
              <a:rPr sz="2800" spc="-26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survei.</a:t>
            </a:r>
            <a:endParaRPr sz="2800" dirty="0">
              <a:latin typeface="Arial"/>
              <a:cs typeface="Arial"/>
            </a:endParaRPr>
          </a:p>
          <a:p>
            <a:pPr marL="376555" marR="926465" indent="-363855" algn="just">
              <a:lnSpc>
                <a:spcPts val="3020"/>
              </a:lnSpc>
              <a:spcBef>
                <a:spcPts val="1740"/>
              </a:spcBef>
              <a:buChar char="•"/>
              <a:tabLst>
                <a:tab pos="376555" algn="l"/>
                <a:tab pos="377190" algn="l"/>
              </a:tabLst>
            </a:pPr>
            <a:r>
              <a:rPr sz="2800" spc="-190" dirty="0">
                <a:latin typeface="Arial"/>
                <a:cs typeface="Arial"/>
              </a:rPr>
              <a:t>Nama </a:t>
            </a:r>
            <a:r>
              <a:rPr sz="2800" spc="-175" dirty="0">
                <a:latin typeface="Arial"/>
                <a:cs typeface="Arial"/>
              </a:rPr>
              <a:t>skala </a:t>
            </a:r>
            <a:r>
              <a:rPr sz="2800" spc="-25" dirty="0">
                <a:latin typeface="Arial"/>
                <a:cs typeface="Arial"/>
              </a:rPr>
              <a:t>ini </a:t>
            </a:r>
            <a:r>
              <a:rPr sz="2800" spc="-65" dirty="0">
                <a:latin typeface="Arial"/>
                <a:cs typeface="Arial"/>
              </a:rPr>
              <a:t>diambil dari </a:t>
            </a:r>
            <a:r>
              <a:rPr sz="2800" spc="-160" dirty="0">
                <a:latin typeface="Arial"/>
                <a:cs typeface="Arial"/>
              </a:rPr>
              <a:t>nama </a:t>
            </a:r>
            <a:r>
              <a:rPr sz="2800" b="1" spc="-275" dirty="0">
                <a:latin typeface="Arial"/>
                <a:cs typeface="Arial"/>
              </a:rPr>
              <a:t>Rensi </a:t>
            </a:r>
            <a:r>
              <a:rPr sz="2800" b="1" spc="-160" dirty="0">
                <a:latin typeface="Arial"/>
                <a:cs typeface="Arial"/>
              </a:rPr>
              <a:t>Likert</a:t>
            </a:r>
            <a:r>
              <a:rPr sz="2800" spc="-160" dirty="0">
                <a:latin typeface="Arial"/>
                <a:cs typeface="Arial"/>
              </a:rPr>
              <a:t>, </a:t>
            </a:r>
            <a:r>
              <a:rPr sz="2800" spc="-175" dirty="0">
                <a:latin typeface="Arial"/>
                <a:cs typeface="Arial"/>
              </a:rPr>
              <a:t>yang  </a:t>
            </a:r>
            <a:r>
              <a:rPr sz="2800" spc="-80" dirty="0">
                <a:latin typeface="Arial"/>
                <a:cs typeface="Arial"/>
              </a:rPr>
              <a:t>menerbitkan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95" dirty="0">
                <a:latin typeface="Arial"/>
                <a:cs typeface="Arial"/>
              </a:rPr>
              <a:t>laporan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35" dirty="0">
                <a:latin typeface="Arial"/>
                <a:cs typeface="Arial"/>
              </a:rPr>
              <a:t>menjelaskan  </a:t>
            </a:r>
            <a:r>
              <a:rPr sz="2800" spc="-150" dirty="0">
                <a:latin typeface="Arial"/>
                <a:cs typeface="Arial"/>
              </a:rPr>
              <a:t>penggunaannya.</a:t>
            </a:r>
            <a:endParaRPr sz="2800" dirty="0">
              <a:latin typeface="Arial"/>
              <a:cs typeface="Arial"/>
            </a:endParaRPr>
          </a:p>
          <a:p>
            <a:pPr marL="376555" marR="5080" indent="-363855" algn="just">
              <a:lnSpc>
                <a:spcPct val="90100"/>
              </a:lnSpc>
              <a:spcBef>
                <a:spcPts val="1685"/>
              </a:spcBef>
              <a:buChar char="•"/>
              <a:tabLst>
                <a:tab pos="376555" algn="l"/>
                <a:tab pos="377190" algn="l"/>
              </a:tabLst>
            </a:pPr>
            <a:r>
              <a:rPr sz="2800" spc="-200" dirty="0">
                <a:latin typeface="Arial"/>
                <a:cs typeface="Arial"/>
              </a:rPr>
              <a:t>Caranya </a:t>
            </a:r>
            <a:r>
              <a:rPr sz="2800" spc="-30" dirty="0">
                <a:latin typeface="Arial"/>
                <a:cs typeface="Arial"/>
              </a:rPr>
              <a:t>; </a:t>
            </a:r>
            <a:r>
              <a:rPr sz="2800" spc="-155" dirty="0">
                <a:latin typeface="Arial"/>
                <a:cs typeface="Arial"/>
              </a:rPr>
              <a:t>Sewaktu </a:t>
            </a:r>
            <a:r>
              <a:rPr sz="2800" spc="-150" dirty="0">
                <a:latin typeface="Arial"/>
                <a:cs typeface="Arial"/>
              </a:rPr>
              <a:t>menanggapi </a:t>
            </a:r>
            <a:r>
              <a:rPr sz="2800" spc="-105" dirty="0">
                <a:latin typeface="Arial"/>
                <a:cs typeface="Arial"/>
              </a:rPr>
              <a:t>pertanyaan </a:t>
            </a:r>
            <a:r>
              <a:rPr sz="2800" spc="-125" dirty="0" err="1">
                <a:latin typeface="Arial"/>
                <a:cs typeface="Arial"/>
              </a:rPr>
              <a:t>dalam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75" dirty="0" err="1" smtClean="0">
                <a:latin typeface="Arial"/>
                <a:cs typeface="Arial"/>
              </a:rPr>
              <a:t>skala</a:t>
            </a:r>
            <a:r>
              <a:rPr sz="2800" spc="-175" dirty="0" smtClean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Likert, </a:t>
            </a:r>
            <a:r>
              <a:rPr sz="2800" spc="-120" dirty="0" err="1">
                <a:latin typeface="Arial"/>
                <a:cs typeface="Arial"/>
              </a:rPr>
              <a:t>responden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100" dirty="0" err="1" smtClean="0">
                <a:latin typeface="Arial"/>
                <a:cs typeface="Arial"/>
              </a:rPr>
              <a:t>menentukan</a:t>
            </a:r>
            <a:r>
              <a:rPr sz="2800" spc="-100" dirty="0" smtClean="0">
                <a:latin typeface="Arial"/>
                <a:cs typeface="Arial"/>
              </a:rPr>
              <a:t> </a:t>
            </a:r>
            <a:r>
              <a:rPr sz="2800" spc="-55" dirty="0" err="1" smtClean="0">
                <a:latin typeface="Arial"/>
                <a:cs typeface="Arial"/>
              </a:rPr>
              <a:t>tingkat</a:t>
            </a:r>
            <a:r>
              <a:rPr sz="2800" spc="-55" dirty="0" smtClean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persetujuan  </a:t>
            </a:r>
            <a:r>
              <a:rPr sz="2800" spc="-125" dirty="0">
                <a:latin typeface="Arial"/>
                <a:cs typeface="Arial"/>
              </a:rPr>
              <a:t>mereka </a:t>
            </a:r>
            <a:r>
              <a:rPr sz="2800" spc="-85" dirty="0">
                <a:latin typeface="Arial"/>
                <a:cs typeface="Arial"/>
              </a:rPr>
              <a:t>terhadap </a:t>
            </a:r>
            <a:r>
              <a:rPr sz="2800" spc="-110" dirty="0">
                <a:latin typeface="Arial"/>
                <a:cs typeface="Arial"/>
              </a:rPr>
              <a:t>suatu </a:t>
            </a:r>
            <a:r>
              <a:rPr sz="2800" spc="-105" dirty="0">
                <a:latin typeface="Arial"/>
                <a:cs typeface="Arial"/>
              </a:rPr>
              <a:t>pernyataan </a:t>
            </a:r>
            <a:r>
              <a:rPr sz="2800" spc="-150" dirty="0">
                <a:latin typeface="Arial"/>
                <a:cs typeface="Arial"/>
              </a:rPr>
              <a:t>dengan </a:t>
            </a:r>
            <a:r>
              <a:rPr sz="2800" spc="-65" dirty="0">
                <a:latin typeface="Arial"/>
                <a:cs typeface="Arial"/>
              </a:rPr>
              <a:t>memilih</a:t>
            </a:r>
            <a:r>
              <a:rPr sz="2800" spc="-254" dirty="0">
                <a:latin typeface="Arial"/>
                <a:cs typeface="Arial"/>
              </a:rPr>
              <a:t> </a:t>
            </a:r>
            <a:r>
              <a:rPr sz="2800" spc="-165" dirty="0" err="1">
                <a:latin typeface="Arial"/>
                <a:cs typeface="Arial"/>
              </a:rPr>
              <a:t>salah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14" dirty="0" err="1" smtClean="0">
                <a:latin typeface="Arial"/>
                <a:cs typeface="Arial"/>
              </a:rPr>
              <a:t>satu</a:t>
            </a:r>
            <a:r>
              <a:rPr sz="2800" spc="-114" dirty="0" smtClean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dari pilihan </a:t>
            </a:r>
            <a:r>
              <a:rPr sz="2800" spc="-175" dirty="0">
                <a:latin typeface="Arial"/>
                <a:cs typeface="Arial"/>
              </a:rPr>
              <a:t>yang</a:t>
            </a:r>
            <a:r>
              <a:rPr sz="2800" spc="-320" dirty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tersedia.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685800"/>
            <a:ext cx="78473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marL="2179320">
              <a:lnSpc>
                <a:spcPct val="100000"/>
              </a:lnSpc>
              <a:spcBef>
                <a:spcPts val="1320"/>
              </a:spcBef>
            </a:pPr>
            <a:r>
              <a:rPr sz="4800" spc="-345" dirty="0"/>
              <a:t>Tujuan </a:t>
            </a:r>
            <a:r>
              <a:rPr sz="4800" spc="-415" dirty="0"/>
              <a:t>Skala</a:t>
            </a:r>
            <a:r>
              <a:rPr sz="4800" spc="-155" dirty="0"/>
              <a:t> </a:t>
            </a:r>
            <a:r>
              <a:rPr sz="4800" spc="-300" dirty="0"/>
              <a:t>Likert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752600" y="2062988"/>
            <a:ext cx="7847330" cy="50789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2280" marR="5080" indent="-449580" algn="just">
              <a:spcBef>
                <a:spcPts val="105"/>
              </a:spcBef>
              <a:buChar char="•"/>
              <a:tabLst>
                <a:tab pos="461645" algn="l"/>
                <a:tab pos="462280" algn="l"/>
              </a:tabLst>
            </a:pPr>
            <a:r>
              <a:rPr sz="3200" spc="-85" dirty="0">
                <a:latin typeface="Arial"/>
                <a:cs typeface="Arial"/>
              </a:rPr>
              <a:t>Untuk </a:t>
            </a:r>
            <a:r>
              <a:rPr sz="3200" spc="-195" dirty="0">
                <a:latin typeface="Arial"/>
                <a:cs typeface="Arial"/>
              </a:rPr>
              <a:t>apa </a:t>
            </a:r>
            <a:r>
              <a:rPr sz="3200" spc="-165" dirty="0">
                <a:latin typeface="Arial"/>
                <a:cs typeface="Arial"/>
              </a:rPr>
              <a:t>sebenarnya </a:t>
            </a:r>
            <a:r>
              <a:rPr sz="3200" i="1" spc="-125" dirty="0">
                <a:latin typeface="Trebuchet MS"/>
                <a:cs typeface="Trebuchet MS"/>
              </a:rPr>
              <a:t>Skala </a:t>
            </a:r>
            <a:r>
              <a:rPr sz="3200" i="1" spc="-229" dirty="0">
                <a:latin typeface="Trebuchet MS"/>
                <a:cs typeface="Trebuchet MS"/>
              </a:rPr>
              <a:t>Likert </a:t>
            </a:r>
            <a:r>
              <a:rPr sz="3200" spc="-50" dirty="0">
                <a:latin typeface="Arial"/>
                <a:cs typeface="Arial"/>
              </a:rPr>
              <a:t>itu? </a:t>
            </a:r>
            <a:r>
              <a:rPr sz="3200" spc="-260" dirty="0" err="1" smtClean="0">
                <a:latin typeface="Arial"/>
                <a:cs typeface="Arial"/>
              </a:rPr>
              <a:t>Skala</a:t>
            </a:r>
            <a:r>
              <a:rPr sz="3200" spc="-260" dirty="0" smtClean="0">
                <a:latin typeface="Arial"/>
                <a:cs typeface="Arial"/>
              </a:rPr>
              <a:t> </a:t>
            </a:r>
            <a:r>
              <a:rPr sz="3200" spc="-90" dirty="0">
                <a:latin typeface="Arial"/>
                <a:cs typeface="Arial"/>
              </a:rPr>
              <a:t>Likert </a:t>
            </a:r>
            <a:r>
              <a:rPr sz="3200" spc="35" dirty="0">
                <a:latin typeface="Arial"/>
                <a:cs typeface="Arial"/>
              </a:rPr>
              <a:t>itu </a:t>
            </a:r>
            <a:r>
              <a:rPr sz="3200" spc="-60" dirty="0">
                <a:latin typeface="Arial"/>
                <a:cs typeface="Arial"/>
              </a:rPr>
              <a:t>“aslinya” </a:t>
            </a:r>
            <a:r>
              <a:rPr sz="3200" spc="-55" dirty="0">
                <a:latin typeface="Arial"/>
                <a:cs typeface="Arial"/>
              </a:rPr>
              <a:t>untuk </a:t>
            </a:r>
            <a:r>
              <a:rPr sz="3200" spc="-125" dirty="0" err="1">
                <a:latin typeface="Arial"/>
                <a:cs typeface="Arial"/>
              </a:rPr>
              <a:t>mengukur</a:t>
            </a:r>
            <a:r>
              <a:rPr sz="3200" spc="-125" dirty="0">
                <a:latin typeface="Arial"/>
                <a:cs typeface="Arial"/>
              </a:rPr>
              <a:t> </a:t>
            </a:r>
            <a:r>
              <a:rPr sz="3200" b="1" spc="-210" dirty="0" err="1" smtClean="0">
                <a:latin typeface="Arial"/>
                <a:cs typeface="Arial"/>
              </a:rPr>
              <a:t>kesetujuan</a:t>
            </a:r>
            <a:r>
              <a:rPr sz="3200" b="1" spc="-210" dirty="0" smtClean="0">
                <a:latin typeface="Arial"/>
                <a:cs typeface="Arial"/>
              </a:rPr>
              <a:t> </a:t>
            </a:r>
            <a:r>
              <a:rPr sz="3200" b="1" spc="-225" dirty="0">
                <a:latin typeface="Arial"/>
                <a:cs typeface="Arial"/>
              </a:rPr>
              <a:t>dan </a:t>
            </a:r>
            <a:r>
              <a:rPr sz="3200" b="1" spc="-190" dirty="0">
                <a:latin typeface="Arial"/>
                <a:cs typeface="Arial"/>
              </a:rPr>
              <a:t>ketidaksetujuan </a:t>
            </a:r>
            <a:r>
              <a:rPr sz="3200" spc="-200" dirty="0">
                <a:latin typeface="Arial"/>
                <a:cs typeface="Arial"/>
              </a:rPr>
              <a:t>seseorang </a:t>
            </a:r>
            <a:r>
              <a:rPr sz="3200" spc="-95" dirty="0" err="1">
                <a:latin typeface="Arial"/>
                <a:cs typeface="Arial"/>
              </a:rPr>
              <a:t>terhadap</a:t>
            </a:r>
            <a:r>
              <a:rPr sz="3200" spc="-95" dirty="0">
                <a:latin typeface="Arial"/>
                <a:cs typeface="Arial"/>
              </a:rPr>
              <a:t> </a:t>
            </a:r>
            <a:r>
              <a:rPr sz="3200" spc="-165" dirty="0" err="1" smtClean="0">
                <a:latin typeface="Arial"/>
                <a:cs typeface="Arial"/>
              </a:rPr>
              <a:t>sesuatu</a:t>
            </a:r>
            <a:r>
              <a:rPr sz="3200" spc="-165" dirty="0" smtClean="0">
                <a:latin typeface="Arial"/>
                <a:cs typeface="Arial"/>
              </a:rPr>
              <a:t> </a:t>
            </a:r>
            <a:r>
              <a:rPr sz="3200" spc="-95" dirty="0">
                <a:latin typeface="Arial"/>
                <a:cs typeface="Arial"/>
              </a:rPr>
              <a:t>objek, </a:t>
            </a:r>
            <a:r>
              <a:rPr sz="3200" spc="-200" dirty="0">
                <a:latin typeface="Arial"/>
                <a:cs typeface="Arial"/>
              </a:rPr>
              <a:t>yang </a:t>
            </a:r>
            <a:r>
              <a:rPr sz="3200" spc="-130" dirty="0">
                <a:latin typeface="Arial"/>
                <a:cs typeface="Arial"/>
              </a:rPr>
              <a:t>jenjangnya </a:t>
            </a:r>
            <a:r>
              <a:rPr sz="3200" spc="-170" dirty="0">
                <a:latin typeface="Arial"/>
                <a:cs typeface="Arial"/>
              </a:rPr>
              <a:t>bisa </a:t>
            </a:r>
            <a:r>
              <a:rPr sz="3200" spc="-125" dirty="0">
                <a:latin typeface="Arial"/>
                <a:cs typeface="Arial"/>
              </a:rPr>
              <a:t>tersusun</a:t>
            </a:r>
            <a:r>
              <a:rPr sz="3200" spc="-22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atas:</a:t>
            </a:r>
            <a:endParaRPr sz="3200" dirty="0">
              <a:latin typeface="Arial"/>
              <a:cs typeface="Arial"/>
            </a:endParaRPr>
          </a:p>
          <a:p>
            <a:pPr marL="1099185" lvl="1" indent="-457200" algn="just">
              <a:spcBef>
                <a:spcPts val="725"/>
              </a:spcBef>
              <a:buAutoNum type="arabicPeriod"/>
              <a:tabLst>
                <a:tab pos="1099185" algn="l"/>
                <a:tab pos="1099820" algn="l"/>
              </a:tabLst>
            </a:pPr>
            <a:r>
              <a:rPr sz="2800" spc="-155" dirty="0">
                <a:latin typeface="Arial"/>
                <a:cs typeface="Arial"/>
              </a:rPr>
              <a:t>sangat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setuju</a:t>
            </a:r>
            <a:endParaRPr sz="2800" dirty="0">
              <a:latin typeface="Arial"/>
              <a:cs typeface="Arial"/>
            </a:endParaRPr>
          </a:p>
          <a:p>
            <a:pPr marL="1099185" lvl="1" indent="-457200" algn="just">
              <a:spcBef>
                <a:spcPts val="670"/>
              </a:spcBef>
              <a:buAutoNum type="arabicPeriod"/>
              <a:tabLst>
                <a:tab pos="1099185" algn="l"/>
                <a:tab pos="1099820" algn="l"/>
              </a:tabLst>
            </a:pPr>
            <a:r>
              <a:rPr sz="2800" spc="-80" dirty="0">
                <a:latin typeface="Arial"/>
                <a:cs typeface="Arial"/>
              </a:rPr>
              <a:t>setuju</a:t>
            </a:r>
            <a:endParaRPr sz="2800" dirty="0">
              <a:latin typeface="Arial"/>
              <a:cs typeface="Arial"/>
            </a:endParaRPr>
          </a:p>
          <a:p>
            <a:pPr marL="1099185" lvl="1" indent="-457200" algn="just">
              <a:spcBef>
                <a:spcPts val="685"/>
              </a:spcBef>
              <a:buAutoNum type="arabicPeriod"/>
              <a:tabLst>
                <a:tab pos="1099185" algn="l"/>
                <a:tab pos="1099820" algn="l"/>
              </a:tabLst>
            </a:pPr>
            <a:r>
              <a:rPr sz="2800" spc="-45" dirty="0">
                <a:latin typeface="Arial"/>
                <a:cs typeface="Arial"/>
              </a:rPr>
              <a:t>netral </a:t>
            </a:r>
            <a:r>
              <a:rPr sz="2800" spc="-90" dirty="0">
                <a:latin typeface="Arial"/>
                <a:cs typeface="Arial"/>
              </a:rPr>
              <a:t>antara </a:t>
            </a:r>
            <a:r>
              <a:rPr sz="2800" spc="-75" dirty="0">
                <a:latin typeface="Arial"/>
                <a:cs typeface="Arial"/>
              </a:rPr>
              <a:t>setuju </a:t>
            </a:r>
            <a:r>
              <a:rPr sz="2800" spc="-135" dirty="0">
                <a:latin typeface="Arial"/>
                <a:cs typeface="Arial"/>
              </a:rPr>
              <a:t>dan</a:t>
            </a:r>
            <a:r>
              <a:rPr sz="2800" spc="-37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tidak</a:t>
            </a:r>
            <a:endParaRPr sz="2800" dirty="0">
              <a:latin typeface="Arial"/>
              <a:cs typeface="Arial"/>
            </a:endParaRPr>
          </a:p>
          <a:p>
            <a:pPr marL="1099185" lvl="1" indent="-457200" algn="just">
              <a:spcBef>
                <a:spcPts val="675"/>
              </a:spcBef>
              <a:buAutoNum type="arabicPeriod"/>
              <a:tabLst>
                <a:tab pos="1099185" algn="l"/>
                <a:tab pos="1099820" algn="l"/>
              </a:tabLst>
            </a:pPr>
            <a:r>
              <a:rPr sz="2800" spc="-125" dirty="0">
                <a:latin typeface="Arial"/>
                <a:cs typeface="Arial"/>
              </a:rPr>
              <a:t>kurang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setuju</a:t>
            </a:r>
            <a:endParaRPr sz="2800" dirty="0">
              <a:latin typeface="Arial"/>
              <a:cs typeface="Arial"/>
            </a:endParaRPr>
          </a:p>
          <a:p>
            <a:pPr marL="1099185" lvl="1" indent="-457200" algn="just">
              <a:spcBef>
                <a:spcPts val="680"/>
              </a:spcBef>
              <a:buAutoNum type="arabicPeriod"/>
              <a:tabLst>
                <a:tab pos="1099185" algn="l"/>
                <a:tab pos="1099820" algn="l"/>
              </a:tabLst>
            </a:pPr>
            <a:r>
              <a:rPr sz="2800" spc="-215" dirty="0">
                <a:latin typeface="Arial"/>
                <a:cs typeface="Arial"/>
              </a:rPr>
              <a:t>sama </a:t>
            </a:r>
            <a:r>
              <a:rPr sz="2800" spc="-135" dirty="0">
                <a:latin typeface="Arial"/>
                <a:cs typeface="Arial"/>
              </a:rPr>
              <a:t>sekali </a:t>
            </a:r>
            <a:r>
              <a:rPr sz="2800" spc="-55" dirty="0">
                <a:latin typeface="Arial"/>
                <a:cs typeface="Arial"/>
              </a:rPr>
              <a:t>tidak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75" dirty="0">
                <a:latin typeface="Arial"/>
                <a:cs typeface="Arial"/>
              </a:rPr>
              <a:t>setuju.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385" dirty="0"/>
              <a:t>Contoh</a:t>
            </a:r>
            <a:r>
              <a:rPr sz="4800" spc="-254" dirty="0"/>
              <a:t> </a:t>
            </a:r>
            <a:r>
              <a:rPr sz="4800" spc="-605" dirty="0"/>
              <a:t>Kasus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828799" y="2062988"/>
            <a:ext cx="7771131" cy="38901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sz="3600" spc="-250" dirty="0">
                <a:latin typeface="Arial"/>
                <a:cs typeface="Arial"/>
              </a:rPr>
              <a:t>Seorang </a:t>
            </a:r>
            <a:r>
              <a:rPr sz="3600" spc="-210" dirty="0">
                <a:latin typeface="Arial"/>
                <a:cs typeface="Arial"/>
              </a:rPr>
              <a:t>mahasiswa </a:t>
            </a:r>
            <a:r>
              <a:rPr sz="3600" spc="-120" dirty="0">
                <a:latin typeface="Arial"/>
                <a:cs typeface="Arial"/>
              </a:rPr>
              <a:t>Komputer </a:t>
            </a:r>
            <a:r>
              <a:rPr sz="3600" spc="-165" dirty="0">
                <a:latin typeface="Arial"/>
                <a:cs typeface="Arial"/>
              </a:rPr>
              <a:t>melakukan  </a:t>
            </a:r>
            <a:r>
              <a:rPr sz="3600" spc="-10" dirty="0">
                <a:latin typeface="Arial"/>
                <a:cs typeface="Arial"/>
              </a:rPr>
              <a:t>uji </a:t>
            </a:r>
            <a:r>
              <a:rPr sz="3600" spc="-95" dirty="0">
                <a:latin typeface="Arial"/>
                <a:cs typeface="Arial"/>
              </a:rPr>
              <a:t>usability </a:t>
            </a:r>
            <a:r>
              <a:rPr sz="3600" spc="-210" dirty="0">
                <a:latin typeface="Arial"/>
                <a:cs typeface="Arial"/>
              </a:rPr>
              <a:t>sebuah </a:t>
            </a:r>
            <a:r>
              <a:rPr sz="3600" spc="-155" dirty="0">
                <a:latin typeface="Arial"/>
                <a:cs typeface="Arial"/>
              </a:rPr>
              <a:t>sistem </a:t>
            </a:r>
            <a:r>
              <a:rPr sz="3600" spc="-195" dirty="0">
                <a:latin typeface="Arial"/>
                <a:cs typeface="Arial"/>
              </a:rPr>
              <a:t>dengan  menggunakan </a:t>
            </a:r>
            <a:r>
              <a:rPr sz="3600" spc="-220" dirty="0">
                <a:latin typeface="Arial"/>
                <a:cs typeface="Arial"/>
              </a:rPr>
              <a:t>skala </a:t>
            </a:r>
            <a:r>
              <a:rPr sz="3600" spc="-100" dirty="0">
                <a:latin typeface="Arial"/>
                <a:cs typeface="Arial"/>
              </a:rPr>
              <a:t>Likert. </a:t>
            </a:r>
            <a:r>
              <a:rPr sz="3600" spc="-245" dirty="0">
                <a:latin typeface="Arial"/>
                <a:cs typeface="Arial"/>
              </a:rPr>
              <a:t>Aspek </a:t>
            </a:r>
            <a:r>
              <a:rPr sz="3600" spc="-220" dirty="0">
                <a:latin typeface="Arial"/>
                <a:cs typeface="Arial"/>
              </a:rPr>
              <a:t>yang  </a:t>
            </a:r>
            <a:r>
              <a:rPr sz="3600" spc="-100" dirty="0">
                <a:latin typeface="Arial"/>
                <a:cs typeface="Arial"/>
              </a:rPr>
              <a:t>ingin </a:t>
            </a:r>
            <a:r>
              <a:rPr sz="3600" spc="-80" dirty="0">
                <a:latin typeface="Arial"/>
                <a:cs typeface="Arial"/>
              </a:rPr>
              <a:t>diukur </a:t>
            </a:r>
            <a:r>
              <a:rPr sz="3600" spc="-130" dirty="0">
                <a:latin typeface="Arial"/>
                <a:cs typeface="Arial"/>
              </a:rPr>
              <a:t>ialah </a:t>
            </a:r>
            <a:r>
              <a:rPr sz="3600" spc="-170" dirty="0">
                <a:latin typeface="Arial"/>
                <a:cs typeface="Arial"/>
              </a:rPr>
              <a:t>kecepatan </a:t>
            </a:r>
            <a:r>
              <a:rPr sz="3600" spc="-80" dirty="0">
                <a:latin typeface="Arial"/>
                <a:cs typeface="Arial"/>
              </a:rPr>
              <a:t>dari </a:t>
            </a:r>
            <a:r>
              <a:rPr sz="3600" spc="-204" dirty="0">
                <a:latin typeface="Arial"/>
                <a:cs typeface="Arial"/>
              </a:rPr>
              <a:t>sebuah  </a:t>
            </a:r>
            <a:r>
              <a:rPr sz="3600" spc="-10" dirty="0">
                <a:latin typeface="Arial"/>
                <a:cs typeface="Arial"/>
              </a:rPr>
              <a:t>output </a:t>
            </a:r>
            <a:r>
              <a:rPr sz="3600" spc="-220" dirty="0">
                <a:latin typeface="Arial"/>
                <a:cs typeface="Arial"/>
              </a:rPr>
              <a:t>yang </a:t>
            </a:r>
            <a:r>
              <a:rPr sz="3600" spc="-130" dirty="0">
                <a:latin typeface="Arial"/>
                <a:cs typeface="Arial"/>
              </a:rPr>
              <a:t>ia </a:t>
            </a:r>
            <a:r>
              <a:rPr sz="3600" spc="-160" dirty="0">
                <a:latin typeface="Arial"/>
                <a:cs typeface="Arial"/>
              </a:rPr>
              <a:t>hasilkan, </a:t>
            </a:r>
            <a:r>
              <a:rPr sz="3600" spc="-80" dirty="0">
                <a:latin typeface="Arial"/>
                <a:cs typeface="Arial"/>
              </a:rPr>
              <a:t>dari </a:t>
            </a:r>
            <a:r>
              <a:rPr sz="3600" spc="-180" dirty="0">
                <a:latin typeface="Arial"/>
                <a:cs typeface="Arial"/>
              </a:rPr>
              <a:t>70 </a:t>
            </a:r>
            <a:r>
              <a:rPr sz="3600" spc="-155" dirty="0">
                <a:latin typeface="Arial"/>
                <a:cs typeface="Arial"/>
              </a:rPr>
              <a:t>panelis  </a:t>
            </a:r>
            <a:r>
              <a:rPr sz="3600" spc="-220" dirty="0">
                <a:latin typeface="Arial"/>
                <a:cs typeface="Arial"/>
              </a:rPr>
              <a:t>yang </a:t>
            </a:r>
            <a:r>
              <a:rPr sz="3600" spc="-130" dirty="0">
                <a:latin typeface="Arial"/>
                <a:cs typeface="Arial"/>
              </a:rPr>
              <a:t>ia </a:t>
            </a:r>
            <a:r>
              <a:rPr sz="3600" spc="-185" dirty="0">
                <a:latin typeface="Arial"/>
                <a:cs typeface="Arial"/>
              </a:rPr>
              <a:t>gunakan, </a:t>
            </a:r>
            <a:r>
              <a:rPr sz="3600" spc="-50" dirty="0">
                <a:latin typeface="Arial"/>
                <a:cs typeface="Arial"/>
              </a:rPr>
              <a:t>berikut </a:t>
            </a:r>
            <a:r>
              <a:rPr sz="3600" spc="-165" dirty="0">
                <a:latin typeface="Arial"/>
                <a:cs typeface="Arial"/>
              </a:rPr>
              <a:t>rangkuman </a:t>
            </a:r>
            <a:r>
              <a:rPr sz="3600" spc="-150" dirty="0">
                <a:latin typeface="Arial"/>
                <a:cs typeface="Arial"/>
              </a:rPr>
              <a:t>hasil  </a:t>
            </a:r>
            <a:r>
              <a:rPr sz="3600" spc="-120" dirty="0">
                <a:latin typeface="Arial"/>
                <a:cs typeface="Arial"/>
              </a:rPr>
              <a:t>penilaian </a:t>
            </a:r>
            <a:r>
              <a:rPr sz="3600" spc="-150" dirty="0">
                <a:latin typeface="Arial"/>
                <a:cs typeface="Arial"/>
              </a:rPr>
              <a:t>panelis.</a:t>
            </a:r>
            <a:r>
              <a:rPr sz="3600" spc="-265" dirty="0">
                <a:latin typeface="Arial"/>
                <a:cs typeface="Arial"/>
              </a:rPr>
              <a:t> </a:t>
            </a:r>
            <a:r>
              <a:rPr sz="3600" spc="165" dirty="0">
                <a:latin typeface="Arial"/>
                <a:cs typeface="Arial"/>
              </a:rPr>
              <a:t>!!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31519"/>
            <a:ext cx="8075930" cy="87908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0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r>
              <a:rPr spc="-390" dirty="0"/>
              <a:t>Rangkuman </a:t>
            </a:r>
            <a:r>
              <a:rPr spc="-335" dirty="0"/>
              <a:t>Hasil </a:t>
            </a:r>
            <a:r>
              <a:rPr spc="-280" dirty="0"/>
              <a:t>Penilaian</a:t>
            </a:r>
            <a:r>
              <a:rPr spc="10" dirty="0"/>
              <a:t> </a:t>
            </a:r>
            <a:r>
              <a:rPr spc="-350" dirty="0"/>
              <a:t>Panelis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2192527"/>
            <a:ext cx="8075930" cy="424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409575" indent="-342900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229" dirty="0">
                <a:latin typeface="Arial"/>
                <a:cs typeface="Arial"/>
              </a:rPr>
              <a:t>sangat </a:t>
            </a:r>
            <a:r>
              <a:rPr sz="2800" b="1" spc="-180" dirty="0">
                <a:latin typeface="Arial"/>
                <a:cs typeface="Arial"/>
              </a:rPr>
              <a:t>cepat </a:t>
            </a:r>
            <a:r>
              <a:rPr sz="2800" spc="-110" dirty="0">
                <a:latin typeface="Arial"/>
                <a:cs typeface="Arial"/>
              </a:rPr>
              <a:t>(5) </a:t>
            </a:r>
            <a:r>
              <a:rPr sz="2800" spc="-75" dirty="0">
                <a:latin typeface="Arial"/>
                <a:cs typeface="Arial"/>
              </a:rPr>
              <a:t>berjumlah </a:t>
            </a:r>
            <a:r>
              <a:rPr sz="2800" spc="-140" dirty="0">
                <a:latin typeface="Arial"/>
                <a:cs typeface="Arial"/>
              </a:rPr>
              <a:t>2  </a:t>
            </a:r>
            <a:r>
              <a:rPr sz="2800" spc="-120" dirty="0">
                <a:latin typeface="Arial"/>
                <a:cs typeface="Arial"/>
              </a:rPr>
              <a:t>orang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80" dirty="0">
                <a:latin typeface="Arial"/>
                <a:cs typeface="Arial"/>
              </a:rPr>
              <a:t>cepat </a:t>
            </a:r>
            <a:r>
              <a:rPr sz="2800" spc="-110" dirty="0">
                <a:latin typeface="Arial"/>
                <a:cs typeface="Arial"/>
              </a:rPr>
              <a:t>(4) </a:t>
            </a:r>
            <a:r>
              <a:rPr sz="2800" spc="-75" dirty="0">
                <a:latin typeface="Arial"/>
                <a:cs typeface="Arial"/>
              </a:rPr>
              <a:t>berjumlah </a:t>
            </a:r>
            <a:r>
              <a:rPr sz="2800" spc="-140" dirty="0">
                <a:latin typeface="Arial"/>
                <a:cs typeface="Arial"/>
              </a:rPr>
              <a:t>8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orang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14" dirty="0">
                <a:latin typeface="Arial"/>
                <a:cs typeface="Arial"/>
              </a:rPr>
              <a:t>netral </a:t>
            </a:r>
            <a:r>
              <a:rPr sz="2800" spc="-110" dirty="0">
                <a:latin typeface="Arial"/>
                <a:cs typeface="Arial"/>
              </a:rPr>
              <a:t>(3) </a:t>
            </a:r>
            <a:r>
              <a:rPr sz="2800" spc="-75" dirty="0">
                <a:latin typeface="Arial"/>
                <a:cs typeface="Arial"/>
              </a:rPr>
              <a:t>berjumlah </a:t>
            </a:r>
            <a:r>
              <a:rPr sz="2800" spc="-140" dirty="0">
                <a:latin typeface="Arial"/>
                <a:cs typeface="Arial"/>
              </a:rPr>
              <a:t>15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orang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40" dirty="0">
                <a:latin typeface="Arial"/>
                <a:cs typeface="Arial"/>
              </a:rPr>
              <a:t>lambat </a:t>
            </a:r>
            <a:r>
              <a:rPr sz="2800" spc="-110" dirty="0">
                <a:latin typeface="Arial"/>
                <a:cs typeface="Arial"/>
              </a:rPr>
              <a:t>(2) </a:t>
            </a:r>
            <a:r>
              <a:rPr sz="2800" spc="-75" dirty="0">
                <a:latin typeface="Arial"/>
                <a:cs typeface="Arial"/>
              </a:rPr>
              <a:t>berjumlah </a:t>
            </a:r>
            <a:r>
              <a:rPr sz="2800" spc="-145" dirty="0">
                <a:latin typeface="Arial"/>
                <a:cs typeface="Arial"/>
              </a:rPr>
              <a:t>25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orang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229" dirty="0">
                <a:latin typeface="Arial"/>
                <a:cs typeface="Arial"/>
              </a:rPr>
              <a:t>sangat </a:t>
            </a:r>
            <a:r>
              <a:rPr sz="2800" b="1" spc="-140" dirty="0">
                <a:latin typeface="Arial"/>
                <a:cs typeface="Arial"/>
              </a:rPr>
              <a:t>lambat </a:t>
            </a:r>
            <a:r>
              <a:rPr sz="2800" spc="-110" dirty="0">
                <a:latin typeface="Arial"/>
                <a:cs typeface="Arial"/>
              </a:rPr>
              <a:t>(1) </a:t>
            </a:r>
            <a:r>
              <a:rPr sz="2800" spc="-75" dirty="0">
                <a:latin typeface="Arial"/>
                <a:cs typeface="Arial"/>
              </a:rPr>
              <a:t>berjumlah </a:t>
            </a:r>
            <a:r>
              <a:rPr sz="2800" spc="-140" dirty="0">
                <a:latin typeface="Arial"/>
                <a:cs typeface="Arial"/>
              </a:rPr>
              <a:t>20  </a:t>
            </a:r>
            <a:r>
              <a:rPr sz="2800" spc="-120" dirty="0">
                <a:latin typeface="Arial"/>
                <a:cs typeface="Arial"/>
              </a:rPr>
              <a:t>orang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31519"/>
            <a:ext cx="7999730" cy="87908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480" dirty="0"/>
              <a:t>Rumus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2802" y="2395670"/>
            <a:ext cx="191452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690" dirty="0">
                <a:latin typeface="Arial"/>
                <a:cs typeface="Arial"/>
              </a:rPr>
              <a:t>T </a:t>
            </a:r>
            <a:r>
              <a:rPr sz="6000" b="1" spc="-575" dirty="0">
                <a:latin typeface="Arial"/>
                <a:cs typeface="Arial"/>
              </a:rPr>
              <a:t>x</a:t>
            </a:r>
            <a:r>
              <a:rPr sz="6000" b="1" spc="-1000" dirty="0">
                <a:latin typeface="Arial"/>
                <a:cs typeface="Arial"/>
              </a:rPr>
              <a:t> </a:t>
            </a:r>
            <a:r>
              <a:rPr sz="6000" b="1" spc="-630" dirty="0">
                <a:latin typeface="Arial"/>
                <a:cs typeface="Arial"/>
              </a:rPr>
              <a:t>Pn</a:t>
            </a:r>
            <a:endParaRPr sz="6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0200" y="3563213"/>
            <a:ext cx="7999730" cy="1792157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3200" b="1" i="1" spc="-204" dirty="0">
                <a:latin typeface="Arial"/>
                <a:cs typeface="Arial"/>
              </a:rPr>
              <a:t>Keterangan;</a:t>
            </a:r>
            <a:endParaRPr sz="3200" dirty="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755"/>
              </a:spcBef>
              <a:tabLst>
                <a:tab pos="735965" algn="l"/>
              </a:tabLst>
            </a:pPr>
            <a:r>
              <a:rPr sz="3200" spc="-395" dirty="0">
                <a:latin typeface="Arial"/>
                <a:cs typeface="Arial"/>
              </a:rPr>
              <a:t>T	</a:t>
            </a:r>
            <a:r>
              <a:rPr sz="3200" spc="-270" dirty="0">
                <a:latin typeface="Arial"/>
                <a:cs typeface="Arial"/>
              </a:rPr>
              <a:t>= </a:t>
            </a:r>
            <a:r>
              <a:rPr sz="3200" spc="-105" dirty="0">
                <a:latin typeface="Arial"/>
                <a:cs typeface="Arial"/>
              </a:rPr>
              <a:t>Total </a:t>
            </a:r>
            <a:r>
              <a:rPr sz="3200" spc="-80" dirty="0">
                <a:latin typeface="Arial"/>
                <a:cs typeface="Arial"/>
              </a:rPr>
              <a:t>jumlah </a:t>
            </a:r>
            <a:r>
              <a:rPr sz="3200" spc="-135" dirty="0">
                <a:latin typeface="Arial"/>
                <a:cs typeface="Arial"/>
              </a:rPr>
              <a:t>panelis </a:t>
            </a:r>
            <a:r>
              <a:rPr sz="3200" spc="-215" dirty="0">
                <a:latin typeface="Arial"/>
                <a:cs typeface="Arial"/>
              </a:rPr>
              <a:t>yg </a:t>
            </a:r>
            <a:r>
              <a:rPr sz="3200" spc="-65" dirty="0" err="1">
                <a:latin typeface="Arial"/>
                <a:cs typeface="Arial"/>
              </a:rPr>
              <a:t>memilih</a:t>
            </a:r>
            <a:r>
              <a:rPr sz="3200" spc="-65" dirty="0">
                <a:latin typeface="Arial"/>
                <a:cs typeface="Arial"/>
              </a:rPr>
              <a:t>  </a:t>
            </a:r>
            <a:endParaRPr sz="3200" spc="-65" dirty="0" smtClean="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755"/>
              </a:spcBef>
              <a:tabLst>
                <a:tab pos="735965" algn="l"/>
              </a:tabLst>
            </a:pPr>
            <a:r>
              <a:rPr sz="3200" spc="-290" dirty="0" err="1" smtClean="0">
                <a:latin typeface="Arial"/>
                <a:cs typeface="Arial"/>
              </a:rPr>
              <a:t>Pn</a:t>
            </a:r>
            <a:r>
              <a:rPr sz="3200" spc="-290" dirty="0" smtClean="0">
                <a:latin typeface="Arial"/>
                <a:cs typeface="Arial"/>
              </a:rPr>
              <a:t> </a:t>
            </a:r>
            <a:r>
              <a:rPr sz="3200" spc="-270" dirty="0">
                <a:latin typeface="Arial"/>
                <a:cs typeface="Arial"/>
              </a:rPr>
              <a:t>= </a:t>
            </a:r>
            <a:r>
              <a:rPr sz="3200" spc="-120" dirty="0">
                <a:latin typeface="Arial"/>
                <a:cs typeface="Arial"/>
              </a:rPr>
              <a:t>Pilihan </a:t>
            </a:r>
            <a:r>
              <a:rPr sz="3200" spc="-204" dirty="0">
                <a:latin typeface="Arial"/>
                <a:cs typeface="Arial"/>
              </a:rPr>
              <a:t>angka </a:t>
            </a:r>
            <a:r>
              <a:rPr sz="3200" spc="-215" dirty="0">
                <a:latin typeface="Arial"/>
                <a:cs typeface="Arial"/>
              </a:rPr>
              <a:t>Skor</a:t>
            </a:r>
            <a:r>
              <a:rPr sz="3200" spc="2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likert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794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67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320"/>
              </a:spcBef>
            </a:pPr>
            <a:r>
              <a:rPr sz="4800" spc="-495" dirty="0"/>
              <a:t>Proses</a:t>
            </a:r>
            <a:r>
              <a:rPr sz="4800" spc="-250" dirty="0"/>
              <a:t> </a:t>
            </a:r>
            <a:r>
              <a:rPr sz="4800" spc="-305" dirty="0"/>
              <a:t>Penilaian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752600" y="2268117"/>
            <a:ext cx="7847330" cy="4677562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34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229" dirty="0">
                <a:latin typeface="Arial"/>
                <a:cs typeface="Arial"/>
              </a:rPr>
              <a:t>sangat </a:t>
            </a:r>
            <a:r>
              <a:rPr sz="2800" b="1" spc="-180" dirty="0">
                <a:latin typeface="Arial"/>
                <a:cs typeface="Arial"/>
              </a:rPr>
              <a:t>cepat </a:t>
            </a:r>
            <a:r>
              <a:rPr sz="2800" spc="-110" dirty="0">
                <a:latin typeface="Arial"/>
                <a:cs typeface="Arial"/>
              </a:rPr>
              <a:t>(5)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2 </a:t>
            </a:r>
            <a:r>
              <a:rPr sz="2800" spc="-190" dirty="0">
                <a:latin typeface="Arial"/>
                <a:cs typeface="Arial"/>
              </a:rPr>
              <a:t>x </a:t>
            </a:r>
            <a:r>
              <a:rPr sz="2800" spc="-140" dirty="0">
                <a:latin typeface="Arial"/>
                <a:cs typeface="Arial"/>
              </a:rPr>
              <a:t>5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13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10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80" dirty="0">
                <a:latin typeface="Arial"/>
                <a:cs typeface="Arial"/>
              </a:rPr>
              <a:t>cepat </a:t>
            </a:r>
            <a:r>
              <a:rPr sz="2800" spc="-110" dirty="0">
                <a:latin typeface="Arial"/>
                <a:cs typeface="Arial"/>
              </a:rPr>
              <a:t>(4)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8 </a:t>
            </a:r>
            <a:r>
              <a:rPr sz="2800" spc="-190" dirty="0">
                <a:latin typeface="Arial"/>
                <a:cs typeface="Arial"/>
              </a:rPr>
              <a:t>x </a:t>
            </a:r>
            <a:r>
              <a:rPr sz="2800" spc="-140" dirty="0">
                <a:latin typeface="Arial"/>
                <a:cs typeface="Arial"/>
              </a:rPr>
              <a:t>4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32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14" dirty="0">
                <a:latin typeface="Arial"/>
                <a:cs typeface="Arial"/>
              </a:rPr>
              <a:t>netral </a:t>
            </a:r>
            <a:r>
              <a:rPr sz="2800" spc="-110" dirty="0">
                <a:latin typeface="Arial"/>
                <a:cs typeface="Arial"/>
              </a:rPr>
              <a:t>(3)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15 </a:t>
            </a:r>
            <a:r>
              <a:rPr sz="2800" spc="-190" dirty="0">
                <a:latin typeface="Arial"/>
                <a:cs typeface="Arial"/>
              </a:rPr>
              <a:t>x </a:t>
            </a:r>
            <a:r>
              <a:rPr sz="2800" spc="-140" dirty="0">
                <a:latin typeface="Arial"/>
                <a:cs typeface="Arial"/>
              </a:rPr>
              <a:t>3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45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5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140" dirty="0">
                <a:latin typeface="Arial"/>
                <a:cs typeface="Arial"/>
              </a:rPr>
              <a:t>lambat </a:t>
            </a:r>
            <a:r>
              <a:rPr sz="2800" spc="-110" dirty="0">
                <a:latin typeface="Arial"/>
                <a:cs typeface="Arial"/>
              </a:rPr>
              <a:t>(2)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25 </a:t>
            </a:r>
            <a:r>
              <a:rPr sz="2800" spc="-190" dirty="0">
                <a:latin typeface="Arial"/>
                <a:cs typeface="Arial"/>
              </a:rPr>
              <a:t>x </a:t>
            </a:r>
            <a:r>
              <a:rPr sz="2800" spc="-140" dirty="0">
                <a:latin typeface="Arial"/>
                <a:cs typeface="Arial"/>
              </a:rPr>
              <a:t>2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50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Panelis </a:t>
            </a:r>
            <a:r>
              <a:rPr sz="2800" spc="-175" dirty="0">
                <a:latin typeface="Arial"/>
                <a:cs typeface="Arial"/>
              </a:rPr>
              <a:t>yang </a:t>
            </a:r>
            <a:r>
              <a:rPr sz="2800" spc="-110" dirty="0">
                <a:latin typeface="Arial"/>
                <a:cs typeface="Arial"/>
              </a:rPr>
              <a:t>menjawab </a:t>
            </a:r>
            <a:r>
              <a:rPr sz="2800" b="1" spc="-229" dirty="0">
                <a:latin typeface="Arial"/>
                <a:cs typeface="Arial"/>
              </a:rPr>
              <a:t>sangat </a:t>
            </a:r>
            <a:r>
              <a:rPr sz="2800" b="1" spc="-140" dirty="0">
                <a:latin typeface="Arial"/>
                <a:cs typeface="Arial"/>
              </a:rPr>
              <a:t>lambat </a:t>
            </a:r>
            <a:r>
              <a:rPr sz="2800" spc="-110" dirty="0">
                <a:latin typeface="Arial"/>
                <a:cs typeface="Arial"/>
              </a:rPr>
              <a:t>(1)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20 </a:t>
            </a:r>
            <a:r>
              <a:rPr sz="2800" spc="-190" dirty="0">
                <a:latin typeface="Arial"/>
                <a:cs typeface="Arial"/>
              </a:rPr>
              <a:t>x </a:t>
            </a:r>
            <a:r>
              <a:rPr sz="2800" spc="-140" dirty="0">
                <a:latin typeface="Arial"/>
                <a:cs typeface="Arial"/>
              </a:rPr>
              <a:t>1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10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20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"/>
              <a:buChar char="•"/>
            </a:pPr>
            <a:endParaRPr sz="35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800" b="1" i="1" spc="-270" dirty="0">
                <a:latin typeface="Arial"/>
                <a:cs typeface="Arial"/>
              </a:rPr>
              <a:t>Semua </a:t>
            </a:r>
            <a:r>
              <a:rPr sz="2800" b="1" i="1" spc="-195" dirty="0">
                <a:latin typeface="Arial"/>
                <a:cs typeface="Arial"/>
              </a:rPr>
              <a:t>hasil </a:t>
            </a:r>
            <a:r>
              <a:rPr sz="2800" b="1" i="1" spc="-170" dirty="0">
                <a:latin typeface="Arial"/>
                <a:cs typeface="Arial"/>
              </a:rPr>
              <a:t>dijumlahkan</a:t>
            </a:r>
            <a:r>
              <a:rPr sz="2800" b="1" i="1" spc="20" dirty="0">
                <a:latin typeface="Arial"/>
                <a:cs typeface="Arial"/>
              </a:rPr>
              <a:t> </a:t>
            </a:r>
            <a:r>
              <a:rPr sz="2800" b="1" i="1" spc="-160" dirty="0">
                <a:latin typeface="Arial"/>
                <a:cs typeface="Arial"/>
              </a:rPr>
              <a:t>;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  <a:tab pos="1983105" algn="l"/>
              </a:tabLst>
            </a:pPr>
            <a:r>
              <a:rPr sz="2800" b="1" spc="-155" dirty="0">
                <a:latin typeface="Arial"/>
                <a:cs typeface="Arial"/>
              </a:rPr>
              <a:t>Total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-245" dirty="0">
                <a:latin typeface="Arial"/>
                <a:cs typeface="Arial"/>
              </a:rPr>
              <a:t>skor	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157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31519"/>
            <a:ext cx="7999730" cy="87908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210" dirty="0"/>
              <a:t>Interpretasi </a:t>
            </a:r>
            <a:r>
              <a:rPr spc="-420" dirty="0"/>
              <a:t>Skor</a:t>
            </a:r>
            <a:r>
              <a:rPr spc="-260" dirty="0"/>
              <a:t> </a:t>
            </a:r>
            <a:r>
              <a:rPr spc="-300" dirty="0"/>
              <a:t>Perhitungan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1963927"/>
            <a:ext cx="7999730" cy="5052024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34925" indent="-342900" algn="just">
              <a:spcBef>
                <a:spcPts val="455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75" dirty="0">
                <a:latin typeface="Arial"/>
                <a:cs typeface="Arial"/>
              </a:rPr>
              <a:t>Untuk </a:t>
            </a:r>
            <a:r>
              <a:rPr sz="2600" spc="-105" dirty="0">
                <a:latin typeface="Arial"/>
                <a:cs typeface="Arial"/>
              </a:rPr>
              <a:t>mendapatkan hasil </a:t>
            </a:r>
            <a:r>
              <a:rPr sz="2600" spc="-50" dirty="0">
                <a:latin typeface="Arial"/>
                <a:cs typeface="Arial"/>
              </a:rPr>
              <a:t>interpretasi, </a:t>
            </a:r>
            <a:r>
              <a:rPr sz="2600" spc="-120" dirty="0">
                <a:latin typeface="Arial"/>
                <a:cs typeface="Arial"/>
              </a:rPr>
              <a:t>harus </a:t>
            </a:r>
            <a:r>
              <a:rPr sz="2600" spc="-65" dirty="0" err="1">
                <a:latin typeface="Arial"/>
                <a:cs typeface="Arial"/>
              </a:rPr>
              <a:t>diketahui</a:t>
            </a:r>
            <a:r>
              <a:rPr sz="2600" spc="-65" dirty="0">
                <a:latin typeface="Arial"/>
                <a:cs typeface="Arial"/>
              </a:rPr>
              <a:t> </a:t>
            </a:r>
            <a:r>
              <a:rPr sz="2600" spc="-60" dirty="0" err="1" smtClean="0">
                <a:latin typeface="Arial"/>
                <a:cs typeface="Arial"/>
              </a:rPr>
              <a:t>dulu</a:t>
            </a:r>
            <a:r>
              <a:rPr sz="2600" spc="-60" dirty="0" smtClean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skor </a:t>
            </a:r>
            <a:r>
              <a:rPr sz="2600" spc="-40" dirty="0">
                <a:latin typeface="Arial"/>
                <a:cs typeface="Arial"/>
              </a:rPr>
              <a:t>tertinggi </a:t>
            </a:r>
            <a:r>
              <a:rPr sz="2600" spc="-215" dirty="0">
                <a:latin typeface="Arial"/>
                <a:cs typeface="Arial"/>
              </a:rPr>
              <a:t>(Y) </a:t>
            </a:r>
            <a:r>
              <a:rPr sz="2600" spc="-120" dirty="0">
                <a:latin typeface="Arial"/>
                <a:cs typeface="Arial"/>
              </a:rPr>
              <a:t>dan </a:t>
            </a:r>
            <a:r>
              <a:rPr sz="2600" spc="-170" dirty="0">
                <a:latin typeface="Arial"/>
                <a:cs typeface="Arial"/>
              </a:rPr>
              <a:t>angka </a:t>
            </a:r>
            <a:r>
              <a:rPr sz="2600" spc="-75" dirty="0">
                <a:latin typeface="Arial"/>
                <a:cs typeface="Arial"/>
              </a:rPr>
              <a:t>terendah </a:t>
            </a:r>
            <a:r>
              <a:rPr sz="2600" spc="-180" dirty="0">
                <a:latin typeface="Arial"/>
                <a:cs typeface="Arial"/>
              </a:rPr>
              <a:t>(X) </a:t>
            </a:r>
            <a:r>
              <a:rPr sz="2600" spc="-45" dirty="0">
                <a:latin typeface="Arial"/>
                <a:cs typeface="Arial"/>
              </a:rPr>
              <a:t>untuk </a:t>
            </a:r>
            <a:r>
              <a:rPr sz="2600" spc="-20" dirty="0">
                <a:latin typeface="Arial"/>
                <a:cs typeface="Arial"/>
              </a:rPr>
              <a:t>item</a:t>
            </a:r>
            <a:r>
              <a:rPr sz="2600" spc="-225" dirty="0">
                <a:latin typeface="Arial"/>
                <a:cs typeface="Arial"/>
              </a:rPr>
              <a:t> </a:t>
            </a:r>
            <a:r>
              <a:rPr sz="2600" spc="-90" dirty="0">
                <a:latin typeface="Arial"/>
                <a:cs typeface="Arial"/>
              </a:rPr>
              <a:t>penilaian  </a:t>
            </a:r>
            <a:r>
              <a:rPr sz="2600" spc="-140" dirty="0">
                <a:latin typeface="Arial"/>
                <a:cs typeface="Arial"/>
              </a:rPr>
              <a:t>dengan </a:t>
            </a:r>
            <a:r>
              <a:rPr sz="2600" spc="-105" dirty="0">
                <a:latin typeface="Arial"/>
                <a:cs typeface="Arial"/>
              </a:rPr>
              <a:t>rumus </a:t>
            </a:r>
            <a:r>
              <a:rPr sz="2600" spc="-165" dirty="0">
                <a:latin typeface="Arial"/>
                <a:cs typeface="Arial"/>
              </a:rPr>
              <a:t>sebagai </a:t>
            </a:r>
            <a:r>
              <a:rPr sz="2600" spc="-35" dirty="0">
                <a:latin typeface="Arial"/>
                <a:cs typeface="Arial"/>
              </a:rPr>
              <a:t>berikut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25" dirty="0">
                <a:latin typeface="Arial"/>
                <a:cs typeface="Arial"/>
              </a:rPr>
              <a:t>:</a:t>
            </a:r>
            <a:endParaRPr sz="2600" dirty="0">
              <a:latin typeface="Arial"/>
              <a:cs typeface="Arial"/>
            </a:endParaRPr>
          </a:p>
          <a:p>
            <a:pPr marL="355600" indent="-342900" algn="just">
              <a:spcBef>
                <a:spcPts val="2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380" dirty="0">
                <a:latin typeface="Arial"/>
                <a:cs typeface="Arial"/>
              </a:rPr>
              <a:t>Y </a:t>
            </a:r>
            <a:r>
              <a:rPr sz="2600" spc="-220" dirty="0">
                <a:latin typeface="Arial"/>
                <a:cs typeface="Arial"/>
              </a:rPr>
              <a:t>= </a:t>
            </a:r>
            <a:r>
              <a:rPr sz="2600" spc="-175" dirty="0">
                <a:latin typeface="Arial"/>
                <a:cs typeface="Arial"/>
              </a:rPr>
              <a:t>Skor </a:t>
            </a:r>
            <a:r>
              <a:rPr sz="2600" spc="-35" dirty="0">
                <a:latin typeface="Arial"/>
                <a:cs typeface="Arial"/>
              </a:rPr>
              <a:t>tertinggi </a:t>
            </a:r>
            <a:r>
              <a:rPr sz="2600" spc="-10" dirty="0">
                <a:latin typeface="Arial"/>
                <a:cs typeface="Arial"/>
              </a:rPr>
              <a:t>likert </a:t>
            </a:r>
            <a:r>
              <a:rPr sz="2600" spc="-175" dirty="0">
                <a:latin typeface="Arial"/>
                <a:cs typeface="Arial"/>
              </a:rPr>
              <a:t>x </a:t>
            </a:r>
            <a:r>
              <a:rPr sz="2600" spc="-70" dirty="0">
                <a:latin typeface="Arial"/>
                <a:cs typeface="Arial"/>
              </a:rPr>
              <a:t>jumlah</a:t>
            </a:r>
            <a:r>
              <a:rPr sz="2600" spc="-295" dirty="0">
                <a:latin typeface="Arial"/>
                <a:cs typeface="Arial"/>
              </a:rPr>
              <a:t> </a:t>
            </a:r>
            <a:r>
              <a:rPr sz="2600" spc="-114" dirty="0">
                <a:latin typeface="Arial"/>
                <a:cs typeface="Arial"/>
              </a:rPr>
              <a:t>panelis</a:t>
            </a:r>
            <a:endParaRPr sz="2600" dirty="0">
              <a:latin typeface="Arial"/>
              <a:cs typeface="Arial"/>
            </a:endParaRPr>
          </a:p>
          <a:p>
            <a:pPr marL="355600" indent="-342900" algn="just">
              <a:spcBef>
                <a:spcPts val="3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b="1" spc="-300" dirty="0">
                <a:latin typeface="Arial"/>
                <a:cs typeface="Arial"/>
              </a:rPr>
              <a:t>X </a:t>
            </a:r>
            <a:r>
              <a:rPr sz="2600" spc="-220" dirty="0">
                <a:latin typeface="Arial"/>
                <a:cs typeface="Arial"/>
              </a:rPr>
              <a:t>= </a:t>
            </a:r>
            <a:r>
              <a:rPr sz="2600" spc="-175" dirty="0">
                <a:latin typeface="Arial"/>
                <a:cs typeface="Arial"/>
              </a:rPr>
              <a:t>Skor </a:t>
            </a:r>
            <a:r>
              <a:rPr sz="2600" spc="-75" dirty="0">
                <a:latin typeface="Arial"/>
                <a:cs typeface="Arial"/>
              </a:rPr>
              <a:t>terendah </a:t>
            </a:r>
            <a:r>
              <a:rPr sz="2600" spc="-10" dirty="0">
                <a:latin typeface="Arial"/>
                <a:cs typeface="Arial"/>
              </a:rPr>
              <a:t>likert </a:t>
            </a:r>
            <a:r>
              <a:rPr sz="2600" spc="-175" dirty="0">
                <a:latin typeface="Arial"/>
                <a:cs typeface="Arial"/>
              </a:rPr>
              <a:t>x </a:t>
            </a:r>
            <a:r>
              <a:rPr sz="2600" spc="-70" dirty="0">
                <a:latin typeface="Arial"/>
                <a:cs typeface="Arial"/>
              </a:rPr>
              <a:t>jumlah</a:t>
            </a:r>
            <a:r>
              <a:rPr sz="2600" spc="-425" dirty="0">
                <a:latin typeface="Arial"/>
                <a:cs typeface="Arial"/>
              </a:rPr>
              <a:t> </a:t>
            </a:r>
            <a:r>
              <a:rPr sz="2600" spc="-110" dirty="0">
                <a:latin typeface="Arial"/>
                <a:cs typeface="Arial"/>
              </a:rPr>
              <a:t>panelis</a:t>
            </a:r>
            <a:endParaRPr sz="2600" dirty="0">
              <a:latin typeface="Arial"/>
              <a:cs typeface="Arial"/>
            </a:endParaRPr>
          </a:p>
          <a:p>
            <a:pPr marL="355600" marR="5080" indent="-342900" algn="just">
              <a:spcBef>
                <a:spcPts val="630"/>
              </a:spcBef>
              <a:buChar char="•"/>
              <a:tabLst>
                <a:tab pos="354965" algn="l"/>
                <a:tab pos="355600" algn="l"/>
              </a:tabLst>
            </a:pPr>
            <a:r>
              <a:rPr sz="2600" spc="-155" dirty="0">
                <a:latin typeface="Arial"/>
                <a:cs typeface="Arial"/>
              </a:rPr>
              <a:t>Jumlah </a:t>
            </a:r>
            <a:r>
              <a:rPr sz="2600" spc="-110" dirty="0">
                <a:latin typeface="Arial"/>
                <a:cs typeface="Arial"/>
              </a:rPr>
              <a:t>skor </a:t>
            </a:r>
            <a:r>
              <a:rPr sz="2600" spc="-35" dirty="0">
                <a:latin typeface="Arial"/>
                <a:cs typeface="Arial"/>
              </a:rPr>
              <a:t>tertinggi </a:t>
            </a:r>
            <a:r>
              <a:rPr sz="2600" spc="-45" dirty="0">
                <a:latin typeface="Arial"/>
                <a:cs typeface="Arial"/>
              </a:rPr>
              <a:t>untuk </a:t>
            </a:r>
            <a:r>
              <a:rPr sz="2600" spc="-20" dirty="0">
                <a:latin typeface="Arial"/>
                <a:cs typeface="Arial"/>
              </a:rPr>
              <a:t>item </a:t>
            </a:r>
            <a:r>
              <a:rPr sz="2600" spc="-325" dirty="0">
                <a:latin typeface="Arial"/>
                <a:cs typeface="Arial"/>
              </a:rPr>
              <a:t>SANGAT </a:t>
            </a:r>
            <a:r>
              <a:rPr sz="2600" spc="-385" dirty="0">
                <a:latin typeface="Arial"/>
                <a:cs typeface="Arial"/>
              </a:rPr>
              <a:t>CEPAT </a:t>
            </a:r>
            <a:r>
              <a:rPr sz="2600" spc="-95" dirty="0">
                <a:latin typeface="Arial"/>
                <a:cs typeface="Arial"/>
              </a:rPr>
              <a:t>ialah </a:t>
            </a:r>
            <a:r>
              <a:rPr sz="2600" spc="-125" dirty="0">
                <a:latin typeface="Arial"/>
                <a:cs typeface="Arial"/>
              </a:rPr>
              <a:t>5 </a:t>
            </a:r>
            <a:r>
              <a:rPr sz="2600" spc="-175" dirty="0">
                <a:latin typeface="Arial"/>
                <a:cs typeface="Arial"/>
              </a:rPr>
              <a:t>x </a:t>
            </a:r>
            <a:r>
              <a:rPr sz="2600" spc="-135" dirty="0">
                <a:latin typeface="Arial"/>
                <a:cs typeface="Arial"/>
              </a:rPr>
              <a:t>70 </a:t>
            </a:r>
            <a:r>
              <a:rPr sz="2600" spc="-220" dirty="0">
                <a:latin typeface="Arial"/>
                <a:cs typeface="Arial"/>
              </a:rPr>
              <a:t>=  </a:t>
            </a:r>
            <a:r>
              <a:rPr sz="2600" spc="-120" dirty="0">
                <a:latin typeface="Arial"/>
                <a:cs typeface="Arial"/>
              </a:rPr>
              <a:t>350, </a:t>
            </a:r>
            <a:r>
              <a:rPr sz="2600" spc="-165" dirty="0">
                <a:latin typeface="Arial"/>
                <a:cs typeface="Arial"/>
              </a:rPr>
              <a:t>sedangkan </a:t>
            </a:r>
            <a:r>
              <a:rPr sz="2600" spc="-20" dirty="0">
                <a:latin typeface="Arial"/>
                <a:cs typeface="Arial"/>
              </a:rPr>
              <a:t>item </a:t>
            </a:r>
            <a:r>
              <a:rPr sz="2600" spc="-325" dirty="0">
                <a:latin typeface="Arial"/>
                <a:cs typeface="Arial"/>
              </a:rPr>
              <a:t>SANGAT </a:t>
            </a:r>
            <a:r>
              <a:rPr sz="2600" spc="-240" dirty="0">
                <a:latin typeface="Arial"/>
                <a:cs typeface="Arial"/>
              </a:rPr>
              <a:t>LAMBAT </a:t>
            </a:r>
            <a:r>
              <a:rPr sz="2600" spc="-90" dirty="0">
                <a:latin typeface="Arial"/>
                <a:cs typeface="Arial"/>
              </a:rPr>
              <a:t>ialah </a:t>
            </a:r>
            <a:r>
              <a:rPr sz="2600" spc="-125" dirty="0">
                <a:latin typeface="Arial"/>
                <a:cs typeface="Arial"/>
              </a:rPr>
              <a:t>1 </a:t>
            </a:r>
            <a:r>
              <a:rPr sz="2600" spc="-175" dirty="0">
                <a:latin typeface="Arial"/>
                <a:cs typeface="Arial"/>
              </a:rPr>
              <a:t>x </a:t>
            </a:r>
            <a:r>
              <a:rPr sz="2600" spc="-130" dirty="0">
                <a:latin typeface="Arial"/>
                <a:cs typeface="Arial"/>
              </a:rPr>
              <a:t>70 </a:t>
            </a:r>
            <a:r>
              <a:rPr sz="2600" spc="-220" dirty="0">
                <a:latin typeface="Arial"/>
                <a:cs typeface="Arial"/>
              </a:rPr>
              <a:t>= </a:t>
            </a:r>
            <a:r>
              <a:rPr sz="2600" spc="-114" dirty="0">
                <a:latin typeface="Arial"/>
                <a:cs typeface="Arial"/>
              </a:rPr>
              <a:t>70. </a:t>
            </a:r>
            <a:r>
              <a:rPr sz="2600" spc="-160" dirty="0" err="1">
                <a:latin typeface="Arial"/>
                <a:cs typeface="Arial"/>
              </a:rPr>
              <a:t>Jadi</a:t>
            </a:r>
            <a:r>
              <a:rPr sz="2600" spc="-160" dirty="0" smtClean="0">
                <a:latin typeface="Arial"/>
                <a:cs typeface="Arial"/>
              </a:rPr>
              <a:t>, </a:t>
            </a:r>
            <a:r>
              <a:rPr sz="2600" spc="-65" dirty="0">
                <a:latin typeface="Arial"/>
                <a:cs typeface="Arial"/>
              </a:rPr>
              <a:t>jika </a:t>
            </a:r>
            <a:r>
              <a:rPr sz="2600" spc="5" dirty="0">
                <a:latin typeface="Arial"/>
                <a:cs typeface="Arial"/>
              </a:rPr>
              <a:t>total </a:t>
            </a:r>
            <a:r>
              <a:rPr sz="2600" spc="-110" dirty="0">
                <a:latin typeface="Arial"/>
                <a:cs typeface="Arial"/>
              </a:rPr>
              <a:t>skor </a:t>
            </a:r>
            <a:r>
              <a:rPr sz="2600" spc="-85" dirty="0">
                <a:latin typeface="Arial"/>
                <a:cs typeface="Arial"/>
              </a:rPr>
              <a:t>penilaian </a:t>
            </a:r>
            <a:r>
              <a:rPr sz="2600" spc="-114" dirty="0">
                <a:latin typeface="Arial"/>
                <a:cs typeface="Arial"/>
              </a:rPr>
              <a:t>panelis </a:t>
            </a:r>
            <a:r>
              <a:rPr sz="2600" spc="-30" dirty="0">
                <a:latin typeface="Arial"/>
                <a:cs typeface="Arial"/>
              </a:rPr>
              <a:t>di </a:t>
            </a:r>
            <a:r>
              <a:rPr sz="2600" spc="-75" dirty="0">
                <a:latin typeface="Arial"/>
                <a:cs typeface="Arial"/>
              </a:rPr>
              <a:t>peroleh </a:t>
            </a:r>
            <a:r>
              <a:rPr sz="2600" spc="-165" dirty="0">
                <a:latin typeface="Arial"/>
                <a:cs typeface="Arial"/>
              </a:rPr>
              <a:t>angka </a:t>
            </a:r>
            <a:r>
              <a:rPr sz="2600" spc="-120" dirty="0">
                <a:latin typeface="Arial"/>
                <a:cs typeface="Arial"/>
              </a:rPr>
              <a:t>157, </a:t>
            </a:r>
            <a:r>
              <a:rPr sz="2600" spc="-155" dirty="0">
                <a:latin typeface="Arial"/>
                <a:cs typeface="Arial"/>
              </a:rPr>
              <a:t>maka  </a:t>
            </a:r>
            <a:r>
              <a:rPr sz="2600" spc="-85" dirty="0">
                <a:latin typeface="Arial"/>
                <a:cs typeface="Arial"/>
              </a:rPr>
              <a:t>penilaian </a:t>
            </a:r>
            <a:r>
              <a:rPr sz="2600" spc="-50" dirty="0">
                <a:latin typeface="Arial"/>
                <a:cs typeface="Arial"/>
              </a:rPr>
              <a:t>interpretasi </a:t>
            </a:r>
            <a:r>
              <a:rPr sz="2600" spc="-110" dirty="0">
                <a:latin typeface="Arial"/>
                <a:cs typeface="Arial"/>
              </a:rPr>
              <a:t>panelis </a:t>
            </a:r>
            <a:r>
              <a:rPr sz="2600" spc="-80" dirty="0">
                <a:latin typeface="Arial"/>
                <a:cs typeface="Arial"/>
              </a:rPr>
              <a:t>terhadap </a:t>
            </a:r>
            <a:r>
              <a:rPr sz="2600" spc="-120" dirty="0">
                <a:latin typeface="Arial"/>
                <a:cs typeface="Arial"/>
              </a:rPr>
              <a:t>kecepatan </a:t>
            </a:r>
            <a:r>
              <a:rPr sz="2600" spc="-114" dirty="0">
                <a:latin typeface="Arial"/>
                <a:cs typeface="Arial"/>
              </a:rPr>
              <a:t>sistem  </a:t>
            </a:r>
            <a:r>
              <a:rPr sz="2600" spc="-55" dirty="0">
                <a:latin typeface="Arial"/>
                <a:cs typeface="Arial"/>
              </a:rPr>
              <a:t>tersebut </a:t>
            </a:r>
            <a:r>
              <a:rPr sz="2600" spc="-125" dirty="0">
                <a:latin typeface="Arial"/>
                <a:cs typeface="Arial"/>
              </a:rPr>
              <a:t>adalah </a:t>
            </a:r>
            <a:r>
              <a:rPr sz="2600" spc="-105" dirty="0">
                <a:latin typeface="Arial"/>
                <a:cs typeface="Arial"/>
              </a:rPr>
              <a:t>hasil </a:t>
            </a:r>
            <a:r>
              <a:rPr sz="2600" spc="-50" dirty="0">
                <a:latin typeface="Arial"/>
                <a:cs typeface="Arial"/>
              </a:rPr>
              <a:t>nilai </a:t>
            </a:r>
            <a:r>
              <a:rPr sz="2600" spc="-155" dirty="0">
                <a:latin typeface="Arial"/>
                <a:cs typeface="Arial"/>
              </a:rPr>
              <a:t>yang </a:t>
            </a:r>
            <a:r>
              <a:rPr sz="2600" spc="-85" dirty="0">
                <a:latin typeface="Arial"/>
                <a:cs typeface="Arial"/>
              </a:rPr>
              <a:t>dihasil </a:t>
            </a:r>
            <a:r>
              <a:rPr sz="2600" spc="-140" dirty="0">
                <a:latin typeface="Arial"/>
                <a:cs typeface="Arial"/>
              </a:rPr>
              <a:t>dengan </a:t>
            </a:r>
            <a:r>
              <a:rPr sz="2600" spc="-145" dirty="0">
                <a:latin typeface="Arial"/>
                <a:cs typeface="Arial"/>
              </a:rPr>
              <a:t>menggunakan  </a:t>
            </a:r>
            <a:r>
              <a:rPr sz="2600" spc="-105" dirty="0">
                <a:latin typeface="Arial"/>
                <a:cs typeface="Arial"/>
              </a:rPr>
              <a:t>rumus </a:t>
            </a:r>
            <a:r>
              <a:rPr sz="2600" spc="-120" dirty="0">
                <a:latin typeface="Arial"/>
                <a:cs typeface="Arial"/>
              </a:rPr>
              <a:t>Index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sz="2600" spc="-260" dirty="0">
                <a:latin typeface="Arial"/>
                <a:cs typeface="Arial"/>
              </a:rPr>
              <a:t>%.</a:t>
            </a:r>
            <a:endParaRPr sz="2600" dirty="0">
              <a:latin typeface="Arial"/>
              <a:cs typeface="Arial"/>
            </a:endParaRPr>
          </a:p>
          <a:p>
            <a:pPr marL="355600" indent="-342900" algn="just">
              <a:spcBef>
                <a:spcPts val="310"/>
              </a:spcBef>
              <a:buChar char="•"/>
              <a:tabLst>
                <a:tab pos="354965" algn="l"/>
                <a:tab pos="355600" algn="l"/>
                <a:tab pos="2760345" algn="l"/>
                <a:tab pos="3074035" algn="l"/>
              </a:tabLst>
            </a:pPr>
            <a:r>
              <a:rPr sz="2600" spc="-280" dirty="0">
                <a:latin typeface="Arial"/>
                <a:cs typeface="Arial"/>
              </a:rPr>
              <a:t>RUMUS</a:t>
            </a:r>
            <a:r>
              <a:rPr sz="2600" spc="-145" dirty="0">
                <a:latin typeface="Arial"/>
                <a:cs typeface="Arial"/>
              </a:rPr>
              <a:t> </a:t>
            </a:r>
            <a:r>
              <a:rPr sz="2600" spc="-280" dirty="0">
                <a:latin typeface="Arial"/>
                <a:cs typeface="Arial"/>
              </a:rPr>
              <a:t>INDEX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-450" dirty="0">
                <a:latin typeface="Arial"/>
                <a:cs typeface="Arial"/>
              </a:rPr>
              <a:t>%	</a:t>
            </a:r>
            <a:r>
              <a:rPr sz="2600" spc="-220" dirty="0">
                <a:latin typeface="Arial"/>
                <a:cs typeface="Arial"/>
              </a:rPr>
              <a:t>=	</a:t>
            </a:r>
            <a:r>
              <a:rPr sz="2600" b="1" spc="-145" dirty="0">
                <a:latin typeface="Arial"/>
                <a:cs typeface="Arial"/>
              </a:rPr>
              <a:t>Total </a:t>
            </a:r>
            <a:r>
              <a:rPr sz="2600" b="1" spc="-245" dirty="0">
                <a:latin typeface="Arial"/>
                <a:cs typeface="Arial"/>
              </a:rPr>
              <a:t>Skor </a:t>
            </a:r>
            <a:r>
              <a:rPr sz="2600" b="1" spc="395" dirty="0">
                <a:latin typeface="Arial"/>
                <a:cs typeface="Arial"/>
              </a:rPr>
              <a:t>/ </a:t>
            </a:r>
            <a:r>
              <a:rPr sz="2600" b="1" spc="-380" dirty="0">
                <a:latin typeface="Arial"/>
                <a:cs typeface="Arial"/>
              </a:rPr>
              <a:t>Y </a:t>
            </a:r>
            <a:r>
              <a:rPr sz="2600" b="1" spc="-250" dirty="0">
                <a:latin typeface="Arial"/>
                <a:cs typeface="Arial"/>
              </a:rPr>
              <a:t>x</a:t>
            </a:r>
            <a:r>
              <a:rPr sz="2600" b="1" spc="-340" dirty="0">
                <a:latin typeface="Arial"/>
                <a:cs typeface="Arial"/>
              </a:rPr>
              <a:t> </a:t>
            </a:r>
            <a:r>
              <a:rPr sz="2600" b="1" spc="-135" dirty="0">
                <a:latin typeface="Arial"/>
                <a:cs typeface="Arial"/>
              </a:rPr>
              <a:t>100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31519"/>
            <a:ext cx="7771130" cy="87908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0002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pc="-600" dirty="0"/>
              <a:t>PRA</a:t>
            </a:r>
            <a:r>
              <a:rPr spc="-240" dirty="0"/>
              <a:t> </a:t>
            </a:r>
            <a:r>
              <a:rPr spc="-325" dirty="0"/>
              <a:t>Penyelesaian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8800" y="2035555"/>
            <a:ext cx="7533640" cy="505523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marR="5080" indent="-342900" algn="just"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70" dirty="0">
                <a:latin typeface="Arial"/>
                <a:cs typeface="Arial"/>
              </a:rPr>
              <a:t>Sebelum </a:t>
            </a:r>
            <a:r>
              <a:rPr sz="2800" spc="-140" dirty="0">
                <a:latin typeface="Arial"/>
                <a:cs typeface="Arial"/>
              </a:rPr>
              <a:t>menyelesaikannya </a:t>
            </a:r>
            <a:r>
              <a:rPr sz="2800" spc="-45" dirty="0">
                <a:latin typeface="Arial"/>
                <a:cs typeface="Arial"/>
              </a:rPr>
              <a:t>kita </a:t>
            </a:r>
            <a:r>
              <a:rPr sz="2800" spc="-135" dirty="0" err="1">
                <a:latin typeface="Arial"/>
                <a:cs typeface="Arial"/>
              </a:rPr>
              <a:t>harus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05" dirty="0" err="1" smtClean="0">
                <a:latin typeface="Arial"/>
                <a:cs typeface="Arial"/>
              </a:rPr>
              <a:t>mengetahui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interval </a:t>
            </a:r>
            <a:r>
              <a:rPr sz="2800" spc="-170" dirty="0">
                <a:latin typeface="Arial"/>
                <a:cs typeface="Arial"/>
              </a:rPr>
              <a:t>(Jarak) </a:t>
            </a:r>
            <a:r>
              <a:rPr sz="2800" spc="-135" dirty="0">
                <a:latin typeface="Arial"/>
                <a:cs typeface="Arial"/>
              </a:rPr>
              <a:t>dan </a:t>
            </a:r>
            <a:r>
              <a:rPr sz="2800" spc="-55" dirty="0">
                <a:latin typeface="Arial"/>
                <a:cs typeface="Arial"/>
              </a:rPr>
              <a:t>interpretasi </a:t>
            </a:r>
            <a:r>
              <a:rPr sz="2800" spc="-135" dirty="0">
                <a:latin typeface="Arial"/>
                <a:cs typeface="Arial"/>
              </a:rPr>
              <a:t>persen </a:t>
            </a:r>
            <a:r>
              <a:rPr sz="2800" spc="-160" dirty="0">
                <a:latin typeface="Arial"/>
                <a:cs typeface="Arial"/>
              </a:rPr>
              <a:t>agar </a:t>
            </a:r>
            <a:r>
              <a:rPr sz="2800" spc="-105" dirty="0" err="1" smtClean="0">
                <a:latin typeface="Arial"/>
                <a:cs typeface="Arial"/>
              </a:rPr>
              <a:t>mengetahui</a:t>
            </a:r>
            <a:r>
              <a:rPr sz="2800" spc="-105" dirty="0" smtClean="0">
                <a:latin typeface="Arial"/>
                <a:cs typeface="Arial"/>
              </a:rPr>
              <a:t> </a:t>
            </a:r>
            <a:r>
              <a:rPr sz="2800" spc="-95" dirty="0">
                <a:latin typeface="Arial"/>
                <a:cs typeface="Arial"/>
              </a:rPr>
              <a:t>penilaian </a:t>
            </a:r>
            <a:r>
              <a:rPr sz="2800" spc="-155" dirty="0">
                <a:latin typeface="Arial"/>
                <a:cs typeface="Arial"/>
              </a:rPr>
              <a:t>dengan </a:t>
            </a:r>
            <a:r>
              <a:rPr sz="2800" spc="-80" dirty="0">
                <a:latin typeface="Arial"/>
                <a:cs typeface="Arial"/>
              </a:rPr>
              <a:t>metode </a:t>
            </a:r>
            <a:r>
              <a:rPr sz="2800" spc="-110" dirty="0">
                <a:latin typeface="Arial"/>
                <a:cs typeface="Arial"/>
              </a:rPr>
              <a:t>mencari </a:t>
            </a:r>
            <a:r>
              <a:rPr sz="2800" spc="-60" dirty="0">
                <a:latin typeface="Arial"/>
                <a:cs typeface="Arial"/>
              </a:rPr>
              <a:t>Interval </a:t>
            </a:r>
            <a:r>
              <a:rPr sz="2800" spc="-125" dirty="0">
                <a:latin typeface="Arial"/>
                <a:cs typeface="Arial"/>
              </a:rPr>
              <a:t>skor </a:t>
            </a:r>
            <a:r>
              <a:rPr sz="2800" spc="-130" dirty="0">
                <a:latin typeface="Arial"/>
                <a:cs typeface="Arial"/>
              </a:rPr>
              <a:t>persen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b="1" spc="-60" dirty="0">
                <a:latin typeface="Arial"/>
                <a:cs typeface="Arial"/>
              </a:rPr>
              <a:t>(I)</a:t>
            </a:r>
            <a:r>
              <a:rPr sz="2800" spc="-60" dirty="0">
                <a:latin typeface="Arial"/>
                <a:cs typeface="Arial"/>
              </a:rPr>
              <a:t>.</a:t>
            </a:r>
            <a:endParaRPr sz="2800" dirty="0">
              <a:latin typeface="Arial"/>
              <a:cs typeface="Arial"/>
            </a:endParaRPr>
          </a:p>
          <a:p>
            <a:pPr algn="just">
              <a:spcBef>
                <a:spcPts val="40"/>
              </a:spcBef>
              <a:buFont typeface="Arial"/>
              <a:buChar char="•"/>
            </a:pPr>
            <a:endParaRPr sz="3450" dirty="0">
              <a:latin typeface="Times New Roman"/>
              <a:cs typeface="Times New Roman"/>
            </a:endParaRPr>
          </a:p>
          <a:p>
            <a:pPr marL="12700" algn="just"/>
            <a:r>
              <a:rPr sz="2800" b="1" spc="-260" dirty="0">
                <a:latin typeface="Arial"/>
                <a:cs typeface="Arial"/>
              </a:rPr>
              <a:t>RUMUS</a:t>
            </a:r>
            <a:r>
              <a:rPr sz="2800" b="1" spc="-145" dirty="0">
                <a:latin typeface="Arial"/>
                <a:cs typeface="Arial"/>
              </a:rPr>
              <a:t> </a:t>
            </a:r>
            <a:r>
              <a:rPr sz="2800" b="1" spc="-325" dirty="0">
                <a:latin typeface="Arial"/>
                <a:cs typeface="Arial"/>
              </a:rPr>
              <a:t>INTERVAL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spcBef>
                <a:spcPts val="3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35" dirty="0">
                <a:latin typeface="Arial"/>
                <a:cs typeface="Arial"/>
              </a:rPr>
              <a:t>I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b="1" spc="-140" dirty="0">
                <a:latin typeface="Arial"/>
                <a:cs typeface="Arial"/>
              </a:rPr>
              <a:t>100 </a:t>
            </a:r>
            <a:r>
              <a:rPr sz="2800" b="1" spc="425" dirty="0">
                <a:latin typeface="Arial"/>
                <a:cs typeface="Arial"/>
              </a:rPr>
              <a:t>/</a:t>
            </a:r>
            <a:r>
              <a:rPr sz="2800" b="1" spc="90" dirty="0">
                <a:latin typeface="Arial"/>
                <a:cs typeface="Arial"/>
              </a:rPr>
              <a:t> </a:t>
            </a:r>
            <a:r>
              <a:rPr sz="2800" b="1" spc="-260" dirty="0">
                <a:latin typeface="Arial"/>
                <a:cs typeface="Arial"/>
              </a:rPr>
              <a:t>Jumlah </a:t>
            </a:r>
            <a:r>
              <a:rPr sz="2800" b="1" spc="-265" dirty="0">
                <a:latin typeface="Arial"/>
                <a:cs typeface="Arial"/>
              </a:rPr>
              <a:t>Skor </a:t>
            </a:r>
            <a:r>
              <a:rPr sz="2800" b="1" spc="-90" dirty="0">
                <a:latin typeface="Arial"/>
                <a:cs typeface="Arial"/>
              </a:rPr>
              <a:t>(likert)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spcBef>
                <a:spcPts val="35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30" dirty="0">
                <a:latin typeface="Arial"/>
                <a:cs typeface="Arial"/>
              </a:rPr>
              <a:t>Maka </a:t>
            </a:r>
            <a:r>
              <a:rPr sz="2800" spc="-240" dirty="0">
                <a:latin typeface="Arial"/>
                <a:cs typeface="Arial"/>
              </a:rPr>
              <a:t>= </a:t>
            </a:r>
            <a:r>
              <a:rPr sz="2800" spc="-140" dirty="0">
                <a:latin typeface="Arial"/>
                <a:cs typeface="Arial"/>
              </a:rPr>
              <a:t>100 </a:t>
            </a:r>
            <a:r>
              <a:rPr sz="2800" spc="300" dirty="0">
                <a:latin typeface="Arial"/>
                <a:cs typeface="Arial"/>
              </a:rPr>
              <a:t>/ </a:t>
            </a:r>
            <a:r>
              <a:rPr sz="2800" spc="-140" dirty="0">
                <a:latin typeface="Arial"/>
                <a:cs typeface="Arial"/>
              </a:rPr>
              <a:t>5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50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20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155" dirty="0">
                <a:latin typeface="Arial"/>
                <a:cs typeface="Arial"/>
              </a:rPr>
              <a:t>Hasil </a:t>
            </a:r>
            <a:r>
              <a:rPr sz="2800" spc="-85" dirty="0">
                <a:latin typeface="Arial"/>
                <a:cs typeface="Arial"/>
              </a:rPr>
              <a:t>(I) </a:t>
            </a:r>
            <a:r>
              <a:rPr sz="2800" spc="-240" dirty="0">
                <a:latin typeface="Arial"/>
                <a:cs typeface="Arial"/>
              </a:rPr>
              <a:t>=</a:t>
            </a:r>
            <a:r>
              <a:rPr sz="2800" spc="-20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20</a:t>
            </a:r>
            <a:endParaRPr sz="2800" dirty="0">
              <a:latin typeface="Arial"/>
              <a:cs typeface="Arial"/>
            </a:endParaRPr>
          </a:p>
          <a:p>
            <a:pPr marL="355600" marR="699135" algn="just">
              <a:spcBef>
                <a:spcPts val="215"/>
              </a:spcBef>
            </a:pPr>
            <a:r>
              <a:rPr sz="2800" spc="-60" dirty="0">
                <a:latin typeface="Arial"/>
                <a:cs typeface="Arial"/>
              </a:rPr>
              <a:t>(Ini </a:t>
            </a:r>
            <a:r>
              <a:rPr sz="2800" spc="-140" dirty="0">
                <a:latin typeface="Arial"/>
                <a:cs typeface="Arial"/>
              </a:rPr>
              <a:t>adalah </a:t>
            </a:r>
            <a:r>
              <a:rPr sz="2800" spc="-80" dirty="0">
                <a:latin typeface="Arial"/>
                <a:cs typeface="Arial"/>
              </a:rPr>
              <a:t>intervalnya </a:t>
            </a:r>
            <a:r>
              <a:rPr sz="2800" spc="-100" dirty="0">
                <a:latin typeface="Arial"/>
                <a:cs typeface="Arial"/>
              </a:rPr>
              <a:t>jarak </a:t>
            </a:r>
            <a:r>
              <a:rPr sz="2800" spc="-65" dirty="0">
                <a:latin typeface="Arial"/>
                <a:cs typeface="Arial"/>
              </a:rPr>
              <a:t>dari </a:t>
            </a:r>
            <a:r>
              <a:rPr sz="2800" spc="-80" dirty="0" err="1">
                <a:latin typeface="Arial"/>
                <a:cs typeface="Arial"/>
              </a:rPr>
              <a:t>terendah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140" dirty="0" smtClean="0">
                <a:latin typeface="Arial"/>
                <a:cs typeface="Arial"/>
              </a:rPr>
              <a:t>0</a:t>
            </a:r>
            <a:r>
              <a:rPr sz="2800" spc="-490" dirty="0" smtClean="0">
                <a:latin typeface="Arial"/>
                <a:cs typeface="Arial"/>
              </a:rPr>
              <a:t>%</a:t>
            </a:r>
            <a:r>
              <a:rPr sz="2800" spc="-420" dirty="0" smtClean="0">
                <a:latin typeface="Arial"/>
                <a:cs typeface="Arial"/>
              </a:rPr>
              <a:t>   </a:t>
            </a:r>
            <a:r>
              <a:rPr sz="2800" spc="-150" dirty="0" err="1" smtClean="0">
                <a:latin typeface="Arial"/>
                <a:cs typeface="Arial"/>
              </a:rPr>
              <a:t>hingga</a:t>
            </a:r>
            <a:r>
              <a:rPr sz="2800" spc="-150" dirty="0" smtClean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tertinggi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04" dirty="0">
                <a:latin typeface="Arial"/>
                <a:cs typeface="Arial"/>
              </a:rPr>
              <a:t>100%)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762000"/>
            <a:ext cx="7771130" cy="1077218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45"/>
              </a:lnSpc>
            </a:pPr>
            <a:r>
              <a:rPr sz="4000" b="1" spc="-210" dirty="0">
                <a:solidFill>
                  <a:srgbClr val="FFFFFF"/>
                </a:solidFill>
                <a:latin typeface="Arial"/>
                <a:cs typeface="Arial"/>
              </a:rPr>
              <a:t>Kriteria </a:t>
            </a:r>
            <a:r>
              <a:rPr sz="4000" b="1" spc="-200" dirty="0" err="1">
                <a:solidFill>
                  <a:srgbClr val="FFFFFF"/>
                </a:solidFill>
                <a:latin typeface="Arial"/>
                <a:cs typeface="Arial"/>
              </a:rPr>
              <a:t>interpretasi</a:t>
            </a:r>
            <a:r>
              <a:rPr sz="40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345" dirty="0" err="1" smtClean="0">
                <a:solidFill>
                  <a:srgbClr val="FFFFFF"/>
                </a:solidFill>
                <a:latin typeface="Arial"/>
                <a:cs typeface="Arial"/>
              </a:rPr>
              <a:t>skor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b="1" spc="-285" dirty="0" err="1" smtClean="0">
                <a:solidFill>
                  <a:srgbClr val="FFFFFF"/>
                </a:solidFill>
                <a:latin typeface="Arial"/>
                <a:cs typeface="Arial"/>
              </a:rPr>
              <a:t>berdasarkan</a:t>
            </a:r>
            <a:r>
              <a:rPr sz="4000" b="1" spc="-2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b="1" spc="-185" dirty="0">
                <a:solidFill>
                  <a:srgbClr val="FFFFFF"/>
                </a:solidFill>
                <a:latin typeface="Arial"/>
                <a:cs typeface="Arial"/>
              </a:rPr>
              <a:t>interval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28800" y="2608580"/>
            <a:ext cx="7771130" cy="335476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60"/>
              </a:spcBef>
              <a:buChar char="•"/>
              <a:tabLst>
                <a:tab pos="355600" algn="l"/>
                <a:tab pos="2475230" algn="l"/>
              </a:tabLst>
            </a:pPr>
            <a:r>
              <a:rPr sz="3600" spc="-240" dirty="0">
                <a:latin typeface="Arial"/>
                <a:cs typeface="Arial"/>
              </a:rPr>
              <a:t>Angka</a:t>
            </a:r>
            <a:r>
              <a:rPr sz="3600" spc="-180" dirty="0">
                <a:latin typeface="Arial"/>
                <a:cs typeface="Arial"/>
              </a:rPr>
              <a:t> </a:t>
            </a:r>
            <a:r>
              <a:rPr sz="3600" spc="-405" dirty="0">
                <a:latin typeface="Arial"/>
                <a:cs typeface="Arial"/>
              </a:rPr>
              <a:t>0%	</a:t>
            </a:r>
            <a:r>
              <a:rPr sz="3600" spc="-210" dirty="0">
                <a:latin typeface="Arial"/>
                <a:cs typeface="Arial"/>
              </a:rPr>
              <a:t>– </a:t>
            </a:r>
            <a:r>
              <a:rPr sz="3600" spc="-245" dirty="0">
                <a:latin typeface="Arial"/>
                <a:cs typeface="Arial"/>
              </a:rPr>
              <a:t>19,99% </a:t>
            </a:r>
            <a:r>
              <a:rPr sz="3600" spc="-310" dirty="0">
                <a:latin typeface="Arial"/>
                <a:cs typeface="Arial"/>
              </a:rPr>
              <a:t>= </a:t>
            </a:r>
            <a:r>
              <a:rPr sz="3600" b="1" spc="-315" dirty="0">
                <a:latin typeface="Arial"/>
                <a:cs typeface="Arial"/>
              </a:rPr>
              <a:t>Sangat</a:t>
            </a:r>
            <a:r>
              <a:rPr sz="3600" b="1" spc="-40" dirty="0">
                <a:latin typeface="Arial"/>
                <a:cs typeface="Arial"/>
              </a:rPr>
              <a:t> </a:t>
            </a:r>
            <a:r>
              <a:rPr sz="3600" b="1" spc="-275" dirty="0">
                <a:latin typeface="Arial"/>
                <a:cs typeface="Arial"/>
              </a:rPr>
              <a:t>Lambat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  <a:tab pos="4404360" algn="l"/>
              </a:tabLst>
            </a:pPr>
            <a:r>
              <a:rPr sz="3600" spc="-240" dirty="0">
                <a:latin typeface="Arial"/>
                <a:cs typeface="Arial"/>
              </a:rPr>
              <a:t>Angka </a:t>
            </a:r>
            <a:r>
              <a:rPr sz="3600" spc="-335" dirty="0">
                <a:latin typeface="Arial"/>
                <a:cs typeface="Arial"/>
              </a:rPr>
              <a:t>20%</a:t>
            </a:r>
            <a:r>
              <a:rPr sz="3600" spc="-120" dirty="0">
                <a:latin typeface="Arial"/>
                <a:cs typeface="Arial"/>
              </a:rPr>
              <a:t> </a:t>
            </a:r>
            <a:r>
              <a:rPr sz="3600" spc="-210" dirty="0">
                <a:latin typeface="Arial"/>
                <a:cs typeface="Arial"/>
              </a:rPr>
              <a:t>–</a:t>
            </a:r>
            <a:r>
              <a:rPr sz="3600" spc="-185" dirty="0">
                <a:latin typeface="Arial"/>
                <a:cs typeface="Arial"/>
              </a:rPr>
              <a:t> </a:t>
            </a:r>
            <a:r>
              <a:rPr sz="3600" spc="-245" dirty="0">
                <a:latin typeface="Arial"/>
                <a:cs typeface="Arial"/>
              </a:rPr>
              <a:t>39,99%	</a:t>
            </a:r>
            <a:r>
              <a:rPr sz="3600" spc="-310" dirty="0">
                <a:latin typeface="Arial"/>
                <a:cs typeface="Arial"/>
              </a:rPr>
              <a:t>=</a:t>
            </a:r>
            <a:r>
              <a:rPr sz="3600" spc="-204" dirty="0">
                <a:latin typeface="Arial"/>
                <a:cs typeface="Arial"/>
              </a:rPr>
              <a:t> </a:t>
            </a:r>
            <a:r>
              <a:rPr sz="3600" b="1" spc="-275" dirty="0">
                <a:latin typeface="Arial"/>
                <a:cs typeface="Arial"/>
              </a:rPr>
              <a:t>Lambat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  <a:tab pos="4404360" algn="l"/>
              </a:tabLst>
            </a:pPr>
            <a:r>
              <a:rPr sz="3600" spc="-240" dirty="0">
                <a:latin typeface="Arial"/>
                <a:cs typeface="Arial"/>
              </a:rPr>
              <a:t>Angka </a:t>
            </a:r>
            <a:r>
              <a:rPr sz="3600" spc="-335" dirty="0">
                <a:latin typeface="Arial"/>
                <a:cs typeface="Arial"/>
              </a:rPr>
              <a:t>40%</a:t>
            </a:r>
            <a:r>
              <a:rPr sz="3600" spc="-120" dirty="0">
                <a:latin typeface="Arial"/>
                <a:cs typeface="Arial"/>
              </a:rPr>
              <a:t> </a:t>
            </a:r>
            <a:r>
              <a:rPr sz="3600" spc="-210" dirty="0">
                <a:latin typeface="Arial"/>
                <a:cs typeface="Arial"/>
              </a:rPr>
              <a:t>–</a:t>
            </a:r>
            <a:r>
              <a:rPr sz="3600" spc="-185" dirty="0">
                <a:latin typeface="Arial"/>
                <a:cs typeface="Arial"/>
              </a:rPr>
              <a:t> </a:t>
            </a:r>
            <a:r>
              <a:rPr sz="3600" spc="-245" dirty="0">
                <a:latin typeface="Arial"/>
                <a:cs typeface="Arial"/>
              </a:rPr>
              <a:t>59,99%	</a:t>
            </a:r>
            <a:r>
              <a:rPr sz="3600" spc="-310" dirty="0">
                <a:latin typeface="Arial"/>
                <a:cs typeface="Arial"/>
              </a:rPr>
              <a:t>= </a:t>
            </a:r>
            <a:r>
              <a:rPr sz="3600" b="1" spc="-355" dirty="0">
                <a:latin typeface="Arial"/>
                <a:cs typeface="Arial"/>
              </a:rPr>
              <a:t>Cukup </a:t>
            </a:r>
            <a:r>
              <a:rPr sz="3600" b="1" spc="545" dirty="0">
                <a:latin typeface="Arial"/>
                <a:cs typeface="Arial"/>
              </a:rPr>
              <a:t>/</a:t>
            </a:r>
            <a:r>
              <a:rPr sz="3600" b="1" spc="20" dirty="0">
                <a:latin typeface="Arial"/>
                <a:cs typeface="Arial"/>
              </a:rPr>
              <a:t> </a:t>
            </a:r>
            <a:r>
              <a:rPr sz="3600" b="1" spc="-145" dirty="0">
                <a:latin typeface="Arial"/>
                <a:cs typeface="Arial"/>
              </a:rPr>
              <a:t>Netral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75"/>
              </a:spcBef>
              <a:buChar char="•"/>
              <a:tabLst>
                <a:tab pos="355600" algn="l"/>
                <a:tab pos="4404360" algn="l"/>
              </a:tabLst>
            </a:pPr>
            <a:r>
              <a:rPr sz="3600" spc="-240" dirty="0">
                <a:latin typeface="Arial"/>
                <a:cs typeface="Arial"/>
              </a:rPr>
              <a:t>Angka </a:t>
            </a:r>
            <a:r>
              <a:rPr sz="3600" spc="-335" dirty="0">
                <a:latin typeface="Arial"/>
                <a:cs typeface="Arial"/>
              </a:rPr>
              <a:t>60%</a:t>
            </a:r>
            <a:r>
              <a:rPr sz="3600" spc="-120" dirty="0">
                <a:latin typeface="Arial"/>
                <a:cs typeface="Arial"/>
              </a:rPr>
              <a:t> </a:t>
            </a:r>
            <a:r>
              <a:rPr sz="3600" spc="-210" dirty="0">
                <a:latin typeface="Arial"/>
                <a:cs typeface="Arial"/>
              </a:rPr>
              <a:t>–</a:t>
            </a:r>
            <a:r>
              <a:rPr sz="3600" spc="-185" dirty="0">
                <a:latin typeface="Arial"/>
                <a:cs typeface="Arial"/>
              </a:rPr>
              <a:t> </a:t>
            </a:r>
            <a:r>
              <a:rPr sz="3600" spc="-245" dirty="0">
                <a:latin typeface="Arial"/>
                <a:cs typeface="Arial"/>
              </a:rPr>
              <a:t>79,99%	</a:t>
            </a:r>
            <a:r>
              <a:rPr sz="3600" spc="-310" dirty="0">
                <a:latin typeface="Arial"/>
                <a:cs typeface="Arial"/>
              </a:rPr>
              <a:t>=</a:t>
            </a:r>
            <a:r>
              <a:rPr sz="3600" spc="-200" dirty="0">
                <a:latin typeface="Arial"/>
                <a:cs typeface="Arial"/>
              </a:rPr>
              <a:t> </a:t>
            </a:r>
            <a:r>
              <a:rPr sz="3600" b="1" spc="-270" dirty="0">
                <a:latin typeface="Arial"/>
                <a:cs typeface="Arial"/>
              </a:rPr>
              <a:t>Cepat</a:t>
            </a:r>
            <a:endParaRPr sz="36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65"/>
              </a:spcBef>
              <a:buChar char="•"/>
              <a:tabLst>
                <a:tab pos="355600" algn="l"/>
              </a:tabLst>
            </a:pPr>
            <a:r>
              <a:rPr sz="3600" spc="-240" dirty="0">
                <a:latin typeface="Arial"/>
                <a:cs typeface="Arial"/>
              </a:rPr>
              <a:t>Angka </a:t>
            </a:r>
            <a:r>
              <a:rPr sz="3600" spc="-335" dirty="0">
                <a:latin typeface="Arial"/>
                <a:cs typeface="Arial"/>
              </a:rPr>
              <a:t>80% </a:t>
            </a:r>
            <a:r>
              <a:rPr sz="3600" spc="-210" dirty="0">
                <a:latin typeface="Arial"/>
                <a:cs typeface="Arial"/>
              </a:rPr>
              <a:t>– </a:t>
            </a:r>
            <a:r>
              <a:rPr sz="3600" spc="-295" dirty="0">
                <a:latin typeface="Arial"/>
                <a:cs typeface="Arial"/>
              </a:rPr>
              <a:t>100% </a:t>
            </a:r>
            <a:r>
              <a:rPr sz="3600" spc="-310" dirty="0">
                <a:latin typeface="Arial"/>
                <a:cs typeface="Arial"/>
              </a:rPr>
              <a:t>= </a:t>
            </a:r>
            <a:r>
              <a:rPr sz="3600" b="1" spc="-315" dirty="0">
                <a:latin typeface="Arial"/>
                <a:cs typeface="Arial"/>
              </a:rPr>
              <a:t>Sangat</a:t>
            </a:r>
            <a:r>
              <a:rPr sz="3600" b="1" spc="235" dirty="0">
                <a:latin typeface="Arial"/>
                <a:cs typeface="Arial"/>
              </a:rPr>
              <a:t> </a:t>
            </a:r>
            <a:r>
              <a:rPr sz="3600" b="1" spc="-270" dirty="0">
                <a:latin typeface="Arial"/>
                <a:cs typeface="Arial"/>
              </a:rPr>
              <a:t>Cepat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4769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1155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10"/>
              </a:spcBef>
            </a:pPr>
            <a:r>
              <a:rPr sz="5400" spc="-400" dirty="0"/>
              <a:t>Penyelesaian</a:t>
            </a:r>
            <a:r>
              <a:rPr sz="5400" spc="-270" dirty="0"/>
              <a:t> </a:t>
            </a:r>
            <a:r>
              <a:rPr sz="5400" spc="-365" dirty="0"/>
              <a:t>Akhir</a:t>
            </a:r>
            <a:endParaRPr sz="5400" dirty="0"/>
          </a:p>
        </p:txBody>
      </p:sp>
      <p:sp>
        <p:nvSpPr>
          <p:cNvPr id="3" name="object 3"/>
          <p:cNvSpPr txBox="1"/>
          <p:nvPr/>
        </p:nvSpPr>
        <p:spPr>
          <a:xfrm>
            <a:off x="1752599" y="2847848"/>
            <a:ext cx="7847331" cy="33797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4000" b="1" spc="-225" dirty="0">
                <a:latin typeface="Arial"/>
                <a:cs typeface="Arial"/>
              </a:rPr>
              <a:t>Total </a:t>
            </a:r>
            <a:r>
              <a:rPr sz="4000" b="1" spc="-345" dirty="0">
                <a:latin typeface="Arial"/>
                <a:cs typeface="Arial"/>
              </a:rPr>
              <a:t>skor </a:t>
            </a:r>
            <a:r>
              <a:rPr sz="4000" b="1" spc="605" dirty="0">
                <a:latin typeface="Arial"/>
                <a:cs typeface="Arial"/>
              </a:rPr>
              <a:t>/ </a:t>
            </a:r>
            <a:r>
              <a:rPr sz="4000" b="1" spc="-590" dirty="0">
                <a:latin typeface="Arial"/>
                <a:cs typeface="Arial"/>
              </a:rPr>
              <a:t>Y </a:t>
            </a:r>
            <a:r>
              <a:rPr sz="4000" b="1" spc="-390" dirty="0">
                <a:latin typeface="Arial"/>
                <a:cs typeface="Arial"/>
              </a:rPr>
              <a:t>x</a:t>
            </a:r>
            <a:r>
              <a:rPr sz="4000" b="1" spc="-495" dirty="0">
                <a:latin typeface="Arial"/>
                <a:cs typeface="Arial"/>
              </a:rPr>
              <a:t> </a:t>
            </a:r>
            <a:r>
              <a:rPr sz="4000" b="1" spc="-204" dirty="0">
                <a:latin typeface="Arial"/>
                <a:cs typeface="Arial"/>
              </a:rPr>
              <a:t>100</a:t>
            </a:r>
            <a:endParaRPr sz="4000" dirty="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</a:pPr>
            <a:r>
              <a:rPr sz="4000" b="1" spc="-345" dirty="0">
                <a:latin typeface="Arial"/>
                <a:cs typeface="Arial"/>
              </a:rPr>
              <a:t>= </a:t>
            </a:r>
            <a:r>
              <a:rPr sz="4000" spc="-204" dirty="0">
                <a:latin typeface="Arial"/>
                <a:cs typeface="Arial"/>
              </a:rPr>
              <a:t>157 </a:t>
            </a:r>
            <a:r>
              <a:rPr sz="4000" spc="434" dirty="0" smtClean="0">
                <a:latin typeface="Arial"/>
                <a:cs typeface="Arial"/>
              </a:rPr>
              <a:t>/</a:t>
            </a:r>
            <a:r>
              <a:rPr sz="4000" spc="-204" dirty="0" smtClean="0">
                <a:latin typeface="Arial"/>
                <a:cs typeface="Arial"/>
              </a:rPr>
              <a:t>350 </a:t>
            </a:r>
            <a:r>
              <a:rPr sz="4000" spc="-270" dirty="0">
                <a:latin typeface="Arial"/>
                <a:cs typeface="Arial"/>
              </a:rPr>
              <a:t>x</a:t>
            </a:r>
            <a:r>
              <a:rPr sz="4000" spc="-780" dirty="0">
                <a:latin typeface="Arial"/>
                <a:cs typeface="Arial"/>
              </a:rPr>
              <a:t> </a:t>
            </a:r>
            <a:r>
              <a:rPr sz="4000" spc="-780" dirty="0" smtClean="0">
                <a:latin typeface="Arial"/>
                <a:cs typeface="Arial"/>
              </a:rPr>
              <a:t> </a:t>
            </a:r>
            <a:r>
              <a:rPr sz="4000" spc="-204" dirty="0" smtClean="0">
                <a:latin typeface="Arial"/>
                <a:cs typeface="Arial"/>
              </a:rPr>
              <a:t>100</a:t>
            </a:r>
            <a:endParaRPr sz="4000" dirty="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</a:pPr>
            <a:r>
              <a:rPr sz="4000" spc="-345" dirty="0">
                <a:latin typeface="Arial"/>
                <a:cs typeface="Arial"/>
              </a:rPr>
              <a:t>= </a:t>
            </a:r>
            <a:r>
              <a:rPr sz="4000" b="1" spc="-175" dirty="0">
                <a:latin typeface="Arial"/>
                <a:cs typeface="Arial"/>
              </a:rPr>
              <a:t>44.86</a:t>
            </a:r>
            <a:r>
              <a:rPr sz="4000" b="1" spc="-105" dirty="0">
                <a:latin typeface="Arial"/>
                <a:cs typeface="Arial"/>
              </a:rPr>
              <a:t> </a:t>
            </a:r>
            <a:r>
              <a:rPr sz="4000" b="1" spc="-360" dirty="0">
                <a:latin typeface="Arial"/>
                <a:cs typeface="Arial"/>
              </a:rPr>
              <a:t>%,</a:t>
            </a:r>
            <a:endParaRPr sz="40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58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4000" spc="-165" dirty="0">
                <a:latin typeface="Arial"/>
                <a:cs typeface="Arial"/>
              </a:rPr>
              <a:t>Kategori </a:t>
            </a:r>
            <a:r>
              <a:rPr sz="4000" spc="-210" dirty="0">
                <a:latin typeface="Arial"/>
                <a:cs typeface="Arial"/>
              </a:rPr>
              <a:t>Sistem: </a:t>
            </a:r>
            <a:r>
              <a:rPr sz="4000" b="1" spc="-520" dirty="0">
                <a:latin typeface="Arial"/>
                <a:cs typeface="Arial"/>
              </a:rPr>
              <a:t>CUKUP </a:t>
            </a:r>
            <a:r>
              <a:rPr sz="4000" b="1" spc="605" dirty="0">
                <a:latin typeface="Arial"/>
                <a:cs typeface="Arial"/>
              </a:rPr>
              <a:t>/</a:t>
            </a:r>
            <a:r>
              <a:rPr sz="4000" b="1" spc="-575" dirty="0">
                <a:latin typeface="Arial"/>
                <a:cs typeface="Arial"/>
              </a:rPr>
              <a:t> </a:t>
            </a:r>
            <a:r>
              <a:rPr sz="4000" b="1" spc="-555" dirty="0">
                <a:latin typeface="Arial"/>
                <a:cs typeface="Arial"/>
              </a:rPr>
              <a:t>NETRAL</a:t>
            </a:r>
            <a:endParaRPr sz="4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1876449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5879" y="636523"/>
            <a:ext cx="23247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spc="-1025" dirty="0">
                <a:latin typeface="Arial"/>
                <a:cs typeface="Arial"/>
              </a:rPr>
              <a:t>L</a:t>
            </a:r>
            <a:r>
              <a:rPr sz="5400" b="1" spc="-345" dirty="0">
                <a:latin typeface="Arial"/>
                <a:cs typeface="Arial"/>
              </a:rPr>
              <a:t>a</a:t>
            </a:r>
            <a:r>
              <a:rPr sz="5400" b="1" spc="-195" dirty="0">
                <a:latin typeface="Arial"/>
                <a:cs typeface="Arial"/>
              </a:rPr>
              <a:t>tih</a:t>
            </a:r>
            <a:r>
              <a:rPr sz="5400" b="1" spc="-270" dirty="0">
                <a:latin typeface="Arial"/>
                <a:cs typeface="Arial"/>
              </a:rPr>
              <a:t>a</a:t>
            </a:r>
            <a:r>
              <a:rPr sz="5400" b="1" spc="-395" dirty="0">
                <a:latin typeface="Arial"/>
                <a:cs typeface="Arial"/>
              </a:rPr>
              <a:t>n</a:t>
            </a:r>
            <a:r>
              <a:rPr sz="5400" b="1" spc="-310" dirty="0">
                <a:latin typeface="Arial"/>
                <a:cs typeface="Arial"/>
              </a:rPr>
              <a:t>;</a:t>
            </a:r>
            <a:endParaRPr sz="5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69480" y="2642107"/>
            <a:ext cx="8255520" cy="149079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3200" spc="-125" dirty="0">
                <a:latin typeface="Arial"/>
                <a:cs typeface="Arial"/>
              </a:rPr>
              <a:t>Buatlah </a:t>
            </a:r>
            <a:r>
              <a:rPr sz="3200" spc="-180" dirty="0">
                <a:latin typeface="Arial"/>
                <a:cs typeface="Arial"/>
              </a:rPr>
              <a:t>sebuah </a:t>
            </a:r>
            <a:r>
              <a:rPr sz="3200" spc="-50" dirty="0">
                <a:latin typeface="Arial"/>
                <a:cs typeface="Arial"/>
              </a:rPr>
              <a:t>daftar </a:t>
            </a:r>
            <a:r>
              <a:rPr sz="3200" spc="-114" dirty="0">
                <a:latin typeface="Arial"/>
                <a:cs typeface="Arial"/>
              </a:rPr>
              <a:t>pertanyaan </a:t>
            </a:r>
            <a:r>
              <a:rPr sz="3200" spc="-145" dirty="0" err="1">
                <a:latin typeface="Arial"/>
                <a:cs typeface="Arial"/>
              </a:rPr>
              <a:t>bagi</a:t>
            </a:r>
            <a:r>
              <a:rPr sz="3200" spc="-390" dirty="0">
                <a:latin typeface="Arial"/>
                <a:cs typeface="Arial"/>
              </a:rPr>
              <a:t> </a:t>
            </a:r>
            <a:r>
              <a:rPr sz="3200" spc="-135" dirty="0" err="1" smtClean="0">
                <a:latin typeface="Arial"/>
                <a:cs typeface="Arial"/>
              </a:rPr>
              <a:t>responden</a:t>
            </a:r>
            <a:r>
              <a:rPr sz="3200" spc="-135" dirty="0" smtClean="0">
                <a:latin typeface="Arial"/>
                <a:cs typeface="Arial"/>
              </a:rPr>
              <a:t> </a:t>
            </a:r>
            <a:r>
              <a:rPr sz="3200" spc="-195" dirty="0">
                <a:latin typeface="Arial"/>
                <a:cs typeface="Arial"/>
              </a:rPr>
              <a:t>yang </a:t>
            </a:r>
            <a:r>
              <a:rPr sz="3200" spc="-120" dirty="0">
                <a:latin typeface="Arial"/>
                <a:cs typeface="Arial"/>
              </a:rPr>
              <a:t>menunjukkan </a:t>
            </a:r>
            <a:r>
              <a:rPr sz="3200" spc="-55" dirty="0">
                <a:latin typeface="Arial"/>
                <a:cs typeface="Arial"/>
              </a:rPr>
              <a:t>tingkat </a:t>
            </a:r>
            <a:r>
              <a:rPr sz="3200" spc="-185" dirty="0">
                <a:latin typeface="Arial"/>
                <a:cs typeface="Arial"/>
              </a:rPr>
              <a:t>kepuasan </a:t>
            </a:r>
            <a:r>
              <a:rPr sz="3200" spc="-70" dirty="0" err="1">
                <a:latin typeface="Arial"/>
                <a:cs typeface="Arial"/>
              </a:rPr>
              <a:t>dari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125" dirty="0" err="1" smtClean="0">
                <a:latin typeface="Arial"/>
                <a:cs typeface="Arial"/>
              </a:rPr>
              <a:t>suatu</a:t>
            </a:r>
            <a:r>
              <a:rPr sz="3200" spc="-125" dirty="0" smtClean="0">
                <a:latin typeface="Arial"/>
                <a:cs typeface="Arial"/>
              </a:rPr>
              <a:t> </a:t>
            </a:r>
            <a:r>
              <a:rPr sz="3200" spc="-135" dirty="0">
                <a:latin typeface="Arial"/>
                <a:cs typeface="Arial"/>
              </a:rPr>
              <a:t>sistem </a:t>
            </a:r>
            <a:r>
              <a:rPr sz="3200" spc="-65" dirty="0">
                <a:latin typeface="Arial"/>
                <a:cs typeface="Arial"/>
              </a:rPr>
              <a:t>komputer </a:t>
            </a:r>
            <a:r>
              <a:rPr sz="3200" spc="-105" dirty="0">
                <a:latin typeface="Arial"/>
                <a:cs typeface="Arial"/>
              </a:rPr>
              <a:t>atau</a:t>
            </a:r>
            <a:r>
              <a:rPr sz="3200" spc="-305" dirty="0">
                <a:latin typeface="Arial"/>
                <a:cs typeface="Arial"/>
              </a:rPr>
              <a:t> </a:t>
            </a:r>
            <a:r>
              <a:rPr sz="3200" spc="-140" dirty="0">
                <a:latin typeface="Arial"/>
                <a:cs typeface="Arial"/>
              </a:rPr>
              <a:t>website??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00" y="501797"/>
            <a:ext cx="1009880" cy="133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Words>1476</Words>
  <Application>Microsoft Office PowerPoint</Application>
  <PresentationFormat>Custom</PresentationFormat>
  <Paragraphs>184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Trebuchet MS</vt:lpstr>
      <vt:lpstr>Office Theme</vt:lpstr>
      <vt:lpstr>PowerPoint Presentation</vt:lpstr>
      <vt:lpstr>Pendahuluan</vt:lpstr>
      <vt:lpstr>Evaluasi??</vt:lpstr>
      <vt:lpstr>Mengapa Evaluasi Dibutuhkan</vt:lpstr>
      <vt:lpstr>Tujuan Evaluasi IMK</vt:lpstr>
      <vt:lpstr>Kapan Evaluasi Dilakukan??</vt:lpstr>
      <vt:lpstr>Paradigma Evaluasi</vt:lpstr>
      <vt:lpstr>1. “Quick and Dirty” Evaluation</vt:lpstr>
      <vt:lpstr>2. Usability Testing</vt:lpstr>
      <vt:lpstr>3. Field Studies</vt:lpstr>
      <vt:lpstr>4. Predictive Evaluation</vt:lpstr>
      <vt:lpstr>Teknik-Teknik Evaluasi</vt:lpstr>
      <vt:lpstr>Hubungan Antara Paradigma dan  Teknik Evaluasi</vt:lpstr>
      <vt:lpstr>Hubungan Antara Paradigma dan  Teknik Evaluasi (lanj.)</vt:lpstr>
      <vt:lpstr>Hubungan Antara Paradigma dan  Teknik Evaluasi (lanj.)</vt:lpstr>
      <vt:lpstr>Hubungan Antara Paradigma dan  Teknik Evaluasi (lanj.)</vt:lpstr>
      <vt:lpstr>Skala Likert</vt:lpstr>
      <vt:lpstr>Skala Likert</vt:lpstr>
      <vt:lpstr>Tujuan Skala Likert</vt:lpstr>
      <vt:lpstr>Contoh Kasus</vt:lpstr>
      <vt:lpstr>Rangkuman Hasil Penilaian Panelis</vt:lpstr>
      <vt:lpstr>Rumus</vt:lpstr>
      <vt:lpstr>Proses Penilaian</vt:lpstr>
      <vt:lpstr>Interpretasi Skor Perhitungan</vt:lpstr>
      <vt:lpstr>PRA Penyelesaian</vt:lpstr>
      <vt:lpstr>PowerPoint Presentation</vt:lpstr>
      <vt:lpstr>Penyelesaian Akhir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 Stakeholders Requiremwnts and Comunication dan Collaboration Models</dc:title>
  <dc:creator>Larispa Web Developer</dc:creator>
  <cp:lastModifiedBy>INFORMATIKA</cp:lastModifiedBy>
  <cp:revision>6</cp:revision>
  <dcterms:created xsi:type="dcterms:W3CDTF">2019-02-18T04:57:25Z</dcterms:created>
  <dcterms:modified xsi:type="dcterms:W3CDTF">2019-02-23T14:42:01Z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2013-12-21T00:00:00Z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