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0"/>
  </p:notesMasterIdLst>
  <p:handoutMasterIdLst>
    <p:handoutMasterId r:id="rId21"/>
  </p:handoutMasterIdLst>
  <p:sldIdLst>
    <p:sldId id="331" r:id="rId2"/>
    <p:sldId id="332" r:id="rId3"/>
    <p:sldId id="256" r:id="rId4"/>
    <p:sldId id="300" r:id="rId5"/>
    <p:sldId id="297" r:id="rId6"/>
    <p:sldId id="271" r:id="rId7"/>
    <p:sldId id="319" r:id="rId8"/>
    <p:sldId id="320" r:id="rId9"/>
    <p:sldId id="321" r:id="rId10"/>
    <p:sldId id="302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279" r:id="rId19"/>
  </p:sldIdLst>
  <p:sldSz cx="9144000" cy="5143500" type="screen16x9"/>
  <p:notesSz cx="6858000" cy="9144000"/>
  <p:embeddedFontLst>
    <p:embeddedFont>
      <p:font typeface="Berlin Sans FB Demi" panose="020E0802020502020306" pitchFamily="34" charset="0"/>
      <p:bold r:id="rId22"/>
    </p:embeddedFont>
    <p:embeddedFont>
      <p:font typeface="Bodoni Bd BT" panose="02070803080706020303" pitchFamily="18" charset="0"/>
      <p:regular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Shadows Into Light" panose="020B0604020202020204" charset="0"/>
      <p:regular r:id="rId29"/>
    </p:embeddedFont>
    <p:embeddedFont>
      <p:font typeface="Varela Round" panose="020B0604020202020204" charset="-79"/>
      <p:regular r:id="rId30"/>
    </p:embeddedFont>
    <p:embeddedFont>
      <p:font typeface="Walter Turncoat" panose="020B0604020202020204" charset="0"/>
      <p:regular r:id="rId31"/>
    </p:embeddedFont>
    <p:embeddedFont>
      <p:font typeface="Work Sans" panose="020B060402020202020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733F77F-E787-4F83-BB23-690C284F30BF}">
  <a:tblStyle styleId="{6733F77F-E787-4F83-BB23-690C284F30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90" autoAdjust="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186F7A-28FA-40A8-9ECE-B16BFCAAEFB4}" type="datetimeFigureOut">
              <a:rPr lang="id-ID" smtClean="0"/>
              <a:t>06/06/2022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A312E-5CE8-4894-8BDD-4CBD71BE9442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7608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370731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6671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1310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d7d71393d1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d7d71393d1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8743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4090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45526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6019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yellow" type="title">
  <p:cSld name="TITLE">
    <p:bg>
      <p:bgPr>
        <a:solidFill>
          <a:schemeClr val="accen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1630650" y="1991813"/>
            <a:ext cx="58827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None/>
              <a:defRPr sz="58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4348076" y="4726751"/>
            <a:ext cx="548700" cy="2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1027950" y="517331"/>
            <a:ext cx="7088100" cy="68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79CB8"/>
              </a:buClr>
              <a:buSzPts val="2600"/>
              <a:buNone/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1070325" y="1438988"/>
            <a:ext cx="7056300" cy="306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▧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/>
          <p:nvPr/>
        </p:nvSpPr>
        <p:spPr>
          <a:xfrm>
            <a:off x="3120675" y="1149938"/>
            <a:ext cx="3060325" cy="11494"/>
          </a:xfrm>
          <a:custGeom>
            <a:avLst/>
            <a:gdLst/>
            <a:ahLst/>
            <a:cxnLst/>
            <a:rect l="l" t="t" r="r" b="b"/>
            <a:pathLst>
              <a:path w="122413" h="613" extrusionOk="0">
                <a:moveTo>
                  <a:pt x="0" y="317"/>
                </a:moveTo>
                <a:cubicBezTo>
                  <a:pt x="40797" y="1117"/>
                  <a:pt x="81609" y="0"/>
                  <a:pt x="122413" y="0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7" name="Google Shape;27;p5"/>
          <p:cNvSpPr/>
          <p:nvPr/>
        </p:nvSpPr>
        <p:spPr>
          <a:xfrm>
            <a:off x="3068250" y="1183294"/>
            <a:ext cx="3226850" cy="11906"/>
          </a:xfrm>
          <a:custGeom>
            <a:avLst/>
            <a:gdLst/>
            <a:ahLst/>
            <a:cxnLst/>
            <a:rect l="l" t="t" r="r" b="b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9" y="635"/>
                  <a:pt x="129074" y="635"/>
                </a:cubicBez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4348076" y="4726751"/>
            <a:ext cx="548700" cy="2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4348076" y="4726751"/>
            <a:ext cx="548700" cy="2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24513" y="275719"/>
            <a:ext cx="4757423" cy="4551961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1821650" y="1014450"/>
            <a:ext cx="3672000" cy="311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556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➜"/>
              <a:defRPr i="1">
                <a:solidFill>
                  <a:schemeClr val="dk1"/>
                </a:solidFill>
              </a:defRPr>
            </a:lvl1pPr>
            <a:lvl2pPr marL="914400" lvl="1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2pPr>
            <a:lvl3pPr marL="1371600" lvl="2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3pPr>
            <a:lvl4pPr marL="1828800" lvl="3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4pPr>
            <a:lvl5pPr marL="2286000" lvl="4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5pPr>
            <a:lvl6pPr marL="2743200" lvl="5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  <a:defRPr i="1">
                <a:solidFill>
                  <a:schemeClr val="dk1"/>
                </a:solidFill>
              </a:defRPr>
            </a:lvl6pPr>
            <a:lvl7pPr marL="3200400" lvl="6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  <a:defRPr i="1">
                <a:solidFill>
                  <a:schemeClr val="dk1"/>
                </a:solidFill>
              </a:defRPr>
            </a:lvl7pPr>
            <a:lvl8pPr marL="3657600" lvl="7" indent="-381000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 i="1">
                <a:solidFill>
                  <a:schemeClr val="dk1"/>
                </a:solidFill>
              </a:defRPr>
            </a:lvl8pPr>
            <a:lvl9pPr marL="4114800" lvl="8" indent="-381000" algn="ctr" rtl="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Char char="■"/>
              <a:defRPr i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/>
          <p:nvPr/>
        </p:nvSpPr>
        <p:spPr>
          <a:xfrm>
            <a:off x="2679000" y="2757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dk1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chemeClr val="dk1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56" name="Google Shape;56;p4"/>
          <p:cNvSpPr txBox="1">
            <a:spLocks noGrp="1"/>
          </p:cNvSpPr>
          <p:nvPr>
            <p:ph type="sldNum" idx="12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7" name="Google Shape;57;p4"/>
          <p:cNvGrpSpPr/>
          <p:nvPr/>
        </p:nvGrpSpPr>
        <p:grpSpPr>
          <a:xfrm>
            <a:off x="6077345" y="2421525"/>
            <a:ext cx="1652587" cy="2191979"/>
            <a:chOff x="6077345" y="2421525"/>
            <a:chExt cx="1652587" cy="2191979"/>
          </a:xfrm>
        </p:grpSpPr>
        <p:sp>
          <p:nvSpPr>
            <p:cNvPr id="58" name="Google Shape;58;p4"/>
            <p:cNvSpPr/>
            <p:nvPr/>
          </p:nvSpPr>
          <p:spPr>
            <a:xfrm rot="-9402089">
              <a:off x="6110823" y="3129898"/>
              <a:ext cx="383368" cy="248322"/>
            </a:xfrm>
            <a:custGeom>
              <a:avLst/>
              <a:gdLst/>
              <a:ahLst/>
              <a:cxnLst/>
              <a:rect l="l" t="t" r="r" b="b"/>
              <a:pathLst>
                <a:path w="25146" h="16288" extrusionOk="0">
                  <a:moveTo>
                    <a:pt x="0" y="0"/>
                  </a:moveTo>
                  <a:cubicBezTo>
                    <a:pt x="9272" y="3711"/>
                    <a:pt x="18751" y="8617"/>
                    <a:pt x="25146" y="16288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grpSp>
          <p:nvGrpSpPr>
            <p:cNvPr id="59" name="Google Shape;59;p4"/>
            <p:cNvGrpSpPr/>
            <p:nvPr/>
          </p:nvGrpSpPr>
          <p:grpSpPr>
            <a:xfrm flipH="1">
              <a:off x="6683849" y="4221134"/>
              <a:ext cx="477532" cy="392369"/>
              <a:chOff x="4104022" y="1595273"/>
              <a:chExt cx="440488" cy="361931"/>
            </a:xfrm>
          </p:grpSpPr>
          <p:sp>
            <p:nvSpPr>
              <p:cNvPr id="60" name="Google Shape;60;p4"/>
              <p:cNvSpPr/>
              <p:nvPr/>
            </p:nvSpPr>
            <p:spPr>
              <a:xfrm flipH="1">
                <a:off x="4423085" y="1595273"/>
                <a:ext cx="121425" cy="361931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13716" extrusionOk="0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61" name="Google Shape;61;p4"/>
              <p:cNvSpPr/>
              <p:nvPr/>
            </p:nvSpPr>
            <p:spPr>
              <a:xfrm flipH="1">
                <a:off x="4104022" y="1595273"/>
                <a:ext cx="121425" cy="361931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13716" extrusionOk="0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pic>
          <p:nvPicPr>
            <p:cNvPr id="62" name="Google Shape;62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46671" y="2421525"/>
              <a:ext cx="1151884" cy="18844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" name="Google Shape;63;p4"/>
            <p:cNvSpPr/>
            <p:nvPr/>
          </p:nvSpPr>
          <p:spPr>
            <a:xfrm rot="10145659" flipH="1">
              <a:off x="7432735" y="3653264"/>
              <a:ext cx="271074" cy="302024"/>
            </a:xfrm>
            <a:custGeom>
              <a:avLst/>
              <a:gdLst/>
              <a:ahLst/>
              <a:cxnLst/>
              <a:rect l="l" t="t" r="r" b="b"/>
              <a:pathLst>
                <a:path w="10002" h="11144" extrusionOk="0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64" name="Google Shape;64;p4"/>
            <p:cNvSpPr/>
            <p:nvPr/>
          </p:nvSpPr>
          <p:spPr>
            <a:xfrm>
              <a:off x="6833395" y="3388622"/>
              <a:ext cx="145233" cy="145740"/>
            </a:xfrm>
            <a:custGeom>
              <a:avLst/>
              <a:gdLst/>
              <a:ahLst/>
              <a:cxnLst/>
              <a:rect l="l" t="t" r="r" b="b"/>
              <a:pathLst>
                <a:path w="1262894" h="1267301" extrusionOk="0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6534799" y="3363823"/>
              <a:ext cx="127108" cy="131978"/>
            </a:xfrm>
            <a:custGeom>
              <a:avLst/>
              <a:gdLst/>
              <a:ahLst/>
              <a:cxnLst/>
              <a:rect l="l" t="t" r="r" b="b"/>
              <a:pathLst>
                <a:path w="248016" h="257519" extrusionOk="0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574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93063" y="885825"/>
            <a:ext cx="3603500" cy="3738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1147438" y="1314450"/>
            <a:ext cx="3603500" cy="353855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6"/>
          <p:cNvSpPr txBox="1">
            <a:spLocks noGrp="1"/>
          </p:cNvSpPr>
          <p:nvPr>
            <p:ph type="title"/>
          </p:nvPr>
        </p:nvSpPr>
        <p:spPr>
          <a:xfrm>
            <a:off x="1488450" y="243075"/>
            <a:ext cx="6167100" cy="39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body" idx="1"/>
          </p:nvPr>
        </p:nvSpPr>
        <p:spPr>
          <a:xfrm>
            <a:off x="1693075" y="1618400"/>
            <a:ext cx="2509800" cy="28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➜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body" idx="2"/>
          </p:nvPr>
        </p:nvSpPr>
        <p:spPr>
          <a:xfrm>
            <a:off x="4939924" y="1313600"/>
            <a:ext cx="2509800" cy="28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0"/>
              </a:spcBef>
              <a:spcAft>
                <a:spcPts val="0"/>
              </a:spcAft>
              <a:buSzPts val="2000"/>
              <a:buChar char="➜"/>
              <a:defRPr sz="2000"/>
            </a:lvl1pPr>
            <a:lvl2pPr marL="914400" lvl="1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2pPr>
            <a:lvl3pPr marL="1371600" lvl="2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-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sldNum" idx="12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6" name="Google Shape;86;p6"/>
          <p:cNvGrpSpPr/>
          <p:nvPr/>
        </p:nvGrpSpPr>
        <p:grpSpPr>
          <a:xfrm>
            <a:off x="7863411" y="2967400"/>
            <a:ext cx="1420590" cy="1275975"/>
            <a:chOff x="7863411" y="2967400"/>
            <a:chExt cx="1420590" cy="1275975"/>
          </a:xfrm>
        </p:grpSpPr>
        <p:grpSp>
          <p:nvGrpSpPr>
            <p:cNvPr id="87" name="Google Shape;87;p6"/>
            <p:cNvGrpSpPr/>
            <p:nvPr/>
          </p:nvGrpSpPr>
          <p:grpSpPr>
            <a:xfrm>
              <a:off x="8277250" y="3881444"/>
              <a:ext cx="440488" cy="361931"/>
              <a:chOff x="8277250" y="3881444"/>
              <a:chExt cx="440488" cy="361931"/>
            </a:xfrm>
          </p:grpSpPr>
          <p:sp>
            <p:nvSpPr>
              <p:cNvPr id="88" name="Google Shape;88;p6"/>
              <p:cNvSpPr/>
              <p:nvPr/>
            </p:nvSpPr>
            <p:spPr>
              <a:xfrm>
                <a:off x="8277250" y="3881444"/>
                <a:ext cx="121425" cy="361931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13716" extrusionOk="0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89" name="Google Shape;89;p6"/>
              <p:cNvSpPr/>
              <p:nvPr/>
            </p:nvSpPr>
            <p:spPr>
              <a:xfrm>
                <a:off x="8596313" y="3881444"/>
                <a:ext cx="121425" cy="361931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13716" extrusionOk="0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pic>
          <p:nvPicPr>
            <p:cNvPr id="90" name="Google Shape;90;p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63411" y="2967400"/>
              <a:ext cx="1420590" cy="9824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" name="Google Shape;91;p6"/>
            <p:cNvSpPr/>
            <p:nvPr/>
          </p:nvSpPr>
          <p:spPr>
            <a:xfrm>
              <a:off x="8535376" y="3335872"/>
              <a:ext cx="145233" cy="145740"/>
            </a:xfrm>
            <a:custGeom>
              <a:avLst/>
              <a:gdLst/>
              <a:ahLst/>
              <a:cxnLst/>
              <a:rect l="l" t="t" r="r" b="b"/>
              <a:pathLst>
                <a:path w="1262894" h="1267301" extrusionOk="0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8236780" y="3311073"/>
              <a:ext cx="127108" cy="131978"/>
            </a:xfrm>
            <a:custGeom>
              <a:avLst/>
              <a:gdLst/>
              <a:ahLst/>
              <a:cxnLst/>
              <a:rect l="l" t="t" r="r" b="b"/>
              <a:pathLst>
                <a:path w="248016" h="257519" extrusionOk="0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6"/>
          <p:cNvGrpSpPr/>
          <p:nvPr/>
        </p:nvGrpSpPr>
        <p:grpSpPr>
          <a:xfrm>
            <a:off x="-207150" y="2962110"/>
            <a:ext cx="1286833" cy="1586084"/>
            <a:chOff x="-207150" y="2962110"/>
            <a:chExt cx="1286833" cy="1586084"/>
          </a:xfrm>
        </p:grpSpPr>
        <p:grpSp>
          <p:nvGrpSpPr>
            <p:cNvPr id="94" name="Google Shape;94;p6"/>
            <p:cNvGrpSpPr/>
            <p:nvPr/>
          </p:nvGrpSpPr>
          <p:grpSpPr>
            <a:xfrm>
              <a:off x="120475" y="4186263"/>
              <a:ext cx="547675" cy="361931"/>
              <a:chOff x="120475" y="4186263"/>
              <a:chExt cx="547675" cy="361931"/>
            </a:xfrm>
          </p:grpSpPr>
          <p:sp>
            <p:nvSpPr>
              <p:cNvPr id="95" name="Google Shape;95;p6"/>
              <p:cNvSpPr/>
              <p:nvPr/>
            </p:nvSpPr>
            <p:spPr>
              <a:xfrm>
                <a:off x="120475" y="4186263"/>
                <a:ext cx="121425" cy="361931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13716" extrusionOk="0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96" name="Google Shape;96;p6"/>
              <p:cNvSpPr/>
              <p:nvPr/>
            </p:nvSpPr>
            <p:spPr>
              <a:xfrm flipH="1">
                <a:off x="546725" y="4186263"/>
                <a:ext cx="121425" cy="361931"/>
              </a:xfrm>
              <a:custGeom>
                <a:avLst/>
                <a:gdLst/>
                <a:ahLst/>
                <a:cxnLst/>
                <a:rect l="l" t="t" r="r" b="b"/>
                <a:pathLst>
                  <a:path w="4857" h="13716" extrusionOk="0">
                    <a:moveTo>
                      <a:pt x="4857" y="0"/>
                    </a:moveTo>
                    <a:lnTo>
                      <a:pt x="1714" y="6858"/>
                    </a:lnTo>
                    <a:lnTo>
                      <a:pt x="4857" y="13716"/>
                    </a:lnTo>
                    <a:lnTo>
                      <a:pt x="0" y="13716"/>
                    </a:lnTo>
                  </a:path>
                </a:pathLst>
              </a:custGeom>
              <a:noFill/>
              <a:ln w="38100" cap="rnd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pic>
          <p:nvPicPr>
            <p:cNvPr id="97" name="Google Shape;97;p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-207150" y="2962110"/>
              <a:ext cx="1286833" cy="13052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" name="Google Shape;98;p6"/>
            <p:cNvSpPr/>
            <p:nvPr/>
          </p:nvSpPr>
          <p:spPr>
            <a:xfrm rot="10576116">
              <a:off x="213730" y="3649426"/>
              <a:ext cx="145541" cy="146049"/>
            </a:xfrm>
            <a:custGeom>
              <a:avLst/>
              <a:gdLst/>
              <a:ahLst/>
              <a:cxnLst/>
              <a:rect l="l" t="t" r="r" b="b"/>
              <a:pathLst>
                <a:path w="1262894" h="1267301" extrusionOk="0">
                  <a:moveTo>
                    <a:pt x="231059" y="1122190"/>
                  </a:moveTo>
                  <a:cubicBezTo>
                    <a:pt x="514968" y="1352060"/>
                    <a:pt x="900540" y="1299990"/>
                    <a:pt x="1120059" y="1028464"/>
                  </a:cubicBezTo>
                  <a:cubicBezTo>
                    <a:pt x="1339579" y="756938"/>
                    <a:pt x="1304209" y="308501"/>
                    <a:pt x="1026778" y="139464"/>
                  </a:cubicBezTo>
                  <a:cubicBezTo>
                    <a:pt x="749346" y="-29573"/>
                    <a:pt x="340025" y="-94216"/>
                    <a:pt x="137778" y="233190"/>
                  </a:cubicBezTo>
                  <a:cubicBezTo>
                    <a:pt x="-64469" y="560596"/>
                    <a:pt x="-52785" y="892256"/>
                    <a:pt x="231059" y="112219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 rot="10598995">
              <a:off x="532326" y="3669443"/>
              <a:ext cx="127326" cy="132204"/>
            </a:xfrm>
            <a:custGeom>
              <a:avLst/>
              <a:gdLst/>
              <a:ahLst/>
              <a:cxnLst/>
              <a:rect l="l" t="t" r="r" b="b"/>
              <a:pathLst>
                <a:path w="248016" h="257519" extrusionOk="0">
                  <a:moveTo>
                    <a:pt x="34797" y="41482"/>
                  </a:moveTo>
                  <a:cubicBezTo>
                    <a:pt x="-15305" y="89424"/>
                    <a:pt x="-9653" y="162830"/>
                    <a:pt x="41147" y="218393"/>
                  </a:cubicBezTo>
                  <a:cubicBezTo>
                    <a:pt x="91947" y="273955"/>
                    <a:pt x="178624" y="269193"/>
                    <a:pt x="218057" y="211408"/>
                  </a:cubicBezTo>
                  <a:cubicBezTo>
                    <a:pt x="257491" y="153623"/>
                    <a:pt x="260603" y="87011"/>
                    <a:pt x="211707" y="34497"/>
                  </a:cubicBezTo>
                  <a:cubicBezTo>
                    <a:pt x="162813" y="-18017"/>
                    <a:pt x="84962" y="-6460"/>
                    <a:pt x="34797" y="4148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 rot="2878168">
              <a:off x="140003" y="3477827"/>
              <a:ext cx="592515" cy="660127"/>
            </a:xfrm>
            <a:custGeom>
              <a:avLst/>
              <a:gdLst/>
              <a:ahLst/>
              <a:cxnLst/>
              <a:rect l="l" t="t" r="r" b="b"/>
              <a:pathLst>
                <a:path w="10002" h="11144" extrusionOk="0">
                  <a:moveTo>
                    <a:pt x="0" y="11144"/>
                  </a:moveTo>
                  <a:cubicBezTo>
                    <a:pt x="4895" y="10166"/>
                    <a:pt x="10002" y="4991"/>
                    <a:pt x="10002" y="0"/>
                  </a:cubicBezTo>
                </a:path>
              </a:pathLst>
            </a:custGeom>
            <a:noFill/>
            <a:ln w="38100" cap="rnd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3248861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24550" y="593531"/>
            <a:ext cx="7547700" cy="6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070325" y="1438988"/>
            <a:ext cx="7056300" cy="30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Varela Round"/>
              <a:buChar char="▧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○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■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●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○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■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●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○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arela Round"/>
              <a:buChar char="■"/>
              <a:defRPr sz="2400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4348076" y="4726751"/>
            <a:ext cx="548700" cy="2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>
              <a:buNone/>
              <a:defRPr sz="1300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6" r:id="rId3"/>
    <p:sldLayoutId id="2147483658" r:id="rId4"/>
    <p:sldLayoutId id="2147483659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10C79-9CB4-4E57-B5EC-29DB1138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36D8C4-20A3-4A7D-B8BE-7903333C2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6C58E-2A04-4CBC-9ED8-F9800F9E7B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83079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D343-D7C0-425C-875F-01976476E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F1EC3-3E54-464B-ABEE-AF2D451FF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EC486-40EA-4C0B-B69E-0CC01263BA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64772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>
            <a:spLocks noGrp="1"/>
          </p:cNvSpPr>
          <p:nvPr>
            <p:ph type="ctrTitle"/>
          </p:nvPr>
        </p:nvSpPr>
        <p:spPr>
          <a:xfrm>
            <a:off x="1091640" y="1821050"/>
            <a:ext cx="5882700" cy="119882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chemeClr val="accent6">
                    <a:lumMod val="75000"/>
                  </a:schemeClr>
                </a:solidFill>
              </a:rPr>
              <a:t>PPN &amp; PPnBM</a:t>
            </a:r>
            <a:endParaRPr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9" name="Google Shape;59;p11"/>
          <p:cNvSpPr/>
          <p:nvPr/>
        </p:nvSpPr>
        <p:spPr>
          <a:xfrm rot="-3774511">
            <a:off x="2588275" y="1038066"/>
            <a:ext cx="316447" cy="1133981"/>
          </a:xfrm>
          <a:custGeom>
            <a:avLst/>
            <a:gdLst/>
            <a:ahLst/>
            <a:cxnLst/>
            <a:rect l="l" t="t" r="r" b="b"/>
            <a:pathLst>
              <a:path w="30959" h="89819" extrusionOk="0">
                <a:moveTo>
                  <a:pt x="0" y="0"/>
                </a:moveTo>
                <a:cubicBezTo>
                  <a:pt x="5134" y="6918"/>
                  <a:pt x="29561" y="26535"/>
                  <a:pt x="30804" y="41505"/>
                </a:cubicBezTo>
                <a:cubicBezTo>
                  <a:pt x="32047" y="56475"/>
                  <a:pt x="11349" y="81767"/>
                  <a:pt x="7458" y="89819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stealth" w="med" len="med"/>
          </a:ln>
        </p:spPr>
      </p:sp>
      <p:sp>
        <p:nvSpPr>
          <p:cNvPr id="60" name="Google Shape;60;p11"/>
          <p:cNvSpPr/>
          <p:nvPr/>
        </p:nvSpPr>
        <p:spPr>
          <a:xfrm>
            <a:off x="2496775" y="3413119"/>
            <a:ext cx="3153375" cy="25875"/>
          </a:xfrm>
          <a:custGeom>
            <a:avLst/>
            <a:gdLst/>
            <a:ahLst/>
            <a:cxnLst/>
            <a:rect l="l" t="t" r="r" b="b"/>
            <a:pathLst>
              <a:path w="126135" h="1380" extrusionOk="0">
                <a:moveTo>
                  <a:pt x="0" y="973"/>
                </a:moveTo>
                <a:cubicBezTo>
                  <a:pt x="29075" y="973"/>
                  <a:pt x="58158" y="273"/>
                  <a:pt x="87224" y="973"/>
                </a:cubicBezTo>
                <a:cubicBezTo>
                  <a:pt x="100195" y="1285"/>
                  <a:pt x="113312" y="1974"/>
                  <a:pt x="126135" y="0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1" name="Google Shape;61;p11"/>
          <p:cNvSpPr/>
          <p:nvPr/>
        </p:nvSpPr>
        <p:spPr>
          <a:xfrm>
            <a:off x="2423800" y="3448933"/>
            <a:ext cx="3177700" cy="31069"/>
          </a:xfrm>
          <a:custGeom>
            <a:avLst/>
            <a:gdLst/>
            <a:ahLst/>
            <a:cxnLst/>
            <a:rect l="l" t="t" r="r" b="b"/>
            <a:pathLst>
              <a:path w="127108" h="1657" extrusionOk="0">
                <a:moveTo>
                  <a:pt x="0" y="1657"/>
                </a:moveTo>
                <a:cubicBezTo>
                  <a:pt x="42250" y="-1532"/>
                  <a:pt x="84738" y="1008"/>
                  <a:pt x="127108" y="1008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62" name="Google Shape;62;p11"/>
          <p:cNvCxnSpPr/>
          <p:nvPr/>
        </p:nvCxnSpPr>
        <p:spPr>
          <a:xfrm rot="10800000" flipH="1">
            <a:off x="3927513" y="1508700"/>
            <a:ext cx="291900" cy="407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stealth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"/>
          <p:cNvSpPr txBox="1">
            <a:spLocks noGrp="1"/>
          </p:cNvSpPr>
          <p:nvPr>
            <p:ph type="body" idx="1"/>
          </p:nvPr>
        </p:nvSpPr>
        <p:spPr>
          <a:xfrm>
            <a:off x="1821650" y="1014450"/>
            <a:ext cx="3672000" cy="311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>
              <a:spcAft>
                <a:spcPts val="800"/>
              </a:spcAft>
              <a:buNone/>
            </a:pP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Pajak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Pertambahan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Nilai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adalah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pajak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yang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dikenakan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atas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konsumsi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dalam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negeri oleh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wajib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pajak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 orang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pribadi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, badan, dan </a:t>
            </a:r>
            <a:r>
              <a:rPr lang="en-US" sz="1700" i="0" dirty="0" err="1">
                <a:solidFill>
                  <a:schemeClr val="accent6">
                    <a:lumMod val="75000"/>
                  </a:schemeClr>
                </a:solidFill>
              </a:rPr>
              <a:t>pemerintah</a:t>
            </a:r>
            <a:r>
              <a:rPr lang="en-US" sz="1700" i="0" dirty="0">
                <a:solidFill>
                  <a:schemeClr val="accent6">
                    <a:lumMod val="75000"/>
                  </a:schemeClr>
                </a:solidFill>
              </a:rPr>
              <a:t>.</a:t>
            </a:r>
            <a:endParaRPr sz="1200" i="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7" name="Google Shape;257;p18"/>
          <p:cNvSpPr txBox="1">
            <a:spLocks noGrp="1"/>
          </p:cNvSpPr>
          <p:nvPr>
            <p:ph type="sldNum" idx="12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47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1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228600" cap="flat" cmpd="sng">
            <a:solidFill>
              <a:schemeClr val="accent5">
                <a:lumMod val="75000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41"/>
          <p:cNvSpPr/>
          <p:nvPr/>
        </p:nvSpPr>
        <p:spPr>
          <a:xfrm>
            <a:off x="0" y="2371028"/>
            <a:ext cx="9144000" cy="1011043"/>
          </a:xfrm>
          <a:custGeom>
            <a:avLst/>
            <a:gdLst/>
            <a:ahLst/>
            <a:cxnLst/>
            <a:rect l="l" t="t" r="r" b="b"/>
            <a:pathLst>
              <a:path w="12192000" h="1348058" extrusionOk="0">
                <a:moveTo>
                  <a:pt x="12192000" y="0"/>
                </a:moveTo>
                <a:lnTo>
                  <a:pt x="10837333" y="0"/>
                </a:lnTo>
                <a:cubicBezTo>
                  <a:pt x="10463295" y="0"/>
                  <a:pt x="10160000" y="301773"/>
                  <a:pt x="10160000" y="674029"/>
                </a:cubicBezTo>
                <a:lnTo>
                  <a:pt x="10160000" y="674029"/>
                </a:lnTo>
                <a:cubicBezTo>
                  <a:pt x="10160000" y="1046281"/>
                  <a:pt x="9856705" y="1348059"/>
                  <a:pt x="9482667" y="1348059"/>
                </a:cubicBezTo>
                <a:lnTo>
                  <a:pt x="9482667" y="1348059"/>
                </a:lnTo>
                <a:cubicBezTo>
                  <a:pt x="9108581" y="1348059"/>
                  <a:pt x="8805333" y="1046281"/>
                  <a:pt x="8805333" y="674029"/>
                </a:cubicBezTo>
                <a:lnTo>
                  <a:pt x="8805333" y="674029"/>
                </a:lnTo>
                <a:cubicBezTo>
                  <a:pt x="8805333" y="301773"/>
                  <a:pt x="8502086" y="0"/>
                  <a:pt x="8128000" y="0"/>
                </a:cubicBezTo>
                <a:lnTo>
                  <a:pt x="8128000" y="0"/>
                </a:lnTo>
                <a:cubicBezTo>
                  <a:pt x="7753915" y="0"/>
                  <a:pt x="7450667" y="301773"/>
                  <a:pt x="7450667" y="674029"/>
                </a:cubicBezTo>
                <a:lnTo>
                  <a:pt x="7450667" y="674029"/>
                </a:lnTo>
                <a:cubicBezTo>
                  <a:pt x="7450667" y="1046281"/>
                  <a:pt x="7147419" y="1348059"/>
                  <a:pt x="6773334" y="1348059"/>
                </a:cubicBezTo>
                <a:lnTo>
                  <a:pt x="6773334" y="1348059"/>
                </a:lnTo>
                <a:cubicBezTo>
                  <a:pt x="6399248" y="1348059"/>
                  <a:pt x="6096000" y="1046281"/>
                  <a:pt x="6096000" y="674029"/>
                </a:cubicBezTo>
                <a:lnTo>
                  <a:pt x="6096000" y="674029"/>
                </a:lnTo>
                <a:cubicBezTo>
                  <a:pt x="6096000" y="301773"/>
                  <a:pt x="5792753" y="0"/>
                  <a:pt x="5418667" y="0"/>
                </a:cubicBezTo>
                <a:lnTo>
                  <a:pt x="5418667" y="0"/>
                </a:lnTo>
                <a:cubicBezTo>
                  <a:pt x="5044581" y="0"/>
                  <a:pt x="4741334" y="301773"/>
                  <a:pt x="4741334" y="674029"/>
                </a:cubicBezTo>
                <a:lnTo>
                  <a:pt x="4741334" y="674029"/>
                </a:lnTo>
                <a:cubicBezTo>
                  <a:pt x="4741334" y="1046281"/>
                  <a:pt x="4438076" y="1348059"/>
                  <a:pt x="4064000" y="1348059"/>
                </a:cubicBezTo>
                <a:lnTo>
                  <a:pt x="4064000" y="1348059"/>
                </a:lnTo>
                <a:cubicBezTo>
                  <a:pt x="3689924" y="1348059"/>
                  <a:pt x="3386667" y="1046281"/>
                  <a:pt x="3386667" y="674029"/>
                </a:cubicBezTo>
                <a:lnTo>
                  <a:pt x="3386667" y="674029"/>
                </a:lnTo>
                <a:cubicBezTo>
                  <a:pt x="3386667" y="301773"/>
                  <a:pt x="3083410" y="0"/>
                  <a:pt x="2709333" y="0"/>
                </a:cubicBezTo>
                <a:lnTo>
                  <a:pt x="2709333" y="0"/>
                </a:lnTo>
                <a:cubicBezTo>
                  <a:pt x="2335257" y="0"/>
                  <a:pt x="2032000" y="301773"/>
                  <a:pt x="2032000" y="674029"/>
                </a:cubicBezTo>
                <a:lnTo>
                  <a:pt x="2032000" y="674029"/>
                </a:lnTo>
                <a:cubicBezTo>
                  <a:pt x="2032000" y="1046281"/>
                  <a:pt x="1728743" y="1348059"/>
                  <a:pt x="1354667" y="1348059"/>
                </a:cubicBezTo>
                <a:lnTo>
                  <a:pt x="0" y="1348059"/>
                </a:lnTo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7" name="Google Shape;437;p41"/>
          <p:cNvGrpSpPr/>
          <p:nvPr/>
        </p:nvGrpSpPr>
        <p:grpSpPr>
          <a:xfrm>
            <a:off x="1786339" y="1703401"/>
            <a:ext cx="473400" cy="473400"/>
            <a:chOff x="1786339" y="1703401"/>
            <a:chExt cx="473400" cy="473400"/>
          </a:xfrm>
        </p:grpSpPr>
        <p:sp>
          <p:nvSpPr>
            <p:cNvPr id="438" name="Google Shape;438;p41"/>
            <p:cNvSpPr/>
            <p:nvPr/>
          </p:nvSpPr>
          <p:spPr>
            <a:xfrm rot="8100000">
              <a:off x="185566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39" name="Google Shape;439;p41"/>
            <p:cNvSpPr/>
            <p:nvPr/>
          </p:nvSpPr>
          <p:spPr>
            <a:xfrm>
              <a:off x="195598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grpSp>
        <p:nvGrpSpPr>
          <p:cNvPr id="440" name="Google Shape;440;p41"/>
          <p:cNvGrpSpPr/>
          <p:nvPr/>
        </p:nvGrpSpPr>
        <p:grpSpPr>
          <a:xfrm>
            <a:off x="3814414" y="1703401"/>
            <a:ext cx="473400" cy="473400"/>
            <a:chOff x="3814414" y="1703401"/>
            <a:chExt cx="473400" cy="473400"/>
          </a:xfrm>
        </p:grpSpPr>
        <p:sp>
          <p:nvSpPr>
            <p:cNvPr id="441" name="Google Shape;441;p41"/>
            <p:cNvSpPr/>
            <p:nvPr/>
          </p:nvSpPr>
          <p:spPr>
            <a:xfrm rot="8100000">
              <a:off x="3883742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42" name="Google Shape;442;p41"/>
            <p:cNvSpPr/>
            <p:nvPr/>
          </p:nvSpPr>
          <p:spPr>
            <a:xfrm>
              <a:off x="3984064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grpSp>
        <p:nvGrpSpPr>
          <p:cNvPr id="443" name="Google Shape;443;p41"/>
          <p:cNvGrpSpPr/>
          <p:nvPr/>
        </p:nvGrpSpPr>
        <p:grpSpPr>
          <a:xfrm>
            <a:off x="5842489" y="1703401"/>
            <a:ext cx="473400" cy="473400"/>
            <a:chOff x="5842489" y="1703401"/>
            <a:chExt cx="473400" cy="473400"/>
          </a:xfrm>
        </p:grpSpPr>
        <p:sp>
          <p:nvSpPr>
            <p:cNvPr id="444" name="Google Shape;444;p41"/>
            <p:cNvSpPr/>
            <p:nvPr/>
          </p:nvSpPr>
          <p:spPr>
            <a:xfrm rot="8100000">
              <a:off x="5911817" y="1772729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45" name="Google Shape;445;p41"/>
            <p:cNvSpPr/>
            <p:nvPr/>
          </p:nvSpPr>
          <p:spPr>
            <a:xfrm>
              <a:off x="6012139" y="1866499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grpSp>
        <p:nvGrpSpPr>
          <p:cNvPr id="449" name="Google Shape;449;p41"/>
          <p:cNvGrpSpPr/>
          <p:nvPr/>
        </p:nvGrpSpPr>
        <p:grpSpPr>
          <a:xfrm>
            <a:off x="4852739" y="3576300"/>
            <a:ext cx="473400" cy="473400"/>
            <a:chOff x="4852739" y="3576300"/>
            <a:chExt cx="473400" cy="473400"/>
          </a:xfrm>
        </p:grpSpPr>
        <p:sp>
          <p:nvSpPr>
            <p:cNvPr id="450" name="Google Shape;450;p41"/>
            <p:cNvSpPr/>
            <p:nvPr/>
          </p:nvSpPr>
          <p:spPr>
            <a:xfrm rot="-2700000">
              <a:off x="4922067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51" name="Google Shape;451;p41"/>
            <p:cNvSpPr/>
            <p:nvPr/>
          </p:nvSpPr>
          <p:spPr>
            <a:xfrm flipH="1">
              <a:off x="5022389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grpSp>
        <p:nvGrpSpPr>
          <p:cNvPr id="452" name="Google Shape;452;p41"/>
          <p:cNvGrpSpPr/>
          <p:nvPr/>
        </p:nvGrpSpPr>
        <p:grpSpPr>
          <a:xfrm>
            <a:off x="2824664" y="3576300"/>
            <a:ext cx="473400" cy="473400"/>
            <a:chOff x="2824664" y="3576300"/>
            <a:chExt cx="473400" cy="473400"/>
          </a:xfrm>
        </p:grpSpPr>
        <p:sp>
          <p:nvSpPr>
            <p:cNvPr id="453" name="Google Shape;453;p41"/>
            <p:cNvSpPr/>
            <p:nvPr/>
          </p:nvSpPr>
          <p:spPr>
            <a:xfrm rot="-2700000">
              <a:off x="2893992" y="3645628"/>
              <a:ext cx="334744" cy="334744"/>
            </a:xfrm>
            <a:prstGeom prst="teardrop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454" name="Google Shape;454;p41"/>
            <p:cNvSpPr/>
            <p:nvPr/>
          </p:nvSpPr>
          <p:spPr>
            <a:xfrm flipH="1">
              <a:off x="2994314" y="3752502"/>
              <a:ext cx="134100" cy="134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600" dirty="0">
                <a:solidFill>
                  <a:schemeClr val="dk2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455" name="Google Shape;455;p41"/>
          <p:cNvSpPr txBox="1"/>
          <p:nvPr/>
        </p:nvSpPr>
        <p:spPr>
          <a:xfrm>
            <a:off x="1426160" y="1220522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PKP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wajib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memungut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PPN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dari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pembeli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/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penerima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BKP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atau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JKP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sebesar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11 %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dari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harga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jual</a:t>
            </a:r>
            <a:endParaRPr sz="900" dirty="0">
              <a:solidFill>
                <a:schemeClr val="tx2">
                  <a:lumMod val="10000"/>
                </a:schemeClr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377205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Pada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waktu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PKP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melakukan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pembelian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/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perolehan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BKP/ JKP yang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dikenakan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PPN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maka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merupakan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pajak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masukan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yang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dibayar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dimuka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  <a:endParaRPr sz="900" dirty="0">
              <a:solidFill>
                <a:schemeClr val="tx2">
                  <a:lumMod val="10000"/>
                </a:schemeClr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57" name="Google Shape;457;p41"/>
          <p:cNvSpPr txBox="1"/>
          <p:nvPr/>
        </p:nvSpPr>
        <p:spPr>
          <a:xfrm>
            <a:off x="5436010" y="11561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PKP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wajib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menyampaikan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SPT masa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setiap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bulan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ke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KPP </a:t>
            </a:r>
            <a:endParaRPr sz="900" dirty="0">
              <a:solidFill>
                <a:schemeClr val="tx2">
                  <a:lumMod val="10000"/>
                </a:schemeClr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58" name="Google Shape;458;p41"/>
          <p:cNvSpPr txBox="1"/>
          <p:nvPr/>
        </p:nvSpPr>
        <p:spPr>
          <a:xfrm>
            <a:off x="2418175" y="4063600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PPN yang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tercantum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dalam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faktur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pajak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sifatnya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harus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dibayar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/ utang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pajak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  <a:endParaRPr sz="900" dirty="0">
              <a:solidFill>
                <a:schemeClr val="tx2">
                  <a:lumMod val="10000"/>
                </a:schemeClr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59" name="Google Shape;459;p41"/>
          <p:cNvSpPr txBox="1"/>
          <p:nvPr/>
        </p:nvSpPr>
        <p:spPr>
          <a:xfrm>
            <a:off x="4446255" y="4047834"/>
            <a:ext cx="1286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Untuk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setiap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masa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pajak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apabila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jumlah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pajak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keluaran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lebih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besar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daripada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pajak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masukan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,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maka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selisihnya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harus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disetor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900" dirty="0" err="1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ke</a:t>
            </a:r>
            <a:r>
              <a:rPr lang="en-US" sz="900" dirty="0">
                <a:solidFill>
                  <a:schemeClr val="tx2">
                    <a:lumMod val="10000"/>
                  </a:schemeClr>
                </a:solidFill>
                <a:latin typeface="Work Sans"/>
                <a:ea typeface="Work Sans"/>
                <a:cs typeface="Work Sans"/>
                <a:sym typeface="Work Sans"/>
              </a:rPr>
              <a:t> Kas Negara.</a:t>
            </a:r>
            <a:endParaRPr sz="900" dirty="0">
              <a:solidFill>
                <a:schemeClr val="tx2">
                  <a:lumMod val="10000"/>
                </a:schemeClr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33" name="Google Shape;63;p11"/>
          <p:cNvSpPr/>
          <p:nvPr/>
        </p:nvSpPr>
        <p:spPr>
          <a:xfrm>
            <a:off x="6857794" y="101468"/>
            <a:ext cx="1716367" cy="1155430"/>
          </a:xfrm>
          <a:custGeom>
            <a:avLst/>
            <a:gdLst/>
            <a:ahLst/>
            <a:cxnLst/>
            <a:rect l="l" t="t" r="r" b="b"/>
            <a:pathLst>
              <a:path w="53808" h="41004" extrusionOk="0">
                <a:moveTo>
                  <a:pt x="33350" y="2267"/>
                </a:moveTo>
                <a:cubicBezTo>
                  <a:pt x="29864" y="1271"/>
                  <a:pt x="26130" y="-694"/>
                  <a:pt x="22650" y="321"/>
                </a:cubicBezTo>
                <a:cubicBezTo>
                  <a:pt x="10877" y="3755"/>
                  <a:pt x="-4823" y="20013"/>
                  <a:pt x="1573" y="30477"/>
                </a:cubicBezTo>
                <a:cubicBezTo>
                  <a:pt x="7822" y="40701"/>
                  <a:pt x="25332" y="42678"/>
                  <a:pt x="36593" y="38583"/>
                </a:cubicBezTo>
                <a:cubicBezTo>
                  <a:pt x="46488" y="34985"/>
                  <a:pt x="56460" y="21659"/>
                  <a:pt x="53130" y="11670"/>
                </a:cubicBezTo>
                <a:cubicBezTo>
                  <a:pt x="49952" y="2137"/>
                  <a:pt x="34186" y="-1056"/>
                  <a:pt x="24595" y="1943"/>
                </a:cubicBezTo>
                <a:cubicBezTo>
                  <a:pt x="14087" y="5228"/>
                  <a:pt x="2158" y="13742"/>
                  <a:pt x="600" y="24641"/>
                </a:cubicBezTo>
                <a:cubicBezTo>
                  <a:pt x="-77" y="29379"/>
                  <a:pt x="2605" y="35237"/>
                  <a:pt x="6761" y="37611"/>
                </a:cubicBezTo>
                <a:cubicBezTo>
                  <a:pt x="15326" y="42505"/>
                  <a:pt x="29293" y="42316"/>
                  <a:pt x="36268" y="35341"/>
                </a:cubicBezTo>
              </a:path>
            </a:pathLst>
          </a:custGeom>
          <a:noFill/>
          <a:ln w="9525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Double Bracket 5"/>
          <p:cNvSpPr/>
          <p:nvPr/>
        </p:nvSpPr>
        <p:spPr>
          <a:xfrm>
            <a:off x="1332081" y="1184970"/>
            <a:ext cx="1444814" cy="741388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uble Bracket 6"/>
          <p:cNvSpPr/>
          <p:nvPr/>
        </p:nvSpPr>
        <p:spPr>
          <a:xfrm>
            <a:off x="3281300" y="851158"/>
            <a:ext cx="1422177" cy="1001441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Double Bracket 7"/>
          <p:cNvSpPr/>
          <p:nvPr/>
        </p:nvSpPr>
        <p:spPr>
          <a:xfrm>
            <a:off x="5300626" y="993084"/>
            <a:ext cx="1501383" cy="895033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4" name="Google Shape;433;p41"/>
          <p:cNvSpPr txBox="1">
            <a:spLocks/>
          </p:cNvSpPr>
          <p:nvPr/>
        </p:nvSpPr>
        <p:spPr>
          <a:xfrm>
            <a:off x="7015389" y="470700"/>
            <a:ext cx="1490692" cy="6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r>
              <a:rPr lang="en-US" sz="2000" b="1" dirty="0" err="1">
                <a:solidFill>
                  <a:schemeClr val="tx2">
                    <a:lumMod val="10000"/>
                  </a:schemeClr>
                </a:solidFill>
              </a:rPr>
              <a:t>Mekanisme</a:t>
            </a:r>
            <a:r>
              <a:rPr lang="en-US" sz="2000" b="1" dirty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2">
                    <a:lumMod val="10000"/>
                  </a:schemeClr>
                </a:solidFill>
              </a:rPr>
              <a:t>PPn</a:t>
            </a:r>
            <a:r>
              <a:rPr lang="en-US" sz="2000" b="1" dirty="0">
                <a:solidFill>
                  <a:schemeClr val="tx2">
                    <a:lumMod val="10000"/>
                  </a:schemeClr>
                </a:solidFill>
              </a:rPr>
              <a:t> di Indonesia</a:t>
            </a:r>
            <a:endParaRPr lang="id-ID" sz="2000" b="1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11" name="Double Bracket 10"/>
          <p:cNvSpPr/>
          <p:nvPr/>
        </p:nvSpPr>
        <p:spPr>
          <a:xfrm>
            <a:off x="2331887" y="3996179"/>
            <a:ext cx="1396239" cy="785166"/>
          </a:xfrm>
          <a:prstGeom prst="bracketPair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2" name="Double Bracket 11"/>
          <p:cNvSpPr/>
          <p:nvPr/>
        </p:nvSpPr>
        <p:spPr>
          <a:xfrm>
            <a:off x="4348076" y="4010591"/>
            <a:ext cx="1396234" cy="826601"/>
          </a:xfrm>
          <a:prstGeom prst="bracketPair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F440A43C-BDCF-4FF3-B983-D04155CD1FA1}"/>
              </a:ext>
            </a:extLst>
          </p:cNvPr>
          <p:cNvSpPr/>
          <p:nvPr/>
        </p:nvSpPr>
        <p:spPr>
          <a:xfrm>
            <a:off x="1332081" y="782249"/>
            <a:ext cx="225499" cy="24404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  <a:endParaRPr lang="en-ID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7260F32-DA81-4812-8138-F856FD58FF5D}"/>
              </a:ext>
            </a:extLst>
          </p:cNvPr>
          <p:cNvSpPr/>
          <p:nvPr/>
        </p:nvSpPr>
        <p:spPr>
          <a:xfrm>
            <a:off x="2459583" y="3620939"/>
            <a:ext cx="225499" cy="24404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  <a:endParaRPr lang="en-ID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AE45415F-0A60-444E-B8DD-938FF582E32E}"/>
              </a:ext>
            </a:extLst>
          </p:cNvPr>
          <p:cNvSpPr/>
          <p:nvPr/>
        </p:nvSpPr>
        <p:spPr>
          <a:xfrm>
            <a:off x="3264455" y="590726"/>
            <a:ext cx="225499" cy="24404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  <a:endParaRPr lang="en-ID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C9A8E16-B9B1-42D4-88DB-D866AD00B10B}"/>
              </a:ext>
            </a:extLst>
          </p:cNvPr>
          <p:cNvSpPr/>
          <p:nvPr/>
        </p:nvSpPr>
        <p:spPr>
          <a:xfrm>
            <a:off x="4590727" y="3624532"/>
            <a:ext cx="225499" cy="24404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  <a:endParaRPr lang="en-ID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536E4DF4-E49E-40B3-AE0C-7D803955EE77}"/>
              </a:ext>
            </a:extLst>
          </p:cNvPr>
          <p:cNvSpPr/>
          <p:nvPr/>
        </p:nvSpPr>
        <p:spPr>
          <a:xfrm>
            <a:off x="5654048" y="742090"/>
            <a:ext cx="225499" cy="244043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13100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 txBox="1">
            <a:spLocks noGrp="1"/>
          </p:cNvSpPr>
          <p:nvPr>
            <p:ph type="subTitle" idx="4294967295"/>
          </p:nvPr>
        </p:nvSpPr>
        <p:spPr>
          <a:xfrm>
            <a:off x="1343789" y="902045"/>
            <a:ext cx="6557274" cy="9976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tx1">
                    <a:lumMod val="50000"/>
                  </a:schemeClr>
                </a:solidFill>
                <a:latin typeface="Bodoni Bd BT" panose="02070803080706020303" pitchFamily="18" charset="0"/>
                <a:cs typeface="Aharoni" panose="02010803020104030203" pitchFamily="2" charset="-79"/>
              </a:rPr>
              <a:t>DASAR PERATURAN</a:t>
            </a:r>
            <a:endParaRPr sz="1800" b="1" dirty="0">
              <a:solidFill>
                <a:schemeClr val="tx1">
                  <a:lumMod val="50000"/>
                </a:schemeClr>
              </a:solidFill>
              <a:latin typeface="Bodoni Bd BT" panose="02070803080706020303" pitchFamily="18" charset="0"/>
              <a:cs typeface="Aharoni" panose="02010803020104030203" pitchFamily="2" charset="-79"/>
            </a:endParaRPr>
          </a:p>
        </p:txBody>
      </p:sp>
      <p:sp>
        <p:nvSpPr>
          <p:cNvPr id="199" name="Google Shape;199;p26"/>
          <p:cNvSpPr/>
          <p:nvPr/>
        </p:nvSpPr>
        <p:spPr>
          <a:xfrm>
            <a:off x="1135626" y="1522133"/>
            <a:ext cx="6282812" cy="1540813"/>
          </a:xfrm>
          <a:custGeom>
            <a:avLst/>
            <a:gdLst/>
            <a:ahLst/>
            <a:cxnLst/>
            <a:rect l="l" t="t" r="r" b="b"/>
            <a:pathLst>
              <a:path w="193177" h="68610" extrusionOk="0">
                <a:moveTo>
                  <a:pt x="0" y="9488"/>
                </a:moveTo>
                <a:cubicBezTo>
                  <a:pt x="1258" y="19869"/>
                  <a:pt x="3068" y="30192"/>
                  <a:pt x="3891" y="40616"/>
                </a:cubicBezTo>
                <a:cubicBezTo>
                  <a:pt x="4487" y="48159"/>
                  <a:pt x="182" y="56547"/>
                  <a:pt x="3567" y="63314"/>
                </a:cubicBezTo>
                <a:cubicBezTo>
                  <a:pt x="4874" y="65926"/>
                  <a:pt x="9402" y="63638"/>
                  <a:pt x="12322" y="63638"/>
                </a:cubicBezTo>
                <a:cubicBezTo>
                  <a:pt x="21833" y="63638"/>
                  <a:pt x="31346" y="63485"/>
                  <a:pt x="40856" y="63638"/>
                </a:cubicBezTo>
                <a:cubicBezTo>
                  <a:pt x="63900" y="64009"/>
                  <a:pt x="86876" y="66657"/>
                  <a:pt x="109922" y="66881"/>
                </a:cubicBezTo>
                <a:cubicBezTo>
                  <a:pt x="127332" y="67050"/>
                  <a:pt x="144724" y="68044"/>
                  <a:pt x="162128" y="68502"/>
                </a:cubicBezTo>
                <a:cubicBezTo>
                  <a:pt x="170351" y="68718"/>
                  <a:pt x="178584" y="67998"/>
                  <a:pt x="186771" y="67205"/>
                </a:cubicBezTo>
                <a:cubicBezTo>
                  <a:pt x="188311" y="67056"/>
                  <a:pt x="191162" y="67772"/>
                  <a:pt x="191311" y="66232"/>
                </a:cubicBezTo>
                <a:cubicBezTo>
                  <a:pt x="192717" y="51707"/>
                  <a:pt x="189692" y="37019"/>
                  <a:pt x="190662" y="22458"/>
                </a:cubicBezTo>
                <a:cubicBezTo>
                  <a:pt x="191115" y="15664"/>
                  <a:pt x="196037" y="6211"/>
                  <a:pt x="190662" y="2030"/>
                </a:cubicBezTo>
                <a:cubicBezTo>
                  <a:pt x="185541" y="-1954"/>
                  <a:pt x="177696" y="1381"/>
                  <a:pt x="171207" y="1381"/>
                </a:cubicBezTo>
                <a:cubicBezTo>
                  <a:pt x="155624" y="1381"/>
                  <a:pt x="140081" y="2960"/>
                  <a:pt x="124514" y="3651"/>
                </a:cubicBezTo>
                <a:cubicBezTo>
                  <a:pt x="83458" y="5474"/>
                  <a:pt x="42393" y="7866"/>
                  <a:pt x="1297" y="7866"/>
                </a:cubicBezTo>
              </a:path>
            </a:pathLst>
          </a:custGeom>
          <a:noFill/>
          <a:ln w="9525" cap="flat" cmpd="sng">
            <a:solidFill>
              <a:srgbClr val="50567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0" name="Google Shape;200;p26"/>
          <p:cNvSpPr/>
          <p:nvPr/>
        </p:nvSpPr>
        <p:spPr>
          <a:xfrm>
            <a:off x="1135627" y="1583629"/>
            <a:ext cx="6282812" cy="1347934"/>
          </a:xfrm>
          <a:custGeom>
            <a:avLst/>
            <a:gdLst/>
            <a:ahLst/>
            <a:cxnLst/>
            <a:rect l="l" t="t" r="r" b="b"/>
            <a:pathLst>
              <a:path w="195778" h="70773" extrusionOk="0">
                <a:moveTo>
                  <a:pt x="2270" y="3507"/>
                </a:moveTo>
                <a:cubicBezTo>
                  <a:pt x="4760" y="17456"/>
                  <a:pt x="5300" y="31885"/>
                  <a:pt x="3891" y="45984"/>
                </a:cubicBezTo>
                <a:cubicBezTo>
                  <a:pt x="3385" y="51043"/>
                  <a:pt x="3634" y="56154"/>
                  <a:pt x="3243" y="61224"/>
                </a:cubicBezTo>
                <a:cubicBezTo>
                  <a:pt x="3118" y="62844"/>
                  <a:pt x="1635" y="65090"/>
                  <a:pt x="2918" y="66088"/>
                </a:cubicBezTo>
                <a:cubicBezTo>
                  <a:pt x="6851" y="69147"/>
                  <a:pt x="12877" y="66553"/>
                  <a:pt x="17834" y="67061"/>
                </a:cubicBezTo>
                <a:cubicBezTo>
                  <a:pt x="22382" y="67527"/>
                  <a:pt x="26883" y="68542"/>
                  <a:pt x="31453" y="68682"/>
                </a:cubicBezTo>
                <a:cubicBezTo>
                  <a:pt x="56843" y="69463"/>
                  <a:pt x="82251" y="69655"/>
                  <a:pt x="107653" y="69655"/>
                </a:cubicBezTo>
                <a:cubicBezTo>
                  <a:pt x="127324" y="69655"/>
                  <a:pt x="146996" y="69655"/>
                  <a:pt x="166667" y="69655"/>
                </a:cubicBezTo>
                <a:cubicBezTo>
                  <a:pt x="175872" y="69655"/>
                  <a:pt x="192100" y="74141"/>
                  <a:pt x="193905" y="65115"/>
                </a:cubicBezTo>
                <a:cubicBezTo>
                  <a:pt x="196535" y="51962"/>
                  <a:pt x="195526" y="38321"/>
                  <a:pt x="195526" y="24908"/>
                </a:cubicBezTo>
                <a:cubicBezTo>
                  <a:pt x="195526" y="19055"/>
                  <a:pt x="194229" y="13251"/>
                  <a:pt x="194229" y="7398"/>
                </a:cubicBezTo>
                <a:cubicBezTo>
                  <a:pt x="194229" y="5105"/>
                  <a:pt x="195533" y="856"/>
                  <a:pt x="193256" y="588"/>
                </a:cubicBezTo>
                <a:cubicBezTo>
                  <a:pt x="171487" y="-1973"/>
                  <a:pt x="149636" y="5100"/>
                  <a:pt x="127757" y="6425"/>
                </a:cubicBezTo>
                <a:cubicBezTo>
                  <a:pt x="85244" y="8999"/>
                  <a:pt x="42525" y="6003"/>
                  <a:pt x="0" y="8371"/>
                </a:cubicBezTo>
              </a:path>
            </a:pathLst>
          </a:custGeom>
          <a:noFill/>
          <a:ln w="9525" cap="flat" cmpd="sng">
            <a:solidFill>
              <a:srgbClr val="50567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01" name="Google Shape;201;p26"/>
          <p:cNvSpPr txBox="1">
            <a:spLocks noGrp="1"/>
          </p:cNvSpPr>
          <p:nvPr>
            <p:ph type="sldNum" idx="12"/>
          </p:nvPr>
        </p:nvSpPr>
        <p:spPr>
          <a:xfrm>
            <a:off x="4348076" y="4726751"/>
            <a:ext cx="548700" cy="2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8" name="Google Shape;197;p26"/>
          <p:cNvSpPr txBox="1">
            <a:spLocks/>
          </p:cNvSpPr>
          <p:nvPr/>
        </p:nvSpPr>
        <p:spPr>
          <a:xfrm>
            <a:off x="1343789" y="1975963"/>
            <a:ext cx="6395042" cy="563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Shadows Into Light"/>
              <a:buNone/>
              <a:defRPr sz="2600" b="0" i="0" u="none" strike="noStrike" cap="none">
                <a:solidFill>
                  <a:schemeClr val="dk2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PASAL 7 UU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</a:rPr>
              <a:t>Nomor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7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</a:rPr>
              <a:t>Tahun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2021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</a:rPr>
              <a:t>tentang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</a:rPr>
              <a:t>Harmonisasi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</a:rPr>
              <a:t>Peraturan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1800" b="1" dirty="0" err="1">
                <a:solidFill>
                  <a:schemeClr val="accent4">
                    <a:lumMod val="75000"/>
                  </a:schemeClr>
                </a:solidFill>
              </a:rPr>
              <a:t>Perpajakan</a:t>
            </a:r>
            <a:r>
              <a:rPr lang="en-US" sz="1800" b="1" dirty="0">
                <a:solidFill>
                  <a:schemeClr val="accent4">
                    <a:lumMod val="75000"/>
                  </a:schemeClr>
                </a:solidFill>
              </a:rPr>
              <a:t> (UU HPP)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2BD1DB-51E2-4451-BC5E-42944B748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OBJEK PPN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5641C-9C0C-4C00-994B-15EE603B2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9750" y="1353747"/>
            <a:ext cx="7056300" cy="3062100"/>
          </a:xfrm>
        </p:spPr>
        <p:txBody>
          <a:bodyPr/>
          <a:lstStyle/>
          <a:p>
            <a:r>
              <a:rPr lang="en-US" sz="1400" dirty="0" err="1"/>
              <a:t>Penyerahan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dan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di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daerah</a:t>
            </a:r>
            <a:r>
              <a:rPr lang="en-US" sz="1400" dirty="0"/>
              <a:t> </a:t>
            </a:r>
            <a:r>
              <a:rPr lang="en-US" sz="1400" dirty="0" err="1"/>
              <a:t>pabean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Impor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endParaRPr lang="en-US" sz="1400" dirty="0"/>
          </a:p>
          <a:p>
            <a:r>
              <a:rPr lang="en-US" sz="1400" dirty="0" err="1"/>
              <a:t>Pemanfaatan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berwujud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luar</a:t>
            </a:r>
            <a:r>
              <a:rPr lang="en-US" sz="1400" dirty="0"/>
              <a:t> </a:t>
            </a:r>
            <a:r>
              <a:rPr lang="en-US" sz="1400" dirty="0" err="1"/>
              <a:t>daerah</a:t>
            </a:r>
            <a:r>
              <a:rPr lang="en-US" sz="1400" dirty="0"/>
              <a:t> </a:t>
            </a:r>
            <a:r>
              <a:rPr lang="en-US" sz="1400" dirty="0" err="1"/>
              <a:t>pabean</a:t>
            </a:r>
            <a:r>
              <a:rPr lang="en-US" sz="1400" dirty="0"/>
              <a:t> </a:t>
            </a:r>
            <a:r>
              <a:rPr lang="en-US" sz="1400" dirty="0" err="1"/>
              <a:t>ke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daerah</a:t>
            </a:r>
            <a:r>
              <a:rPr lang="en-US" sz="1400" dirty="0"/>
              <a:t> </a:t>
            </a:r>
            <a:r>
              <a:rPr lang="en-US" sz="1400" dirty="0" err="1"/>
              <a:t>pabean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Pemanfaatan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luar</a:t>
            </a:r>
            <a:r>
              <a:rPr lang="en-US" sz="1400" dirty="0"/>
              <a:t> </a:t>
            </a:r>
            <a:r>
              <a:rPr lang="en-US" sz="1400" dirty="0" err="1"/>
              <a:t>daerah</a:t>
            </a:r>
            <a:r>
              <a:rPr lang="en-US" sz="1400" dirty="0"/>
              <a:t> </a:t>
            </a:r>
            <a:r>
              <a:rPr lang="en-US" sz="1400" dirty="0" err="1"/>
              <a:t>pabean</a:t>
            </a:r>
            <a:r>
              <a:rPr lang="en-US" sz="1400" dirty="0"/>
              <a:t> di </a:t>
            </a:r>
            <a:r>
              <a:rPr lang="en-US" sz="1400" dirty="0" err="1"/>
              <a:t>daerah</a:t>
            </a:r>
            <a:r>
              <a:rPr lang="en-US" sz="1400" dirty="0"/>
              <a:t> </a:t>
            </a:r>
            <a:r>
              <a:rPr lang="en-US" sz="1400" dirty="0" err="1"/>
              <a:t>pabean</a:t>
            </a:r>
            <a:r>
              <a:rPr lang="en-US" sz="1400" dirty="0"/>
              <a:t> di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daerah</a:t>
            </a:r>
            <a:r>
              <a:rPr lang="en-US" sz="1400" dirty="0"/>
              <a:t> </a:t>
            </a:r>
            <a:r>
              <a:rPr lang="en-US" sz="1400" dirty="0" err="1"/>
              <a:t>pabean</a:t>
            </a:r>
            <a:endParaRPr lang="en-US" sz="1400" dirty="0"/>
          </a:p>
          <a:p>
            <a:r>
              <a:rPr lang="en-US" sz="1400" dirty="0" err="1"/>
              <a:t>Ekspor</a:t>
            </a:r>
            <a:r>
              <a:rPr lang="en-US" sz="1400" dirty="0"/>
              <a:t> </a:t>
            </a:r>
            <a:r>
              <a:rPr lang="en-US" sz="1400" dirty="0" err="1"/>
              <a:t>barang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</a:t>
            </a:r>
            <a:r>
              <a:rPr lang="en-US" sz="1400" dirty="0" err="1"/>
              <a:t>berwujud</a:t>
            </a:r>
            <a:r>
              <a:rPr lang="en-US" sz="1400" dirty="0"/>
              <a:t>/ </a:t>
            </a:r>
            <a:r>
              <a:rPr lang="en-US" sz="1400" dirty="0" err="1"/>
              <a:t>tidak</a:t>
            </a:r>
            <a:r>
              <a:rPr lang="en-US" sz="1400" dirty="0"/>
              <a:t> </a:t>
            </a:r>
            <a:r>
              <a:rPr lang="en-US" sz="1400" dirty="0" err="1"/>
              <a:t>berwujud</a:t>
            </a:r>
            <a:r>
              <a:rPr lang="en-US" sz="1400" dirty="0"/>
              <a:t> dan </a:t>
            </a:r>
            <a:r>
              <a:rPr lang="en-US" sz="1400" dirty="0" err="1"/>
              <a:t>ekspor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 oleh </a:t>
            </a:r>
            <a:r>
              <a:rPr lang="en-US" sz="1400" dirty="0" err="1"/>
              <a:t>pengusaha</a:t>
            </a:r>
            <a:r>
              <a:rPr lang="en-US" sz="1400" dirty="0"/>
              <a:t> </a:t>
            </a:r>
            <a:r>
              <a:rPr lang="en-US" sz="1400" dirty="0" err="1"/>
              <a:t>kena</a:t>
            </a:r>
            <a:r>
              <a:rPr lang="en-US" sz="1400" dirty="0"/>
              <a:t> </a:t>
            </a:r>
            <a:r>
              <a:rPr lang="en-US" sz="1400" dirty="0" err="1"/>
              <a:t>pajak</a:t>
            </a:r>
            <a:r>
              <a:rPr lang="en-US" sz="1400" dirty="0"/>
              <a:t>.</a:t>
            </a:r>
          </a:p>
          <a:p>
            <a:r>
              <a:rPr lang="en-US" sz="1400" dirty="0" err="1"/>
              <a:t>Kegiatan</a:t>
            </a:r>
            <a:r>
              <a:rPr lang="en-US" sz="1400" dirty="0"/>
              <a:t> </a:t>
            </a:r>
            <a:r>
              <a:rPr lang="en-US" sz="1400" dirty="0" err="1"/>
              <a:t>membangun</a:t>
            </a:r>
            <a:r>
              <a:rPr lang="en-US" sz="1400" dirty="0"/>
              <a:t> </a:t>
            </a:r>
            <a:r>
              <a:rPr lang="en-US" sz="1400" dirty="0" err="1"/>
              <a:t>sendiri</a:t>
            </a:r>
            <a:r>
              <a:rPr lang="en-US" sz="1400" dirty="0"/>
              <a:t> </a:t>
            </a:r>
            <a:r>
              <a:rPr lang="en-US" sz="1400" dirty="0" err="1"/>
              <a:t>bangunan</a:t>
            </a:r>
            <a:r>
              <a:rPr lang="en-US" sz="1400" dirty="0"/>
              <a:t> dg </a:t>
            </a:r>
            <a:r>
              <a:rPr lang="en-US" sz="1400" dirty="0" err="1"/>
              <a:t>luas</a:t>
            </a:r>
            <a:r>
              <a:rPr lang="en-US" sz="1400" dirty="0"/>
              <a:t> </a:t>
            </a:r>
            <a:r>
              <a:rPr lang="en-US" sz="1400" dirty="0" err="1"/>
              <a:t>lebih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200m </a:t>
            </a:r>
            <a:r>
              <a:rPr lang="en-US" sz="1400" dirty="0" err="1"/>
              <a:t>persegi</a:t>
            </a:r>
            <a:r>
              <a:rPr lang="en-US" sz="1400" dirty="0"/>
              <a:t>.</a:t>
            </a:r>
          </a:p>
          <a:p>
            <a:r>
              <a:rPr lang="en-ID" sz="1400" dirty="0" err="1"/>
              <a:t>Penyerahan</a:t>
            </a:r>
            <a:r>
              <a:rPr lang="en-ID" sz="1400" dirty="0"/>
              <a:t> </a:t>
            </a:r>
            <a:r>
              <a:rPr lang="en-ID" sz="1400" dirty="0" err="1"/>
              <a:t>aktiva</a:t>
            </a:r>
            <a:r>
              <a:rPr lang="en-ID" sz="1400" dirty="0"/>
              <a:t> yang </a:t>
            </a:r>
            <a:r>
              <a:rPr lang="en-ID" sz="1400" dirty="0" err="1"/>
              <a:t>menurut</a:t>
            </a:r>
            <a:r>
              <a:rPr lang="en-ID" sz="1400" dirty="0"/>
              <a:t> </a:t>
            </a:r>
            <a:r>
              <a:rPr lang="en-ID" sz="1400" dirty="0" err="1"/>
              <a:t>tujuan</a:t>
            </a:r>
            <a:r>
              <a:rPr lang="en-ID" sz="1400" dirty="0"/>
              <a:t> </a:t>
            </a:r>
            <a:r>
              <a:rPr lang="en-ID" sz="1400" dirty="0" err="1"/>
              <a:t>semula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untuk</a:t>
            </a:r>
            <a:r>
              <a:rPr lang="en-ID" sz="1400" dirty="0"/>
              <a:t> </a:t>
            </a:r>
            <a:r>
              <a:rPr lang="en-ID" sz="1400" dirty="0" err="1"/>
              <a:t>diperjual</a:t>
            </a:r>
            <a:r>
              <a:rPr lang="en-ID" sz="1400" dirty="0"/>
              <a:t> </a:t>
            </a:r>
            <a:r>
              <a:rPr lang="en-ID" sz="1400" dirty="0" err="1"/>
              <a:t>belikan</a:t>
            </a:r>
            <a:r>
              <a:rPr lang="en-ID" sz="1400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8E9BDE-DFFF-4C49-9F98-2506A3E1CCA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4583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7AF74-BA1C-47A9-A698-1783B7B80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N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ON OBJEK PPN</a:t>
            </a:r>
            <a:endParaRPr lang="en-ID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52DF0-5A3A-4B08-BF20-72D29D9165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Barang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pertambangan</a:t>
            </a:r>
            <a:endParaRPr lang="en-US" dirty="0"/>
          </a:p>
          <a:p>
            <a:r>
              <a:rPr lang="en-US" dirty="0" err="1"/>
              <a:t>Makanan</a:t>
            </a:r>
            <a:r>
              <a:rPr lang="en-US" dirty="0"/>
              <a:t> &amp; </a:t>
            </a:r>
            <a:r>
              <a:rPr lang="en-US" dirty="0" err="1"/>
              <a:t>minuman</a:t>
            </a:r>
            <a:r>
              <a:rPr lang="en-US" dirty="0"/>
              <a:t> </a:t>
            </a:r>
            <a:r>
              <a:rPr lang="en-US" dirty="0" err="1"/>
              <a:t>yag</a:t>
            </a:r>
            <a:r>
              <a:rPr lang="en-US" dirty="0"/>
              <a:t> </a:t>
            </a:r>
            <a:r>
              <a:rPr lang="en-US" dirty="0" err="1"/>
              <a:t>disajikan</a:t>
            </a:r>
            <a:r>
              <a:rPr lang="en-US" dirty="0"/>
              <a:t> di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makan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restoran</a:t>
            </a:r>
            <a:endParaRPr lang="en-US" dirty="0"/>
          </a:p>
          <a:p>
            <a:r>
              <a:rPr lang="en-US" dirty="0"/>
              <a:t>Uang dan </a:t>
            </a:r>
            <a:r>
              <a:rPr lang="en-US" dirty="0" err="1"/>
              <a:t>emas</a:t>
            </a:r>
            <a:r>
              <a:rPr lang="en-US" dirty="0"/>
              <a:t> </a:t>
            </a:r>
            <a:r>
              <a:rPr lang="en-US" dirty="0" err="1"/>
              <a:t>batangan</a:t>
            </a:r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664C1-905D-4AD8-814D-A0E30F5E7C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94248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785E4-66BD-40AC-9EC3-95B96EBE6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DASAR PENGENAAN PAJAK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50E11D-3088-4334-AA63-12653F795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Harga </a:t>
            </a:r>
            <a:r>
              <a:rPr lang="en-US" dirty="0" err="1"/>
              <a:t>jual</a:t>
            </a:r>
            <a:r>
              <a:rPr lang="en-US" dirty="0"/>
              <a:t> </a:t>
            </a:r>
          </a:p>
          <a:p>
            <a:r>
              <a:rPr lang="en-US" dirty="0" err="1"/>
              <a:t>Niali</a:t>
            </a:r>
            <a:r>
              <a:rPr lang="en-US" dirty="0"/>
              <a:t> </a:t>
            </a:r>
            <a:r>
              <a:rPr lang="en-US" dirty="0" err="1"/>
              <a:t>ekspor</a:t>
            </a:r>
            <a:endParaRPr lang="en-US" dirty="0"/>
          </a:p>
          <a:p>
            <a:r>
              <a:rPr lang="en-US" dirty="0" err="1"/>
              <a:t>Penggantian</a:t>
            </a:r>
            <a:endParaRPr lang="en-US" dirty="0"/>
          </a:p>
          <a:p>
            <a:r>
              <a:rPr lang="en-US" dirty="0"/>
              <a:t>Nilai </a:t>
            </a:r>
            <a:r>
              <a:rPr lang="en-US" dirty="0" err="1"/>
              <a:t>impor</a:t>
            </a:r>
            <a:r>
              <a:rPr lang="en-US" dirty="0"/>
              <a:t> </a:t>
            </a:r>
          </a:p>
          <a:p>
            <a:r>
              <a:rPr lang="en-US" dirty="0"/>
              <a:t>Nilai lain</a:t>
            </a:r>
          </a:p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6704B-0570-493C-B56D-873EE4E2CDC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3140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"/>
          <p:cNvSpPr txBox="1">
            <a:spLocks noGrp="1"/>
          </p:cNvSpPr>
          <p:nvPr>
            <p:ph type="body" idx="1"/>
          </p:nvPr>
        </p:nvSpPr>
        <p:spPr>
          <a:xfrm>
            <a:off x="1693075" y="1618400"/>
            <a:ext cx="2509800" cy="28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</a:rPr>
              <a:t>TARIF PPN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>
              <a:solidFill>
                <a:schemeClr val="accen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1"/>
                </a:solidFill>
              </a:rPr>
              <a:t>11%</a:t>
            </a:r>
          </a:p>
        </p:txBody>
      </p:sp>
      <p:sp>
        <p:nvSpPr>
          <p:cNvPr id="274" name="Google Shape;274;p20"/>
          <p:cNvSpPr txBox="1">
            <a:spLocks noGrp="1"/>
          </p:cNvSpPr>
          <p:nvPr>
            <p:ph type="title"/>
          </p:nvPr>
        </p:nvSpPr>
        <p:spPr>
          <a:xfrm>
            <a:off x="658715" y="593127"/>
            <a:ext cx="4281209" cy="16887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  <a:latin typeface="Berlin Sans FB Demi" panose="020E0802020502020306" pitchFamily="34" charset="0"/>
              </a:rPr>
              <a:t>TARIF DAN CARA PERHITUNGAN</a:t>
            </a:r>
            <a:endParaRPr sz="1600" b="1" dirty="0">
              <a:solidFill>
                <a:schemeClr val="accent5">
                  <a:lumMod val="50000"/>
                </a:schemeClr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275" name="Google Shape;275;p20"/>
          <p:cNvSpPr txBox="1">
            <a:spLocks noGrp="1"/>
          </p:cNvSpPr>
          <p:nvPr>
            <p:ph type="body" idx="2"/>
          </p:nvPr>
        </p:nvSpPr>
        <p:spPr>
          <a:xfrm>
            <a:off x="4939924" y="1313600"/>
            <a:ext cx="2509800" cy="288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accent3"/>
                </a:solidFill>
              </a:rPr>
              <a:t>CARA PERHITUNGAN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solidFill>
                <a:schemeClr val="accent3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276" name="Google Shape;276;p20"/>
          <p:cNvSpPr txBox="1">
            <a:spLocks noGrp="1"/>
          </p:cNvSpPr>
          <p:nvPr>
            <p:ph type="sldNum" idx="12"/>
          </p:nvPr>
        </p:nvSpPr>
        <p:spPr>
          <a:xfrm>
            <a:off x="8404384" y="199526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CA3407A-497F-4634-B89F-EB8C7EFBA423}"/>
              </a:ext>
            </a:extLst>
          </p:cNvPr>
          <p:cNvSpPr/>
          <p:nvPr/>
        </p:nvSpPr>
        <p:spPr>
          <a:xfrm>
            <a:off x="4939924" y="2247254"/>
            <a:ext cx="2509800" cy="5114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PPN = TARIF x DPP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988942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A8EB3-A3F3-42A2-A2FD-3D38BB4D2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CONTOH KASUS 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C2E1-1B96-40AC-8F90-2AD42D75A4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PT. BBB </a:t>
            </a:r>
            <a:r>
              <a:rPr lang="en-US" dirty="0" err="1"/>
              <a:t>menjual</a:t>
            </a:r>
            <a:r>
              <a:rPr lang="en-US" dirty="0"/>
              <a:t> </a:t>
            </a:r>
            <a:r>
              <a:rPr lang="en-US" dirty="0" err="1"/>
              <a:t>tunai</a:t>
            </a:r>
            <a:r>
              <a:rPr lang="en-US" dirty="0"/>
              <a:t> BKP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jual</a:t>
            </a:r>
            <a:r>
              <a:rPr lang="en-US" dirty="0"/>
              <a:t> Rp 25.000.000,-</a:t>
            </a:r>
            <a:r>
              <a:rPr lang="en-ID" dirty="0"/>
              <a:t> </a:t>
            </a:r>
            <a:r>
              <a:rPr lang="en-ID" dirty="0" err="1"/>
              <a:t>Hitunglah</a:t>
            </a:r>
            <a:r>
              <a:rPr lang="en-ID" dirty="0"/>
              <a:t> </a:t>
            </a:r>
            <a:r>
              <a:rPr lang="en-ID" dirty="0" err="1"/>
              <a:t>PPn</a:t>
            </a:r>
            <a:r>
              <a:rPr lang="en-ID" dirty="0"/>
              <a:t> yang </a:t>
            </a:r>
            <a:r>
              <a:rPr lang="en-ID" dirty="0" err="1"/>
              <a:t>dipungut</a:t>
            </a:r>
            <a:r>
              <a:rPr lang="en-ID" dirty="0"/>
              <a:t> PT. BBB!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6B53D-5C7D-4F43-9B08-66A6064468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35875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497874-3622-4E52-88CF-544FC9BC69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PPnBM</a:t>
            </a:r>
            <a:endParaRPr lang="en-ID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6065B-FB7F-49C1-929B-4D8A38B8B9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98069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1552DA-D257-468B-9508-EADAA83A5B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1650" y="1014450"/>
            <a:ext cx="3602757" cy="3114600"/>
          </a:xfrm>
        </p:spPr>
        <p:txBody>
          <a:bodyPr/>
          <a:lstStyle/>
          <a:p>
            <a:pPr marL="101600" indent="0">
              <a:buNone/>
            </a:pPr>
            <a:r>
              <a:rPr lang="en-US" sz="1800" i="0" dirty="0" err="1"/>
              <a:t>Pajak</a:t>
            </a:r>
            <a:r>
              <a:rPr lang="en-US" sz="1800" i="0" dirty="0"/>
              <a:t> </a:t>
            </a:r>
            <a:r>
              <a:rPr lang="en-US" sz="1800" i="0" dirty="0" err="1"/>
              <a:t>penjualan</a:t>
            </a:r>
            <a:r>
              <a:rPr lang="en-US" sz="1800" i="0" dirty="0"/>
              <a:t> </a:t>
            </a:r>
            <a:r>
              <a:rPr lang="en-US" sz="1800" i="0" dirty="0" err="1"/>
              <a:t>barang</a:t>
            </a:r>
            <a:r>
              <a:rPr lang="en-US" sz="1800" i="0" dirty="0"/>
              <a:t> </a:t>
            </a:r>
            <a:r>
              <a:rPr lang="en-US" sz="1800" i="0" dirty="0" err="1"/>
              <a:t>mewah</a:t>
            </a:r>
            <a:r>
              <a:rPr lang="en-US" sz="1800" i="0" dirty="0"/>
              <a:t> (</a:t>
            </a:r>
            <a:r>
              <a:rPr lang="en-US" sz="1800" i="0" dirty="0" err="1"/>
              <a:t>PPnBM</a:t>
            </a:r>
            <a:r>
              <a:rPr lang="en-US" sz="1800" i="0" dirty="0"/>
              <a:t>) </a:t>
            </a:r>
            <a:r>
              <a:rPr lang="en-US" sz="1800" i="0" dirty="0" err="1"/>
              <a:t>merupakan</a:t>
            </a:r>
            <a:r>
              <a:rPr lang="en-US" sz="1800" i="0" dirty="0"/>
              <a:t> </a:t>
            </a:r>
            <a:r>
              <a:rPr lang="en-US" sz="1800" i="0" dirty="0" err="1"/>
              <a:t>pajak</a:t>
            </a:r>
            <a:r>
              <a:rPr lang="en-US" sz="1800" i="0" dirty="0"/>
              <a:t> yang </a:t>
            </a:r>
            <a:r>
              <a:rPr lang="en-US" sz="1800" i="0" dirty="0" err="1"/>
              <a:t>dikenakan</a:t>
            </a:r>
            <a:r>
              <a:rPr lang="en-US" sz="1800" i="0" dirty="0"/>
              <a:t> </a:t>
            </a:r>
            <a:r>
              <a:rPr lang="en-US" sz="1800" i="0" dirty="0" err="1"/>
              <a:t>untuk</a:t>
            </a:r>
            <a:r>
              <a:rPr lang="en-US" sz="1800" i="0" dirty="0"/>
              <a:t> </a:t>
            </a:r>
            <a:r>
              <a:rPr lang="en-US" sz="1800" i="0" dirty="0" err="1"/>
              <a:t>penjualan</a:t>
            </a:r>
            <a:r>
              <a:rPr lang="en-US" sz="1800" i="0" dirty="0"/>
              <a:t> </a:t>
            </a:r>
            <a:r>
              <a:rPr lang="en-US" sz="1800" i="0" dirty="0" err="1"/>
              <a:t>barang-barang</a:t>
            </a:r>
            <a:r>
              <a:rPr lang="en-US" sz="1800" i="0" dirty="0"/>
              <a:t> yang </a:t>
            </a:r>
            <a:r>
              <a:rPr lang="en-US" sz="1800" i="0" dirty="0" err="1"/>
              <a:t>tergolong</a:t>
            </a:r>
            <a:r>
              <a:rPr lang="en-US" sz="1800" i="0" dirty="0"/>
              <a:t> </a:t>
            </a:r>
            <a:r>
              <a:rPr lang="en-US" sz="1800" i="0" dirty="0" err="1"/>
              <a:t>sebagai</a:t>
            </a:r>
            <a:r>
              <a:rPr lang="en-US" sz="1800" i="0" dirty="0"/>
              <a:t> </a:t>
            </a:r>
            <a:r>
              <a:rPr lang="en-US" sz="1800" i="0" dirty="0" err="1"/>
              <a:t>barang</a:t>
            </a:r>
            <a:r>
              <a:rPr lang="en-US" sz="1800" i="0" dirty="0"/>
              <a:t> </a:t>
            </a:r>
            <a:r>
              <a:rPr lang="en-US" sz="1800" i="0" dirty="0" err="1"/>
              <a:t>mewah</a:t>
            </a:r>
            <a:r>
              <a:rPr lang="en-US" sz="1800" i="0" dirty="0"/>
              <a:t>.</a:t>
            </a:r>
            <a:endParaRPr lang="en-ID" sz="1800" i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7D34C-02DB-4F78-A723-4F54AE61FD1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79257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B4066F-AA95-4732-93A3-B47647D1B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OBJEK </a:t>
            </a:r>
            <a:r>
              <a:rPr lang="en-US" b="1" dirty="0" err="1">
                <a:solidFill>
                  <a:schemeClr val="tx1">
                    <a:lumMod val="50000"/>
                  </a:schemeClr>
                </a:solidFill>
              </a:rPr>
              <a:t>PPnBM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D57B3-ACEA-460B-A5E4-E6D15479A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err="1"/>
              <a:t>Penyerahan</a:t>
            </a:r>
            <a:r>
              <a:rPr lang="en-US" sz="1800" dirty="0"/>
              <a:t> BKP </a:t>
            </a:r>
            <a:r>
              <a:rPr lang="en-US" sz="1800" dirty="0" err="1"/>
              <a:t>tergolong</a:t>
            </a:r>
            <a:r>
              <a:rPr lang="en-US" sz="1800" dirty="0"/>
              <a:t> </a:t>
            </a:r>
            <a:r>
              <a:rPr lang="en-US" sz="1800" dirty="0" err="1"/>
              <a:t>mewah</a:t>
            </a:r>
            <a:r>
              <a:rPr lang="en-US" sz="1800" dirty="0"/>
              <a:t> </a:t>
            </a:r>
          </a:p>
          <a:p>
            <a:r>
              <a:rPr lang="en-US" sz="1800" dirty="0" err="1"/>
              <a:t>Impor</a:t>
            </a:r>
            <a:r>
              <a:rPr lang="en-US" sz="1800" dirty="0"/>
              <a:t> BKP yang </a:t>
            </a:r>
            <a:r>
              <a:rPr lang="en-US" sz="1800" dirty="0" err="1"/>
              <a:t>tergolong</a:t>
            </a:r>
            <a:r>
              <a:rPr lang="en-US" sz="1800" dirty="0"/>
              <a:t> </a:t>
            </a:r>
            <a:r>
              <a:rPr lang="en-US" sz="1800" dirty="0" err="1"/>
              <a:t>mewah</a:t>
            </a:r>
            <a:endParaRPr lang="en-ID" sz="1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F6ABA4-BB90-44E9-BB39-9F3F60B65B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20248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21120-8D10-4185-B705-B33D5881A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MAKNA BKP YANG TERGOLONG MEWAH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FF5541-CECE-4520-B890-ADE5BE576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tsb</a:t>
            </a:r>
            <a:r>
              <a:rPr lang="en-US" sz="1800" dirty="0"/>
              <a:t> </a:t>
            </a:r>
            <a:r>
              <a:rPr lang="en-US" sz="1800" dirty="0" err="1"/>
              <a:t>bukan</a:t>
            </a:r>
            <a:r>
              <a:rPr lang="en-US" sz="1800" dirty="0"/>
              <a:t>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kebutuhan</a:t>
            </a:r>
            <a:r>
              <a:rPr lang="en-US" sz="1800" dirty="0"/>
              <a:t> </a:t>
            </a:r>
            <a:r>
              <a:rPr lang="en-US" sz="1800" dirty="0" err="1"/>
              <a:t>pokok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tsb</a:t>
            </a:r>
            <a:r>
              <a:rPr lang="en-US" sz="1800" dirty="0"/>
              <a:t> </a:t>
            </a:r>
            <a:r>
              <a:rPr lang="en-US" sz="1800" dirty="0" err="1"/>
              <a:t>dikonsumsi</a:t>
            </a:r>
            <a:r>
              <a:rPr lang="en-US" sz="1800" dirty="0"/>
              <a:t> oleh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tertentu</a:t>
            </a:r>
            <a:endParaRPr lang="en-US" sz="1800" dirty="0"/>
          </a:p>
          <a:p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tsb</a:t>
            </a:r>
            <a:r>
              <a:rPr lang="en-US" sz="1800" dirty="0"/>
              <a:t> </a:t>
            </a:r>
            <a:r>
              <a:rPr lang="en-US" sz="1800" dirty="0" err="1"/>
              <a:t>dikonsumsi</a:t>
            </a:r>
            <a:r>
              <a:rPr lang="en-US" sz="1800" dirty="0"/>
              <a:t> oleh </a:t>
            </a:r>
            <a:r>
              <a:rPr lang="en-US" sz="1800" dirty="0" err="1"/>
              <a:t>masyarakat</a:t>
            </a:r>
            <a:r>
              <a:rPr lang="en-US" sz="1800" dirty="0"/>
              <a:t> </a:t>
            </a:r>
            <a:r>
              <a:rPr lang="en-US" sz="1800" dirty="0" err="1"/>
              <a:t>berpenghasilan</a:t>
            </a:r>
            <a:r>
              <a:rPr lang="en-US" sz="1800" dirty="0"/>
              <a:t> </a:t>
            </a:r>
            <a:r>
              <a:rPr lang="en-US" sz="1800" dirty="0" err="1"/>
              <a:t>tinggi</a:t>
            </a:r>
            <a:endParaRPr lang="en-US" sz="1800" dirty="0"/>
          </a:p>
          <a:p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tsb</a:t>
            </a:r>
            <a:r>
              <a:rPr lang="en-US" sz="1800" dirty="0"/>
              <a:t> </a:t>
            </a:r>
            <a:r>
              <a:rPr lang="en-US" sz="1800" dirty="0" err="1"/>
              <a:t>dikonsumsi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menunjukkan</a:t>
            </a:r>
            <a:r>
              <a:rPr lang="en-US" sz="1800" dirty="0"/>
              <a:t> status.</a:t>
            </a:r>
          </a:p>
          <a:p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tsb</a:t>
            </a:r>
            <a:r>
              <a:rPr lang="en-US" sz="1800" dirty="0"/>
              <a:t> </a:t>
            </a:r>
            <a:r>
              <a:rPr lang="en-US" sz="1800" dirty="0" err="1"/>
              <a:t>apabila</a:t>
            </a:r>
            <a:r>
              <a:rPr lang="en-US" sz="1800" dirty="0"/>
              <a:t> </a:t>
            </a:r>
            <a:r>
              <a:rPr lang="en-US" sz="1800" dirty="0" err="1"/>
              <a:t>dikonsumsi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merusak</a:t>
            </a:r>
            <a:r>
              <a:rPr lang="en-US" sz="1800" dirty="0"/>
              <a:t> Kesehatan moral </a:t>
            </a:r>
            <a:r>
              <a:rPr lang="en-US" sz="1800" dirty="0" err="1"/>
              <a:t>masyarakat</a:t>
            </a:r>
            <a:r>
              <a:rPr lang="en-US" sz="1800" dirty="0"/>
              <a:t>.</a:t>
            </a:r>
            <a:endParaRPr lang="en-ID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12AF0-7591-4E96-ABDE-E25EBFB16C2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641368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BA0C-E3FF-43CB-A1E5-3B1807D16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CARA MENGHITUNG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11EF6-A56B-4616-BF5B-B80A9BDE87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D" dirty="0"/>
          </a:p>
          <a:p>
            <a:r>
              <a:rPr lang="en-ID" sz="1400" dirty="0"/>
              <a:t>Tarif </a:t>
            </a:r>
            <a:r>
              <a:rPr lang="en-ID" sz="1400" dirty="0" err="1"/>
              <a:t>PPn</a:t>
            </a:r>
            <a:r>
              <a:rPr lang="en-ID" sz="1400" dirty="0"/>
              <a:t> BM </a:t>
            </a:r>
            <a:r>
              <a:rPr lang="en-ID" sz="1400" dirty="0" err="1"/>
              <a:t>dapat</a:t>
            </a:r>
            <a:r>
              <a:rPr lang="en-ID" sz="1400" dirty="0"/>
              <a:t> </a:t>
            </a:r>
            <a:r>
              <a:rPr lang="en-ID" sz="1400" dirty="0" err="1"/>
              <a:t>ditetapkan</a:t>
            </a:r>
            <a:r>
              <a:rPr lang="en-ID" sz="1400" dirty="0"/>
              <a:t> </a:t>
            </a:r>
            <a:r>
              <a:rPr lang="en-ID" sz="1400" dirty="0" err="1"/>
              <a:t>dalam</a:t>
            </a:r>
            <a:r>
              <a:rPr lang="en-ID" sz="1400" dirty="0"/>
              <a:t> </a:t>
            </a:r>
            <a:r>
              <a:rPr lang="en-ID" sz="1400" dirty="0" err="1"/>
              <a:t>beberapa</a:t>
            </a:r>
            <a:r>
              <a:rPr lang="en-ID" sz="1400" dirty="0"/>
              <a:t> </a:t>
            </a:r>
            <a:r>
              <a:rPr lang="en-ID" sz="1400" dirty="0" err="1"/>
              <a:t>kelompok</a:t>
            </a:r>
            <a:r>
              <a:rPr lang="en-ID" sz="1400" dirty="0"/>
              <a:t> </a:t>
            </a:r>
            <a:r>
              <a:rPr lang="en-ID" sz="1400" dirty="0" err="1"/>
              <a:t>tarif</a:t>
            </a:r>
            <a:r>
              <a:rPr lang="en-ID" sz="1400" dirty="0"/>
              <a:t>, </a:t>
            </a:r>
            <a:r>
              <a:rPr lang="en-ID" sz="1400" dirty="0" err="1"/>
              <a:t>yaitu</a:t>
            </a:r>
            <a:r>
              <a:rPr lang="en-ID" sz="1400" dirty="0"/>
              <a:t> </a:t>
            </a:r>
            <a:r>
              <a:rPr lang="en-ID" sz="1400" dirty="0" err="1"/>
              <a:t>tarif</a:t>
            </a:r>
            <a:r>
              <a:rPr lang="en-ID" sz="1400" dirty="0"/>
              <a:t> paling </a:t>
            </a:r>
            <a:r>
              <a:rPr lang="en-ID" sz="1400" dirty="0" err="1"/>
              <a:t>rendah</a:t>
            </a:r>
            <a:r>
              <a:rPr lang="en-ID" sz="1400" dirty="0"/>
              <a:t> 10% dan paling </a:t>
            </a:r>
            <a:r>
              <a:rPr lang="en-ID" sz="1400" dirty="0" err="1"/>
              <a:t>tinggi</a:t>
            </a:r>
            <a:r>
              <a:rPr lang="en-ID" sz="1400" dirty="0"/>
              <a:t> 200%. </a:t>
            </a:r>
            <a:r>
              <a:rPr lang="en-ID" sz="1400" dirty="0" err="1"/>
              <a:t>Ketentuan</a:t>
            </a:r>
            <a:r>
              <a:rPr lang="en-ID" sz="1400" dirty="0"/>
              <a:t> </a:t>
            </a:r>
            <a:r>
              <a:rPr lang="en-ID" sz="1400" dirty="0" err="1"/>
              <a:t>mengenai</a:t>
            </a:r>
            <a:r>
              <a:rPr lang="en-ID" sz="1400" dirty="0"/>
              <a:t> </a:t>
            </a:r>
            <a:r>
              <a:rPr lang="en-ID" sz="1400" dirty="0" err="1"/>
              <a:t>tarif</a:t>
            </a:r>
            <a:r>
              <a:rPr lang="en-ID" sz="1400" dirty="0"/>
              <a:t> </a:t>
            </a:r>
            <a:r>
              <a:rPr lang="en-ID" sz="1400" dirty="0" err="1"/>
              <a:t>tarif</a:t>
            </a:r>
            <a:r>
              <a:rPr lang="en-ID" sz="1400" dirty="0"/>
              <a:t> </a:t>
            </a:r>
            <a:r>
              <a:rPr lang="en-ID" sz="1400" dirty="0" err="1"/>
              <a:t>kelompok</a:t>
            </a:r>
            <a:r>
              <a:rPr lang="en-ID" sz="1400" dirty="0"/>
              <a:t> BKP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Peraturan</a:t>
            </a:r>
            <a:r>
              <a:rPr lang="en-ID" sz="1400" dirty="0"/>
              <a:t> </a:t>
            </a:r>
            <a:r>
              <a:rPr lang="en-ID" sz="1400" dirty="0" err="1"/>
              <a:t>Pemerintah</a:t>
            </a:r>
            <a:r>
              <a:rPr lang="en-ID" sz="1400" dirty="0"/>
              <a:t>. </a:t>
            </a:r>
            <a:r>
              <a:rPr lang="en-ID" sz="1400" dirty="0" err="1"/>
              <a:t>Sedangkan</a:t>
            </a:r>
            <a:r>
              <a:rPr lang="en-ID" sz="1400" dirty="0"/>
              <a:t> </a:t>
            </a:r>
            <a:r>
              <a:rPr lang="en-ID" sz="1400" dirty="0" err="1"/>
              <a:t>ketentuan</a:t>
            </a:r>
            <a:r>
              <a:rPr lang="en-ID" sz="1400" dirty="0"/>
              <a:t> </a:t>
            </a:r>
            <a:r>
              <a:rPr lang="en-ID" sz="1400" dirty="0" err="1"/>
              <a:t>mengenai</a:t>
            </a:r>
            <a:r>
              <a:rPr lang="en-ID" sz="1400" dirty="0"/>
              <a:t> </a:t>
            </a:r>
            <a:r>
              <a:rPr lang="en-ID" sz="1400" dirty="0" err="1"/>
              <a:t>jenis</a:t>
            </a:r>
            <a:r>
              <a:rPr lang="en-ID" sz="1400" dirty="0"/>
              <a:t> </a:t>
            </a:r>
            <a:r>
              <a:rPr lang="en-ID" sz="1400" dirty="0" err="1"/>
              <a:t>barang</a:t>
            </a:r>
            <a:r>
              <a:rPr lang="en-ID" sz="1400" dirty="0"/>
              <a:t> yang </a:t>
            </a:r>
            <a:r>
              <a:rPr lang="en-ID" sz="1400" dirty="0" err="1"/>
              <a:t>dikenai</a:t>
            </a:r>
            <a:r>
              <a:rPr lang="en-ID" sz="1400" dirty="0"/>
              <a:t> </a:t>
            </a:r>
            <a:r>
              <a:rPr lang="en-ID" sz="1400" dirty="0" err="1"/>
              <a:t>Pajak</a:t>
            </a:r>
            <a:r>
              <a:rPr lang="en-ID" sz="1400" dirty="0"/>
              <a:t> </a:t>
            </a:r>
            <a:r>
              <a:rPr lang="en-ID" sz="1400" dirty="0" err="1"/>
              <a:t>Penghasilan</a:t>
            </a:r>
            <a:r>
              <a:rPr lang="en-ID" sz="1400" dirty="0"/>
              <a:t> </a:t>
            </a:r>
            <a:r>
              <a:rPr lang="en-ID" sz="1400" dirty="0" err="1"/>
              <a:t>atas</a:t>
            </a:r>
            <a:r>
              <a:rPr lang="en-ID" sz="1400" dirty="0"/>
              <a:t> </a:t>
            </a:r>
            <a:r>
              <a:rPr lang="en-ID" sz="1400" dirty="0" err="1"/>
              <a:t>Baranf</a:t>
            </a:r>
            <a:r>
              <a:rPr lang="en-ID" sz="1400" dirty="0"/>
              <a:t> </a:t>
            </a:r>
            <a:r>
              <a:rPr lang="en-ID" sz="1400" dirty="0" err="1"/>
              <a:t>Mewah</a:t>
            </a:r>
            <a:r>
              <a:rPr lang="en-ID" sz="1400" dirty="0"/>
              <a:t> </a:t>
            </a:r>
            <a:r>
              <a:rPr lang="en-ID" sz="1400" dirty="0" err="1"/>
              <a:t>diatur</a:t>
            </a:r>
            <a:r>
              <a:rPr lang="en-ID" sz="1400" dirty="0"/>
              <a:t> </a:t>
            </a:r>
            <a:r>
              <a:rPr lang="en-ID" sz="1400" dirty="0" err="1"/>
              <a:t>dengan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berdasarkan</a:t>
            </a:r>
            <a:r>
              <a:rPr lang="en-ID" sz="1400" dirty="0"/>
              <a:t> </a:t>
            </a:r>
            <a:r>
              <a:rPr lang="en-ID" sz="1400" dirty="0" err="1"/>
              <a:t>Peraturan</a:t>
            </a:r>
            <a:r>
              <a:rPr lang="en-ID" sz="1400" dirty="0"/>
              <a:t> Menteri </a:t>
            </a:r>
            <a:r>
              <a:rPr lang="en-ID" sz="1400" dirty="0" err="1"/>
              <a:t>Keuangan</a:t>
            </a:r>
            <a:r>
              <a:rPr lang="en-ID" sz="1400" dirty="0"/>
              <a:t>.</a:t>
            </a:r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11F6D-DF86-44C4-B95C-DE623BC3A3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7F9A7B-675B-479D-AF35-E38A5DFF618F}"/>
              </a:ext>
            </a:extLst>
          </p:cNvPr>
          <p:cNvSpPr/>
          <p:nvPr/>
        </p:nvSpPr>
        <p:spPr>
          <a:xfrm>
            <a:off x="1557580" y="1642820"/>
            <a:ext cx="4602996" cy="426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PPnBM</a:t>
            </a:r>
            <a:r>
              <a:rPr lang="en-US" dirty="0"/>
              <a:t> = DPP </a:t>
            </a:r>
            <a:r>
              <a:rPr lang="en-US" dirty="0" err="1"/>
              <a:t>PPnBM</a:t>
            </a:r>
            <a:r>
              <a:rPr lang="en-US" dirty="0"/>
              <a:t> x </a:t>
            </a:r>
            <a:r>
              <a:rPr lang="en-US" dirty="0" err="1"/>
              <a:t>tarif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90310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E072-444B-4DF5-96AD-494DEACB9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>
                    <a:lumMod val="50000"/>
                  </a:schemeClr>
                </a:solidFill>
              </a:rPr>
              <a:t>CONTOH KASUS</a:t>
            </a:r>
            <a:endParaRPr lang="en-ID" b="1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50657A-B808-4892-81B9-224D6E22E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PKP PT. EZENIC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pabrikan</a:t>
            </a:r>
            <a:r>
              <a:rPr lang="en-US" sz="1800" dirty="0"/>
              <a:t> </a:t>
            </a:r>
            <a:r>
              <a:rPr lang="en-US" sz="1800" dirty="0" err="1"/>
              <a:t>menyerahkan</a:t>
            </a:r>
            <a:r>
              <a:rPr lang="en-US" sz="1800" dirty="0"/>
              <a:t>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hasil</a:t>
            </a:r>
            <a:r>
              <a:rPr lang="en-US" sz="1800" dirty="0"/>
              <a:t> </a:t>
            </a:r>
            <a:r>
              <a:rPr lang="en-US" sz="1800" dirty="0" err="1"/>
              <a:t>produksinya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harga</a:t>
            </a:r>
            <a:r>
              <a:rPr lang="en-US" sz="1800" dirty="0"/>
              <a:t> </a:t>
            </a:r>
            <a:r>
              <a:rPr lang="en-US" sz="1800" dirty="0" err="1"/>
              <a:t>jual</a:t>
            </a:r>
            <a:r>
              <a:rPr lang="en-US" sz="1800" dirty="0"/>
              <a:t> Rp 10.000.000,-. </a:t>
            </a:r>
            <a:r>
              <a:rPr lang="en-US" sz="1800" dirty="0" err="1"/>
              <a:t>Barang</a:t>
            </a:r>
            <a:r>
              <a:rPr lang="en-US" sz="1800" dirty="0"/>
              <a:t> </a:t>
            </a:r>
            <a:r>
              <a:rPr lang="en-US" sz="1800" dirty="0" err="1"/>
              <a:t>tsb</a:t>
            </a:r>
            <a:r>
              <a:rPr lang="en-US" sz="1800" dirty="0"/>
              <a:t> </a:t>
            </a:r>
            <a:r>
              <a:rPr lang="en-US" sz="1800" dirty="0" err="1"/>
              <a:t>merupaka</a:t>
            </a:r>
            <a:r>
              <a:rPr lang="en-US" sz="1800" dirty="0"/>
              <a:t> BKP </a:t>
            </a:r>
            <a:r>
              <a:rPr lang="en-US" sz="1800" dirty="0" err="1"/>
              <a:t>tergolong</a:t>
            </a:r>
            <a:r>
              <a:rPr lang="en-US" sz="1800" dirty="0"/>
              <a:t> </a:t>
            </a:r>
            <a:r>
              <a:rPr lang="en-US" sz="1800" dirty="0" err="1"/>
              <a:t>mewah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tarif</a:t>
            </a:r>
            <a:r>
              <a:rPr lang="en-US" sz="1800" dirty="0"/>
              <a:t> </a:t>
            </a:r>
            <a:r>
              <a:rPr lang="en-US" sz="1800" dirty="0" err="1"/>
              <a:t>PPnBM</a:t>
            </a:r>
            <a:r>
              <a:rPr lang="en-US" sz="1800" dirty="0"/>
              <a:t> 40%. </a:t>
            </a:r>
            <a:r>
              <a:rPr lang="en-US" sz="1800" dirty="0" err="1"/>
              <a:t>Hitunglah</a:t>
            </a:r>
            <a:r>
              <a:rPr lang="en-US" sz="1800" dirty="0"/>
              <a:t> </a:t>
            </a:r>
            <a:r>
              <a:rPr lang="en-US" sz="1800" dirty="0" err="1"/>
              <a:t>pajak</a:t>
            </a:r>
            <a:r>
              <a:rPr lang="en-US" sz="1800" dirty="0"/>
              <a:t> yang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dipungut</a:t>
            </a:r>
            <a:r>
              <a:rPr lang="en-US" sz="1800" dirty="0"/>
              <a:t> PT. EZENIC!</a:t>
            </a:r>
            <a:endParaRPr lang="en-ID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9224BC-9A9D-4049-8512-56E0834D55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03648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7CC3"/>
        </a:solidFill>
        <a:effectLst/>
      </p:bgPr>
    </p:bg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4"/>
          <p:cNvSpPr txBox="1">
            <a:spLocks noGrp="1"/>
          </p:cNvSpPr>
          <p:nvPr>
            <p:ph type="ctrTitle" idx="4294967295"/>
          </p:nvPr>
        </p:nvSpPr>
        <p:spPr>
          <a:xfrm>
            <a:off x="1669950" y="1380525"/>
            <a:ext cx="5804100" cy="55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chemeClr val="accent1"/>
                </a:solidFill>
              </a:rPr>
              <a:t>Thanks!</a:t>
            </a:r>
            <a:endParaRPr sz="4800" dirty="0">
              <a:solidFill>
                <a:schemeClr val="accent1"/>
              </a:solidFill>
            </a:endParaRPr>
          </a:p>
        </p:txBody>
      </p:sp>
      <p:sp>
        <p:nvSpPr>
          <p:cNvPr id="288" name="Google Shape;288;p34"/>
          <p:cNvSpPr txBox="1">
            <a:spLocks noGrp="1"/>
          </p:cNvSpPr>
          <p:nvPr>
            <p:ph type="subTitle" idx="4294967295"/>
          </p:nvPr>
        </p:nvSpPr>
        <p:spPr>
          <a:xfrm>
            <a:off x="1177800" y="2059041"/>
            <a:ext cx="6788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 dirty="0">
                <a:solidFill>
                  <a:srgbClr val="FFFFFF"/>
                </a:solidFill>
              </a:rPr>
              <a:t>Any questions?</a:t>
            </a:r>
            <a:endParaRPr sz="3600" b="1" dirty="0">
              <a:solidFill>
                <a:srgbClr val="FFFFFF"/>
              </a:solidFill>
            </a:endParaRPr>
          </a:p>
        </p:txBody>
      </p:sp>
      <p:sp>
        <p:nvSpPr>
          <p:cNvPr id="290" name="Google Shape;290;p34"/>
          <p:cNvSpPr/>
          <p:nvPr/>
        </p:nvSpPr>
        <p:spPr>
          <a:xfrm>
            <a:off x="2076850" y="1842169"/>
            <a:ext cx="4748538" cy="1422375"/>
          </a:xfrm>
          <a:custGeom>
            <a:avLst/>
            <a:gdLst/>
            <a:ahLst/>
            <a:cxnLst/>
            <a:rect l="l" t="t" r="r" b="b"/>
            <a:pathLst>
              <a:path w="163180" h="66288" extrusionOk="0">
                <a:moveTo>
                  <a:pt x="90243" y="4462"/>
                </a:moveTo>
                <a:cubicBezTo>
                  <a:pt x="83154" y="411"/>
                  <a:pt x="74074" y="1064"/>
                  <a:pt x="65923" y="1544"/>
                </a:cubicBezTo>
                <a:cubicBezTo>
                  <a:pt x="51317" y="2404"/>
                  <a:pt x="36069" y="4456"/>
                  <a:pt x="23122" y="11271"/>
                </a:cubicBezTo>
                <a:cubicBezTo>
                  <a:pt x="13017" y="16590"/>
                  <a:pt x="6735" y="34520"/>
                  <a:pt x="13070" y="44021"/>
                </a:cubicBezTo>
                <a:cubicBezTo>
                  <a:pt x="21835" y="57167"/>
                  <a:pt x="41795" y="58764"/>
                  <a:pt x="57493" y="60558"/>
                </a:cubicBezTo>
                <a:cubicBezTo>
                  <a:pt x="73279" y="62362"/>
                  <a:pt x="89298" y="61844"/>
                  <a:pt x="105158" y="60882"/>
                </a:cubicBezTo>
                <a:cubicBezTo>
                  <a:pt x="125660" y="59638"/>
                  <a:pt x="157482" y="50276"/>
                  <a:pt x="158336" y="29754"/>
                </a:cubicBezTo>
                <a:cubicBezTo>
                  <a:pt x="158620" y="22933"/>
                  <a:pt x="156399" y="13869"/>
                  <a:pt x="150230" y="10947"/>
                </a:cubicBezTo>
                <a:cubicBezTo>
                  <a:pt x="140017" y="6109"/>
                  <a:pt x="128254" y="5623"/>
                  <a:pt x="117156" y="3489"/>
                </a:cubicBezTo>
                <a:cubicBezTo>
                  <a:pt x="107059" y="1548"/>
                  <a:pt x="96605" y="2637"/>
                  <a:pt x="86352" y="1868"/>
                </a:cubicBezTo>
                <a:cubicBezTo>
                  <a:pt x="69538" y="607"/>
                  <a:pt x="52189" y="-1640"/>
                  <a:pt x="35768" y="2192"/>
                </a:cubicBezTo>
                <a:cubicBezTo>
                  <a:pt x="28377" y="3917"/>
                  <a:pt x="20507" y="5025"/>
                  <a:pt x="14043" y="9002"/>
                </a:cubicBezTo>
                <a:cubicBezTo>
                  <a:pt x="5849" y="14043"/>
                  <a:pt x="-2455" y="25547"/>
                  <a:pt x="748" y="34618"/>
                </a:cubicBezTo>
                <a:cubicBezTo>
                  <a:pt x="8217" y="55774"/>
                  <a:pt x="39445" y="60369"/>
                  <a:pt x="61708" y="63152"/>
                </a:cubicBezTo>
                <a:cubicBezTo>
                  <a:pt x="92043" y="66944"/>
                  <a:pt x="130198" y="71092"/>
                  <a:pt x="152500" y="50182"/>
                </a:cubicBezTo>
                <a:cubicBezTo>
                  <a:pt x="161822" y="41442"/>
                  <a:pt x="168060" y="20139"/>
                  <a:pt x="158012" y="12244"/>
                </a:cubicBezTo>
                <a:cubicBezTo>
                  <a:pt x="155373" y="10171"/>
                  <a:pt x="151540" y="10464"/>
                  <a:pt x="148284" y="9650"/>
                </a:cubicBezTo>
                <a:cubicBezTo>
                  <a:pt x="134411" y="6182"/>
                  <a:pt x="119783" y="6732"/>
                  <a:pt x="105483" y="6732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291" name="Google Shape;291;p34"/>
          <p:cNvCxnSpPr/>
          <p:nvPr/>
        </p:nvCxnSpPr>
        <p:spPr>
          <a:xfrm flipH="1">
            <a:off x="6023075" y="1690181"/>
            <a:ext cx="810600" cy="5289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92" name="Google Shape;292;p34"/>
          <p:cNvCxnSpPr/>
          <p:nvPr/>
        </p:nvCxnSpPr>
        <p:spPr>
          <a:xfrm>
            <a:off x="3380350" y="1726669"/>
            <a:ext cx="219000" cy="4194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93" name="Google Shape;293;p34"/>
          <p:cNvCxnSpPr/>
          <p:nvPr/>
        </p:nvCxnSpPr>
        <p:spPr>
          <a:xfrm rot="10800000" flipH="1">
            <a:off x="2350850" y="2894063"/>
            <a:ext cx="826800" cy="486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94" name="Google Shape;294;p34"/>
          <p:cNvCxnSpPr/>
          <p:nvPr/>
        </p:nvCxnSpPr>
        <p:spPr>
          <a:xfrm rot="10800000">
            <a:off x="5406800" y="2887725"/>
            <a:ext cx="178500" cy="535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triangle" w="med" len="med"/>
          </a:ln>
        </p:spPr>
      </p:cxnSp>
      <p:cxnSp>
        <p:nvCxnSpPr>
          <p:cNvPr id="295" name="Google Shape;295;p34"/>
          <p:cNvCxnSpPr/>
          <p:nvPr/>
        </p:nvCxnSpPr>
        <p:spPr>
          <a:xfrm rot="10800000">
            <a:off x="5707050" y="2845219"/>
            <a:ext cx="186300" cy="1278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296" name="Google Shape;296;p34"/>
          <p:cNvSpPr txBox="1">
            <a:spLocks noGrp="1"/>
          </p:cNvSpPr>
          <p:nvPr>
            <p:ph type="sldNum" idx="12"/>
          </p:nvPr>
        </p:nvSpPr>
        <p:spPr>
          <a:xfrm>
            <a:off x="4348076" y="4726751"/>
            <a:ext cx="548700" cy="29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inculo template">
  <a:themeElements>
    <a:clrScheme name="Custom 347">
      <a:dk1>
        <a:srgbClr val="505670"/>
      </a:dk1>
      <a:lt1>
        <a:srgbClr val="FFFFFF"/>
      </a:lt1>
      <a:dk2>
        <a:srgbClr val="979CB8"/>
      </a:dk2>
      <a:lt2>
        <a:srgbClr val="EFF0F4"/>
      </a:lt2>
      <a:accent1>
        <a:srgbClr val="F9AC08"/>
      </a:accent1>
      <a:accent2>
        <a:srgbClr val="C48706"/>
      </a:accent2>
      <a:accent3>
        <a:srgbClr val="01ABCF"/>
      </a:accent3>
      <a:accent4>
        <a:srgbClr val="00839F"/>
      </a:accent4>
      <a:accent5>
        <a:srgbClr val="AACF20"/>
      </a:accent5>
      <a:accent6>
        <a:srgbClr val="EA3A68"/>
      </a:accent6>
      <a:hlink>
        <a:srgbClr val="50567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</TotalTime>
  <Words>485</Words>
  <Application>Microsoft Office PowerPoint</Application>
  <PresentationFormat>On-screen Show (16:9)</PresentationFormat>
  <Paragraphs>77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Varela Round</vt:lpstr>
      <vt:lpstr>Bodoni Bd BT</vt:lpstr>
      <vt:lpstr>Calibri</vt:lpstr>
      <vt:lpstr>Shadows Into Light</vt:lpstr>
      <vt:lpstr>Walter Turncoat</vt:lpstr>
      <vt:lpstr>Berlin Sans FB Demi</vt:lpstr>
      <vt:lpstr>Work Sans</vt:lpstr>
      <vt:lpstr>Arial</vt:lpstr>
      <vt:lpstr>Trinculo template</vt:lpstr>
      <vt:lpstr>PowerPoint Presentation</vt:lpstr>
      <vt:lpstr>PowerPoint Presentation</vt:lpstr>
      <vt:lpstr>PPN &amp; PPnBM</vt:lpstr>
      <vt:lpstr>PowerPoint Presentation</vt:lpstr>
      <vt:lpstr>PowerPoint Presentation</vt:lpstr>
      <vt:lpstr>PowerPoint Presentation</vt:lpstr>
      <vt:lpstr>OBJEK PPN</vt:lpstr>
      <vt:lpstr>NON OBJEK PPN</vt:lpstr>
      <vt:lpstr>DASAR PENGENAAN PAJAK</vt:lpstr>
      <vt:lpstr>TARIF DAN CARA PERHITUNGAN</vt:lpstr>
      <vt:lpstr>CONTOH KASUS </vt:lpstr>
      <vt:lpstr>PPnBM</vt:lpstr>
      <vt:lpstr>PowerPoint Presentation</vt:lpstr>
      <vt:lpstr>OBJEK PPnBM</vt:lpstr>
      <vt:lpstr>MAKNA BKP YANG TERGOLONG MEWAH</vt:lpstr>
      <vt:lpstr>CARA MENGHITUNG</vt:lpstr>
      <vt:lpstr>CONTOH KASUS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Perpajakan PPh21</dc:title>
  <dc:creator>wulanwidiar</dc:creator>
  <cp:lastModifiedBy>RR Wulan</cp:lastModifiedBy>
  <cp:revision>185</cp:revision>
  <cp:lastPrinted>2021-12-09T08:56:03Z</cp:lastPrinted>
  <dcterms:modified xsi:type="dcterms:W3CDTF">2022-06-06T07:27:43Z</dcterms:modified>
</cp:coreProperties>
</file>