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7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0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7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8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8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6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5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5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0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99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3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5B797-1F94-4103-9335-5233B8A79226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4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2.png"/><Relationship Id="rId7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8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801980" y="3320717"/>
            <a:ext cx="5653044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800" b="1" i="1" spc="170" dirty="0" err="1" smtClean="0">
                <a:solidFill>
                  <a:srgbClr val="17375E"/>
                </a:solidFill>
                <a:latin typeface="Arial"/>
                <a:cs typeface="Arial"/>
              </a:rPr>
              <a:t>Stasiun</a:t>
            </a:r>
            <a:r>
              <a:rPr sz="2800" b="1" i="1" spc="60" dirty="0" smtClean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i="1" spc="165" dirty="0">
                <a:solidFill>
                  <a:srgbClr val="17375E"/>
                </a:solidFill>
                <a:latin typeface="Arial"/>
                <a:cs typeface="Arial"/>
              </a:rPr>
              <a:t>dan</a:t>
            </a:r>
            <a:r>
              <a:rPr sz="2800" b="1" i="1" spc="95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i="1" spc="175" dirty="0">
                <a:solidFill>
                  <a:srgbClr val="17375E"/>
                </a:solidFill>
                <a:latin typeface="Arial"/>
                <a:cs typeface="Arial"/>
              </a:rPr>
              <a:t>operasional</a:t>
            </a:r>
            <a:r>
              <a:rPr sz="2800" b="1" i="1" spc="100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i="1" spc="204" dirty="0">
                <a:solidFill>
                  <a:srgbClr val="17375E"/>
                </a:solidFill>
                <a:latin typeface="Arial"/>
                <a:cs typeface="Arial"/>
              </a:rPr>
              <a:t>KA</a:t>
            </a:r>
            <a:endParaRPr sz="2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59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1440180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0795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OUTLINE</a:t>
            </a:r>
            <a:r>
              <a:rPr sz="2000" spc="-11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66642" y="1166851"/>
            <a:ext cx="6040120" cy="18548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3535">
              <a:spcBef>
                <a:spcPts val="13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25" dirty="0">
                <a:latin typeface="Calibri"/>
                <a:cs typeface="Calibri"/>
              </a:rPr>
              <a:t>Terminal</a:t>
            </a:r>
            <a:r>
              <a:rPr sz="2000" dirty="0">
                <a:latin typeface="Calibri"/>
                <a:cs typeface="Calibri"/>
              </a:rPr>
              <a:t> KA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endParaRPr sz="2000">
              <a:latin typeface="Calibri"/>
              <a:cs typeface="Calibri"/>
            </a:endParaRPr>
          </a:p>
          <a:p>
            <a:pPr marL="355600" indent="-343535">
              <a:spcBef>
                <a:spcPts val="12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pengoperasian</a:t>
            </a:r>
            <a:r>
              <a:rPr sz="2000" spc="-5" dirty="0">
                <a:latin typeface="Calibri"/>
                <a:cs typeface="Calibri"/>
              </a:rPr>
              <a:t> 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pengamanan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KA</a:t>
            </a:r>
            <a:endParaRPr sz="2000">
              <a:latin typeface="Calibri"/>
              <a:cs typeface="Calibri"/>
            </a:endParaRPr>
          </a:p>
          <a:p>
            <a:pPr marL="355600" indent="-343535">
              <a:spcBef>
                <a:spcPts val="12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Pengenalana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Rambu/Semboyan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355600" indent="-343535">
              <a:spcBef>
                <a:spcPts val="12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Grafik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GAPEKA)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3124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02844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66878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P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spc="-5" dirty="0">
                <a:solidFill>
                  <a:srgbClr val="000000"/>
                </a:solidFill>
              </a:rPr>
              <a:t>N</a:t>
            </a:r>
            <a:r>
              <a:rPr sz="2000" spc="-40" dirty="0">
                <a:solidFill>
                  <a:srgbClr val="000000"/>
                </a:solidFill>
              </a:rPr>
              <a:t>D</a:t>
            </a:r>
            <a:r>
              <a:rPr sz="2000" dirty="0">
                <a:solidFill>
                  <a:srgbClr val="000000"/>
                </a:solidFill>
              </a:rPr>
              <a:t>A</a:t>
            </a:r>
            <a:r>
              <a:rPr sz="2000" spc="-10" dirty="0">
                <a:solidFill>
                  <a:srgbClr val="000000"/>
                </a:solidFill>
              </a:rPr>
              <a:t>H</a:t>
            </a:r>
            <a:r>
              <a:rPr sz="2000" dirty="0">
                <a:solidFill>
                  <a:srgbClr val="000000"/>
                </a:solidFill>
              </a:rPr>
              <a:t>U</a:t>
            </a:r>
            <a:r>
              <a:rPr sz="2000" spc="-70" dirty="0">
                <a:solidFill>
                  <a:srgbClr val="000000"/>
                </a:solidFill>
              </a:rPr>
              <a:t>L</a:t>
            </a:r>
            <a:r>
              <a:rPr sz="2000" spc="-50" dirty="0">
                <a:solidFill>
                  <a:srgbClr val="000000"/>
                </a:solidFill>
              </a:rPr>
              <a:t>U</a:t>
            </a:r>
            <a:r>
              <a:rPr sz="2000" dirty="0">
                <a:solidFill>
                  <a:srgbClr val="000000"/>
                </a:solidFill>
              </a:rPr>
              <a:t>AN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4794" y="1199770"/>
            <a:ext cx="6365240" cy="4032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Selain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membutuhkan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ketersedian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(lokomotif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kereta/gerbong),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transportasi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api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menjalankan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fungsinya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memerlukan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fasilitas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500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pelayanan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naik/turunnya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penumpang</a:t>
            </a: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200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40" dirty="0">
                <a:latin typeface="Calibri"/>
                <a:cs typeface="Calibri"/>
              </a:rPr>
              <a:t>Tempat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bongkar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muat </a:t>
            </a:r>
            <a:r>
              <a:rPr sz="2000" spc="-5" dirty="0">
                <a:latin typeface="Calibri"/>
                <a:cs typeface="Calibri"/>
              </a:rPr>
              <a:t>barang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angkutan</a:t>
            </a:r>
            <a:endParaRPr sz="2000">
              <a:latin typeface="Calibri"/>
              <a:cs typeface="Calibri"/>
            </a:endParaRPr>
          </a:p>
          <a:p>
            <a:pPr marL="489584" marR="76835" indent="-342900">
              <a:lnSpc>
                <a:spcPct val="150000"/>
              </a:lnSpc>
              <a:buAutoNum type="alphaLcParenR"/>
              <a:tabLst>
                <a:tab pos="489584" algn="l"/>
                <a:tab pos="490220" algn="l"/>
              </a:tabLst>
            </a:pPr>
            <a:r>
              <a:rPr sz="2000" spc="-5" dirty="0">
                <a:latin typeface="Calibri"/>
                <a:cs typeface="Calibri"/>
              </a:rPr>
              <a:t>Menyusun </a:t>
            </a:r>
            <a:r>
              <a:rPr sz="2000" spc="-15" dirty="0">
                <a:latin typeface="Calibri"/>
                <a:cs typeface="Calibri"/>
              </a:rPr>
              <a:t>lokomotif/kereta/gerbong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dikehendaki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penyimpanan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200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kemungkinan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berpapasan</a:t>
            </a: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205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10" dirty="0">
                <a:latin typeface="Calibri"/>
                <a:cs typeface="Calibri"/>
              </a:rPr>
              <a:t>Pemeliharaan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perbaikan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575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02844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66878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P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spc="-5" dirty="0">
                <a:solidFill>
                  <a:srgbClr val="000000"/>
                </a:solidFill>
              </a:rPr>
              <a:t>N</a:t>
            </a:r>
            <a:r>
              <a:rPr sz="2000" spc="-40" dirty="0">
                <a:solidFill>
                  <a:srgbClr val="000000"/>
                </a:solidFill>
              </a:rPr>
              <a:t>D</a:t>
            </a:r>
            <a:r>
              <a:rPr sz="2000" dirty="0">
                <a:solidFill>
                  <a:srgbClr val="000000"/>
                </a:solidFill>
              </a:rPr>
              <a:t>A</a:t>
            </a:r>
            <a:r>
              <a:rPr sz="2000" spc="-10" dirty="0">
                <a:solidFill>
                  <a:srgbClr val="000000"/>
                </a:solidFill>
              </a:rPr>
              <a:t>H</a:t>
            </a:r>
            <a:r>
              <a:rPr sz="2000" dirty="0">
                <a:solidFill>
                  <a:srgbClr val="000000"/>
                </a:solidFill>
              </a:rPr>
              <a:t>U</a:t>
            </a:r>
            <a:r>
              <a:rPr sz="2000" spc="-70" dirty="0">
                <a:solidFill>
                  <a:srgbClr val="000000"/>
                </a:solidFill>
              </a:rPr>
              <a:t>L</a:t>
            </a:r>
            <a:r>
              <a:rPr sz="2000" spc="-50" dirty="0">
                <a:solidFill>
                  <a:srgbClr val="000000"/>
                </a:solidFill>
              </a:rPr>
              <a:t>U</a:t>
            </a:r>
            <a:r>
              <a:rPr sz="2000" dirty="0">
                <a:solidFill>
                  <a:srgbClr val="000000"/>
                </a:solidFill>
              </a:rPr>
              <a:t>AN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4794" y="1199770"/>
            <a:ext cx="636524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Selain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membutuhkan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ketersedian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(lokomotif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kereta/gerbong),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transportasi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api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menjalankan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fungsinya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memerlukan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fasilitas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8906" y="2509774"/>
            <a:ext cx="432879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AutoNum type="alphaLcParenR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Memberikan </a:t>
            </a:r>
            <a:r>
              <a:rPr sz="2000" spc="-10" dirty="0">
                <a:latin typeface="Calibri"/>
                <a:cs typeface="Calibri"/>
              </a:rPr>
              <a:t>pelayanan naik/turunnya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penumpang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lphaLcParenR"/>
              <a:tabLst>
                <a:tab pos="354965" algn="l"/>
                <a:tab pos="355600" algn="l"/>
              </a:tabLst>
            </a:pPr>
            <a:r>
              <a:rPr sz="2000" spc="-35" dirty="0">
                <a:latin typeface="Calibri"/>
                <a:cs typeface="Calibri"/>
              </a:rPr>
              <a:t>Tempat</a:t>
            </a:r>
            <a:r>
              <a:rPr sz="2000" spc="-5" dirty="0">
                <a:latin typeface="Calibri"/>
                <a:cs typeface="Calibri"/>
              </a:rPr>
              <a:t> bongkar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muat barang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angkutan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8905" y="3729355"/>
            <a:ext cx="42024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c)	</a:t>
            </a:r>
            <a:r>
              <a:rPr sz="2000" spc="-5" dirty="0">
                <a:latin typeface="Calibri"/>
                <a:cs typeface="Calibri"/>
              </a:rPr>
              <a:t>Menyusun </a:t>
            </a:r>
            <a:r>
              <a:rPr sz="2000" spc="-15" dirty="0">
                <a:latin typeface="Calibri"/>
                <a:cs typeface="Calibri"/>
              </a:rPr>
              <a:t>lokomotif/kereta/gerbong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 </a:t>
            </a:r>
            <a:r>
              <a:rPr sz="2000" spc="-10" dirty="0">
                <a:latin typeface="Calibri"/>
                <a:cs typeface="Calibri"/>
              </a:rPr>
              <a:t>rangkaian yang </a:t>
            </a:r>
            <a:r>
              <a:rPr sz="2000" spc="-5" dirty="0">
                <a:latin typeface="Calibri"/>
                <a:cs typeface="Calibri"/>
              </a:rPr>
              <a:t>dikehendaki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penyimpanan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8905" y="4643450"/>
            <a:ext cx="42138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AutoNum type="alphaLcParenR" startAt="4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Memberikan </a:t>
            </a:r>
            <a:r>
              <a:rPr sz="2000" spc="-10" dirty="0">
                <a:latin typeface="Calibri"/>
                <a:cs typeface="Calibri"/>
              </a:rPr>
              <a:t>kemungkinan</a:t>
            </a:r>
            <a:r>
              <a:rPr sz="2000" spc="-25" dirty="0">
                <a:latin typeface="Calibri"/>
                <a:cs typeface="Calibri"/>
              </a:rPr>
              <a:t> 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berpapasan</a:t>
            </a:r>
            <a:endParaRPr sz="2000">
              <a:latin typeface="Calibri"/>
              <a:cs typeface="Calibri"/>
            </a:endParaRPr>
          </a:p>
          <a:p>
            <a:pPr marL="355600" marR="899160" indent="-342900">
              <a:buAutoNum type="alphaLcParenR" startAt="5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Pemeliharaan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perbaikan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5" dirty="0">
                <a:latin typeface="Calibri"/>
                <a:cs typeface="Calibri"/>
              </a:rPr>
              <a:t> jalan </a:t>
            </a:r>
            <a:r>
              <a:rPr sz="2000" spc="-15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113014" y="2710433"/>
            <a:ext cx="431800" cy="2954020"/>
          </a:xfrm>
          <a:custGeom>
            <a:avLst/>
            <a:gdLst/>
            <a:ahLst/>
            <a:cxnLst/>
            <a:rect l="l" t="t" r="r" b="b"/>
            <a:pathLst>
              <a:path w="431800" h="2954020">
                <a:moveTo>
                  <a:pt x="0" y="0"/>
                </a:moveTo>
                <a:lnTo>
                  <a:pt x="68171" y="1835"/>
                </a:lnTo>
                <a:lnTo>
                  <a:pt x="127369" y="6945"/>
                </a:lnTo>
                <a:lnTo>
                  <a:pt x="174046" y="14730"/>
                </a:lnTo>
                <a:lnTo>
                  <a:pt x="215645" y="35940"/>
                </a:lnTo>
                <a:lnTo>
                  <a:pt x="215645" y="1440814"/>
                </a:lnTo>
                <a:lnTo>
                  <a:pt x="226637" y="1452160"/>
                </a:lnTo>
                <a:lnTo>
                  <a:pt x="257245" y="1462025"/>
                </a:lnTo>
                <a:lnTo>
                  <a:pt x="303922" y="1469810"/>
                </a:lnTo>
                <a:lnTo>
                  <a:pt x="363120" y="1474920"/>
                </a:lnTo>
                <a:lnTo>
                  <a:pt x="431291" y="1476755"/>
                </a:lnTo>
                <a:lnTo>
                  <a:pt x="363120" y="1478591"/>
                </a:lnTo>
                <a:lnTo>
                  <a:pt x="303922" y="1483701"/>
                </a:lnTo>
                <a:lnTo>
                  <a:pt x="257245" y="1491486"/>
                </a:lnTo>
                <a:lnTo>
                  <a:pt x="226637" y="1501351"/>
                </a:lnTo>
                <a:lnTo>
                  <a:pt x="215645" y="1512696"/>
                </a:lnTo>
                <a:lnTo>
                  <a:pt x="215645" y="2917571"/>
                </a:lnTo>
                <a:lnTo>
                  <a:pt x="204654" y="2928931"/>
                </a:lnTo>
                <a:lnTo>
                  <a:pt x="174046" y="2938797"/>
                </a:lnTo>
                <a:lnTo>
                  <a:pt x="127369" y="2946577"/>
                </a:lnTo>
                <a:lnTo>
                  <a:pt x="68171" y="2951679"/>
                </a:lnTo>
                <a:lnTo>
                  <a:pt x="0" y="2953512"/>
                </a:lnTo>
              </a:path>
            </a:pathLst>
          </a:custGeom>
          <a:ln w="3200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40217" y="2730501"/>
            <a:ext cx="13493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258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D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er</a:t>
            </a:r>
            <a:r>
              <a:rPr spc="-15" dirty="0">
                <a:latin typeface="Calibri"/>
                <a:cs typeface="Calibri"/>
              </a:rPr>
              <a:t>l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4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an  </a:t>
            </a:r>
            <a:r>
              <a:rPr spc="-10" dirty="0">
                <a:latin typeface="Calibri"/>
                <a:cs typeface="Calibri"/>
              </a:rPr>
              <a:t>peralatan</a:t>
            </a:r>
            <a:endParaRPr>
              <a:latin typeface="Calibri"/>
              <a:cs typeface="Calibri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,p</a:t>
            </a:r>
            <a:r>
              <a:rPr dirty="0">
                <a:latin typeface="Calibri"/>
                <a:cs typeface="Calibri"/>
              </a:rPr>
              <a:t>er</a:t>
            </a:r>
            <a:r>
              <a:rPr spc="-15" dirty="0">
                <a:latin typeface="Calibri"/>
                <a:cs typeface="Calibri"/>
              </a:rPr>
              <a:t>l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n</a:t>
            </a:r>
            <a:r>
              <a:rPr dirty="0">
                <a:latin typeface="Calibri"/>
                <a:cs typeface="Calibri"/>
              </a:rPr>
              <a:t>g</a:t>
            </a:r>
            <a:r>
              <a:rPr spc="-35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ap</a:t>
            </a:r>
            <a:r>
              <a:rPr spc="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n</a:t>
            </a:r>
            <a:endParaRPr>
              <a:latin typeface="Calibri"/>
              <a:cs typeface="Calibri"/>
            </a:endParaRPr>
          </a:p>
          <a:p>
            <a:pPr marL="12700" marR="128270"/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bangunan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 em</a:t>
            </a:r>
            <a:r>
              <a:rPr spc="5" dirty="0">
                <a:latin typeface="Calibri"/>
                <a:cs typeface="Calibri"/>
              </a:rPr>
              <a:t>p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dirty="0">
                <a:latin typeface="Calibri"/>
                <a:cs typeface="Calibri"/>
              </a:rPr>
              <a:t>asem</a:t>
            </a:r>
            <a:r>
              <a:rPr spc="5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n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252205" y="4640580"/>
            <a:ext cx="574675" cy="673735"/>
            <a:chOff x="7728204" y="4640579"/>
            <a:chExt cx="574675" cy="673735"/>
          </a:xfrm>
        </p:grpSpPr>
        <p:sp>
          <p:nvSpPr>
            <p:cNvPr id="15" name="object 15"/>
            <p:cNvSpPr/>
            <p:nvPr/>
          </p:nvSpPr>
          <p:spPr>
            <a:xfrm>
              <a:off x="7741158" y="4653533"/>
              <a:ext cx="548640" cy="647700"/>
            </a:xfrm>
            <a:custGeom>
              <a:avLst/>
              <a:gdLst/>
              <a:ahLst/>
              <a:cxnLst/>
              <a:rect l="l" t="t" r="r" b="b"/>
              <a:pathLst>
                <a:path w="548640" h="647700">
                  <a:moveTo>
                    <a:pt x="411480" y="0"/>
                  </a:moveTo>
                  <a:lnTo>
                    <a:pt x="137160" y="0"/>
                  </a:lnTo>
                  <a:lnTo>
                    <a:pt x="137160" y="373380"/>
                  </a:lnTo>
                  <a:lnTo>
                    <a:pt x="0" y="373380"/>
                  </a:lnTo>
                  <a:lnTo>
                    <a:pt x="274320" y="647700"/>
                  </a:lnTo>
                  <a:lnTo>
                    <a:pt x="548640" y="373380"/>
                  </a:lnTo>
                  <a:lnTo>
                    <a:pt x="411480" y="373380"/>
                  </a:lnTo>
                  <a:lnTo>
                    <a:pt x="41148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1158" y="4653533"/>
              <a:ext cx="548640" cy="647700"/>
            </a:xfrm>
            <a:custGeom>
              <a:avLst/>
              <a:gdLst/>
              <a:ahLst/>
              <a:cxnLst/>
              <a:rect l="l" t="t" r="r" b="b"/>
              <a:pathLst>
                <a:path w="548640" h="647700">
                  <a:moveTo>
                    <a:pt x="0" y="373380"/>
                  </a:moveTo>
                  <a:lnTo>
                    <a:pt x="137160" y="373380"/>
                  </a:lnTo>
                  <a:lnTo>
                    <a:pt x="137160" y="0"/>
                  </a:lnTo>
                  <a:lnTo>
                    <a:pt x="411480" y="0"/>
                  </a:lnTo>
                  <a:lnTo>
                    <a:pt x="411480" y="373380"/>
                  </a:lnTo>
                  <a:lnTo>
                    <a:pt x="548640" y="373380"/>
                  </a:lnTo>
                  <a:lnTo>
                    <a:pt x="274320" y="647700"/>
                  </a:lnTo>
                  <a:lnTo>
                    <a:pt x="0" y="37338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2257" y="5479905"/>
            <a:ext cx="1333597" cy="53103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982582" y="5507228"/>
            <a:ext cx="1101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b="1" i="1" spc="-17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ASIUN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42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455" y="836675"/>
            <a:ext cx="6271260" cy="417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188518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152463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dirty="0">
                <a:solidFill>
                  <a:srgbClr val="000000"/>
                </a:solidFill>
              </a:rPr>
              <a:t>MPLASE</a:t>
            </a:r>
            <a:r>
              <a:rPr sz="2000" spc="-10" dirty="0">
                <a:solidFill>
                  <a:srgbClr val="000000"/>
                </a:solidFill>
              </a:rPr>
              <a:t>ME</a:t>
            </a:r>
            <a:r>
              <a:rPr sz="2000" dirty="0">
                <a:solidFill>
                  <a:srgbClr val="000000"/>
                </a:solidFill>
              </a:rPr>
              <a:t>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4794" y="1105003"/>
            <a:ext cx="6612890" cy="174053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spcBef>
                <a:spcPts val="850"/>
              </a:spcBef>
            </a:pPr>
            <a:r>
              <a:rPr sz="2000" b="1" dirty="0">
                <a:latin typeface="Calibri"/>
                <a:cs typeface="Calibri"/>
              </a:rPr>
              <a:t>DEFINISI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700" marR="5080">
              <a:spcBef>
                <a:spcPts val="750"/>
              </a:spcBef>
            </a:pPr>
            <a:r>
              <a:rPr sz="2000" dirty="0">
                <a:latin typeface="Calibri"/>
                <a:cs typeface="Calibri"/>
              </a:rPr>
              <a:t>Bagian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komplek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berupa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lapangan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-5" dirty="0">
                <a:latin typeface="Calibri"/>
                <a:cs typeface="Calibri"/>
              </a:rPr>
              <a:t> 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susunan jalan</a:t>
            </a:r>
            <a:r>
              <a:rPr sz="2000" spc="-10" dirty="0">
                <a:latin typeface="Calibri"/>
                <a:cs typeface="Calibri"/>
              </a:rPr>
              <a:t> 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5" dirty="0">
                <a:latin typeface="Calibri"/>
                <a:cs typeface="Calibri"/>
              </a:rPr>
              <a:t>beserta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kelengkapannya.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menggambarkan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skema</a:t>
            </a:r>
            <a:r>
              <a:rPr sz="2000" dirty="0">
                <a:latin typeface="Calibri"/>
                <a:cs typeface="Calibri"/>
              </a:rPr>
              <a:t> emplasemen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5" dirty="0">
                <a:latin typeface="Calibri"/>
                <a:cs typeface="Calibri"/>
              </a:rPr>
              <a:t> ditunjukkan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garis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tunggal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20220" y="3057081"/>
            <a:ext cx="2202180" cy="1674495"/>
            <a:chOff x="3796220" y="3057080"/>
            <a:chExt cx="2202180" cy="1674495"/>
          </a:xfrm>
        </p:grpSpPr>
        <p:sp>
          <p:nvSpPr>
            <p:cNvPr id="10" name="object 10"/>
            <p:cNvSpPr/>
            <p:nvPr/>
          </p:nvSpPr>
          <p:spPr>
            <a:xfrm>
              <a:off x="3809238" y="4200905"/>
              <a:ext cx="2176145" cy="518159"/>
            </a:xfrm>
            <a:custGeom>
              <a:avLst/>
              <a:gdLst/>
              <a:ahLst/>
              <a:cxnLst/>
              <a:rect l="l" t="t" r="r" b="b"/>
              <a:pathLst>
                <a:path w="2176145" h="518160">
                  <a:moveTo>
                    <a:pt x="1088136" y="0"/>
                  </a:moveTo>
                  <a:lnTo>
                    <a:pt x="1088136" y="352806"/>
                  </a:lnTo>
                  <a:lnTo>
                    <a:pt x="2175891" y="352806"/>
                  </a:lnTo>
                  <a:lnTo>
                    <a:pt x="2175891" y="517652"/>
                  </a:lnTo>
                </a:path>
                <a:path w="2176145" h="518160">
                  <a:moveTo>
                    <a:pt x="1087754" y="0"/>
                  </a:moveTo>
                  <a:lnTo>
                    <a:pt x="1087754" y="352806"/>
                  </a:lnTo>
                  <a:lnTo>
                    <a:pt x="0" y="352806"/>
                  </a:lnTo>
                  <a:lnTo>
                    <a:pt x="0" y="517652"/>
                  </a:lnTo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07358" y="307009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1667002" y="0"/>
                  </a:moveTo>
                  <a:lnTo>
                    <a:pt x="113029" y="0"/>
                  </a:lnTo>
                  <a:lnTo>
                    <a:pt x="69062" y="8891"/>
                  </a:lnTo>
                  <a:lnTo>
                    <a:pt x="33131" y="33131"/>
                  </a:lnTo>
                  <a:lnTo>
                    <a:pt x="8891" y="69062"/>
                  </a:lnTo>
                  <a:lnTo>
                    <a:pt x="0" y="113029"/>
                  </a:lnTo>
                  <a:lnTo>
                    <a:pt x="0" y="1017777"/>
                  </a:lnTo>
                  <a:lnTo>
                    <a:pt x="8891" y="1061745"/>
                  </a:lnTo>
                  <a:lnTo>
                    <a:pt x="33131" y="1097676"/>
                  </a:lnTo>
                  <a:lnTo>
                    <a:pt x="69062" y="1121916"/>
                  </a:lnTo>
                  <a:lnTo>
                    <a:pt x="113029" y="1130808"/>
                  </a:lnTo>
                  <a:lnTo>
                    <a:pt x="1667002" y="1130808"/>
                  </a:lnTo>
                  <a:lnTo>
                    <a:pt x="1710969" y="1121916"/>
                  </a:lnTo>
                  <a:lnTo>
                    <a:pt x="1746900" y="1097676"/>
                  </a:lnTo>
                  <a:lnTo>
                    <a:pt x="1771140" y="1061745"/>
                  </a:lnTo>
                  <a:lnTo>
                    <a:pt x="1780031" y="1017777"/>
                  </a:lnTo>
                  <a:lnTo>
                    <a:pt x="1780031" y="113029"/>
                  </a:lnTo>
                  <a:lnTo>
                    <a:pt x="1771140" y="69062"/>
                  </a:lnTo>
                  <a:lnTo>
                    <a:pt x="1746900" y="33131"/>
                  </a:lnTo>
                  <a:lnTo>
                    <a:pt x="1710969" y="889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07358" y="307009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0" y="113029"/>
                  </a:moveTo>
                  <a:lnTo>
                    <a:pt x="8891" y="69062"/>
                  </a:lnTo>
                  <a:lnTo>
                    <a:pt x="33131" y="33131"/>
                  </a:lnTo>
                  <a:lnTo>
                    <a:pt x="69062" y="8891"/>
                  </a:lnTo>
                  <a:lnTo>
                    <a:pt x="113029" y="0"/>
                  </a:lnTo>
                  <a:lnTo>
                    <a:pt x="1667002" y="0"/>
                  </a:lnTo>
                  <a:lnTo>
                    <a:pt x="1710969" y="8891"/>
                  </a:lnTo>
                  <a:lnTo>
                    <a:pt x="1746900" y="33131"/>
                  </a:lnTo>
                  <a:lnTo>
                    <a:pt x="1771140" y="69062"/>
                  </a:lnTo>
                  <a:lnTo>
                    <a:pt x="1780031" y="113029"/>
                  </a:lnTo>
                  <a:lnTo>
                    <a:pt x="1780031" y="1017777"/>
                  </a:lnTo>
                  <a:lnTo>
                    <a:pt x="1771140" y="1061745"/>
                  </a:lnTo>
                  <a:lnTo>
                    <a:pt x="1746900" y="1097676"/>
                  </a:lnTo>
                  <a:lnTo>
                    <a:pt x="1710969" y="1121916"/>
                  </a:lnTo>
                  <a:lnTo>
                    <a:pt x="1667002" y="1130808"/>
                  </a:lnTo>
                  <a:lnTo>
                    <a:pt x="113029" y="1130808"/>
                  </a:lnTo>
                  <a:lnTo>
                    <a:pt x="69062" y="1121916"/>
                  </a:lnTo>
                  <a:lnTo>
                    <a:pt x="33131" y="1097676"/>
                  </a:lnTo>
                  <a:lnTo>
                    <a:pt x="8891" y="1061745"/>
                  </a:lnTo>
                  <a:lnTo>
                    <a:pt x="0" y="1017777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05478" y="3259073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5" h="1129664">
                  <a:moveTo>
                    <a:pt x="1665605" y="0"/>
                  </a:moveTo>
                  <a:lnTo>
                    <a:pt x="112902" y="0"/>
                  </a:lnTo>
                  <a:lnTo>
                    <a:pt x="68955" y="8872"/>
                  </a:lnTo>
                  <a:lnTo>
                    <a:pt x="33067" y="33067"/>
                  </a:lnTo>
                  <a:lnTo>
                    <a:pt x="8872" y="68955"/>
                  </a:lnTo>
                  <a:lnTo>
                    <a:pt x="0" y="112902"/>
                  </a:lnTo>
                  <a:lnTo>
                    <a:pt x="0" y="1016381"/>
                  </a:lnTo>
                  <a:lnTo>
                    <a:pt x="8872" y="1060328"/>
                  </a:lnTo>
                  <a:lnTo>
                    <a:pt x="33067" y="1096216"/>
                  </a:lnTo>
                  <a:lnTo>
                    <a:pt x="68955" y="1120411"/>
                  </a:lnTo>
                  <a:lnTo>
                    <a:pt x="112902" y="1129283"/>
                  </a:lnTo>
                  <a:lnTo>
                    <a:pt x="1665605" y="1129283"/>
                  </a:lnTo>
                  <a:lnTo>
                    <a:pt x="1709552" y="1120411"/>
                  </a:lnTo>
                  <a:lnTo>
                    <a:pt x="1745440" y="1096216"/>
                  </a:lnTo>
                  <a:lnTo>
                    <a:pt x="1769635" y="1060328"/>
                  </a:lnTo>
                  <a:lnTo>
                    <a:pt x="1778508" y="1016381"/>
                  </a:lnTo>
                  <a:lnTo>
                    <a:pt x="1778508" y="112902"/>
                  </a:lnTo>
                  <a:lnTo>
                    <a:pt x="1769635" y="68955"/>
                  </a:lnTo>
                  <a:lnTo>
                    <a:pt x="1745440" y="33067"/>
                  </a:lnTo>
                  <a:lnTo>
                    <a:pt x="1709552" y="8872"/>
                  </a:lnTo>
                  <a:lnTo>
                    <a:pt x="166560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05478" y="3259073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5" h="1129664">
                  <a:moveTo>
                    <a:pt x="0" y="112902"/>
                  </a:moveTo>
                  <a:lnTo>
                    <a:pt x="8872" y="68955"/>
                  </a:lnTo>
                  <a:lnTo>
                    <a:pt x="33067" y="33067"/>
                  </a:lnTo>
                  <a:lnTo>
                    <a:pt x="68955" y="8872"/>
                  </a:lnTo>
                  <a:lnTo>
                    <a:pt x="112902" y="0"/>
                  </a:lnTo>
                  <a:lnTo>
                    <a:pt x="1665605" y="0"/>
                  </a:lnTo>
                  <a:lnTo>
                    <a:pt x="1709552" y="8872"/>
                  </a:lnTo>
                  <a:lnTo>
                    <a:pt x="1745440" y="33067"/>
                  </a:lnTo>
                  <a:lnTo>
                    <a:pt x="1769635" y="68955"/>
                  </a:lnTo>
                  <a:lnTo>
                    <a:pt x="1778508" y="112902"/>
                  </a:lnTo>
                  <a:lnTo>
                    <a:pt x="1778508" y="1016381"/>
                  </a:lnTo>
                  <a:lnTo>
                    <a:pt x="1769635" y="1060328"/>
                  </a:lnTo>
                  <a:lnTo>
                    <a:pt x="1745440" y="1096216"/>
                  </a:lnTo>
                  <a:lnTo>
                    <a:pt x="1709552" y="1120411"/>
                  </a:lnTo>
                  <a:lnTo>
                    <a:pt x="1665605" y="1129283"/>
                  </a:lnTo>
                  <a:lnTo>
                    <a:pt x="112902" y="1129283"/>
                  </a:lnTo>
                  <a:lnTo>
                    <a:pt x="68955" y="1120411"/>
                  </a:lnTo>
                  <a:lnTo>
                    <a:pt x="33067" y="1096216"/>
                  </a:lnTo>
                  <a:lnTo>
                    <a:pt x="8872" y="1060328"/>
                  </a:lnTo>
                  <a:lnTo>
                    <a:pt x="0" y="1016381"/>
                  </a:lnTo>
                  <a:lnTo>
                    <a:pt x="0" y="11290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39790" y="3627502"/>
            <a:ext cx="13563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emplasemen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30205" y="4706049"/>
            <a:ext cx="2004695" cy="1344295"/>
            <a:chOff x="2906204" y="4706048"/>
            <a:chExt cx="2004695" cy="1344295"/>
          </a:xfrm>
        </p:grpSpPr>
        <p:sp>
          <p:nvSpPr>
            <p:cNvPr id="17" name="object 17"/>
            <p:cNvSpPr/>
            <p:nvPr/>
          </p:nvSpPr>
          <p:spPr>
            <a:xfrm>
              <a:off x="2919222" y="4719065"/>
              <a:ext cx="1780539" cy="1129665"/>
            </a:xfrm>
            <a:custGeom>
              <a:avLst/>
              <a:gdLst/>
              <a:ahLst/>
              <a:cxnLst/>
              <a:rect l="l" t="t" r="r" b="b"/>
              <a:pathLst>
                <a:path w="1780539" h="1129664">
                  <a:moveTo>
                    <a:pt x="1667128" y="0"/>
                  </a:moveTo>
                  <a:lnTo>
                    <a:pt x="112902" y="0"/>
                  </a:lnTo>
                  <a:lnTo>
                    <a:pt x="68955" y="8872"/>
                  </a:lnTo>
                  <a:lnTo>
                    <a:pt x="33067" y="33067"/>
                  </a:lnTo>
                  <a:lnTo>
                    <a:pt x="8872" y="68955"/>
                  </a:lnTo>
                  <a:lnTo>
                    <a:pt x="0" y="112902"/>
                  </a:lnTo>
                  <a:lnTo>
                    <a:pt x="0" y="1016355"/>
                  </a:lnTo>
                  <a:lnTo>
                    <a:pt x="8872" y="1060312"/>
                  </a:lnTo>
                  <a:lnTo>
                    <a:pt x="33067" y="1096208"/>
                  </a:lnTo>
                  <a:lnTo>
                    <a:pt x="68955" y="1120409"/>
                  </a:lnTo>
                  <a:lnTo>
                    <a:pt x="112902" y="1129283"/>
                  </a:lnTo>
                  <a:lnTo>
                    <a:pt x="1667128" y="1129283"/>
                  </a:lnTo>
                  <a:lnTo>
                    <a:pt x="1711076" y="1120409"/>
                  </a:lnTo>
                  <a:lnTo>
                    <a:pt x="1746964" y="1096208"/>
                  </a:lnTo>
                  <a:lnTo>
                    <a:pt x="1771159" y="1060312"/>
                  </a:lnTo>
                  <a:lnTo>
                    <a:pt x="1780031" y="1016355"/>
                  </a:lnTo>
                  <a:lnTo>
                    <a:pt x="1780031" y="112902"/>
                  </a:lnTo>
                  <a:lnTo>
                    <a:pt x="1771159" y="68955"/>
                  </a:lnTo>
                  <a:lnTo>
                    <a:pt x="1746964" y="33067"/>
                  </a:lnTo>
                  <a:lnTo>
                    <a:pt x="1711076" y="8872"/>
                  </a:lnTo>
                  <a:lnTo>
                    <a:pt x="16671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9222" y="4719065"/>
              <a:ext cx="1780539" cy="1129665"/>
            </a:xfrm>
            <a:custGeom>
              <a:avLst/>
              <a:gdLst/>
              <a:ahLst/>
              <a:cxnLst/>
              <a:rect l="l" t="t" r="r" b="b"/>
              <a:pathLst>
                <a:path w="1780539" h="1129664">
                  <a:moveTo>
                    <a:pt x="0" y="112902"/>
                  </a:moveTo>
                  <a:lnTo>
                    <a:pt x="8872" y="68955"/>
                  </a:lnTo>
                  <a:lnTo>
                    <a:pt x="33067" y="33067"/>
                  </a:lnTo>
                  <a:lnTo>
                    <a:pt x="68955" y="8872"/>
                  </a:lnTo>
                  <a:lnTo>
                    <a:pt x="112902" y="0"/>
                  </a:lnTo>
                  <a:lnTo>
                    <a:pt x="1667128" y="0"/>
                  </a:lnTo>
                  <a:lnTo>
                    <a:pt x="1711076" y="8872"/>
                  </a:lnTo>
                  <a:lnTo>
                    <a:pt x="1746964" y="33067"/>
                  </a:lnTo>
                  <a:lnTo>
                    <a:pt x="1771159" y="68955"/>
                  </a:lnTo>
                  <a:lnTo>
                    <a:pt x="1780031" y="112902"/>
                  </a:lnTo>
                  <a:lnTo>
                    <a:pt x="1780031" y="1016355"/>
                  </a:lnTo>
                  <a:lnTo>
                    <a:pt x="1771159" y="1060312"/>
                  </a:lnTo>
                  <a:lnTo>
                    <a:pt x="1746964" y="1096208"/>
                  </a:lnTo>
                  <a:lnTo>
                    <a:pt x="1711076" y="1120409"/>
                  </a:lnTo>
                  <a:lnTo>
                    <a:pt x="1667128" y="1129283"/>
                  </a:lnTo>
                  <a:lnTo>
                    <a:pt x="112902" y="1129283"/>
                  </a:lnTo>
                  <a:lnTo>
                    <a:pt x="68955" y="1120409"/>
                  </a:lnTo>
                  <a:lnTo>
                    <a:pt x="33067" y="1096208"/>
                  </a:lnTo>
                  <a:lnTo>
                    <a:pt x="8872" y="1060312"/>
                  </a:lnTo>
                  <a:lnTo>
                    <a:pt x="0" y="1016355"/>
                  </a:lnTo>
                  <a:lnTo>
                    <a:pt x="0" y="11290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17342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1667002" y="0"/>
                  </a:moveTo>
                  <a:lnTo>
                    <a:pt x="113030" y="0"/>
                  </a:lnTo>
                  <a:lnTo>
                    <a:pt x="69062" y="8891"/>
                  </a:lnTo>
                  <a:lnTo>
                    <a:pt x="33131" y="33131"/>
                  </a:lnTo>
                  <a:lnTo>
                    <a:pt x="8891" y="69062"/>
                  </a:lnTo>
                  <a:lnTo>
                    <a:pt x="0" y="113029"/>
                  </a:lnTo>
                  <a:lnTo>
                    <a:pt x="0" y="1017727"/>
                  </a:lnTo>
                  <a:lnTo>
                    <a:pt x="8891" y="1061745"/>
                  </a:lnTo>
                  <a:lnTo>
                    <a:pt x="33131" y="1097689"/>
                  </a:lnTo>
                  <a:lnTo>
                    <a:pt x="69062" y="1121922"/>
                  </a:lnTo>
                  <a:lnTo>
                    <a:pt x="113030" y="1130807"/>
                  </a:lnTo>
                  <a:lnTo>
                    <a:pt x="1667002" y="1130807"/>
                  </a:lnTo>
                  <a:lnTo>
                    <a:pt x="1710969" y="1121922"/>
                  </a:lnTo>
                  <a:lnTo>
                    <a:pt x="1746900" y="1097689"/>
                  </a:lnTo>
                  <a:lnTo>
                    <a:pt x="1771140" y="1061745"/>
                  </a:lnTo>
                  <a:lnTo>
                    <a:pt x="1780032" y="1017727"/>
                  </a:lnTo>
                  <a:lnTo>
                    <a:pt x="1780032" y="113029"/>
                  </a:lnTo>
                  <a:lnTo>
                    <a:pt x="1771140" y="69062"/>
                  </a:lnTo>
                  <a:lnTo>
                    <a:pt x="1746900" y="33131"/>
                  </a:lnTo>
                  <a:lnTo>
                    <a:pt x="1710969" y="889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17342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0" y="113029"/>
                  </a:moveTo>
                  <a:lnTo>
                    <a:pt x="8891" y="69062"/>
                  </a:lnTo>
                  <a:lnTo>
                    <a:pt x="33131" y="33131"/>
                  </a:lnTo>
                  <a:lnTo>
                    <a:pt x="69062" y="8891"/>
                  </a:lnTo>
                  <a:lnTo>
                    <a:pt x="113030" y="0"/>
                  </a:lnTo>
                  <a:lnTo>
                    <a:pt x="1667002" y="0"/>
                  </a:lnTo>
                  <a:lnTo>
                    <a:pt x="1710969" y="8891"/>
                  </a:lnTo>
                  <a:lnTo>
                    <a:pt x="1746900" y="33131"/>
                  </a:lnTo>
                  <a:lnTo>
                    <a:pt x="1771140" y="69062"/>
                  </a:lnTo>
                  <a:lnTo>
                    <a:pt x="1780032" y="113029"/>
                  </a:lnTo>
                  <a:lnTo>
                    <a:pt x="1780032" y="1017727"/>
                  </a:lnTo>
                  <a:lnTo>
                    <a:pt x="1771140" y="1061745"/>
                  </a:lnTo>
                  <a:lnTo>
                    <a:pt x="1746900" y="1097689"/>
                  </a:lnTo>
                  <a:lnTo>
                    <a:pt x="1710969" y="1121922"/>
                  </a:lnTo>
                  <a:lnTo>
                    <a:pt x="1667002" y="1130807"/>
                  </a:lnTo>
                  <a:lnTo>
                    <a:pt x="113030" y="1130807"/>
                  </a:lnTo>
                  <a:lnTo>
                    <a:pt x="69062" y="1121922"/>
                  </a:lnTo>
                  <a:lnTo>
                    <a:pt x="33131" y="1097689"/>
                  </a:lnTo>
                  <a:lnTo>
                    <a:pt x="8891" y="1061745"/>
                  </a:lnTo>
                  <a:lnTo>
                    <a:pt x="0" y="1017727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72660" y="5136261"/>
            <a:ext cx="1515110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284480">
              <a:lnSpc>
                <a:spcPts val="2210"/>
              </a:lnSpc>
              <a:spcBef>
                <a:spcPts val="33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besar/</a:t>
            </a:r>
            <a:r>
              <a:rPr sz="2000" spc="-6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eci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spc="-35" dirty="0">
                <a:latin typeface="Calibri"/>
                <a:cs typeface="Calibri"/>
              </a:rPr>
              <a:t>ny</a:t>
            </a:r>
            <a:r>
              <a:rPr sz="2000" dirty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606541" y="4706112"/>
            <a:ext cx="2002789" cy="1344295"/>
            <a:chOff x="5082540" y="4706111"/>
            <a:chExt cx="2002789" cy="1344295"/>
          </a:xfrm>
        </p:grpSpPr>
        <p:sp>
          <p:nvSpPr>
            <p:cNvPr id="23" name="object 23"/>
            <p:cNvSpPr/>
            <p:nvPr/>
          </p:nvSpPr>
          <p:spPr>
            <a:xfrm>
              <a:off x="5095494" y="4719065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4" h="1129664">
                  <a:moveTo>
                    <a:pt x="1665604" y="0"/>
                  </a:moveTo>
                  <a:lnTo>
                    <a:pt x="112902" y="0"/>
                  </a:lnTo>
                  <a:lnTo>
                    <a:pt x="68955" y="8872"/>
                  </a:lnTo>
                  <a:lnTo>
                    <a:pt x="33067" y="33067"/>
                  </a:lnTo>
                  <a:lnTo>
                    <a:pt x="8872" y="68955"/>
                  </a:lnTo>
                  <a:lnTo>
                    <a:pt x="0" y="112902"/>
                  </a:lnTo>
                  <a:lnTo>
                    <a:pt x="0" y="1016355"/>
                  </a:lnTo>
                  <a:lnTo>
                    <a:pt x="8872" y="1060312"/>
                  </a:lnTo>
                  <a:lnTo>
                    <a:pt x="33067" y="1096208"/>
                  </a:lnTo>
                  <a:lnTo>
                    <a:pt x="68955" y="1120409"/>
                  </a:lnTo>
                  <a:lnTo>
                    <a:pt x="112902" y="1129283"/>
                  </a:lnTo>
                  <a:lnTo>
                    <a:pt x="1665604" y="1129283"/>
                  </a:lnTo>
                  <a:lnTo>
                    <a:pt x="1709552" y="1120409"/>
                  </a:lnTo>
                  <a:lnTo>
                    <a:pt x="1745440" y="1096208"/>
                  </a:lnTo>
                  <a:lnTo>
                    <a:pt x="1769635" y="1060312"/>
                  </a:lnTo>
                  <a:lnTo>
                    <a:pt x="1778507" y="1016355"/>
                  </a:lnTo>
                  <a:lnTo>
                    <a:pt x="1778507" y="112902"/>
                  </a:lnTo>
                  <a:lnTo>
                    <a:pt x="1769635" y="68955"/>
                  </a:lnTo>
                  <a:lnTo>
                    <a:pt x="1745440" y="33067"/>
                  </a:lnTo>
                  <a:lnTo>
                    <a:pt x="1709552" y="8872"/>
                  </a:lnTo>
                  <a:lnTo>
                    <a:pt x="166560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95494" y="4719065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4" h="1129664">
                  <a:moveTo>
                    <a:pt x="0" y="112902"/>
                  </a:moveTo>
                  <a:lnTo>
                    <a:pt x="8872" y="68955"/>
                  </a:lnTo>
                  <a:lnTo>
                    <a:pt x="33067" y="33067"/>
                  </a:lnTo>
                  <a:lnTo>
                    <a:pt x="68955" y="8872"/>
                  </a:lnTo>
                  <a:lnTo>
                    <a:pt x="112902" y="0"/>
                  </a:lnTo>
                  <a:lnTo>
                    <a:pt x="1665604" y="0"/>
                  </a:lnTo>
                  <a:lnTo>
                    <a:pt x="1709552" y="8872"/>
                  </a:lnTo>
                  <a:lnTo>
                    <a:pt x="1745440" y="33067"/>
                  </a:lnTo>
                  <a:lnTo>
                    <a:pt x="1769635" y="68955"/>
                  </a:lnTo>
                  <a:lnTo>
                    <a:pt x="1778507" y="112902"/>
                  </a:lnTo>
                  <a:lnTo>
                    <a:pt x="1778507" y="1016355"/>
                  </a:lnTo>
                  <a:lnTo>
                    <a:pt x="1769635" y="1060312"/>
                  </a:lnTo>
                  <a:lnTo>
                    <a:pt x="1745440" y="1096208"/>
                  </a:lnTo>
                  <a:lnTo>
                    <a:pt x="1709552" y="1120409"/>
                  </a:lnTo>
                  <a:lnTo>
                    <a:pt x="1665604" y="1129283"/>
                  </a:lnTo>
                  <a:lnTo>
                    <a:pt x="112902" y="1129283"/>
                  </a:lnTo>
                  <a:lnTo>
                    <a:pt x="68955" y="1120409"/>
                  </a:lnTo>
                  <a:lnTo>
                    <a:pt x="33067" y="1096208"/>
                  </a:lnTo>
                  <a:lnTo>
                    <a:pt x="8872" y="1060312"/>
                  </a:lnTo>
                  <a:lnTo>
                    <a:pt x="0" y="1016355"/>
                  </a:lnTo>
                  <a:lnTo>
                    <a:pt x="0" y="11290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92090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40" h="1130935">
                  <a:moveTo>
                    <a:pt x="1667002" y="0"/>
                  </a:moveTo>
                  <a:lnTo>
                    <a:pt x="113030" y="0"/>
                  </a:lnTo>
                  <a:lnTo>
                    <a:pt x="69062" y="8891"/>
                  </a:lnTo>
                  <a:lnTo>
                    <a:pt x="33131" y="33131"/>
                  </a:lnTo>
                  <a:lnTo>
                    <a:pt x="8891" y="69062"/>
                  </a:lnTo>
                  <a:lnTo>
                    <a:pt x="0" y="113029"/>
                  </a:lnTo>
                  <a:lnTo>
                    <a:pt x="0" y="1017727"/>
                  </a:lnTo>
                  <a:lnTo>
                    <a:pt x="8891" y="1061745"/>
                  </a:lnTo>
                  <a:lnTo>
                    <a:pt x="33131" y="1097689"/>
                  </a:lnTo>
                  <a:lnTo>
                    <a:pt x="69062" y="1121922"/>
                  </a:lnTo>
                  <a:lnTo>
                    <a:pt x="113030" y="1130807"/>
                  </a:lnTo>
                  <a:lnTo>
                    <a:pt x="1667002" y="1130807"/>
                  </a:lnTo>
                  <a:lnTo>
                    <a:pt x="1710969" y="1121922"/>
                  </a:lnTo>
                  <a:lnTo>
                    <a:pt x="1746900" y="1097689"/>
                  </a:lnTo>
                  <a:lnTo>
                    <a:pt x="1771140" y="1061745"/>
                  </a:lnTo>
                  <a:lnTo>
                    <a:pt x="1780032" y="1017727"/>
                  </a:lnTo>
                  <a:lnTo>
                    <a:pt x="1780032" y="113029"/>
                  </a:lnTo>
                  <a:lnTo>
                    <a:pt x="1771140" y="69062"/>
                  </a:lnTo>
                  <a:lnTo>
                    <a:pt x="1746900" y="33131"/>
                  </a:lnTo>
                  <a:lnTo>
                    <a:pt x="1710969" y="889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92090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40" h="1130935">
                  <a:moveTo>
                    <a:pt x="0" y="113029"/>
                  </a:moveTo>
                  <a:lnTo>
                    <a:pt x="8891" y="69062"/>
                  </a:lnTo>
                  <a:lnTo>
                    <a:pt x="33131" y="33131"/>
                  </a:lnTo>
                  <a:lnTo>
                    <a:pt x="69062" y="8891"/>
                  </a:lnTo>
                  <a:lnTo>
                    <a:pt x="113030" y="0"/>
                  </a:lnTo>
                  <a:lnTo>
                    <a:pt x="1667002" y="0"/>
                  </a:lnTo>
                  <a:lnTo>
                    <a:pt x="1710969" y="8891"/>
                  </a:lnTo>
                  <a:lnTo>
                    <a:pt x="1746900" y="33131"/>
                  </a:lnTo>
                  <a:lnTo>
                    <a:pt x="1771140" y="69062"/>
                  </a:lnTo>
                  <a:lnTo>
                    <a:pt x="1780032" y="113029"/>
                  </a:lnTo>
                  <a:lnTo>
                    <a:pt x="1780032" y="1017727"/>
                  </a:lnTo>
                  <a:lnTo>
                    <a:pt x="1771140" y="1061745"/>
                  </a:lnTo>
                  <a:lnTo>
                    <a:pt x="1746900" y="1097689"/>
                  </a:lnTo>
                  <a:lnTo>
                    <a:pt x="1710969" y="1121922"/>
                  </a:lnTo>
                  <a:lnTo>
                    <a:pt x="1667002" y="1130807"/>
                  </a:lnTo>
                  <a:lnTo>
                    <a:pt x="113030" y="1130807"/>
                  </a:lnTo>
                  <a:lnTo>
                    <a:pt x="69062" y="1121922"/>
                  </a:lnTo>
                  <a:lnTo>
                    <a:pt x="33131" y="1097689"/>
                  </a:lnTo>
                  <a:lnTo>
                    <a:pt x="8891" y="1061745"/>
                  </a:lnTo>
                  <a:lnTo>
                    <a:pt x="0" y="1017727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192137" y="5136261"/>
            <a:ext cx="102552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40640">
              <a:lnSpc>
                <a:spcPts val="2210"/>
              </a:lnSpc>
              <a:spcBef>
                <a:spcPts val="33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egu</a:t>
            </a:r>
            <a:r>
              <a:rPr sz="2000" spc="-5" dirty="0">
                <a:latin typeface="Calibri"/>
                <a:cs typeface="Calibri"/>
              </a:rPr>
              <a:t>naan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684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73812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Stasiun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15" dirty="0">
                <a:solidFill>
                  <a:srgbClr val="000000"/>
                </a:solidFill>
              </a:rPr>
              <a:t>Kecil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0062" y="1178509"/>
            <a:ext cx="675195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memungkinkan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10" dirty="0">
                <a:latin typeface="Calibri"/>
                <a:cs typeface="Calibri"/>
              </a:rPr>
              <a:t> bersilangan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bersusulan,</a:t>
            </a:r>
            <a:r>
              <a:rPr sz="2000" dirty="0">
                <a:latin typeface="Calibri"/>
                <a:cs typeface="Calibri"/>
              </a:rPr>
              <a:t> di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emplasemen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kecil</a:t>
            </a:r>
            <a:r>
              <a:rPr sz="2000" spc="-10" dirty="0">
                <a:latin typeface="Calibri"/>
                <a:cs typeface="Calibri"/>
              </a:rPr>
              <a:t> terdapat</a:t>
            </a:r>
            <a:r>
              <a:rPr sz="2000" dirty="0">
                <a:latin typeface="Calibri"/>
                <a:cs typeface="Calibri"/>
              </a:rPr>
              <a:t> dua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tiga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daei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terusan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silangan/susulan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0943" y="2636521"/>
            <a:ext cx="6215141" cy="1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91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302958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Stasiun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Sedang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0061" y="1178508"/>
            <a:ext cx="67462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jumlah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dibandingkan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kecil.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0929" y="1772411"/>
            <a:ext cx="6058515" cy="442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676" y="477012"/>
            <a:ext cx="4032504" cy="539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33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84226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Stasiun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Besar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4634" y="1141222"/>
            <a:ext cx="670877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stasiun </a:t>
            </a:r>
            <a:r>
              <a:rPr sz="2000" spc="-5" dirty="0">
                <a:latin typeface="Calibri"/>
                <a:cs typeface="Calibri"/>
              </a:rPr>
              <a:t>besar </a:t>
            </a:r>
            <a:r>
              <a:rPr sz="2000" dirty="0">
                <a:latin typeface="Calibri"/>
                <a:cs typeface="Calibri"/>
              </a:rPr>
              <a:t>tidak </a:t>
            </a:r>
            <a:r>
              <a:rPr sz="2000" spc="-5" dirty="0">
                <a:latin typeface="Calibri"/>
                <a:cs typeface="Calibri"/>
              </a:rPr>
              <a:t>semua </a:t>
            </a:r>
            <a:r>
              <a:rPr sz="2000" spc="-10" dirty="0">
                <a:latin typeface="Calibri"/>
                <a:cs typeface="Calibri"/>
              </a:rPr>
              <a:t>berdampingan </a:t>
            </a:r>
            <a:r>
              <a:rPr sz="2000" spc="-15" dirty="0">
                <a:latin typeface="Calibri"/>
                <a:cs typeface="Calibri"/>
              </a:rPr>
              <a:t>letaknya,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tetapi </a:t>
            </a:r>
            <a:r>
              <a:rPr sz="2000" spc="-5" dirty="0">
                <a:latin typeface="Calibri"/>
                <a:cs typeface="Calibri"/>
              </a:rPr>
              <a:t>dapat dlaam bentuk </a:t>
            </a:r>
            <a:r>
              <a:rPr sz="2000" spc="-10" dirty="0">
                <a:latin typeface="Calibri"/>
                <a:cs typeface="Calibri"/>
              </a:rPr>
              <a:t>perpanjangannya. </a:t>
            </a: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stasiun </a:t>
            </a:r>
            <a:r>
              <a:rPr sz="2000" spc="-35" dirty="0">
                <a:latin typeface="Calibri"/>
                <a:cs typeface="Calibri"/>
              </a:rPr>
              <a:t>besar, 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pelayanan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penumpang,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barang </a:t>
            </a:r>
            <a:r>
              <a:rPr sz="2000" spc="-5" dirty="0">
                <a:latin typeface="Calibri"/>
                <a:cs typeface="Calibri"/>
              </a:rPr>
              <a:t>dan langsiran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dipisahkan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017" y="2195507"/>
            <a:ext cx="5307140" cy="41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72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455" y="836675"/>
            <a:ext cx="6396228" cy="439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68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7280" y="906717"/>
            <a:ext cx="1361440" cy="4270375"/>
            <a:chOff x="3133280" y="906716"/>
            <a:chExt cx="1361440" cy="4270375"/>
          </a:xfrm>
        </p:grpSpPr>
        <p:sp>
          <p:nvSpPr>
            <p:cNvPr id="3" name="object 3"/>
            <p:cNvSpPr/>
            <p:nvPr/>
          </p:nvSpPr>
          <p:spPr>
            <a:xfrm>
              <a:off x="3952493" y="1024889"/>
              <a:ext cx="529590" cy="4032885"/>
            </a:xfrm>
            <a:custGeom>
              <a:avLst/>
              <a:gdLst/>
              <a:ahLst/>
              <a:cxnLst/>
              <a:rect l="l" t="t" r="r" b="b"/>
              <a:pathLst>
                <a:path w="529589" h="4032885">
                  <a:moveTo>
                    <a:pt x="0" y="2016252"/>
                  </a:moveTo>
                  <a:lnTo>
                    <a:pt x="264540" y="2016252"/>
                  </a:lnTo>
                  <a:lnTo>
                    <a:pt x="264540" y="4032504"/>
                  </a:lnTo>
                  <a:lnTo>
                    <a:pt x="529081" y="4032504"/>
                  </a:lnTo>
                </a:path>
                <a:path w="529589" h="4032885">
                  <a:moveTo>
                    <a:pt x="0" y="2016252"/>
                  </a:moveTo>
                  <a:lnTo>
                    <a:pt x="264540" y="2016252"/>
                  </a:lnTo>
                  <a:lnTo>
                    <a:pt x="264540" y="3024378"/>
                  </a:lnTo>
                  <a:lnTo>
                    <a:pt x="529081" y="3024378"/>
                  </a:lnTo>
                </a:path>
                <a:path w="529589" h="4032885">
                  <a:moveTo>
                    <a:pt x="0" y="2016252"/>
                  </a:moveTo>
                  <a:lnTo>
                    <a:pt x="529081" y="2016252"/>
                  </a:lnTo>
                </a:path>
                <a:path w="529589" h="4032885">
                  <a:moveTo>
                    <a:pt x="0" y="2017014"/>
                  </a:moveTo>
                  <a:lnTo>
                    <a:pt x="264540" y="2017014"/>
                  </a:lnTo>
                  <a:lnTo>
                    <a:pt x="264540" y="1008888"/>
                  </a:lnTo>
                  <a:lnTo>
                    <a:pt x="529081" y="1008888"/>
                  </a:lnTo>
                </a:path>
                <a:path w="529589" h="4032885">
                  <a:moveTo>
                    <a:pt x="0" y="2016252"/>
                  </a:moveTo>
                  <a:lnTo>
                    <a:pt x="264540" y="2016252"/>
                  </a:lnTo>
                  <a:lnTo>
                    <a:pt x="264540" y="0"/>
                  </a:lnTo>
                  <a:lnTo>
                    <a:pt x="529081" y="0"/>
                  </a:lnTo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46297" y="919733"/>
              <a:ext cx="806450" cy="4244340"/>
            </a:xfrm>
            <a:custGeom>
              <a:avLst/>
              <a:gdLst/>
              <a:ahLst/>
              <a:cxnLst/>
              <a:rect l="l" t="t" r="r" b="b"/>
              <a:pathLst>
                <a:path w="806450" h="4244340">
                  <a:moveTo>
                    <a:pt x="806196" y="0"/>
                  </a:moveTo>
                  <a:lnTo>
                    <a:pt x="0" y="0"/>
                  </a:lnTo>
                  <a:lnTo>
                    <a:pt x="0" y="4244340"/>
                  </a:lnTo>
                  <a:lnTo>
                    <a:pt x="806196" y="4244340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46297" y="919733"/>
              <a:ext cx="806450" cy="4244340"/>
            </a:xfrm>
            <a:custGeom>
              <a:avLst/>
              <a:gdLst/>
              <a:ahLst/>
              <a:cxnLst/>
              <a:rect l="l" t="t" r="r" b="b"/>
              <a:pathLst>
                <a:path w="806450" h="4244340">
                  <a:moveTo>
                    <a:pt x="0" y="4244340"/>
                  </a:moveTo>
                  <a:lnTo>
                    <a:pt x="806196" y="4244340"/>
                  </a:lnTo>
                  <a:lnTo>
                    <a:pt x="806196" y="0"/>
                  </a:lnTo>
                  <a:lnTo>
                    <a:pt x="0" y="0"/>
                  </a:lnTo>
                  <a:lnTo>
                    <a:pt x="0" y="4244340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94961" y="1395643"/>
            <a:ext cx="359073" cy="329120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Menurut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kegunaannya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93892" y="609601"/>
            <a:ext cx="2670175" cy="4864735"/>
            <a:chOff x="4469891" y="609600"/>
            <a:chExt cx="2670175" cy="4864735"/>
          </a:xfrm>
        </p:grpSpPr>
        <p:sp>
          <p:nvSpPr>
            <p:cNvPr id="8" name="object 8"/>
            <p:cNvSpPr/>
            <p:nvPr/>
          </p:nvSpPr>
          <p:spPr>
            <a:xfrm>
              <a:off x="4482845" y="622553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2845" y="622553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82845" y="1629917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82845" y="1629917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82845" y="2638805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2845" y="2638805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82845" y="3646170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5"/>
                  </a:lnTo>
                  <a:lnTo>
                    <a:pt x="2644140" y="806195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82845" y="3646170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5"/>
                  </a:moveTo>
                  <a:lnTo>
                    <a:pt x="2644140" y="806195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82845" y="4655058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82845" y="4655058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09513" y="640538"/>
            <a:ext cx="2639060" cy="4571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645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endParaRPr sz="2300">
              <a:latin typeface="Calibri"/>
              <a:cs typeface="Calibri"/>
            </a:endParaRPr>
          </a:p>
          <a:p>
            <a:pPr algn="ctr">
              <a:lnSpc>
                <a:spcPts val="2645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stasiun/penumpang</a:t>
            </a:r>
            <a:endParaRPr sz="23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200">
              <a:latin typeface="Calibri"/>
              <a:cs typeface="Calibri"/>
            </a:endParaRPr>
          </a:p>
          <a:p>
            <a:pPr marL="103505" indent="27305"/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r>
              <a:rPr sz="23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langsir</a:t>
            </a:r>
            <a:endParaRPr sz="23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3400">
              <a:latin typeface="Calibri"/>
              <a:cs typeface="Calibri"/>
            </a:endParaRPr>
          </a:p>
          <a:p>
            <a:pPr marL="12700" marR="5080" indent="-3810" algn="ctr">
              <a:lnSpc>
                <a:spcPts val="2530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stasiun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aban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/pe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tuman</a:t>
            </a:r>
            <a:endParaRPr sz="23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3150">
              <a:latin typeface="Calibri"/>
              <a:cs typeface="Calibri"/>
            </a:endParaRPr>
          </a:p>
          <a:p>
            <a:pPr marL="200025">
              <a:spcBef>
                <a:spcPts val="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r>
              <a:rPr sz="2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traksi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900">
              <a:latin typeface="Calibri"/>
              <a:cs typeface="Calibri"/>
            </a:endParaRPr>
          </a:p>
          <a:p>
            <a:pPr marL="111760"/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r>
              <a:rPr sz="23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barang</a:t>
            </a:r>
            <a:endParaRPr sz="23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071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92710"/>
            <a:ext cx="6724650" cy="1589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Emplasemen</a:t>
            </a:r>
            <a:r>
              <a:rPr sz="2000" b="1" i="1" spc="-10" dirty="0">
                <a:latin typeface="Calibri"/>
                <a:cs typeface="Calibri"/>
              </a:rPr>
              <a:t> stasiun/penumpang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200">
              <a:latin typeface="Calibri"/>
              <a:cs typeface="Calibri"/>
            </a:endParaRPr>
          </a:p>
          <a:p>
            <a:pPr marL="156210" marR="5080" algn="just"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Digunakan untuk </a:t>
            </a:r>
            <a:r>
              <a:rPr sz="2000" spc="-10" dirty="0">
                <a:latin typeface="Calibri"/>
                <a:cs typeface="Calibri"/>
              </a:rPr>
              <a:t>memberikan </a:t>
            </a:r>
            <a:r>
              <a:rPr sz="2000" spc="-15" dirty="0">
                <a:latin typeface="Calibri"/>
                <a:cs typeface="Calibri"/>
              </a:rPr>
              <a:t>kesempatan </a:t>
            </a:r>
            <a:r>
              <a:rPr sz="2000" spc="-10" dirty="0">
                <a:latin typeface="Calibri"/>
                <a:cs typeface="Calibri"/>
              </a:rPr>
              <a:t>kepada </a:t>
            </a:r>
            <a:r>
              <a:rPr sz="2000" dirty="0">
                <a:latin typeface="Calibri"/>
                <a:cs typeface="Calibri"/>
              </a:rPr>
              <a:t>penumpang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membeli </a:t>
            </a:r>
            <a:r>
              <a:rPr sz="2000" spc="-10" dirty="0">
                <a:latin typeface="Calibri"/>
                <a:cs typeface="Calibri"/>
              </a:rPr>
              <a:t>karcis, </a:t>
            </a:r>
            <a:r>
              <a:rPr sz="2000" spc="5" dirty="0">
                <a:latin typeface="Calibri"/>
                <a:cs typeface="Calibri"/>
              </a:rPr>
              <a:t>menunggu </a:t>
            </a:r>
            <a:r>
              <a:rPr sz="2000" spc="-15" dirty="0">
                <a:latin typeface="Calibri"/>
                <a:cs typeface="Calibri"/>
              </a:rPr>
              <a:t>datangnya </a:t>
            </a:r>
            <a:r>
              <a:rPr sz="2000" spc="-25" dirty="0">
                <a:latin typeface="Calibri"/>
                <a:cs typeface="Calibri"/>
              </a:rPr>
              <a:t>kereta </a:t>
            </a:r>
            <a:r>
              <a:rPr sz="2000" spc="-5" dirty="0">
                <a:latin typeface="Calibri"/>
                <a:cs typeface="Calibri"/>
              </a:rPr>
              <a:t>samapi naik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melalui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peron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40" y="2348483"/>
            <a:ext cx="7452359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66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1321308"/>
            <a:ext cx="7188708" cy="44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82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92710"/>
            <a:ext cx="6330950" cy="1284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Emplasemen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stasiun</a:t>
            </a:r>
            <a:r>
              <a:rPr sz="2000" b="1" i="1" spc="-6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pencatuman</a:t>
            </a:r>
            <a:r>
              <a:rPr sz="2000" b="1" i="1" spc="-5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atau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cabang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200">
              <a:latin typeface="Calibri"/>
              <a:cs typeface="Calibri"/>
            </a:endParaRPr>
          </a:p>
          <a:p>
            <a:pPr marL="156210"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Direncanakan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peralihan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10" dirty="0">
                <a:latin typeface="Calibri"/>
                <a:cs typeface="Calibri"/>
              </a:rPr>
              <a:t>antaer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lintas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cabang</a:t>
            </a:r>
            <a:endParaRPr sz="2000">
              <a:latin typeface="Calibri"/>
              <a:cs typeface="Calibri"/>
            </a:endParaRPr>
          </a:p>
          <a:p>
            <a:pPr marL="156210"/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lintasan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mudah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8224" y="1833372"/>
            <a:ext cx="5583935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39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92710"/>
            <a:ext cx="6735445" cy="1589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Emplasemen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penyusun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/depo</a:t>
            </a:r>
            <a:r>
              <a:rPr sz="2000" b="1" i="1" spc="-20" dirty="0">
                <a:latin typeface="Calibri"/>
                <a:cs typeface="Calibri"/>
              </a:rPr>
              <a:t> kereta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200">
              <a:latin typeface="Calibri"/>
              <a:cs typeface="Calibri"/>
            </a:endParaRPr>
          </a:p>
          <a:p>
            <a:pPr marL="156210" marR="5080">
              <a:spcBef>
                <a:spcPts val="5"/>
              </a:spcBef>
            </a:pPr>
            <a:r>
              <a:rPr sz="2000" spc="-40" dirty="0">
                <a:latin typeface="Calibri"/>
                <a:cs typeface="Calibri"/>
              </a:rPr>
              <a:t>Tempat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membersihkan,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memeriksa,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memperbaiki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kerusakan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kecil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melengkapi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–kereta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kembali</a:t>
            </a:r>
            <a:r>
              <a:rPr sz="2000" spc="-5" dirty="0">
                <a:latin typeface="Calibri"/>
                <a:cs typeface="Calibri"/>
              </a:rPr>
              <a:t> menjadi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disiapkan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diberangkatkan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304" y="2421635"/>
            <a:ext cx="5934456" cy="367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08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18948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barang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4633" y="1141222"/>
            <a:ext cx="6579234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Dibuat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khusus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melayani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pengiriman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penerimaan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barang.</a:t>
            </a:r>
            <a:r>
              <a:rPr sz="2000" spc="-15" dirty="0">
                <a:latin typeface="Calibri"/>
                <a:cs typeface="Calibri"/>
              </a:rPr>
              <a:t> Umumnya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terletak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didaerah</a:t>
            </a:r>
            <a:r>
              <a:rPr sz="2000" spc="-5" dirty="0">
                <a:latin typeface="Calibri"/>
                <a:cs typeface="Calibri"/>
              </a:rPr>
              <a:t> industri,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perdagangan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pergudangan.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Contoh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Gedebage,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port</a:t>
            </a:r>
            <a:r>
              <a:rPr sz="2000" spc="-10" dirty="0">
                <a:latin typeface="Calibri"/>
                <a:cs typeface="Calibri"/>
              </a:rPr>
              <a:t> cikarang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085" y="2709672"/>
            <a:ext cx="6284054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24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4130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langsiran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4633" y="1141222"/>
            <a:ext cx="6638290" cy="3833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Dibuat untuk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melangsir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memisahkan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datang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berbagai </a:t>
            </a:r>
            <a:r>
              <a:rPr sz="2000" spc="-5" dirty="0">
                <a:latin typeface="Calibri"/>
                <a:cs typeface="Calibri"/>
              </a:rPr>
              <a:t>jurusan</a:t>
            </a:r>
            <a:r>
              <a:rPr sz="2000" dirty="0">
                <a:latin typeface="Calibri"/>
                <a:cs typeface="Calibri"/>
              </a:rPr>
              <a:t> menjadi</a:t>
            </a:r>
            <a:r>
              <a:rPr sz="2000" spc="-10" dirty="0">
                <a:latin typeface="Calibri"/>
                <a:cs typeface="Calibri"/>
              </a:rPr>
              <a:t> rangkaian</a:t>
            </a:r>
            <a:r>
              <a:rPr sz="2000" spc="-5" dirty="0">
                <a:latin typeface="Calibri"/>
                <a:cs typeface="Calibri"/>
              </a:rPr>
              <a:t> baru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siap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melakukan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lagi sesuai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tujuannya.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2900">
              <a:latin typeface="Calibri"/>
              <a:cs typeface="Calibri"/>
            </a:endParaRPr>
          </a:p>
          <a:p>
            <a:pPr marL="12700"/>
            <a:r>
              <a:rPr sz="2000" spc="-10" dirty="0">
                <a:latin typeface="Calibri"/>
                <a:cs typeface="Calibri"/>
              </a:rPr>
              <a:t>Kegiatan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langsir</a:t>
            </a:r>
            <a:r>
              <a:rPr sz="2000" spc="-10" dirty="0">
                <a:latin typeface="Calibri"/>
                <a:cs typeface="Calibri"/>
              </a:rPr>
              <a:t> 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dirty="0">
                <a:latin typeface="Calibri"/>
                <a:cs typeface="Calibri"/>
              </a:rPr>
              <a:t> 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Gerbong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datang</a:t>
            </a:r>
            <a:r>
              <a:rPr sz="2000" spc="-5" dirty="0">
                <a:latin typeface="Calibri"/>
                <a:cs typeface="Calibri"/>
              </a:rPr>
              <a:t> dipisahkan(dilepas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rangkaian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api)</a:t>
            </a:r>
            <a:endParaRPr sz="2000">
              <a:latin typeface="Calibri"/>
              <a:cs typeface="Calibri"/>
            </a:endParaRPr>
          </a:p>
          <a:p>
            <a:pPr marL="299085" marR="8001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Setelah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dipisah,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dipilah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jurusan </a:t>
            </a:r>
            <a:r>
              <a:rPr sz="2000" spc="-10" dirty="0">
                <a:latin typeface="Calibri"/>
                <a:cs typeface="Calibri"/>
              </a:rPr>
              <a:t>yang akan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dituju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Kemudian</a:t>
            </a:r>
            <a:r>
              <a:rPr sz="2000" spc="-10" dirty="0">
                <a:latin typeface="Calibri"/>
                <a:cs typeface="Calibri"/>
              </a:rPr>
              <a:t> diurutkan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urutan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tujuan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Kemudian</a:t>
            </a:r>
            <a:r>
              <a:rPr sz="2000" spc="-10" dirty="0">
                <a:latin typeface="Calibri"/>
                <a:cs typeface="Calibri"/>
              </a:rPr>
              <a:t> dirangkai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siap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0" dirty="0">
                <a:latin typeface="Calibri"/>
                <a:cs typeface="Calibri"/>
              </a:rPr>
              <a:t>diberangkatkan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8819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9085" y="498348"/>
            <a:ext cx="3518915" cy="52379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97352" y="494234"/>
            <a:ext cx="26854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Langsiran</a:t>
            </a:r>
            <a:r>
              <a:rPr spc="-15" dirty="0">
                <a:latin typeface="Calibri"/>
                <a:cs typeface="Calibri"/>
              </a:rPr>
              <a:t> kedatangan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Langsiran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pemisahan</a:t>
            </a:r>
            <a:endParaRPr>
              <a:latin typeface="Calibri"/>
              <a:cs typeface="Calibri"/>
            </a:endParaRPr>
          </a:p>
          <a:p>
            <a:pPr marL="355600" marR="5080" indent="-342900"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Langsiran </a:t>
            </a:r>
            <a:r>
              <a:rPr spc="-5" dirty="0">
                <a:latin typeface="Calibri"/>
                <a:cs typeface="Calibri"/>
              </a:rPr>
              <a:t>pemilahan 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keberangkatan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1023" y="1712975"/>
            <a:ext cx="3276600" cy="429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7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474116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50870" y="492709"/>
            <a:ext cx="6764020" cy="4648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SISTEM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15" dirty="0">
                <a:latin typeface="Calibri"/>
                <a:cs typeface="Calibri"/>
              </a:rPr>
              <a:t>DAN </a:t>
            </a:r>
            <a:r>
              <a:rPr sz="2000" b="1" i="1" dirty="0">
                <a:latin typeface="Calibri"/>
                <a:cs typeface="Calibri"/>
              </a:rPr>
              <a:t>MANAJEMEN</a:t>
            </a:r>
            <a:r>
              <a:rPr sz="2000" b="1" i="1" spc="-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OPERASIONAL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2550">
              <a:latin typeface="Calibri"/>
              <a:cs typeface="Calibri"/>
            </a:endParaRPr>
          </a:p>
          <a:p>
            <a:pPr marL="166370"/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OPERASI</a:t>
            </a:r>
            <a:r>
              <a:rPr sz="20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PERKERETAPIAN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93675" marR="31750">
              <a:spcBef>
                <a:spcPts val="1680"/>
              </a:spcBef>
            </a:pP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kegiatan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terpadu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5" dirty="0">
                <a:latin typeface="Calibri"/>
                <a:cs typeface="Calibri"/>
              </a:rPr>
              <a:t> seluruh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usaha penggerak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sejumlah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sarana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angkutan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jalan-jalan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diatur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grafik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5" dirty="0">
                <a:latin typeface="Calibri"/>
                <a:cs typeface="Calibri"/>
              </a:rPr>
              <a:t> (GAPEKA)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hasil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masukan </a:t>
            </a:r>
            <a:r>
              <a:rPr sz="2000" spc="-5" dirty="0">
                <a:latin typeface="Calibri"/>
                <a:cs typeface="Calibri"/>
              </a:rPr>
              <a:t>perencanaan, </a:t>
            </a:r>
            <a:r>
              <a:rPr sz="2000" spc="-10" dirty="0">
                <a:latin typeface="Calibri"/>
                <a:cs typeface="Calibri"/>
              </a:rPr>
              <a:t>penganggaran, </a:t>
            </a:r>
            <a:r>
              <a:rPr sz="2000" spc="-5" dirty="0">
                <a:latin typeface="Calibri"/>
                <a:cs typeface="Calibri"/>
              </a:rPr>
              <a:t>penjadwalan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pelaksanaan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operasi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informasi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2200">
              <a:latin typeface="Calibri"/>
              <a:cs typeface="Calibri"/>
            </a:endParaRPr>
          </a:p>
          <a:p>
            <a:pPr marL="177800" marR="5080">
              <a:spcBef>
                <a:spcPts val="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GAPEKA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 (Grafik</a:t>
            </a: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Perjalanan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Kereta</a:t>
            </a: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 Api</a:t>
            </a:r>
            <a:r>
              <a:rPr sz="2000" spc="5" dirty="0">
                <a:latin typeface="Calibri"/>
                <a:cs typeface="Calibri"/>
              </a:rPr>
              <a:t>)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gerakan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sarana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menghubungkan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tujuan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sejumlah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jenis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sesuai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formasi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program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daya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angkut </a:t>
            </a:r>
            <a:r>
              <a:rPr sz="2000" dirty="0">
                <a:latin typeface="Calibri"/>
                <a:cs typeface="Calibri"/>
              </a:rPr>
              <a:t>guna </a:t>
            </a:r>
            <a:r>
              <a:rPr sz="2000" spc="-5" dirty="0">
                <a:latin typeface="Calibri"/>
                <a:cs typeface="Calibri"/>
              </a:rPr>
              <a:t>mendukung kebutuhan pasar dalam </a:t>
            </a:r>
            <a:r>
              <a:rPr sz="2000" spc="-10" dirty="0">
                <a:latin typeface="Calibri"/>
                <a:cs typeface="Calibri"/>
              </a:rPr>
              <a:t>kurun waktu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jadwal.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7118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3343655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9845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PENGAMANAN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JALAN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DI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KA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66643" y="1501520"/>
            <a:ext cx="641921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tidak</a:t>
            </a:r>
            <a:r>
              <a:rPr sz="2000" b="1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boleh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api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waktu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stasiun,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hanya </a:t>
            </a:r>
            <a:r>
              <a:rPr sz="2000" spc="-10" dirty="0">
                <a:latin typeface="Calibri"/>
                <a:cs typeface="Calibri"/>
              </a:rPr>
              <a:t>diperbolehkan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masuk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kosong</a:t>
            </a:r>
            <a:endParaRPr sz="2000">
              <a:latin typeface="Calibri"/>
              <a:cs typeface="Calibri"/>
            </a:endParaRPr>
          </a:p>
          <a:p>
            <a:pPr marL="299085" marR="14795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kemanan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lintas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bebas,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tidak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diperbolehkan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berangkat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sebelum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petak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dilaluinya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ditinggalkan</a:t>
            </a:r>
            <a:r>
              <a:rPr sz="2000" spc="-5" dirty="0">
                <a:latin typeface="Calibri"/>
                <a:cs typeface="Calibri"/>
              </a:rPr>
              <a:t> oleh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terdahulu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174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905" y="565151"/>
            <a:ext cx="6584950" cy="5550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SEMBOYAN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 </a:t>
            </a:r>
            <a:r>
              <a:rPr sz="2000" spc="-5" dirty="0">
                <a:latin typeface="Calibri"/>
                <a:cs typeface="Calibri"/>
              </a:rPr>
              <a:t>pesan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bermakna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bagi </a:t>
            </a:r>
            <a:r>
              <a:rPr sz="2000" spc="-10" dirty="0">
                <a:latin typeface="Calibri"/>
                <a:cs typeface="Calibri"/>
              </a:rPr>
              <a:t>petugas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berkaitan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dirty="0">
                <a:latin typeface="Calibri"/>
                <a:cs typeface="Calibri"/>
              </a:rPr>
              <a:t> :</a:t>
            </a:r>
            <a:endParaRPr sz="2000">
              <a:latin typeface="Calibri"/>
              <a:cs typeface="Calibri"/>
            </a:endParaRPr>
          </a:p>
          <a:p>
            <a:pPr marL="355600" marR="244475" indent="-342900">
              <a:buAutoNum type="alphaLcParenR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Perintah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larangan, yang ditunjukkan/diperagakan </a:t>
            </a:r>
            <a:r>
              <a:rPr sz="2000" spc="-5" dirty="0">
                <a:latin typeface="Calibri"/>
                <a:cs typeface="Calibri"/>
              </a:rPr>
              <a:t> melalui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berupa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wujud,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warna,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cahaya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bunyi,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meliputi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619125" lvl="1" indent="-264160">
              <a:buAutoNum type="arabicParenR"/>
              <a:tabLst>
                <a:tab pos="619760" algn="l"/>
              </a:tabLst>
            </a:pPr>
            <a:r>
              <a:rPr sz="2000" spc="-20" dirty="0">
                <a:latin typeface="Calibri"/>
                <a:cs typeface="Calibri"/>
              </a:rPr>
              <a:t>isyarat;</a:t>
            </a:r>
            <a:endParaRPr sz="2000">
              <a:latin typeface="Calibri"/>
              <a:cs typeface="Calibri"/>
            </a:endParaRPr>
          </a:p>
          <a:p>
            <a:pPr marL="619125" lvl="1" indent="-264160">
              <a:buAutoNum type="arabicParenR"/>
              <a:tabLst>
                <a:tab pos="619760" algn="l"/>
              </a:tabLst>
            </a:pPr>
            <a:r>
              <a:rPr sz="2000" spc="-15" dirty="0">
                <a:latin typeface="Calibri"/>
                <a:cs typeface="Calibri"/>
              </a:rPr>
              <a:t>sinyal;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619125" lvl="1" indent="-264160">
              <a:buAutoNum type="arabicParenR"/>
              <a:tabLst>
                <a:tab pos="619760" algn="l"/>
              </a:tabLst>
            </a:pPr>
            <a:r>
              <a:rPr sz="2000" spc="-5" dirty="0">
                <a:latin typeface="Calibri"/>
                <a:cs typeface="Calibri"/>
              </a:rPr>
              <a:t>tanda.</a:t>
            </a:r>
            <a:endParaRPr sz="2000">
              <a:latin typeface="Calibri"/>
              <a:cs typeface="Calibri"/>
            </a:endParaRPr>
          </a:p>
          <a:p>
            <a:pPr marL="355600" marR="266700" indent="-342900">
              <a:buAutoNum type="alphaLcParenR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Pemberitahuan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tentang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kondisi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jalur,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pembeda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batas,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petunjuk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marka.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442595">
              <a:spcBef>
                <a:spcPts val="1345"/>
              </a:spcBef>
            </a:pPr>
            <a:r>
              <a:rPr sz="2000" b="1" spc="-50" dirty="0">
                <a:latin typeface="Calibri"/>
                <a:cs typeface="Calibri"/>
              </a:rPr>
              <a:t>ISYARAT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 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disampaikan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-10" dirty="0">
                <a:latin typeface="Calibri"/>
                <a:cs typeface="Calibri"/>
              </a:rPr>
              <a:t> pengatur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petugas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pihak lain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 </a:t>
            </a:r>
            <a:r>
              <a:rPr sz="2000" spc="-10" dirty="0">
                <a:latin typeface="Calibri"/>
                <a:cs typeface="Calibri"/>
              </a:rPr>
              <a:t>peragaan,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bunyi,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tertentu.</a:t>
            </a:r>
            <a:endParaRPr sz="2000">
              <a:latin typeface="Calibri"/>
              <a:cs typeface="Calibri"/>
            </a:endParaRPr>
          </a:p>
          <a:p>
            <a:pPr marL="12700" marR="272415">
              <a:spcBef>
                <a:spcPts val="1305"/>
              </a:spcBef>
            </a:pPr>
            <a:r>
              <a:rPr sz="2000" b="1" spc="-40" dirty="0">
                <a:latin typeface="Calibri"/>
                <a:cs typeface="Calibri"/>
              </a:rPr>
              <a:t>TANDA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 </a:t>
            </a:r>
            <a:r>
              <a:rPr sz="2000" spc="-5" dirty="0">
                <a:latin typeface="Calibri"/>
                <a:cs typeface="Calibri"/>
              </a:rPr>
              <a:t>berupa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benda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petunjuk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melekat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sarana.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2752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33476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97485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75" dirty="0">
                <a:solidFill>
                  <a:srgbClr val="000000"/>
                </a:solidFill>
              </a:rPr>
              <a:t> </a:t>
            </a:r>
            <a:r>
              <a:rPr sz="2000" spc="-50" dirty="0">
                <a:solidFill>
                  <a:srgbClr val="000000"/>
                </a:solidFill>
              </a:rPr>
              <a:t>ISYARAT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7267" y="1124711"/>
            <a:ext cx="1429512" cy="19050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951221" y="1145794"/>
            <a:ext cx="1443990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25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2A, 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(Isyarat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Hati-Hati)</a:t>
            </a:r>
            <a:endParaRPr sz="1600">
              <a:latin typeface="Calibri"/>
              <a:cs typeface="Calibri"/>
            </a:endParaRPr>
          </a:p>
          <a:p>
            <a:pPr marL="12700" marR="5080"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spc="-10" dirty="0">
                <a:latin typeface="Calibri"/>
                <a:cs typeface="Calibri"/>
              </a:rPr>
              <a:t>hati-hati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5" dirty="0">
                <a:latin typeface="Calibri"/>
                <a:cs typeface="Calibri"/>
              </a:rPr>
              <a:t>tidak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melebihi </a:t>
            </a:r>
            <a:r>
              <a:rPr sz="1600" spc="-15" dirty="0">
                <a:latin typeface="Calibri"/>
                <a:cs typeface="Calibri"/>
              </a:rPr>
              <a:t>40 </a:t>
            </a:r>
            <a:r>
              <a:rPr sz="1600" spc="-10" dirty="0">
                <a:latin typeface="Calibri"/>
                <a:cs typeface="Calibri"/>
              </a:rPr>
              <a:t> km/jam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43701" y="1080516"/>
            <a:ext cx="1429511" cy="19050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624061" y="1145793"/>
            <a:ext cx="180276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2B, 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(Isyarat </a:t>
            </a:r>
            <a:r>
              <a:rPr sz="1600" spc="-5" dirty="0">
                <a:latin typeface="Calibri"/>
                <a:cs typeface="Calibri"/>
              </a:rPr>
              <a:t>Berjalan Hati-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Hati)</a:t>
            </a:r>
            <a:endParaRPr sz="1600">
              <a:latin typeface="Calibri"/>
              <a:cs typeface="Calibri"/>
            </a:endParaRPr>
          </a:p>
          <a:p>
            <a:pPr marL="12700" marR="127635"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-5" dirty="0">
                <a:latin typeface="Calibri"/>
                <a:cs typeface="Calibri"/>
              </a:rPr>
              <a:t> tidak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melebihi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</a:t>
            </a:r>
            <a:r>
              <a:rPr sz="1600" spc="-10" dirty="0">
                <a:latin typeface="Calibri"/>
                <a:cs typeface="Calibri"/>
              </a:rPr>
              <a:t> km/jam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02508" y="3680459"/>
            <a:ext cx="1904999" cy="14295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98921" y="3468623"/>
            <a:ext cx="1427987" cy="19050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200780" y="5070805"/>
            <a:ext cx="36893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2C,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(Isyarat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Hati-Hati)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-5" dirty="0">
                <a:latin typeface="Calibri"/>
                <a:cs typeface="Calibri"/>
              </a:rPr>
              <a:t> tidak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melebihi 5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km/jam,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atau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setara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orang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spc="-10" dirty="0">
                <a:latin typeface="Calibri"/>
                <a:cs typeface="Calibri"/>
              </a:rPr>
              <a:t>kaki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9059" y="3478148"/>
            <a:ext cx="190817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03225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3,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(Isyarat</a:t>
            </a:r>
            <a:r>
              <a:rPr sz="1600" spc="-10" dirty="0">
                <a:latin typeface="Calibri"/>
                <a:cs typeface="Calibri"/>
              </a:rPr>
              <a:t> Berhenti)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harus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berhenti. </a:t>
            </a:r>
            <a:r>
              <a:rPr sz="1600" spc="-5" dirty="0">
                <a:latin typeface="Calibri"/>
                <a:cs typeface="Calibri"/>
              </a:rPr>
              <a:t>KA tidak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diperbolehkan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5" dirty="0">
                <a:latin typeface="Calibri"/>
                <a:cs typeface="Calibri"/>
              </a:rPr>
              <a:t>memasuki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jalan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membahayakan </a:t>
            </a:r>
            <a:r>
              <a:rPr sz="1600" spc="-5" dirty="0">
                <a:latin typeface="Calibri"/>
                <a:cs typeface="Calibri"/>
              </a:rPr>
              <a:t> perjalanan</a:t>
            </a:r>
            <a:r>
              <a:rPr sz="1600" spc="-10" dirty="0">
                <a:latin typeface="Calibri"/>
                <a:cs typeface="Calibri"/>
              </a:rPr>
              <a:t> KA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000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90626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254571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solidFill>
                  <a:srgbClr val="000000"/>
                </a:solidFill>
              </a:rPr>
              <a:t>SINYAL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15" dirty="0">
                <a:solidFill>
                  <a:srgbClr val="000000"/>
                </a:solidFill>
              </a:rPr>
              <a:t>DAN </a:t>
            </a:r>
            <a:r>
              <a:rPr sz="2000" spc="-30" dirty="0">
                <a:solidFill>
                  <a:srgbClr val="000000"/>
                </a:solidFill>
              </a:rPr>
              <a:t>SEMBOYAN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66643" y="1501520"/>
            <a:ext cx="6513195" cy="4691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35179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30" dirty="0">
                <a:latin typeface="Calibri"/>
                <a:cs typeface="Calibri"/>
              </a:rPr>
              <a:t>SINYAL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tetap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diperagakan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berupa </a:t>
            </a:r>
            <a:r>
              <a:rPr sz="2000" dirty="0">
                <a:latin typeface="Calibri"/>
                <a:cs typeface="Calibri"/>
              </a:rPr>
              <a:t>wujud,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warna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dan/atau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cahaya.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memberikan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informasi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masisnis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5" dirty="0">
                <a:latin typeface="Calibri"/>
                <a:cs typeface="Calibri"/>
              </a:rPr>
              <a:t>apakah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BOLEH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BERJALAN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BERHENTI.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Sinyal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menunjukkan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</a:t>
            </a:r>
            <a:r>
              <a:rPr sz="2000" spc="-5" dirty="0">
                <a:latin typeface="Calibri"/>
                <a:cs typeface="Calibri"/>
              </a:rPr>
              <a:t> berhenti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disebut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Sinyal</a:t>
            </a:r>
            <a:r>
              <a:rPr sz="2000" spc="-5" dirty="0">
                <a:latin typeface="Calibri"/>
                <a:cs typeface="Calibri"/>
              </a:rPr>
              <a:t> Utama </a:t>
            </a:r>
            <a:r>
              <a:rPr sz="2000" spc="-15" dirty="0">
                <a:latin typeface="Calibri"/>
                <a:cs typeface="Calibri"/>
              </a:rPr>
              <a:t>(stop</a:t>
            </a:r>
            <a:r>
              <a:rPr sz="2000" dirty="0">
                <a:latin typeface="Calibri"/>
                <a:cs typeface="Calibri"/>
              </a:rPr>
              <a:t> signal)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Umumya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sinyal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menunjukkan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169670" lvl="1" indent="-242570">
              <a:buAutoNum type="alphaLcPeriod"/>
              <a:tabLst>
                <a:tab pos="1169670" algn="l"/>
              </a:tabLst>
            </a:pPr>
            <a:r>
              <a:rPr sz="2000" spc="-5" dirty="0">
                <a:latin typeface="Calibri"/>
                <a:cs typeface="Calibri"/>
              </a:rPr>
              <a:t>berhenti</a:t>
            </a:r>
            <a:endParaRPr sz="2000">
              <a:latin typeface="Calibri"/>
              <a:cs typeface="Calibri"/>
            </a:endParaRPr>
          </a:p>
          <a:p>
            <a:pPr marL="1181735" lvl="1" indent="-255270">
              <a:buAutoNum type="alphaLcPeriod"/>
              <a:tabLst>
                <a:tab pos="1182370" algn="l"/>
              </a:tabLst>
            </a:pPr>
            <a:r>
              <a:rPr sz="2000" spc="-55" dirty="0">
                <a:latin typeface="Calibri"/>
                <a:cs typeface="Calibri"/>
              </a:rPr>
              <a:t>Tak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aman</a:t>
            </a:r>
            <a:endParaRPr sz="2000">
              <a:latin typeface="Calibri"/>
              <a:cs typeface="Calibri"/>
            </a:endParaRPr>
          </a:p>
          <a:p>
            <a:pPr marL="299085" marR="22225" indent="-287020">
              <a:spcBef>
                <a:spcPts val="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Sinyal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muka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(distance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signal)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memberitahukan </a:t>
            </a:r>
            <a:r>
              <a:rPr spc="-5" dirty="0">
                <a:latin typeface="Calibri"/>
                <a:cs typeface="Calibri"/>
              </a:rPr>
              <a:t> pada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jauh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tentang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kedudukan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berikutnya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(dapat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 </a:t>
            </a:r>
            <a:r>
              <a:rPr spc="-5" dirty="0">
                <a:latin typeface="Calibri"/>
                <a:cs typeface="Calibri"/>
              </a:rPr>
              <a:t>semboyan)</a:t>
            </a:r>
            <a:endParaRPr>
              <a:latin typeface="Calibri"/>
              <a:cs typeface="Calibri"/>
            </a:endParaRPr>
          </a:p>
          <a:p>
            <a:pPr marL="299085" marR="2355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Karena</a:t>
            </a:r>
            <a:r>
              <a:rPr dirty="0">
                <a:latin typeface="Calibri"/>
                <a:cs typeface="Calibri"/>
              </a:rPr>
              <a:t> KA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diharuskan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berhenti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muka,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5" dirty="0">
                <a:latin typeface="Calibri"/>
                <a:cs typeface="Calibri"/>
              </a:rPr>
              <a:t> semboyan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berhenti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diganti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“</a:t>
            </a:r>
            <a:r>
              <a:rPr b="1" i="1" dirty="0">
                <a:latin typeface="Calibri"/>
                <a:cs typeface="Calibri"/>
              </a:rPr>
              <a:t>berjalan</a:t>
            </a:r>
            <a:r>
              <a:rPr b="1" i="1" spc="5" dirty="0">
                <a:latin typeface="Calibri"/>
                <a:cs typeface="Calibri"/>
              </a:rPr>
              <a:t> </a:t>
            </a:r>
            <a:r>
              <a:rPr b="1" i="1" spc="-15" dirty="0">
                <a:latin typeface="Calibri"/>
                <a:cs typeface="Calibri"/>
              </a:rPr>
              <a:t>pelan-pelan</a:t>
            </a:r>
            <a:r>
              <a:rPr spc="-15" dirty="0">
                <a:latin typeface="Calibri"/>
                <a:cs typeface="Calibri"/>
              </a:rPr>
              <a:t>”. </a:t>
            </a:r>
            <a:r>
              <a:rPr spc="-35" dirty="0">
                <a:latin typeface="Calibri"/>
                <a:cs typeface="Calibri"/>
              </a:rPr>
              <a:t>Yang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artinya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berikutnya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menunjukkan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dirty="0">
                <a:latin typeface="Calibri"/>
                <a:cs typeface="Calibri"/>
              </a:rPr>
              <a:t> “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berhenti</a:t>
            </a:r>
            <a:r>
              <a:rPr spc="-5" dirty="0">
                <a:latin typeface="Calibri"/>
                <a:cs typeface="Calibri"/>
              </a:rPr>
              <a:t>”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3045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048" y="1196339"/>
            <a:ext cx="6199632" cy="345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72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21132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1850389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spc="-30" dirty="0">
                <a:solidFill>
                  <a:srgbClr val="000000"/>
                </a:solidFill>
              </a:rPr>
              <a:t>SINYAL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grpSp>
        <p:nvGrpSpPr>
          <p:cNvPr id="8" name="object 8"/>
          <p:cNvGrpSpPr/>
          <p:nvPr/>
        </p:nvGrpSpPr>
        <p:grpSpPr>
          <a:xfrm>
            <a:off x="3121153" y="1036320"/>
            <a:ext cx="7223759" cy="2333625"/>
            <a:chOff x="1597152" y="1036319"/>
            <a:chExt cx="7223759" cy="23336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7152" y="1036319"/>
              <a:ext cx="1751076" cy="23332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5436" y="1036319"/>
              <a:ext cx="2665475" cy="199796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951221" y="919098"/>
            <a:ext cx="21132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5,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5" dirty="0">
                <a:latin typeface="Calibri"/>
                <a:cs typeface="Calibri"/>
              </a:rPr>
              <a:t>(Sinyal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Utama)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diperbolehkan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“berjalan” </a:t>
            </a:r>
            <a:r>
              <a:rPr sz="1600" spc="-10" dirty="0">
                <a:latin typeface="Calibri"/>
                <a:cs typeface="Calibri"/>
              </a:rPr>
              <a:t>melewati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sinyal </a:t>
            </a:r>
            <a:r>
              <a:rPr sz="1600" spc="-10" dirty="0">
                <a:latin typeface="Calibri"/>
                <a:cs typeface="Calibri"/>
              </a:rPr>
              <a:t>utama </a:t>
            </a:r>
            <a:r>
              <a:rPr sz="1600" spc="-5" dirty="0">
                <a:latin typeface="Calibri"/>
                <a:cs typeface="Calibri"/>
              </a:rPr>
              <a:t>memasuki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stasiun atau </a:t>
            </a:r>
            <a:r>
              <a:rPr sz="1600" spc="-5" dirty="0">
                <a:latin typeface="Calibri"/>
                <a:cs typeface="Calibri"/>
              </a:rPr>
              <a:t>memasuki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petak </a:t>
            </a:r>
            <a:r>
              <a:rPr sz="1600" spc="-5" dirty="0">
                <a:latin typeface="Calibri"/>
                <a:cs typeface="Calibri"/>
              </a:rPr>
              <a:t>blok </a:t>
            </a:r>
            <a:r>
              <a:rPr sz="1600" spc="-10" dirty="0">
                <a:latin typeface="Calibri"/>
                <a:cs typeface="Calibri"/>
              </a:rPr>
              <a:t>sesuai dengan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 diizinkan.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94396" y="3086861"/>
            <a:ext cx="21132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6,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5" dirty="0">
                <a:latin typeface="Calibri"/>
                <a:cs typeface="Calibri"/>
              </a:rPr>
              <a:t>(Sinyal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Utama)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diperbolehkan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“berjalan hati-hati”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melewati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sinyal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utama </a:t>
            </a:r>
            <a:r>
              <a:rPr sz="1600" spc="-5" dirty="0">
                <a:latin typeface="Calibri"/>
                <a:cs typeface="Calibri"/>
              </a:rPr>
              <a:t> memasuki </a:t>
            </a:r>
            <a:r>
              <a:rPr sz="1600" spc="-10" dirty="0">
                <a:latin typeface="Calibri"/>
                <a:cs typeface="Calibri"/>
              </a:rPr>
              <a:t>stasiun atau </a:t>
            </a:r>
            <a:r>
              <a:rPr sz="1600" spc="-5" dirty="0">
                <a:latin typeface="Calibri"/>
                <a:cs typeface="Calibri"/>
              </a:rPr>
              <a:t> memasuki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petak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blok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10" dirty="0">
                <a:latin typeface="Calibri"/>
                <a:cs typeface="Calibri"/>
              </a:rPr>
              <a:t> terbatas.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24427" y="3717035"/>
            <a:ext cx="1952244" cy="260146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703823" y="3685159"/>
            <a:ext cx="17322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907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7,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(Sinyal </a:t>
            </a:r>
            <a:r>
              <a:rPr sz="1600" spc="-10" dirty="0">
                <a:latin typeface="Calibri"/>
                <a:cs typeface="Calibri"/>
              </a:rPr>
              <a:t>Utama)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harus </a:t>
            </a:r>
            <a:r>
              <a:rPr sz="1600" spc="-5" dirty="0">
                <a:latin typeface="Calibri"/>
                <a:cs typeface="Calibri"/>
              </a:rPr>
              <a:t> “berhenti”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dimuka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5" dirty="0">
                <a:latin typeface="Calibri"/>
                <a:cs typeface="Calibri"/>
              </a:rPr>
              <a:t>sinyal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dihadapi.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747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225040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86436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70" dirty="0">
                <a:solidFill>
                  <a:srgbClr val="000000"/>
                </a:solidFill>
              </a:rPr>
              <a:t> </a:t>
            </a:r>
            <a:r>
              <a:rPr sz="2000" spc="-35" dirty="0">
                <a:solidFill>
                  <a:srgbClr val="000000"/>
                </a:solidFill>
              </a:rPr>
              <a:t>TANDA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03676" y="1341119"/>
            <a:ext cx="2822448" cy="21168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91400" y="1341119"/>
            <a:ext cx="2842260" cy="37932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38906" y="3494659"/>
            <a:ext cx="6447155" cy="2757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21,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25" dirty="0">
                <a:latin typeface="Calibri"/>
                <a:cs typeface="Calibri"/>
              </a:rPr>
              <a:t>(Tanda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Akhiran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Api)</a:t>
            </a:r>
            <a:endParaRPr sz="1600">
              <a:latin typeface="Calibri"/>
              <a:cs typeface="Calibri"/>
            </a:endParaRPr>
          </a:p>
          <a:p>
            <a:pPr marL="12700" marR="2686685"/>
            <a:r>
              <a:rPr sz="1600" spc="-10" dirty="0">
                <a:latin typeface="Calibri"/>
                <a:cs typeface="Calibri"/>
              </a:rPr>
              <a:t>Petunjuk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kepada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petugas yang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terkait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perjalanan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mengenai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posisi</a:t>
            </a:r>
            <a:r>
              <a:rPr sz="1600" spc="-10" dirty="0">
                <a:latin typeface="Calibri"/>
                <a:cs typeface="Calibri"/>
              </a:rPr>
              <a:t> akhiran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pada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rangkaian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KA.</a:t>
            </a:r>
            <a:endParaRPr sz="1600">
              <a:latin typeface="Calibri"/>
              <a:cs typeface="Calibri"/>
            </a:endParaRPr>
          </a:p>
          <a:p>
            <a:pPr marL="4155440">
              <a:spcBef>
                <a:spcPts val="560"/>
              </a:spcBef>
            </a:pPr>
            <a:r>
              <a:rPr b="1" spc="-5" dirty="0">
                <a:latin typeface="Calibri"/>
                <a:cs typeface="Calibri"/>
              </a:rPr>
              <a:t>Semboyan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18</a:t>
            </a:r>
            <a:endParaRPr>
              <a:latin typeface="Calibri"/>
              <a:cs typeface="Calibri"/>
            </a:endParaRPr>
          </a:p>
          <a:p>
            <a:pPr marL="2604770">
              <a:spcBef>
                <a:spcPts val="1510"/>
              </a:spcBef>
            </a:pPr>
            <a:r>
              <a:rPr sz="1600" spc="-25" dirty="0">
                <a:latin typeface="Calibri"/>
                <a:cs typeface="Calibri"/>
              </a:rPr>
              <a:t>(Tanda </a:t>
            </a:r>
            <a:r>
              <a:rPr sz="1600" spc="-10" dirty="0">
                <a:latin typeface="Calibri"/>
                <a:cs typeface="Calibri"/>
              </a:rPr>
              <a:t>Batas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Ruang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Bebas)</a:t>
            </a:r>
            <a:endParaRPr sz="1600">
              <a:latin typeface="Calibri"/>
              <a:cs typeface="Calibri"/>
            </a:endParaRPr>
          </a:p>
          <a:p>
            <a:pPr marL="2604770" marR="5080"/>
            <a:r>
              <a:rPr sz="1600" spc="-10" dirty="0">
                <a:latin typeface="Calibri"/>
                <a:cs typeface="Calibri"/>
              </a:rPr>
              <a:t>Petunjuk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petugas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terkait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perjalanan KA </a:t>
            </a:r>
            <a:r>
              <a:rPr sz="1600" spc="-10" dirty="0">
                <a:latin typeface="Calibri"/>
                <a:cs typeface="Calibri"/>
              </a:rPr>
              <a:t>bahwa rangkaian </a:t>
            </a:r>
            <a:r>
              <a:rPr sz="1600" spc="-5" dirty="0">
                <a:latin typeface="Calibri"/>
                <a:cs typeface="Calibri"/>
              </a:rPr>
              <a:t>KA tidak boleh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melampaui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batas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ruang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bebas.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3003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5841492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548005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OPERASIONAL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PERJALANAN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KERETA</a:t>
            </a:r>
            <a:r>
              <a:rPr sz="2000" dirty="0">
                <a:solidFill>
                  <a:srgbClr val="000000"/>
                </a:solidFill>
              </a:rPr>
              <a:t> API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DI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STASIUN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18603" y="1071372"/>
            <a:ext cx="2895600" cy="21717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305936" y="970535"/>
            <a:ext cx="3058160" cy="513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marR="5080" indent="-287020">
              <a:spcBef>
                <a:spcPts val="100"/>
              </a:spcBef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pc="-5" dirty="0">
                <a:latin typeface="Calibri"/>
                <a:cs typeface="Calibri"/>
              </a:rPr>
              <a:t>Di </a:t>
            </a:r>
            <a:r>
              <a:rPr spc="-10" dirty="0">
                <a:latin typeface="Calibri"/>
                <a:cs typeface="Calibri"/>
              </a:rPr>
              <a:t>stasiun,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5" dirty="0">
                <a:latin typeface="Calibri"/>
                <a:cs typeface="Calibri"/>
              </a:rPr>
              <a:t>kedatangan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keberangkatan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diatur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petugas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disebut PPKA </a:t>
            </a:r>
            <a:r>
              <a:rPr spc="-15" dirty="0">
                <a:latin typeface="Calibri"/>
                <a:cs typeface="Calibri"/>
              </a:rPr>
              <a:t>(Pengatur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Perjalanan </a:t>
            </a:r>
            <a:r>
              <a:rPr spc="-20" dirty="0">
                <a:latin typeface="Calibri"/>
                <a:cs typeface="Calibri"/>
              </a:rPr>
              <a:t>Kereta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Api)</a:t>
            </a:r>
            <a:endParaRPr>
              <a:latin typeface="Calibri"/>
              <a:cs typeface="Calibri"/>
            </a:endParaRPr>
          </a:p>
          <a:p>
            <a:pPr marL="304165" marR="310515" indent="-287020"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pc="-5" dirty="0">
                <a:latin typeface="Calibri"/>
                <a:cs typeface="Calibri"/>
              </a:rPr>
              <a:t>Saat di </a:t>
            </a:r>
            <a:r>
              <a:rPr spc="-10" dirty="0">
                <a:latin typeface="Calibri"/>
                <a:cs typeface="Calibri"/>
              </a:rPr>
              <a:t>stasiun, </a:t>
            </a:r>
            <a:r>
              <a:rPr dirty="0">
                <a:latin typeface="Calibri"/>
                <a:cs typeface="Calibri"/>
              </a:rPr>
              <a:t>KA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berhenti</a:t>
            </a:r>
            <a:r>
              <a:rPr spc="-10" dirty="0">
                <a:latin typeface="Calibri"/>
                <a:cs typeface="Calibri"/>
              </a:rPr>
              <a:t> ataupun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berjalan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menerus.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PROSEDUR</a:t>
            </a: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 KEBERANGKATAN</a:t>
            </a:r>
            <a:r>
              <a:rPr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299085" marR="173990" indent="-287020">
              <a:spcBef>
                <a:spcPts val="74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Petugas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PPKA </a:t>
            </a:r>
            <a:r>
              <a:rPr spc="-10" dirty="0">
                <a:latin typeface="Calibri"/>
                <a:cs typeface="Calibri"/>
              </a:rPr>
              <a:t>memberikan </a:t>
            </a:r>
            <a:r>
              <a:rPr spc="-5" dirty="0">
                <a:latin typeface="Calibri"/>
                <a:cs typeface="Calibri"/>
              </a:rPr>
              <a:t> semboyan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tanda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keberangkatan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api.</a:t>
            </a:r>
            <a:endParaRPr>
              <a:latin typeface="Calibri"/>
              <a:cs typeface="Calibri"/>
            </a:endParaRPr>
          </a:p>
          <a:p>
            <a:pPr marL="299085" marR="17335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Kemudian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masinis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membunyikan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pluit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responnya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(semboyan </a:t>
            </a:r>
            <a:r>
              <a:rPr dirty="0">
                <a:latin typeface="Calibri"/>
                <a:cs typeface="Calibri"/>
              </a:rPr>
              <a:t>35)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setelah</a:t>
            </a:r>
            <a:r>
              <a:rPr spc="-5" dirty="0">
                <a:latin typeface="Calibri"/>
                <a:cs typeface="Calibri"/>
              </a:rPr>
              <a:t> melihat</a:t>
            </a:r>
            <a:r>
              <a:rPr spc="-15" dirty="0">
                <a:latin typeface="Calibri"/>
                <a:cs typeface="Calibri"/>
              </a:rPr>
              <a:t> sinyal </a:t>
            </a:r>
            <a:r>
              <a:rPr dirty="0">
                <a:latin typeface="Calibri"/>
                <a:cs typeface="Calibri"/>
              </a:rPr>
              <a:t>aman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1359" y="3947159"/>
            <a:ext cx="2991612" cy="224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55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5841492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548005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OPERASIONAL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PERJALANAN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KERETA</a:t>
            </a:r>
            <a:r>
              <a:rPr sz="2000" dirty="0">
                <a:solidFill>
                  <a:srgbClr val="000000"/>
                </a:solidFill>
              </a:rPr>
              <a:t> API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DI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STASIUN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1365" y="1169034"/>
            <a:ext cx="3085465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PROSEDUR</a:t>
            </a: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35" dirty="0">
                <a:solidFill>
                  <a:srgbClr val="C00000"/>
                </a:solidFill>
                <a:latin typeface="Calibri"/>
                <a:cs typeface="Calibri"/>
              </a:rPr>
              <a:t>KEDATANGAN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KA</a:t>
            </a:r>
            <a:endParaRPr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22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Petugas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PPKA </a:t>
            </a:r>
            <a:r>
              <a:rPr spc="-10" dirty="0">
                <a:latin typeface="Calibri"/>
                <a:cs typeface="Calibri"/>
              </a:rPr>
              <a:t>memberikan </a:t>
            </a:r>
            <a:r>
              <a:rPr spc="-5" dirty="0">
                <a:latin typeface="Calibri"/>
                <a:cs typeface="Calibri"/>
              </a:rPr>
              <a:t> semboyan </a:t>
            </a:r>
            <a:r>
              <a:rPr dirty="0">
                <a:latin typeface="Calibri"/>
                <a:cs typeface="Calibri"/>
              </a:rPr>
              <a:t>1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tanda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r>
              <a:rPr spc="-5" dirty="0">
                <a:latin typeface="Calibri"/>
                <a:cs typeface="Calibri"/>
              </a:rPr>
              <a:t> siap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menerima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kedatangan</a:t>
            </a:r>
            <a:r>
              <a:rPr dirty="0">
                <a:latin typeface="Calibri"/>
                <a:cs typeface="Calibri"/>
              </a:rPr>
              <a:t> KA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7871" y="1150620"/>
            <a:ext cx="3060192" cy="292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6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2" y="423646"/>
              <a:ext cx="3104388" cy="614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74447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semboyan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lainnya</a:t>
            </a:r>
            <a:endParaRPr sz="2000"/>
          </a:p>
        </p:txBody>
      </p:sp>
      <p:grpSp>
        <p:nvGrpSpPr>
          <p:cNvPr id="7" name="object 7"/>
          <p:cNvGrpSpPr/>
          <p:nvPr/>
        </p:nvGrpSpPr>
        <p:grpSpPr>
          <a:xfrm>
            <a:off x="3072383" y="896111"/>
            <a:ext cx="6655434" cy="5507990"/>
            <a:chOff x="1548383" y="896111"/>
            <a:chExt cx="6655434" cy="55079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896111"/>
              <a:ext cx="2857500" cy="27340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6192" y="917447"/>
              <a:ext cx="2857500" cy="27325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2955" y="3649979"/>
              <a:ext cx="2857499" cy="27538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4855" y="3668267"/>
              <a:ext cx="2857500" cy="2723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3526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2" y="423646"/>
              <a:ext cx="3104388" cy="614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74447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semboyan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lainnya</a:t>
            </a:r>
            <a:endParaRPr sz="2000"/>
          </a:p>
        </p:txBody>
      </p:sp>
      <p:grpSp>
        <p:nvGrpSpPr>
          <p:cNvPr id="7" name="object 7"/>
          <p:cNvGrpSpPr/>
          <p:nvPr/>
        </p:nvGrpSpPr>
        <p:grpSpPr>
          <a:xfrm>
            <a:off x="3215640" y="981455"/>
            <a:ext cx="6242685" cy="2743200"/>
            <a:chOff x="1691639" y="981455"/>
            <a:chExt cx="6242685" cy="27432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1639" y="981455"/>
              <a:ext cx="2857500" cy="27325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6443" y="981455"/>
              <a:ext cx="2857500" cy="27432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91256" y="3817620"/>
            <a:ext cx="2857499" cy="27249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00444" y="3860291"/>
            <a:ext cx="28575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54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2" y="423646"/>
              <a:ext cx="3788664" cy="614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34290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PROSES</a:t>
            </a:r>
            <a:r>
              <a:rPr sz="2000" spc="-7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PERENCANAAN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GAPEKA</a:t>
            </a:r>
            <a:endParaRPr sz="2000"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03263" y="1086308"/>
            <a:ext cx="5252426" cy="501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57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6643" y="637158"/>
            <a:ext cx="668337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Undang – </a:t>
            </a:r>
            <a:r>
              <a:rPr sz="2000" spc="-5" dirty="0">
                <a:latin typeface="Calibri"/>
                <a:cs typeface="Calibri"/>
              </a:rPr>
              <a:t>Undang nomor 23 </a:t>
            </a:r>
            <a:r>
              <a:rPr sz="2000" spc="-10" dirty="0">
                <a:latin typeface="Calibri"/>
                <a:cs typeface="Calibri"/>
              </a:rPr>
              <a:t>tahun </a:t>
            </a:r>
            <a:r>
              <a:rPr sz="2000" dirty="0">
                <a:latin typeface="Calibri"/>
                <a:cs typeface="Calibri"/>
              </a:rPr>
              <a:t>2007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121 </a:t>
            </a:r>
            <a:r>
              <a:rPr sz="2000" spc="-30" dirty="0">
                <a:latin typeface="Calibri"/>
                <a:cs typeface="Calibri"/>
              </a:rPr>
              <a:t>ayat </a:t>
            </a:r>
            <a:r>
              <a:rPr sz="2000" dirty="0">
                <a:latin typeface="Calibri"/>
                <a:cs typeface="Calibri"/>
              </a:rPr>
              <a:t>( 2 )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berbunyi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Grafik</a:t>
            </a:r>
            <a:r>
              <a:rPr sz="2000" spc="-5" dirty="0">
                <a:latin typeface="Calibri"/>
                <a:cs typeface="Calibri"/>
              </a:rPr>
              <a:t> perjalanan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api 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sebagaimana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dimaksud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ayat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(1)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dibuat</a:t>
            </a:r>
            <a:r>
              <a:rPr sz="2000" spc="-5" dirty="0">
                <a:latin typeface="Calibri"/>
                <a:cs typeface="Calibri"/>
              </a:rPr>
              <a:t> oleh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pemilik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prasarana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perkereaapian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sekurang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15" dirty="0">
                <a:latin typeface="Calibri"/>
                <a:cs typeface="Calibri"/>
              </a:rPr>
              <a:t>kurangya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55270" indent="-242570">
              <a:buAutoNum type="alphaLcPeriod"/>
              <a:tabLst>
                <a:tab pos="255270" algn="l"/>
              </a:tabLst>
            </a:pPr>
            <a:r>
              <a:rPr sz="2000" dirty="0">
                <a:latin typeface="Calibri"/>
                <a:cs typeface="Calibri"/>
              </a:rPr>
              <a:t>Jumlah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267335" indent="-255270">
              <a:buAutoNum type="alphaLcPeriod"/>
              <a:tabLst>
                <a:tab pos="267970" algn="l"/>
              </a:tabLst>
            </a:pPr>
            <a:r>
              <a:rPr sz="2000" spc="-10" dirty="0">
                <a:latin typeface="Calibri"/>
                <a:cs typeface="Calibri"/>
              </a:rPr>
              <a:t>Kecepatan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diijinkan</a:t>
            </a:r>
            <a:endParaRPr sz="2000">
              <a:latin typeface="Calibri"/>
              <a:cs typeface="Calibri"/>
            </a:endParaRPr>
          </a:p>
          <a:p>
            <a:pPr marL="241300" indent="-229235">
              <a:buAutoNum type="alphaLcPeriod"/>
              <a:tabLst>
                <a:tab pos="241935" algn="l"/>
              </a:tabLst>
            </a:pPr>
            <a:r>
              <a:rPr sz="2000" spc="-10" dirty="0">
                <a:latin typeface="Calibri"/>
                <a:cs typeface="Calibri"/>
              </a:rPr>
              <a:t>Relasi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tujuan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267335" indent="-255270">
              <a:buAutoNum type="alphaLcPeriod"/>
              <a:tabLst>
                <a:tab pos="267970" algn="l"/>
              </a:tabLst>
            </a:pPr>
            <a:r>
              <a:rPr sz="2000" spc="-5" dirty="0">
                <a:latin typeface="Calibri"/>
                <a:cs typeface="Calibri"/>
              </a:rPr>
              <a:t>Rencana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persilangan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penyusulan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1318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324" y="615063"/>
            <a:ext cx="6211333" cy="49734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55975" y="5608422"/>
            <a:ext cx="6443980" cy="60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Banyaknya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frekuensi</a:t>
            </a:r>
            <a:r>
              <a:rPr spc="-5" dirty="0">
                <a:latin typeface="Calibri"/>
                <a:cs typeface="Calibri"/>
              </a:rPr>
              <a:t> maksimum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satu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lintas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kurun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waktu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disebut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kapasitas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lintas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(line</a:t>
            </a:r>
            <a:r>
              <a:rPr sz="2000" b="1" i="1" spc="-1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capacity)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3048000" y="715667"/>
            <a:ext cx="9144000" cy="32060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3541395">
              <a:lnSpc>
                <a:spcPct val="100000"/>
              </a:lnSpc>
              <a:spcBef>
                <a:spcPts val="100"/>
              </a:spcBef>
            </a:pPr>
            <a:r>
              <a:rPr sz="2000" b="1" spc="-10" dirty="0"/>
              <a:t>Kepadatan</a:t>
            </a:r>
            <a:r>
              <a:rPr sz="2000" b="1" spc="5" dirty="0"/>
              <a:t> </a:t>
            </a:r>
            <a:r>
              <a:rPr sz="2000" b="1" spc="-5" dirty="0"/>
              <a:t>lalu</a:t>
            </a:r>
            <a:r>
              <a:rPr sz="2000" b="1" spc="5" dirty="0"/>
              <a:t> </a:t>
            </a:r>
            <a:r>
              <a:rPr sz="2000" b="1" spc="-10" dirty="0"/>
              <a:t>lintas </a:t>
            </a:r>
            <a:r>
              <a:rPr sz="2000" b="1" dirty="0"/>
              <a:t>BB1</a:t>
            </a:r>
            <a:r>
              <a:rPr sz="2000" b="1" spc="-15" dirty="0"/>
              <a:t> </a:t>
            </a:r>
            <a:r>
              <a:rPr sz="2000" b="1" dirty="0"/>
              <a:t>&gt;</a:t>
            </a:r>
            <a:r>
              <a:rPr sz="2000" b="1" spc="-15" dirty="0"/>
              <a:t> </a:t>
            </a:r>
            <a:r>
              <a:rPr sz="2000" b="1" spc="-10" dirty="0"/>
              <a:t>lintas</a:t>
            </a:r>
            <a:r>
              <a:rPr sz="2000" b="1" spc="5" dirty="0"/>
              <a:t> </a:t>
            </a:r>
            <a:r>
              <a:rPr sz="2000" b="1" dirty="0"/>
              <a:t>AA1</a:t>
            </a:r>
          </a:p>
        </p:txBody>
      </p:sp>
    </p:spTree>
    <p:extLst>
      <p:ext uri="{BB962C8B-B14F-4D97-AF65-F5344CB8AC3E}">
        <p14:creationId xmlns:p14="http://schemas.microsoft.com/office/powerpoint/2010/main" val="1466544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7184" y="405383"/>
            <a:ext cx="6961631" cy="561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34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92709"/>
            <a:ext cx="17189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10" dirty="0">
                <a:latin typeface="Calibri"/>
                <a:cs typeface="Calibri"/>
              </a:rPr>
              <a:t>Kapasitas</a:t>
            </a:r>
            <a:r>
              <a:rPr sz="2000" b="1" i="1" spc="-8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Lintas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4073" y="995076"/>
            <a:ext cx="8013833" cy="87459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822960" marR="508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chemeClr val="accent5">
                    <a:lumMod val="50000"/>
                  </a:schemeClr>
                </a:solidFill>
              </a:rPr>
              <a:t>“ </a:t>
            </a:r>
            <a:r>
              <a:rPr sz="2800" b="1" spc="-10" dirty="0">
                <a:solidFill>
                  <a:schemeClr val="accent5">
                    <a:lumMod val="50000"/>
                  </a:schemeClr>
                </a:solidFill>
              </a:rPr>
              <a:t>frekuensi tertinggi </a:t>
            </a:r>
            <a:r>
              <a:rPr sz="2800" b="1" spc="-5" dirty="0">
                <a:solidFill>
                  <a:schemeClr val="accent5">
                    <a:lumMod val="50000"/>
                  </a:schemeClr>
                </a:solidFill>
              </a:rPr>
              <a:t>yang </a:t>
            </a:r>
            <a:r>
              <a:rPr sz="2800" b="1" dirty="0">
                <a:solidFill>
                  <a:schemeClr val="accent5">
                    <a:lumMod val="50000"/>
                  </a:schemeClr>
                </a:solidFill>
              </a:rPr>
              <a:t>dapat </a:t>
            </a:r>
            <a:r>
              <a:rPr sz="2800" b="1" spc="-5" dirty="0">
                <a:solidFill>
                  <a:schemeClr val="accent5">
                    <a:lumMod val="50000"/>
                  </a:schemeClr>
                </a:solidFill>
              </a:rPr>
              <a:t>dicapai satu </a:t>
            </a:r>
            <a:r>
              <a:rPr sz="2800" b="1" spc="-15" dirty="0">
                <a:solidFill>
                  <a:schemeClr val="accent5">
                    <a:lumMod val="50000"/>
                  </a:schemeClr>
                </a:solidFill>
              </a:rPr>
              <a:t>lintas </a:t>
            </a:r>
            <a:r>
              <a:rPr sz="2800" b="1" spc="-53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2800" b="1" dirty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sz="2800" b="1" spc="-4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2800" b="1" spc="-15" dirty="0">
                <a:solidFill>
                  <a:schemeClr val="accent5">
                    <a:lumMod val="50000"/>
                  </a:schemeClr>
                </a:solidFill>
              </a:rPr>
              <a:t>kurun </a:t>
            </a:r>
            <a:r>
              <a:rPr sz="2800" b="1" spc="-5" dirty="0">
                <a:solidFill>
                  <a:schemeClr val="accent5">
                    <a:lumMod val="50000"/>
                  </a:schemeClr>
                </a:solidFill>
              </a:rPr>
              <a:t>waktu</a:t>
            </a:r>
            <a:r>
              <a:rPr sz="2800" b="1" spc="-1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2800" b="1" spc="-35" dirty="0">
                <a:solidFill>
                  <a:schemeClr val="accent5">
                    <a:lumMod val="50000"/>
                  </a:schemeClr>
                </a:solidFill>
              </a:rPr>
              <a:t>tertentu.”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02000" y="2074546"/>
            <a:ext cx="636905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oleh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marR="17145" indent="-342900">
              <a:buAutoNum type="arabicPeriod"/>
              <a:tabLst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Tingkat </a:t>
            </a:r>
            <a:r>
              <a:rPr sz="2400" spc="-10" dirty="0">
                <a:latin typeface="Calibri"/>
                <a:cs typeface="Calibri"/>
              </a:rPr>
              <a:t>pelayanan </a:t>
            </a:r>
            <a:r>
              <a:rPr sz="2400" spc="-15" dirty="0">
                <a:latin typeface="Calibri"/>
                <a:cs typeface="Calibri"/>
              </a:rPr>
              <a:t>atau keterampilan para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karyawan </a:t>
            </a:r>
            <a:r>
              <a:rPr sz="2400" spc="-10" dirty="0">
                <a:latin typeface="Calibri"/>
                <a:cs typeface="Calibri"/>
              </a:rPr>
              <a:t>yang menangani/mengatur </a:t>
            </a:r>
            <a:r>
              <a:rPr sz="2400" spc="-5" dirty="0">
                <a:latin typeface="Calibri"/>
                <a:cs typeface="Calibri"/>
              </a:rPr>
              <a:t>perjalanan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buAutoNum type="arabicPeriod"/>
              <a:tabLst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Peralatan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dirty="0">
                <a:latin typeface="Calibri"/>
                <a:cs typeface="Calibri"/>
              </a:rPr>
              <a:t>mampu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memberikan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kemudahan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masuk/keluarnya sarana </a:t>
            </a:r>
            <a:r>
              <a:rPr sz="2400" spc="-5" dirty="0">
                <a:latin typeface="Calibri"/>
                <a:cs typeface="Calibri"/>
              </a:rPr>
              <a:t>di dlaam </a:t>
            </a:r>
            <a:r>
              <a:rPr sz="2400" dirty="0">
                <a:latin typeface="Calibri"/>
                <a:cs typeface="Calibri"/>
              </a:rPr>
              <a:t>emplasemen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Jarak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lintas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5" dirty="0">
                <a:latin typeface="Calibri"/>
                <a:cs typeface="Calibri"/>
              </a:rPr>
              <a:t> kecepatan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sarana</a:t>
            </a:r>
            <a:endParaRPr sz="24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Banyaknya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jalur</a:t>
            </a:r>
            <a:r>
              <a:rPr sz="2400" spc="-10" dirty="0">
                <a:latin typeface="Calibri"/>
                <a:cs typeface="Calibri"/>
              </a:rPr>
              <a:t> yang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digunakan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88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63945"/>
            <a:ext cx="2864918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000000"/>
                </a:solidFill>
              </a:rPr>
              <a:t>Kapasitas</a:t>
            </a:r>
            <a:r>
              <a:rPr sz="2800" b="1" spc="-105" dirty="0">
                <a:solidFill>
                  <a:srgbClr val="000000"/>
                </a:solidFill>
              </a:rPr>
              <a:t> </a:t>
            </a:r>
            <a:r>
              <a:rPr sz="2800" b="1" spc="-10" dirty="0">
                <a:solidFill>
                  <a:srgbClr val="000000"/>
                </a:solidFill>
              </a:rPr>
              <a:t>Lintas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4634" y="1503629"/>
            <a:ext cx="7065645" cy="459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198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Kapasitas lintas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20" dirty="0">
                <a:latin typeface="Calibri"/>
                <a:cs typeface="Calibri"/>
              </a:rPr>
              <a:t>banyaknya </a:t>
            </a:r>
            <a:r>
              <a:rPr sz="2400" spc="-25" dirty="0">
                <a:latin typeface="Calibri"/>
                <a:cs typeface="Calibri"/>
              </a:rPr>
              <a:t>kereta </a:t>
            </a:r>
            <a:r>
              <a:rPr sz="2400" dirty="0">
                <a:latin typeface="Calibri"/>
                <a:cs typeface="Calibri"/>
              </a:rPr>
              <a:t>api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 dioperasikan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satu petak </a:t>
            </a:r>
            <a:r>
              <a:rPr sz="2400" spc="-5" dirty="0">
                <a:latin typeface="Calibri"/>
                <a:cs typeface="Calibri"/>
              </a:rPr>
              <a:t>jalan per satuan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waktu. Biasanya </a:t>
            </a:r>
            <a:r>
              <a:rPr sz="2400" spc="-5" dirty="0">
                <a:latin typeface="Calibri"/>
                <a:cs typeface="Calibri"/>
              </a:rPr>
              <a:t>diambil </a:t>
            </a:r>
            <a:r>
              <a:rPr sz="2400" spc="-10" dirty="0">
                <a:latin typeface="Calibri"/>
                <a:cs typeface="Calibri"/>
              </a:rPr>
              <a:t>satu </a:t>
            </a:r>
            <a:r>
              <a:rPr sz="2400" spc="-5" dirty="0">
                <a:latin typeface="Calibri"/>
                <a:cs typeface="Calibri"/>
              </a:rPr>
              <a:t>hari, jadi </a:t>
            </a:r>
            <a:r>
              <a:rPr sz="2400" spc="-15" dirty="0">
                <a:latin typeface="Calibri"/>
                <a:cs typeface="Calibri"/>
              </a:rPr>
              <a:t>satuannya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ka/hari.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1900">
              <a:latin typeface="Calibri"/>
              <a:cs typeface="Calibri"/>
            </a:endParaRPr>
          </a:p>
          <a:p>
            <a:pPr marL="12700" marR="255270"/>
            <a:r>
              <a:rPr sz="2000" dirty="0">
                <a:latin typeface="Arial MT"/>
                <a:cs typeface="Arial MT"/>
              </a:rPr>
              <a:t>Dalam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menentukan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suatu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lokasi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pada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jalur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rel,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maka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dikenal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hierarki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sebagai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berikut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 marL="12700"/>
            <a:r>
              <a:rPr sz="2000" b="1" dirty="0">
                <a:latin typeface="Arial"/>
                <a:cs typeface="Arial"/>
              </a:rPr>
              <a:t>Petak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Jalan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Lokasi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antara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 stasiun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atau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antara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blok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sinyal</a:t>
            </a:r>
            <a:endParaRPr sz="2000">
              <a:latin typeface="Arial MT"/>
              <a:cs typeface="Arial MT"/>
            </a:endParaRPr>
          </a:p>
          <a:p>
            <a:pPr marL="12700" marR="1257300"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Antara </a:t>
            </a:r>
            <a:r>
              <a:rPr sz="2000" dirty="0">
                <a:latin typeface="Arial MT"/>
                <a:cs typeface="Arial MT"/>
              </a:rPr>
              <a:t>: Lokasi Petak antara 2 stasiun besar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Lintas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Biasanya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sesuai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historis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pada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saat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membangun</a:t>
            </a:r>
            <a:endParaRPr sz="2000">
              <a:latin typeface="Arial MT"/>
              <a:cs typeface="Arial MT"/>
            </a:endParaRPr>
          </a:p>
          <a:p>
            <a:pPr marL="12700" marR="1071880">
              <a:lnSpc>
                <a:spcPts val="234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Koridor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Biasanya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berhubungan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(origin-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destination)</a:t>
            </a:r>
            <a:endParaRPr sz="20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620007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4723"/>
            <a:ext cx="205803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00"/>
                </a:solidFill>
              </a:rPr>
              <a:t>Kapasitas</a:t>
            </a:r>
            <a:r>
              <a:rPr sz="2400" b="1" spc="-105" dirty="0">
                <a:solidFill>
                  <a:srgbClr val="000000"/>
                </a:solidFill>
              </a:rPr>
              <a:t> </a:t>
            </a:r>
            <a:r>
              <a:rPr sz="2400" b="1" spc="-10" dirty="0">
                <a:solidFill>
                  <a:srgbClr val="000000"/>
                </a:solidFill>
              </a:rPr>
              <a:t>Lintas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393927" y="1167358"/>
            <a:ext cx="2664460" cy="988060"/>
            <a:chOff x="1869927" y="1167358"/>
            <a:chExt cx="2664460" cy="9880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9927" y="1177936"/>
              <a:ext cx="2663993" cy="8963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9612" y="1167358"/>
              <a:ext cx="1933956" cy="9875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8048" y="1196339"/>
              <a:ext cx="2592324" cy="8244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08048" y="1196339"/>
              <a:ext cx="2592705" cy="824865"/>
            </a:xfrm>
            <a:custGeom>
              <a:avLst/>
              <a:gdLst/>
              <a:ahLst/>
              <a:cxnLst/>
              <a:rect l="l" t="t" r="r" b="b"/>
              <a:pathLst>
                <a:path w="2592704" h="824864">
                  <a:moveTo>
                    <a:pt x="0" y="824484"/>
                  </a:moveTo>
                  <a:lnTo>
                    <a:pt x="2592324" y="82448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824484"/>
                  </a:lnTo>
                  <a:close/>
                </a:path>
              </a:pathLst>
            </a:custGeom>
            <a:ln w="9143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70451" y="1330833"/>
            <a:ext cx="4445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𝑪</a:t>
            </a:r>
            <a:r>
              <a:rPr sz="2000" spc="2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73499" y="1516762"/>
            <a:ext cx="1199515" cy="17145"/>
          </a:xfrm>
          <a:custGeom>
            <a:avLst/>
            <a:gdLst/>
            <a:ahLst/>
            <a:cxnLst/>
            <a:rect l="l" t="t" r="r" b="b"/>
            <a:pathLst>
              <a:path w="1199514" h="17144">
                <a:moveTo>
                  <a:pt x="1199388" y="0"/>
                </a:moveTo>
                <a:lnTo>
                  <a:pt x="0" y="0"/>
                </a:lnTo>
                <a:lnTo>
                  <a:pt x="0" y="16763"/>
                </a:lnTo>
                <a:lnTo>
                  <a:pt x="1199388" y="16763"/>
                </a:lnTo>
                <a:lnTo>
                  <a:pt x="1199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31766" y="1138250"/>
            <a:ext cx="4826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𝟖𝟔𝟒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8842" y="1467994"/>
            <a:ext cx="2165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𝑫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35780" y="1617346"/>
            <a:ext cx="1274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𝟔𝟎</a:t>
            </a:r>
            <a:r>
              <a:rPr sz="2000" spc="-1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×</a:t>
            </a:r>
            <a:r>
              <a:rPr sz="2000" spc="60" dirty="0">
                <a:latin typeface="Cambria Math"/>
                <a:cs typeface="Cambria Math"/>
              </a:rPr>
              <a:t> </a:t>
            </a:r>
            <a:r>
              <a:rPr sz="3000" baseline="-27777" dirty="0">
                <a:latin typeface="Cambria Math"/>
                <a:cs typeface="Cambria Math"/>
              </a:rPr>
              <a:t>𝑽</a:t>
            </a:r>
            <a:r>
              <a:rPr sz="3000" spc="127" baseline="-27777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+</a:t>
            </a:r>
            <a:r>
              <a:rPr sz="2000" spc="-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𝒕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91402" y="1159892"/>
            <a:ext cx="4053204" cy="12509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Dimana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2700" marR="1396365"/>
            <a:r>
              <a:rPr sz="1600" spc="-5" dirty="0">
                <a:latin typeface="Arial MT"/>
                <a:cs typeface="Arial MT"/>
              </a:rPr>
              <a:t>C = Kapasitas lintas (Ka/hari)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Jarak antar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stasiun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(Km)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ts val="1870"/>
              </a:lnSpc>
              <a:spcBef>
                <a:spcPts val="105"/>
              </a:spcBef>
            </a:pPr>
            <a:r>
              <a:rPr sz="1600" spc="-5" dirty="0">
                <a:latin typeface="Arial MT"/>
                <a:cs typeface="Arial MT"/>
              </a:rPr>
              <a:t>V =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Kecepatan rata-rata</a:t>
            </a:r>
            <a:r>
              <a:rPr sz="1600" spc="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Kereta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api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(Km/jam)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15" dirty="0">
                <a:latin typeface="Arial MT"/>
                <a:cs typeface="Arial MT"/>
              </a:rPr>
              <a:t>Waktu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pelayanan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sinyal</a:t>
            </a:r>
            <a:r>
              <a:rPr sz="1600" spc="-5" dirty="0">
                <a:latin typeface="Arial MT"/>
                <a:cs typeface="Arial MT"/>
              </a:rPr>
              <a:t> (menit)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9415" y="2908553"/>
            <a:ext cx="6184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Kecepatan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yang</a:t>
            </a:r>
            <a:r>
              <a:rPr b="1" spc="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digunakan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salam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perhitungan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kapasitas </a:t>
            </a:r>
            <a:r>
              <a:rPr b="1" spc="-48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lintas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adalah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kecepatan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rata-rata,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dengan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persamaan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:</a:t>
            </a:r>
            <a:endParaRPr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36035" y="3814584"/>
            <a:ext cx="3299460" cy="967740"/>
            <a:chOff x="1812035" y="3814584"/>
            <a:chExt cx="3299460" cy="96774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9926" y="3822173"/>
              <a:ext cx="3220254" cy="8839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12035" y="3814584"/>
              <a:ext cx="3299460" cy="9677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8047" y="3840479"/>
              <a:ext cx="3148583" cy="8122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550794" y="4236338"/>
              <a:ext cx="2455545" cy="20320"/>
            </a:xfrm>
            <a:custGeom>
              <a:avLst/>
              <a:gdLst/>
              <a:ahLst/>
              <a:cxnLst/>
              <a:rect l="l" t="t" r="r" b="b"/>
              <a:pathLst>
                <a:path w="2455545" h="20320">
                  <a:moveTo>
                    <a:pt x="2455164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2455164" y="19812"/>
                  </a:lnTo>
                  <a:lnTo>
                    <a:pt x="2455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432049" y="3840480"/>
            <a:ext cx="3148965" cy="769441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42620">
              <a:lnSpc>
                <a:spcPts val="1964"/>
              </a:lnSpc>
            </a:pP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𝒑</a:t>
            </a:r>
            <a:r>
              <a:rPr sz="2625" spc="352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×</a:t>
            </a:r>
            <a:r>
              <a:rPr sz="2400" spc="-1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𝑽</a:t>
            </a:r>
            <a:r>
              <a:rPr sz="2625" baseline="-15873" dirty="0">
                <a:latin typeface="Cambria Math"/>
                <a:cs typeface="Cambria Math"/>
              </a:rPr>
              <a:t>𝒑</a:t>
            </a:r>
            <a:r>
              <a:rPr sz="2625" spc="352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+</a:t>
            </a:r>
            <a:r>
              <a:rPr sz="2400" spc="-2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𝒃</a:t>
            </a:r>
            <a:r>
              <a:rPr sz="2625" spc="337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× 𝑽</a:t>
            </a:r>
            <a:r>
              <a:rPr sz="2625" baseline="-15873" dirty="0">
                <a:latin typeface="Cambria Math"/>
                <a:cs typeface="Cambria Math"/>
              </a:rPr>
              <a:t>𝒃</a:t>
            </a:r>
            <a:endParaRPr sz="2625" baseline="-15873">
              <a:latin typeface="Cambria Math"/>
              <a:cs typeface="Cambria Math"/>
            </a:endParaRPr>
          </a:p>
          <a:p>
            <a:pPr marL="48260">
              <a:lnSpc>
                <a:spcPts val="1760"/>
              </a:lnSpc>
            </a:pPr>
            <a:r>
              <a:rPr sz="2400" dirty="0">
                <a:latin typeface="Cambria Math"/>
                <a:cs typeface="Cambria Math"/>
              </a:rPr>
              <a:t>𝑽</a:t>
            </a:r>
            <a:r>
              <a:rPr sz="2400" spc="9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  <a:p>
            <a:pPr marL="1344295">
              <a:lnSpc>
                <a:spcPts val="2245"/>
              </a:lnSpc>
            </a:pP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𝒑</a:t>
            </a:r>
            <a:r>
              <a:rPr sz="2625" spc="330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+</a:t>
            </a:r>
            <a:r>
              <a:rPr sz="2400" spc="-35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𝒃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8352" y="4864990"/>
            <a:ext cx="4049395" cy="126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Dimana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2700"/>
            <a:r>
              <a:rPr sz="1600" dirty="0">
                <a:latin typeface="Arial MT"/>
                <a:cs typeface="Arial MT"/>
              </a:rPr>
              <a:t>V</a:t>
            </a:r>
            <a:r>
              <a:rPr sz="1050" dirty="0">
                <a:latin typeface="Arial MT"/>
                <a:cs typeface="Arial MT"/>
              </a:rPr>
              <a:t>p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Kecepatan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kereta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penumpang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(Km/jam)</a:t>
            </a:r>
            <a:endParaRPr sz="1600">
              <a:latin typeface="Arial MT"/>
              <a:cs typeface="Arial MT"/>
            </a:endParaRPr>
          </a:p>
          <a:p>
            <a:pPr marL="12700"/>
            <a:r>
              <a:rPr sz="1600" dirty="0">
                <a:latin typeface="Arial MT"/>
                <a:cs typeface="Arial MT"/>
              </a:rPr>
              <a:t>V</a:t>
            </a:r>
            <a:r>
              <a:rPr sz="1050" dirty="0">
                <a:latin typeface="Arial MT"/>
                <a:cs typeface="Arial MT"/>
              </a:rPr>
              <a:t>b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Kecepatan kereta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barang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(Km/jam)</a:t>
            </a:r>
            <a:endParaRPr sz="1600">
              <a:latin typeface="Arial MT"/>
              <a:cs typeface="Arial MT"/>
            </a:endParaRPr>
          </a:p>
          <a:p>
            <a:pPr marL="12700"/>
            <a:r>
              <a:rPr sz="1600" dirty="0">
                <a:latin typeface="Arial MT"/>
                <a:cs typeface="Arial MT"/>
              </a:rPr>
              <a:t>n</a:t>
            </a:r>
            <a:r>
              <a:rPr sz="1050" dirty="0">
                <a:latin typeface="Arial MT"/>
                <a:cs typeface="Arial MT"/>
              </a:rPr>
              <a:t>p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Jumlah kereta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penumpang</a:t>
            </a:r>
            <a:endParaRPr sz="1600">
              <a:latin typeface="Arial MT"/>
              <a:cs typeface="Arial MT"/>
            </a:endParaRPr>
          </a:p>
          <a:p>
            <a:pPr marL="12700">
              <a:spcBef>
                <a:spcPts val="145"/>
              </a:spcBef>
            </a:pPr>
            <a:r>
              <a:rPr sz="1600" dirty="0">
                <a:latin typeface="Arial MT"/>
                <a:cs typeface="Arial MT"/>
              </a:rPr>
              <a:t>n</a:t>
            </a:r>
            <a:r>
              <a:rPr sz="1050" dirty="0">
                <a:latin typeface="Arial MT"/>
                <a:cs typeface="Arial MT"/>
              </a:rPr>
              <a:t>b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 Jumlah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kereta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barang</a:t>
            </a:r>
            <a:endParaRPr sz="16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8730603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4723"/>
            <a:ext cx="205803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00"/>
                </a:solidFill>
              </a:rPr>
              <a:t>Kapasitas</a:t>
            </a:r>
            <a:r>
              <a:rPr sz="2400" b="1" spc="-105" dirty="0">
                <a:solidFill>
                  <a:srgbClr val="000000"/>
                </a:solidFill>
              </a:rPr>
              <a:t> </a:t>
            </a:r>
            <a:r>
              <a:rPr sz="2400" b="1" spc="-10" dirty="0">
                <a:solidFill>
                  <a:srgbClr val="000000"/>
                </a:solidFill>
              </a:rPr>
              <a:t>Lintas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676400" y="1171108"/>
            <a:ext cx="10018295" cy="44702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7390" marR="5080">
              <a:lnSpc>
                <a:spcPct val="100000"/>
              </a:lnSpc>
              <a:spcBef>
                <a:spcPts val="105"/>
              </a:spcBef>
            </a:pPr>
            <a:r>
              <a:rPr sz="2400" spc="-15" dirty="0"/>
              <a:t>Waktu </a:t>
            </a:r>
            <a:r>
              <a:rPr sz="2400" dirty="0"/>
              <a:t>pelayanan sinyal, besarnya sangat bergantung </a:t>
            </a:r>
            <a:r>
              <a:rPr sz="2400" spc="5" dirty="0"/>
              <a:t> </a:t>
            </a:r>
            <a:r>
              <a:rPr sz="2400" dirty="0"/>
              <a:t>kepada</a:t>
            </a:r>
            <a:r>
              <a:rPr sz="2400" spc="-20" dirty="0"/>
              <a:t> </a:t>
            </a:r>
            <a:r>
              <a:rPr sz="2400" dirty="0"/>
              <a:t>kecepatan</a:t>
            </a:r>
            <a:r>
              <a:rPr sz="2400" spc="-45" dirty="0"/>
              <a:t> </a:t>
            </a:r>
            <a:r>
              <a:rPr sz="2400" dirty="0"/>
              <a:t>respon</a:t>
            </a:r>
            <a:r>
              <a:rPr sz="2400" spc="-15" dirty="0"/>
              <a:t> </a:t>
            </a:r>
            <a:r>
              <a:rPr sz="2400" dirty="0"/>
              <a:t>peralatannya,</a:t>
            </a:r>
            <a:r>
              <a:rPr sz="2400" spc="-45" dirty="0"/>
              <a:t> </a:t>
            </a:r>
            <a:r>
              <a:rPr sz="2400" dirty="0"/>
              <a:t>sinyal</a:t>
            </a:r>
            <a:r>
              <a:rPr sz="2400" spc="-5" dirty="0"/>
              <a:t> </a:t>
            </a:r>
            <a:r>
              <a:rPr sz="2400" dirty="0"/>
              <a:t>elektrik </a:t>
            </a:r>
            <a:r>
              <a:rPr sz="2400" spc="-540" dirty="0"/>
              <a:t> </a:t>
            </a:r>
            <a:r>
              <a:rPr sz="2400" dirty="0"/>
              <a:t>akan lebih cepat operasinya daripada sinyal mekanik, </a:t>
            </a:r>
            <a:r>
              <a:rPr sz="2400" spc="5" dirty="0"/>
              <a:t> </a:t>
            </a:r>
            <a:r>
              <a:rPr sz="2400" dirty="0"/>
              <a:t>sinyal elektrik tanpa dipusatkan (non CTC) akan lebih </a:t>
            </a:r>
            <a:r>
              <a:rPr sz="2400" spc="5" dirty="0"/>
              <a:t> </a:t>
            </a:r>
            <a:r>
              <a:rPr sz="2400" dirty="0"/>
              <a:t>lambat</a:t>
            </a:r>
            <a:r>
              <a:rPr sz="2400" spc="-25" dirty="0"/>
              <a:t> </a:t>
            </a:r>
            <a:r>
              <a:rPr sz="2400" dirty="0"/>
              <a:t>dibandingkan</a:t>
            </a:r>
            <a:r>
              <a:rPr sz="2400" spc="-30" dirty="0"/>
              <a:t> </a:t>
            </a:r>
            <a:r>
              <a:rPr sz="2400" dirty="0"/>
              <a:t>yang</a:t>
            </a:r>
            <a:r>
              <a:rPr sz="2400" spc="-5" dirty="0"/>
              <a:t> </a:t>
            </a:r>
            <a:r>
              <a:rPr sz="2400" dirty="0"/>
              <a:t>dipusatkan</a:t>
            </a:r>
            <a:r>
              <a:rPr sz="2400" spc="-30" dirty="0"/>
              <a:t> </a:t>
            </a:r>
            <a:r>
              <a:rPr sz="2400" dirty="0"/>
              <a:t>(CTC).</a:t>
            </a:r>
          </a:p>
          <a:p>
            <a:pPr marL="694690">
              <a:lnSpc>
                <a:spcPct val="100000"/>
              </a:lnSpc>
              <a:spcBef>
                <a:spcPts val="45"/>
              </a:spcBef>
            </a:pPr>
            <a:endParaRPr sz="2400" dirty="0"/>
          </a:p>
          <a:p>
            <a:pPr marL="707390" marR="94615">
              <a:lnSpc>
                <a:spcPct val="100000"/>
              </a:lnSpc>
              <a:spcBef>
                <a:spcPts val="5"/>
              </a:spcBef>
            </a:pPr>
            <a:r>
              <a:rPr sz="2400" dirty="0"/>
              <a:t>Dari</a:t>
            </a:r>
            <a:r>
              <a:rPr sz="2400" spc="-20" dirty="0"/>
              <a:t> </a:t>
            </a:r>
            <a:r>
              <a:rPr sz="2400" dirty="0"/>
              <a:t>kecepatan</a:t>
            </a:r>
            <a:r>
              <a:rPr sz="2400" spc="-40" dirty="0"/>
              <a:t> </a:t>
            </a:r>
            <a:r>
              <a:rPr sz="2400" dirty="0"/>
              <a:t>respon</a:t>
            </a:r>
            <a:r>
              <a:rPr sz="2400" spc="-40" dirty="0"/>
              <a:t> </a:t>
            </a:r>
            <a:r>
              <a:rPr sz="2400" dirty="0"/>
              <a:t>diatas,</a:t>
            </a:r>
            <a:r>
              <a:rPr sz="2400" spc="-30" dirty="0"/>
              <a:t> </a:t>
            </a:r>
            <a:r>
              <a:rPr sz="2400" dirty="0"/>
              <a:t>maka</a:t>
            </a:r>
            <a:r>
              <a:rPr sz="2400" spc="-30" dirty="0"/>
              <a:t> </a:t>
            </a:r>
            <a:r>
              <a:rPr sz="2400" dirty="0"/>
              <a:t>waktu</a:t>
            </a:r>
            <a:r>
              <a:rPr sz="2400" spc="-15" dirty="0"/>
              <a:t> </a:t>
            </a:r>
            <a:r>
              <a:rPr sz="2400" dirty="0"/>
              <a:t>pelayanan </a:t>
            </a:r>
            <a:r>
              <a:rPr sz="2400" spc="-540" dirty="0"/>
              <a:t> </a:t>
            </a:r>
            <a:r>
              <a:rPr sz="2400" dirty="0"/>
              <a:t>peralatan</a:t>
            </a:r>
            <a:r>
              <a:rPr sz="2400" spc="-35" dirty="0"/>
              <a:t> </a:t>
            </a:r>
            <a:r>
              <a:rPr sz="2400" dirty="0"/>
              <a:t>sinyal</a:t>
            </a:r>
            <a:r>
              <a:rPr sz="2400" spc="-10" dirty="0"/>
              <a:t> </a:t>
            </a:r>
            <a:r>
              <a:rPr sz="2400" dirty="0"/>
              <a:t>adalah</a:t>
            </a:r>
            <a:r>
              <a:rPr sz="2400" spc="-30" dirty="0"/>
              <a:t> </a:t>
            </a:r>
            <a:r>
              <a:rPr sz="2400" dirty="0"/>
              <a:t>sebagai</a:t>
            </a:r>
            <a:r>
              <a:rPr sz="2400" spc="-20" dirty="0"/>
              <a:t> </a:t>
            </a:r>
            <a:r>
              <a:rPr sz="2400" dirty="0"/>
              <a:t>berikut</a:t>
            </a:r>
            <a:r>
              <a:rPr sz="2400" spc="-45" dirty="0"/>
              <a:t> </a:t>
            </a:r>
            <a:r>
              <a:rPr sz="2400" dirty="0"/>
              <a:t>:</a:t>
            </a:r>
          </a:p>
          <a:p>
            <a:pPr marL="707390">
              <a:lnSpc>
                <a:spcPct val="100000"/>
              </a:lnSpc>
            </a:pPr>
            <a:r>
              <a:rPr sz="2400" dirty="0"/>
              <a:t>t</a:t>
            </a:r>
            <a:r>
              <a:rPr sz="2400" spc="-20" dirty="0"/>
              <a:t> </a:t>
            </a:r>
            <a:r>
              <a:rPr sz="2400" dirty="0"/>
              <a:t>=</a:t>
            </a:r>
            <a:r>
              <a:rPr sz="2400" spc="-30" dirty="0"/>
              <a:t> </a:t>
            </a:r>
            <a:r>
              <a:rPr sz="2400" dirty="0"/>
              <a:t>8,5</a:t>
            </a:r>
            <a:r>
              <a:rPr sz="2400" spc="-25" dirty="0"/>
              <a:t> </a:t>
            </a:r>
            <a:r>
              <a:rPr sz="2400" dirty="0"/>
              <a:t>menit</a:t>
            </a:r>
            <a:r>
              <a:rPr sz="2400" spc="-15" dirty="0"/>
              <a:t> </a:t>
            </a:r>
            <a:r>
              <a:rPr sz="2400" dirty="0"/>
              <a:t>(sinyal</a:t>
            </a:r>
            <a:r>
              <a:rPr sz="2400" spc="-25" dirty="0"/>
              <a:t> </a:t>
            </a:r>
            <a:r>
              <a:rPr sz="2400" dirty="0"/>
              <a:t>mekanik)</a:t>
            </a:r>
          </a:p>
          <a:p>
            <a:pPr marL="707390">
              <a:lnSpc>
                <a:spcPct val="100000"/>
              </a:lnSpc>
            </a:pPr>
            <a:r>
              <a:rPr sz="2400" dirty="0"/>
              <a:t>t</a:t>
            </a:r>
            <a:r>
              <a:rPr sz="2400" spc="-10" dirty="0"/>
              <a:t> </a:t>
            </a:r>
            <a:r>
              <a:rPr sz="2400" dirty="0"/>
              <a:t>=</a:t>
            </a:r>
            <a:r>
              <a:rPr sz="2400" spc="-25" dirty="0"/>
              <a:t> </a:t>
            </a:r>
            <a:r>
              <a:rPr sz="2400" dirty="0"/>
              <a:t>5,5</a:t>
            </a:r>
            <a:r>
              <a:rPr sz="2400" spc="-20" dirty="0"/>
              <a:t> </a:t>
            </a:r>
            <a:r>
              <a:rPr sz="2400" dirty="0"/>
              <a:t>menit</a:t>
            </a:r>
            <a:r>
              <a:rPr sz="2400" spc="-15" dirty="0"/>
              <a:t> </a:t>
            </a:r>
            <a:r>
              <a:rPr sz="2400" dirty="0"/>
              <a:t>(sinyal</a:t>
            </a:r>
            <a:r>
              <a:rPr sz="2400" spc="-20" dirty="0"/>
              <a:t> </a:t>
            </a:r>
            <a:r>
              <a:rPr sz="2400" dirty="0"/>
              <a:t>mekanik</a:t>
            </a:r>
            <a:r>
              <a:rPr sz="2400" spc="-35" dirty="0"/>
              <a:t> </a:t>
            </a:r>
            <a:r>
              <a:rPr sz="2400" dirty="0"/>
              <a:t>dengan</a:t>
            </a:r>
            <a:r>
              <a:rPr sz="2400" spc="-30" dirty="0"/>
              <a:t> </a:t>
            </a:r>
            <a:r>
              <a:rPr sz="2400" dirty="0"/>
              <a:t>blok)</a:t>
            </a:r>
          </a:p>
          <a:p>
            <a:pPr marL="707390">
              <a:lnSpc>
                <a:spcPts val="2370"/>
              </a:lnSpc>
            </a:pPr>
            <a:r>
              <a:rPr sz="2400" dirty="0"/>
              <a:t>t</a:t>
            </a:r>
            <a:r>
              <a:rPr sz="2400" spc="-20" dirty="0"/>
              <a:t> </a:t>
            </a:r>
            <a:r>
              <a:rPr sz="2400" dirty="0"/>
              <a:t>=</a:t>
            </a:r>
            <a:r>
              <a:rPr sz="2400" spc="-35" dirty="0"/>
              <a:t> </a:t>
            </a:r>
            <a:r>
              <a:rPr sz="2400" dirty="0"/>
              <a:t>2,5</a:t>
            </a:r>
            <a:r>
              <a:rPr sz="2400" spc="-20" dirty="0"/>
              <a:t> </a:t>
            </a:r>
            <a:r>
              <a:rPr sz="2400" dirty="0"/>
              <a:t>menit</a:t>
            </a:r>
            <a:r>
              <a:rPr sz="2400" spc="-20" dirty="0"/>
              <a:t> </a:t>
            </a:r>
            <a:r>
              <a:rPr sz="2400" dirty="0"/>
              <a:t>(sinyal</a:t>
            </a:r>
            <a:r>
              <a:rPr sz="2400" spc="-20" dirty="0"/>
              <a:t> </a:t>
            </a:r>
            <a:r>
              <a:rPr sz="2400" dirty="0"/>
              <a:t>elektrik)</a:t>
            </a:r>
          </a:p>
          <a:p>
            <a:pPr marL="707390">
              <a:lnSpc>
                <a:spcPts val="2370"/>
              </a:lnSpc>
            </a:pPr>
            <a:r>
              <a:rPr sz="2400" dirty="0"/>
              <a:t>t</a:t>
            </a:r>
            <a:r>
              <a:rPr sz="2400" spc="-15" dirty="0"/>
              <a:t> </a:t>
            </a:r>
            <a:r>
              <a:rPr sz="2400" dirty="0"/>
              <a:t>=</a:t>
            </a:r>
            <a:r>
              <a:rPr sz="2400" spc="-30" dirty="0"/>
              <a:t> </a:t>
            </a:r>
            <a:r>
              <a:rPr sz="2400" dirty="0"/>
              <a:t>0,75</a:t>
            </a:r>
            <a:r>
              <a:rPr sz="2400" spc="-15" dirty="0"/>
              <a:t> </a:t>
            </a:r>
            <a:r>
              <a:rPr sz="2400" dirty="0"/>
              <a:t>menit</a:t>
            </a:r>
            <a:r>
              <a:rPr sz="2400" spc="-25" dirty="0"/>
              <a:t> </a:t>
            </a:r>
            <a:r>
              <a:rPr sz="2400" dirty="0"/>
              <a:t>(</a:t>
            </a:r>
            <a:r>
              <a:rPr sz="2400" dirty="0" err="1"/>
              <a:t>sinyal</a:t>
            </a:r>
            <a:r>
              <a:rPr sz="2400" spc="-20" dirty="0"/>
              <a:t> </a:t>
            </a:r>
            <a:r>
              <a:rPr sz="2400" dirty="0" err="1" smtClean="0"/>
              <a:t>elektrik</a:t>
            </a:r>
            <a:r>
              <a:rPr lang="en-US" sz="2400" dirty="0" smtClean="0"/>
              <a:t> </a:t>
            </a:r>
            <a:r>
              <a:rPr sz="2400" dirty="0" err="1" smtClean="0"/>
              <a:t>dengan</a:t>
            </a:r>
            <a:r>
              <a:rPr sz="2400" spc="-30" dirty="0" smtClean="0"/>
              <a:t> </a:t>
            </a:r>
            <a:r>
              <a:rPr sz="2400" dirty="0"/>
              <a:t>CTC)</a:t>
            </a:r>
          </a:p>
        </p:txBody>
      </p:sp>
    </p:spTree>
    <p:extLst>
      <p:ext uri="{BB962C8B-B14F-4D97-AF65-F5344CB8AC3E}">
        <p14:creationId xmlns:p14="http://schemas.microsoft.com/office/powerpoint/2010/main" val="28986142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4723"/>
            <a:ext cx="205803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00"/>
                </a:solidFill>
              </a:rPr>
              <a:t>Kapasitas</a:t>
            </a:r>
            <a:r>
              <a:rPr sz="2400" b="1" spc="-105" dirty="0">
                <a:solidFill>
                  <a:srgbClr val="000000"/>
                </a:solidFill>
              </a:rPr>
              <a:t> </a:t>
            </a:r>
            <a:r>
              <a:rPr sz="2400" b="1" spc="-10" dirty="0">
                <a:solidFill>
                  <a:srgbClr val="000000"/>
                </a:solidFill>
              </a:rPr>
              <a:t>Lintas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50870" y="964820"/>
            <a:ext cx="6774180" cy="263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Contoh:</a:t>
            </a:r>
            <a:endParaRPr sz="2400">
              <a:latin typeface="Calibri"/>
              <a:cs typeface="Calibri"/>
            </a:endParaRPr>
          </a:p>
          <a:p>
            <a:pPr marL="12700" marR="5080">
              <a:spcBef>
                <a:spcPts val="20"/>
              </a:spcBef>
            </a:pPr>
            <a:r>
              <a:rPr sz="2200" spc="-10" dirty="0">
                <a:latin typeface="Calibri"/>
                <a:cs typeface="Calibri"/>
              </a:rPr>
              <a:t>Kapasitas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lintas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10" dirty="0">
                <a:latin typeface="Calibri"/>
                <a:cs typeface="Calibri"/>
              </a:rPr>
              <a:t>Cikampek-Cirebon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Petak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terjauh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adalah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stasiun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Cankring-Cirebon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(D)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9,13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Km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Kecepatan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Kereta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rata-rata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(V) =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85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Km/jam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Kapasitas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eksisting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(C)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72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Ka/hari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menggunakan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sinyal </a:t>
            </a:r>
            <a:r>
              <a:rPr sz="2200" spc="-10" dirty="0">
                <a:latin typeface="Calibri"/>
                <a:cs typeface="Calibri"/>
              </a:rPr>
              <a:t>mekanik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(t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5,5</a:t>
            </a:r>
            <a:r>
              <a:rPr sz="2200" spc="-10" dirty="0">
                <a:latin typeface="Calibri"/>
                <a:cs typeface="Calibri"/>
              </a:rPr>
              <a:t> menit).</a:t>
            </a:r>
            <a:endParaRPr sz="2200">
              <a:latin typeface="Calibri"/>
              <a:cs typeface="Calibri"/>
            </a:endParaRPr>
          </a:p>
          <a:p>
            <a:pPr marL="57150">
              <a:spcBef>
                <a:spcPts val="1820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Jika </a:t>
            </a: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kecepatan</a:t>
            </a:r>
            <a:r>
              <a:rPr sz="2200" b="1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naik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menjadi</a:t>
            </a:r>
            <a:r>
              <a:rPr sz="22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100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Km/jam,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berapa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5573" y="3577209"/>
            <a:ext cx="198691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kapasitas</a:t>
            </a: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lintas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5574" y="4877815"/>
            <a:ext cx="60305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Jika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digunakan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sinyal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elektrik</a:t>
            </a:r>
            <a:r>
              <a:rPr sz="22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(t</a:t>
            </a:r>
            <a:r>
              <a:rPr sz="2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22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2,5</a:t>
            </a:r>
            <a:r>
              <a:rPr sz="22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menit),</a:t>
            </a:r>
            <a:r>
              <a:rPr sz="2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berapa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5573" y="5213096"/>
            <a:ext cx="198691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kapasitas</a:t>
            </a: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lintas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5821" y="3955238"/>
            <a:ext cx="407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𝐶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83021" y="4122801"/>
            <a:ext cx="1522730" cy="15240"/>
          </a:xfrm>
          <a:custGeom>
            <a:avLst/>
            <a:gdLst/>
            <a:ahLst/>
            <a:cxnLst/>
            <a:rect l="l" t="t" r="r" b="b"/>
            <a:pathLst>
              <a:path w="1522729" h="15239">
                <a:moveTo>
                  <a:pt x="1522476" y="0"/>
                </a:moveTo>
                <a:lnTo>
                  <a:pt x="0" y="0"/>
                </a:lnTo>
                <a:lnTo>
                  <a:pt x="0" y="15240"/>
                </a:lnTo>
                <a:lnTo>
                  <a:pt x="1522476" y="15240"/>
                </a:lnTo>
                <a:lnTo>
                  <a:pt x="15224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41185" y="3781805"/>
            <a:ext cx="40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8</a:t>
            </a:r>
            <a:r>
              <a:rPr spc="5" dirty="0">
                <a:latin typeface="Cambria Math"/>
                <a:cs typeface="Cambria Math"/>
              </a:rPr>
              <a:t>6</a:t>
            </a:r>
            <a:r>
              <a:rPr dirty="0">
                <a:latin typeface="Cambria Math"/>
                <a:cs typeface="Cambria Math"/>
              </a:rPr>
              <a:t>4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0895" y="4080206"/>
            <a:ext cx="454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9</a:t>
            </a:r>
            <a:r>
              <a:rPr u="heavy" spc="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.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13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5809" y="4214876"/>
            <a:ext cx="159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60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165" dirty="0">
                <a:latin typeface="Cambria Math"/>
                <a:cs typeface="Cambria Math"/>
              </a:rPr>
              <a:t> </a:t>
            </a:r>
            <a:r>
              <a:rPr sz="2700" spc="-7" baseline="-27777" dirty="0">
                <a:latin typeface="Cambria Math"/>
                <a:cs typeface="Cambria Math"/>
              </a:rPr>
              <a:t>100</a:t>
            </a:r>
            <a:r>
              <a:rPr sz="2700" spc="284" baseline="-2777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5.5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57694" y="3955238"/>
            <a:ext cx="1372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=</a:t>
            </a:r>
            <a:r>
              <a:rPr spc="6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79</a:t>
            </a:r>
            <a:r>
              <a:rPr spc="-30" dirty="0">
                <a:latin typeface="Cambria Math"/>
                <a:cs typeface="Cambria Math"/>
              </a:rPr>
              <a:t> </a:t>
            </a:r>
            <a:r>
              <a:rPr spc="5" dirty="0">
                <a:latin typeface="Cambria Math"/>
                <a:cs typeface="Cambria Math"/>
              </a:rPr>
              <a:t>𝑘𝑎/ℎ𝑎𝑟𝑖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69965" y="5535575"/>
            <a:ext cx="4070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𝐶</a:t>
            </a:r>
            <a:r>
              <a:rPr spc="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27039" y="5702858"/>
            <a:ext cx="1522730" cy="15240"/>
          </a:xfrm>
          <a:custGeom>
            <a:avLst/>
            <a:gdLst/>
            <a:ahLst/>
            <a:cxnLst/>
            <a:rect l="l" t="t" r="r" b="b"/>
            <a:pathLst>
              <a:path w="1522729" h="15239">
                <a:moveTo>
                  <a:pt x="1522476" y="0"/>
                </a:moveTo>
                <a:lnTo>
                  <a:pt x="0" y="0"/>
                </a:lnTo>
                <a:lnTo>
                  <a:pt x="0" y="15240"/>
                </a:lnTo>
                <a:lnTo>
                  <a:pt x="1522476" y="15240"/>
                </a:lnTo>
                <a:lnTo>
                  <a:pt x="15224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85330" y="5362143"/>
            <a:ext cx="40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8</a:t>
            </a:r>
            <a:r>
              <a:rPr spc="5" dirty="0">
                <a:latin typeface="Cambria Math"/>
                <a:cs typeface="Cambria Math"/>
              </a:rPr>
              <a:t>6</a:t>
            </a:r>
            <a:r>
              <a:rPr dirty="0">
                <a:latin typeface="Cambria Math"/>
                <a:cs typeface="Cambria Math"/>
              </a:rPr>
              <a:t>4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34659" y="5661152"/>
            <a:ext cx="454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9</a:t>
            </a:r>
            <a:r>
              <a:rPr u="heavy" spc="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.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13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9574" y="5795264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60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160" dirty="0">
                <a:latin typeface="Cambria Math"/>
                <a:cs typeface="Cambria Math"/>
              </a:rPr>
              <a:t> </a:t>
            </a:r>
            <a:r>
              <a:rPr sz="2700" baseline="-27777" dirty="0">
                <a:latin typeface="Cambria Math"/>
                <a:cs typeface="Cambria Math"/>
              </a:rPr>
              <a:t>100</a:t>
            </a:r>
            <a:r>
              <a:rPr sz="2700" spc="284" baseline="-2777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2.5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01839" y="5535575"/>
            <a:ext cx="1372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=</a:t>
            </a:r>
            <a:r>
              <a:rPr spc="6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97</a:t>
            </a:r>
            <a:r>
              <a:rPr spc="-25" dirty="0">
                <a:latin typeface="Cambria Math"/>
                <a:cs typeface="Cambria Math"/>
              </a:rPr>
              <a:t> </a:t>
            </a:r>
            <a:r>
              <a:rPr spc="5" dirty="0">
                <a:latin typeface="Cambria Math"/>
                <a:cs typeface="Cambria Math"/>
              </a:rPr>
              <a:t>𝑘𝑎/ℎ𝑎𝑟𝑖</a:t>
            </a:r>
            <a:endParaRPr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18754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1015</TotalTime>
  <Words>1613</Words>
  <Application>Microsoft Office PowerPoint</Application>
  <PresentationFormat>Widescreen</PresentationFormat>
  <Paragraphs>211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Arial MT</vt:lpstr>
      <vt:lpstr>Calibri</vt:lpstr>
      <vt:lpstr>Calibri Light</vt:lpstr>
      <vt:lpstr>Cambria Math</vt:lpstr>
      <vt:lpstr>Times New Roman</vt:lpstr>
      <vt:lpstr>Wingdings</vt:lpstr>
      <vt:lpstr>Office Theme</vt:lpstr>
      <vt:lpstr>PowerPoint Presentation</vt:lpstr>
      <vt:lpstr>OUTLINE :</vt:lpstr>
      <vt:lpstr>PENDAHULUAN</vt:lpstr>
      <vt:lpstr>PENDAHULUAN</vt:lpstr>
      <vt:lpstr>PowerPoint Presentation</vt:lpstr>
      <vt:lpstr>EMPLASEMEN</vt:lpstr>
      <vt:lpstr>Emplasemen Stasiun Kecil</vt:lpstr>
      <vt:lpstr>Emplasemen Stasiun Sedang</vt:lpstr>
      <vt:lpstr>PowerPoint Presentation</vt:lpstr>
      <vt:lpstr>Emplasemen Stasiun Besar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Emplasemen barang</vt:lpstr>
      <vt:lpstr>Emplasemen langsiran</vt:lpstr>
      <vt:lpstr>PowerPoint Presentation</vt:lpstr>
      <vt:lpstr>PowerPoint Presentation</vt:lpstr>
      <vt:lpstr>PENGAMANAN JALAN DI KA</vt:lpstr>
      <vt:lpstr>PowerPoint Presentation</vt:lpstr>
      <vt:lpstr>CONTOH ISYARAT :</vt:lpstr>
      <vt:lpstr>SINYAL DAN SEMBOYAN</vt:lpstr>
      <vt:lpstr>PowerPoint Presentation</vt:lpstr>
      <vt:lpstr>CONTOH SINYAL :</vt:lpstr>
      <vt:lpstr>CONTOH TANDA :</vt:lpstr>
      <vt:lpstr>OPERASIONAL PERJALANAN KERETA API DI STASIUN</vt:lpstr>
      <vt:lpstr>OPERASIONAL PERJALANAN KERETA API DI STASIUN</vt:lpstr>
      <vt:lpstr>Contoh semboyan lainnya</vt:lpstr>
      <vt:lpstr>Contoh semboyan lainnya</vt:lpstr>
      <vt:lpstr>PROSES PERENCANAAN GAPEKA</vt:lpstr>
      <vt:lpstr>PowerPoint Presentation</vt:lpstr>
      <vt:lpstr>Kepadatan lalu lintas BB1 &gt; lintas AA1</vt:lpstr>
      <vt:lpstr>PowerPoint Presentation</vt:lpstr>
      <vt:lpstr>“ frekuensi tertinggi yang dapat dicapai satu lintas  pada kurun waktu tertentu.”</vt:lpstr>
      <vt:lpstr>Kapasitas Lintas</vt:lpstr>
      <vt:lpstr>Kapasitas Lintas</vt:lpstr>
      <vt:lpstr>Kapasitas Lintas</vt:lpstr>
      <vt:lpstr>Kapasitas Lintas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2</cp:revision>
  <dcterms:created xsi:type="dcterms:W3CDTF">2021-05-24T16:34:11Z</dcterms:created>
  <dcterms:modified xsi:type="dcterms:W3CDTF">2021-05-25T09:29:28Z</dcterms:modified>
</cp:coreProperties>
</file>