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5" r:id="rId6"/>
    <p:sldId id="261" r:id="rId7"/>
    <p:sldId id="264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Gaya Medium 2 - Akse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Gaya Tera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13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ED9BDE8-2622-43D4-A4E8-2FE5D015A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621B314F-6875-4C8F-B083-5E5B842401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60B2442F-ABCE-485D-9458-FB3757D5A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11/05/2021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93798932-A8E3-42D0-83B0-C75A624C8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A6164F35-2002-4958-9432-74EFEB018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14226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2DC1E595-499F-4E7F-9610-953E62D10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E41E5F4B-C288-47B7-A13D-F8E6063FE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2F069F7A-6597-47A5-BAF9-84C507C30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11/05/2021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E6CEF081-8B28-4788-BAD3-37FE6A2D8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6C39ACB3-4EA4-469D-AD41-0C8C42BBA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9544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ader Bag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FDF2549-EF55-41C5-9789-D5525A8FC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A5043C81-FD90-4671-8D32-31EF01F22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C5D1A0D7-3F44-4765-A837-8BDF8B6EB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11/05/2021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2745C010-693D-4157-9AE5-1386FFBD7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D99BDF65-6432-48AE-B945-55A8820F6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0230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E0D6A6D-DC9B-4A4C-9A44-C9702ADA4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5E4471AC-BBCE-4E9C-914E-FF162D9C55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3A2AD7E8-C8F9-47F3-BCFD-9EAE8995AA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2E650457-247D-4EFE-A8C0-90857C22B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11/05/2021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7EC64E8A-354C-46A1-9CEC-8ADD2C0A6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58D39DAC-34FE-4B72-A676-75E0A514E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82864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49BCCC38-E0CA-4F14-B0E9-2452B7949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D170C762-8475-4A1D-98CD-8415FA239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E38C33AE-74B4-46D5-B539-BC81EA36DB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eks 4">
            <a:extLst>
              <a:ext uri="{FF2B5EF4-FFF2-40B4-BE49-F238E27FC236}">
                <a16:creationId xmlns:a16="http://schemas.microsoft.com/office/drawing/2014/main" id="{7DE2CB56-0316-4230-AABF-38252AE343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Tampungan Konten 5">
            <a:extLst>
              <a:ext uri="{FF2B5EF4-FFF2-40B4-BE49-F238E27FC236}">
                <a16:creationId xmlns:a16="http://schemas.microsoft.com/office/drawing/2014/main" id="{47C7C157-E235-4337-ADD0-13FDF97161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7" name="Tampungan Tanggal 6">
            <a:extLst>
              <a:ext uri="{FF2B5EF4-FFF2-40B4-BE49-F238E27FC236}">
                <a16:creationId xmlns:a16="http://schemas.microsoft.com/office/drawing/2014/main" id="{6DC62AC5-6B9D-449E-8DBA-2E8599DC0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11/05/2021</a:t>
            </a:fld>
            <a:endParaRPr lang="en-ID"/>
          </a:p>
        </p:txBody>
      </p:sp>
      <p:sp>
        <p:nvSpPr>
          <p:cNvPr id="8" name="Tampungan Kaki 7">
            <a:extLst>
              <a:ext uri="{FF2B5EF4-FFF2-40B4-BE49-F238E27FC236}">
                <a16:creationId xmlns:a16="http://schemas.microsoft.com/office/drawing/2014/main" id="{5319A07E-E036-4DB6-B8BF-86D3F6ADD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Tampungan Nomor Slide 8">
            <a:extLst>
              <a:ext uri="{FF2B5EF4-FFF2-40B4-BE49-F238E27FC236}">
                <a16:creationId xmlns:a16="http://schemas.microsoft.com/office/drawing/2014/main" id="{7EA2868C-8090-45C2-A6CA-24C18436D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12345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11365700-9779-4D98-9530-8D2081196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anggal 2">
            <a:extLst>
              <a:ext uri="{FF2B5EF4-FFF2-40B4-BE49-F238E27FC236}">
                <a16:creationId xmlns:a16="http://schemas.microsoft.com/office/drawing/2014/main" id="{4BCE64F6-AFF8-4B2F-B725-452218721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11/05/2021</a:t>
            </a:fld>
            <a:endParaRPr lang="en-ID"/>
          </a:p>
        </p:txBody>
      </p:sp>
      <p:sp>
        <p:nvSpPr>
          <p:cNvPr id="4" name="Tampungan Kaki 3">
            <a:extLst>
              <a:ext uri="{FF2B5EF4-FFF2-40B4-BE49-F238E27FC236}">
                <a16:creationId xmlns:a16="http://schemas.microsoft.com/office/drawing/2014/main" id="{FBD07DF2-F377-470F-AE7D-2EACDAD8F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ampungan Nomor Slide 4">
            <a:extLst>
              <a:ext uri="{FF2B5EF4-FFF2-40B4-BE49-F238E27FC236}">
                <a16:creationId xmlns:a16="http://schemas.microsoft.com/office/drawing/2014/main" id="{3DC100A8-2BE4-4D86-9368-F809470B7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88264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Tanggal 1">
            <a:extLst>
              <a:ext uri="{FF2B5EF4-FFF2-40B4-BE49-F238E27FC236}">
                <a16:creationId xmlns:a16="http://schemas.microsoft.com/office/drawing/2014/main" id="{FE655A22-DCFC-4904-BE4C-5F8CA221D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11/05/2021</a:t>
            </a:fld>
            <a:endParaRPr lang="en-ID"/>
          </a:p>
        </p:txBody>
      </p:sp>
      <p:sp>
        <p:nvSpPr>
          <p:cNvPr id="3" name="Tampungan Kaki 2">
            <a:extLst>
              <a:ext uri="{FF2B5EF4-FFF2-40B4-BE49-F238E27FC236}">
                <a16:creationId xmlns:a16="http://schemas.microsoft.com/office/drawing/2014/main" id="{700CABC1-1FD2-43BC-973F-2903605E6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ampungan Nomor Slide 3">
            <a:extLst>
              <a:ext uri="{FF2B5EF4-FFF2-40B4-BE49-F238E27FC236}">
                <a16:creationId xmlns:a16="http://schemas.microsoft.com/office/drawing/2014/main" id="{87727C64-F63B-474B-80DC-0E71EAD14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154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EA5FEAA-8F6F-4796-98F4-A227F7644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1A3D5F2B-0212-4740-9F66-1BD74F9804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28E40006-DFB5-41F4-8C3B-53F7B11AE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3DC00E3A-39C6-4F89-A955-00EEAD7B1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11/05/2021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14BA10EB-1A99-49CF-AD42-6A1147AD1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12A91C14-092D-40C5-BD6A-47C2C8813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219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A8133117-A9EE-40DD-9F1A-745BC50E6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Gambar 2">
            <a:extLst>
              <a:ext uri="{FF2B5EF4-FFF2-40B4-BE49-F238E27FC236}">
                <a16:creationId xmlns:a16="http://schemas.microsoft.com/office/drawing/2014/main" id="{932E5A5A-6E70-4AF0-A4DC-4113463F60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4308EDFE-1E36-4D95-85F1-BC20740210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0082E60D-0678-42EC-B3C6-8DE0C952C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11/05/2021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5774D514-ABD4-4959-A33C-5B0083368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8268FD72-AD0F-4E14-A4A7-94A5A1F82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17276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3F48C256-6B1A-4642-A077-F1FCC3BB8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884C69DE-7CCB-4376-9237-E5435020E0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8F3516DF-7016-4A12-BAEA-89B8F5201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11/05/2021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E0609881-CD9B-49CC-9E75-26510298C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71766995-28C7-40C3-B575-13784ED6B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84134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Vertikal 1">
            <a:extLst>
              <a:ext uri="{FF2B5EF4-FFF2-40B4-BE49-F238E27FC236}">
                <a16:creationId xmlns:a16="http://schemas.microsoft.com/office/drawing/2014/main" id="{4121F133-9660-4095-9F30-DA25664F93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297098DF-EB44-4422-9849-A73B919E48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185995C0-3841-495A-8387-4877E8C8E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11/05/2021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34B2FEE2-43E1-4BAF-B0B2-0E5500137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AF80214F-6BF5-401D-B8E8-F7384DE36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72001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Judul 1">
            <a:extLst>
              <a:ext uri="{FF2B5EF4-FFF2-40B4-BE49-F238E27FC236}">
                <a16:creationId xmlns:a16="http://schemas.microsoft.com/office/drawing/2014/main" id="{98B31CF8-C635-4286-A4A7-840AF18EF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583780CF-5B15-4556-A992-F7524612D1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1709F08E-E27F-47D0-8C10-675B7E38E6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04250-4DCF-4430-B723-157A8EE7F170}" type="datetimeFigureOut">
              <a:rPr lang="en-ID" smtClean="0"/>
              <a:t>11/05/2021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8F5EB537-12B2-4CC5-8602-65220C50F4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56C23495-A18B-4AD8-88FB-0BDE0A1CEA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70497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7143" t="28125" r="26172" b="23304"/>
          <a:stretch/>
        </p:blipFill>
        <p:spPr>
          <a:xfrm>
            <a:off x="888274" y="483325"/>
            <a:ext cx="10110651" cy="4872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78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4F8C08CA-0023-4D21-A42B-37CA84726D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59056"/>
              </p:ext>
            </p:extLst>
          </p:nvPr>
        </p:nvGraphicFramePr>
        <p:xfrm>
          <a:off x="874645" y="864704"/>
          <a:ext cx="8958467" cy="4876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7040">
                  <a:extLst>
                    <a:ext uri="{9D8B030D-6E8A-4147-A177-3AD203B41FA5}">
                      <a16:colId xmlns:a16="http://schemas.microsoft.com/office/drawing/2014/main" val="915617424"/>
                    </a:ext>
                  </a:extLst>
                </a:gridCol>
                <a:gridCol w="1085717">
                  <a:extLst>
                    <a:ext uri="{9D8B030D-6E8A-4147-A177-3AD203B41FA5}">
                      <a16:colId xmlns:a16="http://schemas.microsoft.com/office/drawing/2014/main" val="2247290217"/>
                    </a:ext>
                  </a:extLst>
                </a:gridCol>
                <a:gridCol w="160113">
                  <a:extLst>
                    <a:ext uri="{9D8B030D-6E8A-4147-A177-3AD203B41FA5}">
                      <a16:colId xmlns:a16="http://schemas.microsoft.com/office/drawing/2014/main" val="1814475698"/>
                    </a:ext>
                  </a:extLst>
                </a:gridCol>
                <a:gridCol w="357809">
                  <a:extLst>
                    <a:ext uri="{9D8B030D-6E8A-4147-A177-3AD203B41FA5}">
                      <a16:colId xmlns:a16="http://schemas.microsoft.com/office/drawing/2014/main" val="1699779565"/>
                    </a:ext>
                  </a:extLst>
                </a:gridCol>
                <a:gridCol w="1228663">
                  <a:extLst>
                    <a:ext uri="{9D8B030D-6E8A-4147-A177-3AD203B41FA5}">
                      <a16:colId xmlns:a16="http://schemas.microsoft.com/office/drawing/2014/main" val="3894372106"/>
                    </a:ext>
                  </a:extLst>
                </a:gridCol>
                <a:gridCol w="1007040">
                  <a:extLst>
                    <a:ext uri="{9D8B030D-6E8A-4147-A177-3AD203B41FA5}">
                      <a16:colId xmlns:a16="http://schemas.microsoft.com/office/drawing/2014/main" val="2111597508"/>
                    </a:ext>
                  </a:extLst>
                </a:gridCol>
                <a:gridCol w="1090963">
                  <a:extLst>
                    <a:ext uri="{9D8B030D-6E8A-4147-A177-3AD203B41FA5}">
                      <a16:colId xmlns:a16="http://schemas.microsoft.com/office/drawing/2014/main" val="2953617034"/>
                    </a:ext>
                  </a:extLst>
                </a:gridCol>
                <a:gridCol w="1007040">
                  <a:extLst>
                    <a:ext uri="{9D8B030D-6E8A-4147-A177-3AD203B41FA5}">
                      <a16:colId xmlns:a16="http://schemas.microsoft.com/office/drawing/2014/main" val="1951809179"/>
                    </a:ext>
                  </a:extLst>
                </a:gridCol>
                <a:gridCol w="1152692">
                  <a:extLst>
                    <a:ext uri="{9D8B030D-6E8A-4147-A177-3AD203B41FA5}">
                      <a16:colId xmlns:a16="http://schemas.microsoft.com/office/drawing/2014/main" val="563468323"/>
                    </a:ext>
                  </a:extLst>
                </a:gridCol>
                <a:gridCol w="861390">
                  <a:extLst>
                    <a:ext uri="{9D8B030D-6E8A-4147-A177-3AD203B41FA5}">
                      <a16:colId xmlns:a16="http://schemas.microsoft.com/office/drawing/2014/main" val="1555142175"/>
                    </a:ext>
                  </a:extLst>
                </a:gridCol>
              </a:tblGrid>
              <a:tr h="224406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Penyelesaian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78733352"/>
                  </a:ext>
                </a:extLst>
              </a:tr>
              <a:tr h="224406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1. </a:t>
                      </a:r>
                      <a:r>
                        <a:rPr lang="en-ID" sz="2000" u="none" strike="noStrike" dirty="0" err="1">
                          <a:effectLst/>
                        </a:rPr>
                        <a:t>Dimensi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8889695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(1/8   </a:t>
                      </a:r>
                      <a:r>
                        <a:rPr lang="en-ID" sz="2000" u="none" strike="noStrike" dirty="0" err="1">
                          <a:effectLst/>
                        </a:rPr>
                        <a:t>s.d</a:t>
                      </a:r>
                      <a:r>
                        <a:rPr lang="en-ID" sz="2000" u="none" strike="noStrike" dirty="0">
                          <a:effectLst/>
                        </a:rPr>
                        <a:t>   1/16) L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/>
                        </a:rPr>
                        <a:t>( 1/2   s.d 2/3 ) h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59397755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1/9 x </a:t>
                      </a:r>
                      <a:r>
                        <a:rPr lang="id-ID" sz="2000" u="none" strike="noStrike" dirty="0" smtClean="0">
                          <a:effectLst/>
                        </a:rPr>
                        <a:t>5</a:t>
                      </a:r>
                      <a:r>
                        <a:rPr lang="en-ID" sz="2000" u="none" strike="noStrike" dirty="0" smtClean="0">
                          <a:effectLst/>
                        </a:rPr>
                        <a:t>,00</a:t>
                      </a:r>
                      <a:endParaRPr lang="en-ID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=˜ 0,45 m</a:t>
                      </a: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=˜ </a:t>
                      </a:r>
                      <a:r>
                        <a:rPr lang="en-ID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</a:t>
                      </a:r>
                      <a:r>
                        <a:rPr lang="id-ID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en-ID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½ x </a:t>
                      </a:r>
                      <a:r>
                        <a:rPr lang="en-ID" sz="2000" u="none" strike="noStrike" dirty="0" smtClean="0">
                          <a:effectLst/>
                        </a:rPr>
                        <a:t>0,5</a:t>
                      </a:r>
                      <a:endParaRPr lang="en-ID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=˜ </a:t>
                      </a:r>
                      <a:r>
                        <a:rPr lang="en-ID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  <a:r>
                        <a:rPr lang="id-ID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en-ID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2000" u="none" strike="noStrike" dirty="0">
                          <a:effectLst/>
                        </a:rPr>
                        <a:t>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6205932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 smtClean="0">
                          <a:effectLst/>
                        </a:rPr>
                        <a:t>5</a:t>
                      </a:r>
                      <a:r>
                        <a:rPr lang="id-ID" sz="2000" u="none" strike="noStrike" dirty="0" smtClean="0">
                          <a:effectLst/>
                        </a:rPr>
                        <a:t>0</a:t>
                      </a:r>
                      <a:r>
                        <a:rPr lang="en-ID" sz="2000" u="none" strike="noStrike" dirty="0" smtClean="0">
                          <a:effectLst/>
                        </a:rPr>
                        <a:t>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b =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 smtClean="0">
                          <a:effectLst/>
                        </a:rPr>
                        <a:t>2</a:t>
                      </a:r>
                      <a:r>
                        <a:rPr lang="id-ID" sz="2000" u="none" strike="noStrike" dirty="0" smtClean="0">
                          <a:effectLst/>
                        </a:rPr>
                        <a:t>5</a:t>
                      </a:r>
                      <a:r>
                        <a:rPr lang="en-ID" sz="2000" u="none" strike="noStrike" dirty="0" smtClean="0">
                          <a:effectLst/>
                        </a:rPr>
                        <a:t>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49576324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23519819"/>
                  </a:ext>
                </a:extLst>
              </a:tr>
              <a:tr h="22440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berat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sendiri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/>
                        </a:rPr>
                        <a:t>b x h x Bj beton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>
                          <a:effectLst/>
                        </a:rPr>
                        <a:t>b x h x Bj beton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78701721"/>
                  </a:ext>
                </a:extLst>
              </a:tr>
              <a:tr h="22440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Wbs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= </a:t>
                      </a:r>
                      <a:r>
                        <a:rPr lang="en-ID" sz="2000" u="none" strike="noStrike" dirty="0" smtClean="0">
                          <a:effectLst/>
                        </a:rPr>
                        <a:t>0,2</a:t>
                      </a:r>
                      <a:r>
                        <a:rPr lang="id-ID" sz="2000" u="none" strike="noStrike" dirty="0" smtClean="0">
                          <a:effectLst/>
                        </a:rPr>
                        <a:t>5</a:t>
                      </a:r>
                      <a:r>
                        <a:rPr lang="en-ID" sz="2000" u="none" strike="noStrike" dirty="0" smtClean="0">
                          <a:effectLst/>
                        </a:rPr>
                        <a:t>x0,</a:t>
                      </a:r>
                      <a:r>
                        <a:rPr lang="id-ID" sz="2000" u="none" strike="noStrike" dirty="0" smtClean="0">
                          <a:effectLst/>
                        </a:rPr>
                        <a:t>5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ID" sz="2000" u="none" strike="noStrike">
                          <a:effectLst/>
                        </a:rPr>
                        <a:t>216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X </a:t>
                      </a:r>
                      <a:r>
                        <a:rPr lang="en-ID" sz="2000" u="none" strike="noStrike" dirty="0" smtClean="0">
                          <a:effectLst/>
                        </a:rPr>
                        <a:t>24=  </a:t>
                      </a:r>
                      <a:r>
                        <a:rPr lang="id-ID" sz="2000" u="none" strike="noStrike" dirty="0" smtClean="0">
                          <a:effectLst/>
                        </a:rPr>
                        <a:t>3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smtClean="0">
                          <a:effectLst/>
                        </a:rPr>
                        <a:t>k</a:t>
                      </a:r>
                      <a:r>
                        <a:rPr lang="id-ID" sz="2000" u="none" strike="noStrike" dirty="0" smtClean="0">
                          <a:effectLst/>
                        </a:rPr>
                        <a:t>N</a:t>
                      </a:r>
                      <a:r>
                        <a:rPr lang="en-ID" sz="2000" u="none" strike="noStrike" dirty="0" smtClean="0">
                          <a:effectLst/>
                        </a:rPr>
                        <a:t>/m</a:t>
                      </a:r>
                      <a:r>
                        <a:rPr lang="en-ID" sz="2000" u="none" strike="noStrike" dirty="0">
                          <a:effectLst/>
                        </a:rPr>
                        <a:t>'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35601181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ID" sz="2000" u="none" strike="noStrike">
                          <a:effectLst/>
                        </a:rPr>
                        <a:t>0,216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id-ID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2000" u="none" strike="noStrike" dirty="0" smtClean="0">
                          <a:effectLst/>
                        </a:rPr>
                        <a:t> N</a:t>
                      </a:r>
                      <a:r>
                        <a:rPr lang="en-ID" sz="2000" u="none" strike="noStrike" dirty="0" smtClean="0">
                          <a:effectLst/>
                        </a:rPr>
                        <a:t>/m</a:t>
                      </a:r>
                      <a:r>
                        <a:rPr lang="en-ID" sz="2000" u="none" strike="noStrike" dirty="0">
                          <a:effectLst/>
                        </a:rPr>
                        <a:t>'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14003334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51029937"/>
                  </a:ext>
                </a:extLst>
              </a:tr>
              <a:tr h="224406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2. </a:t>
                      </a:r>
                      <a:r>
                        <a:rPr lang="en-ID" sz="2000" u="none" strike="noStrike" dirty="0" err="1">
                          <a:effectLst/>
                        </a:rPr>
                        <a:t>Pembebanan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( Wu )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65345017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Wu =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1,2 </a:t>
                      </a:r>
                      <a:r>
                        <a:rPr lang="en-US" sz="2000" u="none" strike="noStrike" dirty="0" err="1">
                          <a:effectLst/>
                        </a:rPr>
                        <a:t>Wd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smtClean="0">
                          <a:effectLst/>
                        </a:rPr>
                        <a:t> </a:t>
                      </a:r>
                      <a:r>
                        <a:rPr lang="en-US" sz="2000" u="none" strike="noStrike" dirty="0">
                          <a:effectLst/>
                        </a:rPr>
                        <a:t>+ 1,2 </a:t>
                      </a:r>
                      <a:r>
                        <a:rPr lang="en-US" sz="2000" u="none" strike="noStrike" dirty="0" err="1">
                          <a:effectLst/>
                        </a:rPr>
                        <a:t>Wbs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Wu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</a:t>
                      </a:r>
                      <a:r>
                        <a:rPr lang="id-ID" sz="2000" u="none" strike="noStrike" dirty="0" smtClean="0">
                          <a:effectLst/>
                        </a:rPr>
                        <a:t>15600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2000" u="none" strike="noStrike" dirty="0" smtClean="0">
                          <a:effectLst/>
                        </a:rPr>
                        <a:t>N</a:t>
                      </a:r>
                      <a:r>
                        <a:rPr lang="en-ID" sz="2000" u="none" strike="noStrike" dirty="0" smtClean="0">
                          <a:effectLst/>
                        </a:rPr>
                        <a:t>/m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04188929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smtClean="0">
                          <a:effectLst/>
                        </a:rPr>
                        <a:t>Pu=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smtClean="0">
                          <a:effectLst/>
                        </a:rPr>
                        <a:t>1,</a:t>
                      </a:r>
                      <a:r>
                        <a:rPr lang="id-ID" sz="2000" u="none" strike="noStrike" dirty="0" smtClean="0">
                          <a:effectLst/>
                        </a:rPr>
                        <a:t>6</a:t>
                      </a:r>
                      <a:r>
                        <a:rPr lang="en-ID" sz="2000" u="none" strike="noStrike" dirty="0" smtClean="0">
                          <a:effectLst/>
                        </a:rPr>
                        <a:t> P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smtClean="0">
                          <a:effectLst/>
                        </a:rPr>
                        <a:t>Pu 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</a:t>
                      </a:r>
                      <a:r>
                        <a:rPr lang="id-ID" sz="2000" u="none" strike="noStrike" dirty="0" smtClean="0">
                          <a:effectLst/>
                        </a:rPr>
                        <a:t>9600</a:t>
                      </a:r>
                      <a:r>
                        <a:rPr lang="en-ID" sz="2000" u="none" strike="noStrike" dirty="0" smtClean="0">
                          <a:effectLst/>
                        </a:rPr>
                        <a:t>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71705211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3345508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4471266"/>
                  </a:ext>
                </a:extLst>
              </a:tr>
            </a:tbl>
          </a:graphicData>
        </a:graphic>
      </p:graphicFrame>
      <p:cxnSp>
        <p:nvCxnSpPr>
          <p:cNvPr id="3" name="Straight Arrow Connector 4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CxnSpPr/>
          <p:nvPr/>
        </p:nvCxnSpPr>
        <p:spPr>
          <a:xfrm flipV="1">
            <a:off x="6937375" y="9717088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Arrow Connector 13">
            <a:extLst>
              <a:ext uri="{FF2B5EF4-FFF2-40B4-BE49-F238E27FC236}">
                <a16:creationId xmlns:a16="http://schemas.microsoft.com/office/drawing/2014/main" id="{00000000-0008-0000-0000-00000E000000}"/>
              </a:ext>
            </a:extLst>
          </p:cNvPr>
          <p:cNvCxnSpPr/>
          <p:nvPr/>
        </p:nvCxnSpPr>
        <p:spPr>
          <a:xfrm flipV="1">
            <a:off x="6927850" y="9917113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14">
            <a:extLst>
              <a:ext uri="{FF2B5EF4-FFF2-40B4-BE49-F238E27FC236}">
                <a16:creationId xmlns:a16="http://schemas.microsoft.com/office/drawing/2014/main" id="{00000000-0008-0000-0000-00000F000000}"/>
              </a:ext>
            </a:extLst>
          </p:cNvPr>
          <p:cNvCxnSpPr/>
          <p:nvPr/>
        </p:nvCxnSpPr>
        <p:spPr>
          <a:xfrm flipV="1">
            <a:off x="6956425" y="10126663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0254343" y="3135086"/>
            <a:ext cx="24750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Wu= 1,2. 10^4+1,2.3000</a:t>
            </a:r>
          </a:p>
          <a:p>
            <a:r>
              <a:rPr lang="id-ID" dirty="0"/>
              <a:t> </a:t>
            </a:r>
            <a:r>
              <a:rPr lang="id-ID" dirty="0" smtClean="0"/>
              <a:t>     = 15600 N/m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9225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el 11">
            <a:extLst>
              <a:ext uri="{FF2B5EF4-FFF2-40B4-BE49-F238E27FC236}">
                <a16:creationId xmlns:a16="http://schemas.microsoft.com/office/drawing/2014/main" id="{377BA045-2D98-43CF-B962-8978E20F36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4822102"/>
              </p:ext>
            </p:extLst>
          </p:nvPr>
        </p:nvGraphicFramePr>
        <p:xfrm>
          <a:off x="1020797" y="540106"/>
          <a:ext cx="3021122" cy="914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7040">
                  <a:extLst>
                    <a:ext uri="{9D8B030D-6E8A-4147-A177-3AD203B41FA5}">
                      <a16:colId xmlns:a16="http://schemas.microsoft.com/office/drawing/2014/main" val="1479666015"/>
                    </a:ext>
                  </a:extLst>
                </a:gridCol>
                <a:gridCol w="1152692">
                  <a:extLst>
                    <a:ext uri="{9D8B030D-6E8A-4147-A177-3AD203B41FA5}">
                      <a16:colId xmlns:a16="http://schemas.microsoft.com/office/drawing/2014/main" val="2273630806"/>
                    </a:ext>
                  </a:extLst>
                </a:gridCol>
                <a:gridCol w="861390">
                  <a:extLst>
                    <a:ext uri="{9D8B030D-6E8A-4147-A177-3AD203B41FA5}">
                      <a16:colId xmlns:a16="http://schemas.microsoft.com/office/drawing/2014/main" val="2564603121"/>
                    </a:ext>
                  </a:extLst>
                </a:gridCol>
              </a:tblGrid>
              <a:tr h="224406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Wu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</a:t>
                      </a:r>
                      <a:r>
                        <a:rPr lang="id-ID" sz="2000" u="none" strike="noStrike" dirty="0" smtClean="0">
                          <a:effectLst/>
                        </a:rPr>
                        <a:t>15600</a:t>
                      </a:r>
                      <a:r>
                        <a:rPr lang="en-ID" sz="2000" u="none" strike="noStrike" dirty="0" smtClean="0">
                          <a:effectLst/>
                        </a:rPr>
                        <a:t>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2000" u="none" strike="noStrike" dirty="0" smtClean="0">
                          <a:effectLst/>
                        </a:rPr>
                        <a:t>N</a:t>
                      </a:r>
                      <a:r>
                        <a:rPr lang="en-ID" sz="2000" u="none" strike="noStrike" dirty="0" smtClean="0">
                          <a:effectLst/>
                        </a:rPr>
                        <a:t>/m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60832883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smtClean="0">
                          <a:effectLst/>
                        </a:rPr>
                        <a:t>Pu 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</a:t>
                      </a:r>
                      <a:r>
                        <a:rPr lang="id-ID" sz="2000" u="none" strike="noStrike" dirty="0" smtClean="0">
                          <a:effectLst/>
                        </a:rPr>
                        <a:t>9600</a:t>
                      </a:r>
                      <a:r>
                        <a:rPr lang="en-ID" sz="2000" u="none" strike="noStrike" dirty="0" smtClean="0">
                          <a:effectLst/>
                        </a:rPr>
                        <a:t>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38256705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62478453"/>
                  </a:ext>
                </a:extLst>
              </a:tr>
            </a:tbl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l="35258" t="47910" r="36267" b="31273"/>
          <a:stretch/>
        </p:blipFill>
        <p:spPr>
          <a:xfrm>
            <a:off x="5521622" y="110425"/>
            <a:ext cx="4937760" cy="1672045"/>
          </a:xfrm>
          <a:prstGeom prst="rect">
            <a:avLst/>
          </a:prstGeom>
        </p:spPr>
      </p:pic>
      <p:sp>
        <p:nvSpPr>
          <p:cNvPr id="6" name="Curved Right Arrow 5"/>
          <p:cNvSpPr/>
          <p:nvPr/>
        </p:nvSpPr>
        <p:spPr>
          <a:xfrm>
            <a:off x="6662057" y="548638"/>
            <a:ext cx="195942" cy="54864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Curved Left Arrow 7"/>
          <p:cNvSpPr/>
          <p:nvPr/>
        </p:nvSpPr>
        <p:spPr>
          <a:xfrm>
            <a:off x="9653451" y="483323"/>
            <a:ext cx="130629" cy="56170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6014" y="1745895"/>
            <a:ext cx="498604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 tumpuan jepit diambil dari tabel momen primer </a:t>
            </a:r>
          </a:p>
          <a:p>
            <a:r>
              <a:rPr lang="id-ID" dirty="0" smtClean="0"/>
              <a:t>MAB = 9600 . 2 . 3^2/5^2 + 15600 . 5^2/12</a:t>
            </a:r>
          </a:p>
          <a:p>
            <a:r>
              <a:rPr lang="id-ID" dirty="0"/>
              <a:t> </a:t>
            </a:r>
            <a:r>
              <a:rPr lang="id-ID" dirty="0" smtClean="0"/>
              <a:t>         = </a:t>
            </a:r>
            <a:r>
              <a:rPr lang="id-ID" dirty="0" smtClean="0">
                <a:solidFill>
                  <a:srgbClr val="FF0000"/>
                </a:solidFill>
              </a:rPr>
              <a:t>39412 N.m</a:t>
            </a:r>
          </a:p>
          <a:p>
            <a:r>
              <a:rPr lang="id-ID" dirty="0" smtClean="0"/>
              <a:t>MBA = 9600 . 3 . 2^2/5^2 + 15600. 5^2/12</a:t>
            </a:r>
          </a:p>
          <a:p>
            <a:r>
              <a:rPr lang="id-ID" dirty="0"/>
              <a:t> </a:t>
            </a:r>
            <a:r>
              <a:rPr lang="id-ID" dirty="0" smtClean="0"/>
              <a:t>        = </a:t>
            </a:r>
            <a:r>
              <a:rPr lang="id-ID" dirty="0" smtClean="0">
                <a:solidFill>
                  <a:srgbClr val="FF0000"/>
                </a:solidFill>
              </a:rPr>
              <a:t>37108 N.m</a:t>
            </a:r>
            <a:endParaRPr lang="id-ID" dirty="0">
              <a:solidFill>
                <a:srgbClr val="FF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26039" t="35983" r="30489" b="45089"/>
          <a:stretch/>
        </p:blipFill>
        <p:spPr>
          <a:xfrm>
            <a:off x="6760028" y="4575493"/>
            <a:ext cx="4252309" cy="86933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/>
          <a:srcRect l="26340" t="46518" r="30791" b="39018"/>
          <a:stretch/>
        </p:blipFill>
        <p:spPr>
          <a:xfrm>
            <a:off x="6629051" y="5680329"/>
            <a:ext cx="4898575" cy="1177671"/>
          </a:xfrm>
          <a:prstGeom prst="rect">
            <a:avLst/>
          </a:prstGeom>
        </p:spPr>
      </p:pic>
      <p:sp>
        <p:nvSpPr>
          <p:cNvPr id="16" name="Curved Right Arrow 15"/>
          <p:cNvSpPr/>
          <p:nvPr/>
        </p:nvSpPr>
        <p:spPr>
          <a:xfrm>
            <a:off x="7079719" y="4909806"/>
            <a:ext cx="202474" cy="40495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21" name="Curved Right Arrow 20"/>
          <p:cNvSpPr/>
          <p:nvPr/>
        </p:nvSpPr>
        <p:spPr>
          <a:xfrm>
            <a:off x="6958890" y="6052808"/>
            <a:ext cx="202474" cy="40495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9" name="Curved Left Arrow 18"/>
          <p:cNvSpPr/>
          <p:nvPr/>
        </p:nvSpPr>
        <p:spPr>
          <a:xfrm>
            <a:off x="9372249" y="4909806"/>
            <a:ext cx="169817" cy="40495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22" name="Curved Left Arrow 21"/>
          <p:cNvSpPr/>
          <p:nvPr/>
        </p:nvSpPr>
        <p:spPr>
          <a:xfrm>
            <a:off x="9561665" y="6052808"/>
            <a:ext cx="169817" cy="40495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6437998" y="1881483"/>
            <a:ext cx="0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9829987" y="1816168"/>
            <a:ext cx="0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453057" y="1944705"/>
            <a:ext cx="1750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Pu.3 /5 = 5760 N</a:t>
            </a:r>
            <a:endParaRPr lang="id-ID" dirty="0"/>
          </a:p>
        </p:txBody>
      </p:sp>
      <p:sp>
        <p:nvSpPr>
          <p:cNvPr id="28" name="TextBox 27"/>
          <p:cNvSpPr txBox="1"/>
          <p:nvPr/>
        </p:nvSpPr>
        <p:spPr>
          <a:xfrm>
            <a:off x="8954587" y="1923632"/>
            <a:ext cx="1750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Pu.2 /5 = 3840 N</a:t>
            </a:r>
            <a:endParaRPr lang="id-ID" dirty="0"/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6437998" y="2314037"/>
            <a:ext cx="0" cy="4422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9829987" y="2314037"/>
            <a:ext cx="0" cy="4422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079074" y="2399381"/>
            <a:ext cx="1875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Wu.L/2 = 39000 N</a:t>
            </a:r>
            <a:endParaRPr lang="id-ID" dirty="0"/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6437998" y="2802595"/>
            <a:ext cx="0" cy="4422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9829987" y="2802595"/>
            <a:ext cx="0" cy="489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079074" y="2853891"/>
            <a:ext cx="1999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MAB / L = 7882,4 N</a:t>
            </a:r>
            <a:endParaRPr lang="id-ID" dirty="0"/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9849768" y="3365594"/>
            <a:ext cx="0" cy="4422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6437998" y="3291840"/>
            <a:ext cx="0" cy="489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177902" y="3322098"/>
            <a:ext cx="1997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MBA / L = 7421,6 N</a:t>
            </a:r>
            <a:endParaRPr lang="id-ID" dirty="0"/>
          </a:p>
        </p:txBody>
      </p:sp>
      <p:cxnSp>
        <p:nvCxnSpPr>
          <p:cNvPr id="41" name="Straight Connector 40"/>
          <p:cNvCxnSpPr/>
          <p:nvPr/>
        </p:nvCxnSpPr>
        <p:spPr>
          <a:xfrm>
            <a:off x="5992244" y="3819056"/>
            <a:ext cx="9666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9346664" y="3942974"/>
            <a:ext cx="9666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6424935" y="3929564"/>
            <a:ext cx="13063" cy="46372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9804424" y="4042916"/>
            <a:ext cx="13063" cy="46372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495685" y="4052367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45220,8 N</a:t>
            </a:r>
            <a:endParaRPr lang="id-ID" dirty="0"/>
          </a:p>
        </p:txBody>
      </p:sp>
      <p:sp>
        <p:nvSpPr>
          <p:cNvPr id="48" name="TextBox 47"/>
          <p:cNvSpPr txBox="1"/>
          <p:nvPr/>
        </p:nvSpPr>
        <p:spPr>
          <a:xfrm>
            <a:off x="9810955" y="4083999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42379,2 N</a:t>
            </a:r>
            <a:endParaRPr lang="id-ID" dirty="0"/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 rotWithShape="1">
          <a:blip r:embed="rId2"/>
          <a:srcRect l="35258" t="47910" r="36267" b="31273"/>
          <a:stretch/>
        </p:blipFill>
        <p:spPr>
          <a:xfrm>
            <a:off x="5674022" y="157444"/>
            <a:ext cx="4937760" cy="1672045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2"/>
          <a:srcRect l="35258" t="47910" r="36267" b="31273"/>
          <a:stretch/>
        </p:blipFill>
        <p:spPr>
          <a:xfrm>
            <a:off x="290075" y="4028062"/>
            <a:ext cx="4937760" cy="1672045"/>
          </a:xfrm>
          <a:prstGeom prst="rect">
            <a:avLst/>
          </a:prstGeom>
        </p:spPr>
      </p:pic>
      <p:cxnSp>
        <p:nvCxnSpPr>
          <p:cNvPr id="53" name="Straight Connector 52"/>
          <p:cNvCxnSpPr/>
          <p:nvPr/>
        </p:nvCxnSpPr>
        <p:spPr>
          <a:xfrm flipV="1">
            <a:off x="1281903" y="3719990"/>
            <a:ext cx="0" cy="11898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456014" y="3418122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45220,8 N</a:t>
            </a:r>
            <a:endParaRPr lang="id-ID" dirty="0"/>
          </a:p>
        </p:txBody>
      </p:sp>
      <p:sp>
        <p:nvSpPr>
          <p:cNvPr id="55" name="Rectangle 54"/>
          <p:cNvSpPr/>
          <p:nvPr/>
        </p:nvSpPr>
        <p:spPr>
          <a:xfrm>
            <a:off x="2151514" y="3701512"/>
            <a:ext cx="997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 smtClean="0">
                <a:solidFill>
                  <a:srgbClr val="000000"/>
                </a:solidFill>
                <a:latin typeface="Calibri" panose="020F0502020204030204" pitchFamily="34" charset="0"/>
              </a:rPr>
              <a:t>14020,8</a:t>
            </a:r>
            <a:r>
              <a:rPr lang="id-ID" dirty="0" smtClean="0"/>
              <a:t> </a:t>
            </a:r>
            <a:endParaRPr lang="id-ID" dirty="0"/>
          </a:p>
        </p:txBody>
      </p:sp>
      <p:cxnSp>
        <p:nvCxnSpPr>
          <p:cNvPr id="57" name="Straight Connector 56"/>
          <p:cNvCxnSpPr/>
          <p:nvPr/>
        </p:nvCxnSpPr>
        <p:spPr>
          <a:xfrm>
            <a:off x="1281903" y="3719990"/>
            <a:ext cx="1017160" cy="3323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2373912" y="4208626"/>
            <a:ext cx="8803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>
                <a:solidFill>
                  <a:srgbClr val="000000"/>
                </a:solidFill>
                <a:latin typeface="Calibri" panose="020F0502020204030204" pitchFamily="34" charset="0"/>
              </a:rPr>
              <a:t>4420,8</a:t>
            </a:r>
            <a:r>
              <a:rPr lang="id-ID" dirty="0"/>
              <a:t> </a:t>
            </a:r>
          </a:p>
        </p:txBody>
      </p:sp>
      <p:cxnSp>
        <p:nvCxnSpPr>
          <p:cNvPr id="60" name="Straight Connector 59"/>
          <p:cNvCxnSpPr/>
          <p:nvPr/>
        </p:nvCxnSpPr>
        <p:spPr>
          <a:xfrm flipH="1">
            <a:off x="2283799" y="4042916"/>
            <a:ext cx="12253" cy="3503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4606101" y="5053270"/>
            <a:ext cx="10679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>
                <a:solidFill>
                  <a:srgbClr val="000000"/>
                </a:solidFill>
                <a:latin typeface="Calibri" panose="020F0502020204030204" pitchFamily="34" charset="0"/>
              </a:rPr>
              <a:t>-42379,2</a:t>
            </a:r>
            <a:r>
              <a:rPr lang="id-ID" dirty="0"/>
              <a:t> </a:t>
            </a:r>
          </a:p>
        </p:txBody>
      </p:sp>
      <p:cxnSp>
        <p:nvCxnSpPr>
          <p:cNvPr id="63" name="Straight Connector 62"/>
          <p:cNvCxnSpPr/>
          <p:nvPr/>
        </p:nvCxnSpPr>
        <p:spPr>
          <a:xfrm>
            <a:off x="2283799" y="4393292"/>
            <a:ext cx="2392704" cy="9214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V="1">
            <a:off x="4648330" y="4818566"/>
            <a:ext cx="17078" cy="496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3918857" y="3602788"/>
            <a:ext cx="1021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Bidang D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814980" y="4314898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x</a:t>
            </a:r>
            <a:endParaRPr lang="id-ID" dirty="0"/>
          </a:p>
        </p:txBody>
      </p:sp>
      <p:sp>
        <p:nvSpPr>
          <p:cNvPr id="68" name="TextBox 67"/>
          <p:cNvSpPr txBox="1"/>
          <p:nvPr/>
        </p:nvSpPr>
        <p:spPr>
          <a:xfrm>
            <a:off x="2498541" y="4742949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3-x</a:t>
            </a:r>
            <a:endParaRPr lang="id-ID" dirty="0"/>
          </a:p>
        </p:txBody>
      </p:sp>
      <p:sp>
        <p:nvSpPr>
          <p:cNvPr id="69" name="TextBox 68"/>
          <p:cNvSpPr txBox="1"/>
          <p:nvPr/>
        </p:nvSpPr>
        <p:spPr>
          <a:xfrm>
            <a:off x="893798" y="5742171"/>
            <a:ext cx="32207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x/(3-x) = 42379,2/4420,8</a:t>
            </a:r>
          </a:p>
          <a:p>
            <a:r>
              <a:rPr lang="id-ID" dirty="0" smtClean="0"/>
              <a:t>4420,8.x = 127137,6 – 42379,2.x</a:t>
            </a:r>
          </a:p>
          <a:p>
            <a:r>
              <a:rPr lang="id-ID" dirty="0" smtClean="0"/>
              <a:t>46800.x = 127137,6</a:t>
            </a:r>
          </a:p>
          <a:p>
            <a:r>
              <a:rPr lang="id-ID" dirty="0" smtClean="0"/>
              <a:t>X = 2,717 m dari ttk B</a:t>
            </a:r>
            <a:endParaRPr lang="id-ID" dirty="0"/>
          </a:p>
        </p:txBody>
      </p:sp>
      <p:sp>
        <p:nvSpPr>
          <p:cNvPr id="73" name="TextBox 72"/>
          <p:cNvSpPr txBox="1"/>
          <p:nvPr/>
        </p:nvSpPr>
        <p:spPr>
          <a:xfrm>
            <a:off x="11012337" y="2768713"/>
            <a:ext cx="38805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Mx=Mlapangan</a:t>
            </a:r>
          </a:p>
          <a:p>
            <a:r>
              <a:rPr lang="id-ID" dirty="0" smtClean="0"/>
              <a:t>MLpngn </a:t>
            </a:r>
            <a:r>
              <a:rPr lang="id-ID" dirty="0" smtClean="0"/>
              <a:t>= 42379,2.x – wu.x.0,5x + MBA</a:t>
            </a:r>
          </a:p>
          <a:p>
            <a:r>
              <a:rPr lang="id-ID" dirty="0"/>
              <a:t> </a:t>
            </a:r>
            <a:r>
              <a:rPr lang="id-ID" dirty="0" smtClean="0"/>
              <a:t>   = </a:t>
            </a:r>
            <a:r>
              <a:rPr lang="id-ID" dirty="0" smtClean="0">
                <a:solidFill>
                  <a:srgbClr val="FF0000"/>
                </a:solidFill>
              </a:rPr>
              <a:t>94671,99 </a:t>
            </a:r>
            <a:r>
              <a:rPr lang="id-ID" dirty="0" smtClean="0"/>
              <a:t>N.m</a:t>
            </a:r>
            <a:endParaRPr lang="id-ID" dirty="0"/>
          </a:p>
        </p:txBody>
      </p:sp>
      <p:sp>
        <p:nvSpPr>
          <p:cNvPr id="74" name="Curved Left Arrow 73"/>
          <p:cNvSpPr/>
          <p:nvPr/>
        </p:nvSpPr>
        <p:spPr>
          <a:xfrm>
            <a:off x="9719515" y="616910"/>
            <a:ext cx="169817" cy="40495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75" name="Curved Right Arrow 74"/>
          <p:cNvSpPr/>
          <p:nvPr/>
        </p:nvSpPr>
        <p:spPr>
          <a:xfrm>
            <a:off x="6802198" y="647011"/>
            <a:ext cx="202474" cy="40495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751923" y="947678"/>
            <a:ext cx="35830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Kontrol</a:t>
            </a:r>
          </a:p>
          <a:p>
            <a:r>
              <a:rPr lang="id-ID" dirty="0" smtClean="0"/>
              <a:t>Pu+(wu.5)=Av+Bv</a:t>
            </a:r>
          </a:p>
          <a:p>
            <a:r>
              <a:rPr lang="id-ID" dirty="0" smtClean="0"/>
              <a:t>9600+(15600*5) = 45220,8+42379,2</a:t>
            </a:r>
          </a:p>
          <a:p>
            <a:r>
              <a:rPr lang="id-ID" dirty="0" smtClean="0"/>
              <a:t>87600 = 87600   oke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38522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EFD0384A-A51A-4FAB-9EFA-37773A10A3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9175932"/>
              </p:ext>
            </p:extLst>
          </p:nvPr>
        </p:nvGraphicFramePr>
        <p:xfrm>
          <a:off x="490333" y="560461"/>
          <a:ext cx="6041612" cy="43362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1337">
                  <a:extLst>
                    <a:ext uri="{9D8B030D-6E8A-4147-A177-3AD203B41FA5}">
                      <a16:colId xmlns:a16="http://schemas.microsoft.com/office/drawing/2014/main" val="1155665001"/>
                    </a:ext>
                  </a:extLst>
                </a:gridCol>
                <a:gridCol w="1535717">
                  <a:extLst>
                    <a:ext uri="{9D8B030D-6E8A-4147-A177-3AD203B41FA5}">
                      <a16:colId xmlns:a16="http://schemas.microsoft.com/office/drawing/2014/main" val="1564387049"/>
                    </a:ext>
                  </a:extLst>
                </a:gridCol>
                <a:gridCol w="1451337">
                  <a:extLst>
                    <a:ext uri="{9D8B030D-6E8A-4147-A177-3AD203B41FA5}">
                      <a16:colId xmlns:a16="http://schemas.microsoft.com/office/drawing/2014/main" val="1902201548"/>
                    </a:ext>
                  </a:extLst>
                </a:gridCol>
                <a:gridCol w="1603221">
                  <a:extLst>
                    <a:ext uri="{9D8B030D-6E8A-4147-A177-3AD203B41FA5}">
                      <a16:colId xmlns:a16="http://schemas.microsoft.com/office/drawing/2014/main" val="3903773353"/>
                    </a:ext>
                  </a:extLst>
                </a:gridCol>
              </a:tblGrid>
              <a:tr h="373817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ANALISA PENULANGAN BALOK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929024"/>
                  </a:ext>
                </a:extLst>
              </a:tr>
              <a:tr h="280362"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38961366"/>
                  </a:ext>
                </a:extLst>
              </a:tr>
              <a:tr h="28036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sng" strike="noStrike" dirty="0">
                          <a:effectLst/>
                        </a:rPr>
                        <a:t>Data :</a:t>
                      </a:r>
                      <a:endParaRPr lang="en-ID" sz="2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58626354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 smtClean="0">
                          <a:effectLst/>
                        </a:rPr>
                        <a:t>5</a:t>
                      </a:r>
                      <a:r>
                        <a:rPr lang="id-ID" sz="2000" u="none" strike="noStrike" dirty="0" smtClean="0">
                          <a:effectLst/>
                        </a:rPr>
                        <a:t>0</a:t>
                      </a:r>
                      <a:r>
                        <a:rPr lang="en-ID" sz="2000" u="none" strike="noStrike" dirty="0" smtClean="0">
                          <a:effectLst/>
                        </a:rPr>
                        <a:t>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01745415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 smtClean="0">
                          <a:effectLst/>
                        </a:rPr>
                        <a:t>2</a:t>
                      </a:r>
                      <a:r>
                        <a:rPr lang="id-ID" sz="2000" u="none" strike="noStrike" dirty="0" smtClean="0">
                          <a:effectLst/>
                        </a:rPr>
                        <a:t>5</a:t>
                      </a:r>
                      <a:r>
                        <a:rPr lang="en-ID" sz="2000" u="none" strike="noStrike" dirty="0" smtClean="0">
                          <a:effectLst/>
                        </a:rPr>
                        <a:t>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1683010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d'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50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260246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d = h-d'=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 smtClean="0">
                          <a:effectLst/>
                        </a:rPr>
                        <a:t>4</a:t>
                      </a:r>
                      <a:r>
                        <a:rPr lang="id-ID" sz="2000" u="none" strike="noStrike" dirty="0" smtClean="0">
                          <a:effectLst/>
                        </a:rPr>
                        <a:t>5</a:t>
                      </a:r>
                      <a:r>
                        <a:rPr lang="en-ID" sz="2000" u="none" strike="noStrike" dirty="0" smtClean="0">
                          <a:effectLst/>
                        </a:rPr>
                        <a:t>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76282123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az-Cyrl-AZ" sz="2000" u="none" strike="noStrike" dirty="0">
                          <a:effectLst/>
                        </a:rPr>
                        <a:t>Ф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0,8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35921132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fc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2000" u="none" strike="noStrike" dirty="0" smtClean="0">
                          <a:effectLst/>
                        </a:rPr>
                        <a:t>2</a:t>
                      </a:r>
                      <a:r>
                        <a:rPr lang="en-ID" sz="2000" u="none" strike="noStrike" dirty="0" smtClean="0">
                          <a:effectLst/>
                        </a:rPr>
                        <a:t>5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MPa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83258840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fy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2000" u="none" strike="noStrike" dirty="0" smtClean="0">
                          <a:effectLst/>
                        </a:rPr>
                        <a:t>40</a:t>
                      </a:r>
                      <a:r>
                        <a:rPr lang="en-ID" sz="2000" u="none" strike="noStrike" dirty="0" smtClean="0">
                          <a:effectLst/>
                        </a:rPr>
                        <a:t>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Mpa</a:t>
                      </a:r>
                      <a:endParaRPr lang="en-ID" sz="2000" u="none" strike="noStrike" dirty="0">
                        <a:effectLst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22272538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ρmin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smtClean="0">
                          <a:effectLst/>
                        </a:rPr>
                        <a:t>=</a:t>
                      </a:r>
                      <a:r>
                        <a:rPr lang="id-ID" sz="2000" u="none" strike="noStrike" dirty="0" smtClean="0">
                          <a:effectLst/>
                        </a:rPr>
                        <a:t> 1,4/fy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 smtClean="0">
                          <a:effectLst/>
                        </a:rPr>
                        <a:t>0,00</a:t>
                      </a:r>
                      <a:r>
                        <a:rPr lang="id-ID" sz="2000" u="none" strike="noStrike" dirty="0" smtClean="0">
                          <a:effectLst/>
                        </a:rPr>
                        <a:t>3</a:t>
                      </a:r>
                      <a:r>
                        <a:rPr lang="en-ID" sz="2000" u="none" strike="noStrike" dirty="0" smtClean="0">
                          <a:effectLst/>
                        </a:rPr>
                        <a:t>5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5680099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l-GR" sz="2000" u="none" strike="noStrike" dirty="0">
                          <a:effectLst/>
                        </a:rPr>
                        <a:t>ρ</a:t>
                      </a:r>
                      <a:r>
                        <a:rPr lang="en-ID" sz="2000" u="none" strike="noStrike" dirty="0">
                          <a:effectLst/>
                        </a:rPr>
                        <a:t>max=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 smtClean="0">
                          <a:effectLst/>
                        </a:rPr>
                        <a:t>0,0</a:t>
                      </a:r>
                      <a:r>
                        <a:rPr lang="id-ID" sz="2000" u="none" strike="noStrike" dirty="0" smtClean="0">
                          <a:effectLst/>
                        </a:rPr>
                        <a:t>203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11359732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p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25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 (</a:t>
                      </a:r>
                      <a:r>
                        <a:rPr lang="en-ID" sz="2000" u="none" strike="noStrike" dirty="0" err="1">
                          <a:effectLst/>
                        </a:rPr>
                        <a:t>selimut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beton</a:t>
                      </a:r>
                      <a:r>
                        <a:rPr lang="en-ID" sz="2000" u="none" strike="noStrike" dirty="0">
                          <a:effectLst/>
                        </a:rPr>
                        <a:t>)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097916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Ф </a:t>
                      </a:r>
                      <a:r>
                        <a:rPr lang="en-ID" sz="2000" u="none" strike="noStrike" dirty="0" err="1">
                          <a:effectLst/>
                        </a:rPr>
                        <a:t>sengkang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8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87141614"/>
                  </a:ext>
                </a:extLst>
              </a:tr>
            </a:tbl>
          </a:graphicData>
        </a:graphic>
      </p:graphicFrame>
      <p:graphicFrame>
        <p:nvGraphicFramePr>
          <p:cNvPr id="3" name="Objek 2">
            <a:extLst>
              <a:ext uri="{FF2B5EF4-FFF2-40B4-BE49-F238E27FC236}">
                <a16:creationId xmlns:a16="http://schemas.microsoft.com/office/drawing/2014/main" id="{6B2747C0-357E-4F61-846C-9557328796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9971490"/>
              </p:ext>
            </p:extLst>
          </p:nvPr>
        </p:nvGraphicFramePr>
        <p:xfrm>
          <a:off x="5342021" y="487734"/>
          <a:ext cx="5041232" cy="26033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Equation" r:id="rId3" imgW="1536480" imgH="1803240" progId="Equation.3">
                  <p:embed/>
                </p:oleObj>
              </mc:Choice>
              <mc:Fallback>
                <p:oleObj name="Equation" r:id="rId3" imgW="1536480" imgH="180324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2021" y="487734"/>
                        <a:ext cx="5041232" cy="260339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0E066DA6-447E-412C-BDA1-7795ACB03F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95571"/>
              </p:ext>
            </p:extLst>
          </p:nvPr>
        </p:nvGraphicFramePr>
        <p:xfrm>
          <a:off x="6087979" y="3249201"/>
          <a:ext cx="5895474" cy="19043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3943">
                  <a:extLst>
                    <a:ext uri="{9D8B030D-6E8A-4147-A177-3AD203B41FA5}">
                      <a16:colId xmlns:a16="http://schemas.microsoft.com/office/drawing/2014/main" val="1384078986"/>
                    </a:ext>
                  </a:extLst>
                </a:gridCol>
                <a:gridCol w="3508293">
                  <a:extLst>
                    <a:ext uri="{9D8B030D-6E8A-4147-A177-3AD203B41FA5}">
                      <a16:colId xmlns:a16="http://schemas.microsoft.com/office/drawing/2014/main" val="1494371508"/>
                    </a:ext>
                  </a:extLst>
                </a:gridCol>
                <a:gridCol w="843238">
                  <a:extLst>
                    <a:ext uri="{9D8B030D-6E8A-4147-A177-3AD203B41FA5}">
                      <a16:colId xmlns:a16="http://schemas.microsoft.com/office/drawing/2014/main" val="421550228"/>
                    </a:ext>
                  </a:extLst>
                </a:gridCol>
              </a:tblGrid>
              <a:tr h="317385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s= ( b - (2p+2 Фskg + n ФTP))/(n-1)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23276240"/>
                  </a:ext>
                </a:extLst>
              </a:tr>
              <a:tr h="317385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30941549"/>
                  </a:ext>
                </a:extLst>
              </a:tr>
              <a:tr h="317385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 err="1">
                          <a:effectLst/>
                        </a:rPr>
                        <a:t>Syarat</a:t>
                      </a:r>
                      <a:r>
                        <a:rPr lang="en-ID" sz="1800" u="none" strike="noStrike" dirty="0">
                          <a:effectLst/>
                        </a:rPr>
                        <a:t> :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 err="1">
                          <a:effectLst/>
                        </a:rPr>
                        <a:t>ρmin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US" sz="1800" u="none" strike="noStrike" dirty="0">
                          <a:effectLst/>
                        </a:rPr>
                        <a:t> m</a:t>
                      </a:r>
                      <a:r>
                        <a:rPr lang="en-ID" sz="1800" u="none" strike="noStrike" dirty="0" err="1">
                          <a:effectLst/>
                        </a:rPr>
                        <a:t>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94556746"/>
                  </a:ext>
                </a:extLst>
              </a:tr>
              <a:tr h="317385">
                <a:tc>
                  <a:txBody>
                    <a:bodyPr/>
                    <a:lstStyle/>
                    <a:p>
                      <a:pPr algn="r" fontAlgn="b"/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min &lt; 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63785162"/>
                  </a:ext>
                </a:extLst>
              </a:tr>
              <a:tr h="317385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95581562"/>
                  </a:ext>
                </a:extLst>
              </a:tr>
              <a:tr h="317385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 smtClean="0">
                          <a:effectLst/>
                        </a:rPr>
                        <a:t>0,00</a:t>
                      </a:r>
                      <a:r>
                        <a:rPr lang="id-ID" sz="1800" u="none" strike="noStrike" dirty="0" smtClean="0">
                          <a:effectLst/>
                        </a:rPr>
                        <a:t>35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 smtClean="0">
                          <a:effectLst/>
                        </a:rPr>
                        <a:t>0,02</a:t>
                      </a:r>
                      <a:r>
                        <a:rPr lang="id-ID" sz="1800" u="none" strike="noStrike" dirty="0" smtClean="0">
                          <a:effectLst/>
                        </a:rPr>
                        <a:t>03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80041028"/>
                  </a:ext>
                </a:extLst>
              </a:tr>
            </a:tbl>
          </a:graphicData>
        </a:graphic>
      </p:graphicFrame>
      <p:sp>
        <p:nvSpPr>
          <p:cNvPr id="7" name="Persegi Panjang 6">
            <a:extLst>
              <a:ext uri="{FF2B5EF4-FFF2-40B4-BE49-F238E27FC236}">
                <a16:creationId xmlns:a16="http://schemas.microsoft.com/office/drawing/2014/main" id="{38479C2D-2457-4899-9C85-CAB359ED6AE6}"/>
              </a:ext>
            </a:extLst>
          </p:cNvPr>
          <p:cNvSpPr/>
          <p:nvPr/>
        </p:nvSpPr>
        <p:spPr>
          <a:xfrm>
            <a:off x="490333" y="5153511"/>
            <a:ext cx="20949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it-IT" dirty="0">
                <a:solidFill>
                  <a:srgbClr val="FF0000"/>
                </a:solidFill>
              </a:rPr>
              <a:t>Momen Maximum =</a:t>
            </a:r>
            <a:endParaRPr lang="it-IT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10A56B15-3F57-42A4-AD1D-BBC1D2BF69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2325779"/>
              </p:ext>
            </p:extLst>
          </p:nvPr>
        </p:nvGraphicFramePr>
        <p:xfrm>
          <a:off x="490333" y="5522298"/>
          <a:ext cx="3624467" cy="7752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3834">
                  <a:extLst>
                    <a:ext uri="{9D8B030D-6E8A-4147-A177-3AD203B41FA5}">
                      <a16:colId xmlns:a16="http://schemas.microsoft.com/office/drawing/2014/main" val="1948331758"/>
                    </a:ext>
                  </a:extLst>
                </a:gridCol>
                <a:gridCol w="1600633">
                  <a:extLst>
                    <a:ext uri="{9D8B030D-6E8A-4147-A177-3AD203B41FA5}">
                      <a16:colId xmlns:a16="http://schemas.microsoft.com/office/drawing/2014/main" val="594660182"/>
                    </a:ext>
                  </a:extLst>
                </a:gridCol>
              </a:tblGrid>
              <a:tr h="500921"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</a:t>
                      </a:r>
                      <a:r>
                        <a:rPr lang="id-ID" sz="1800" u="none" strike="noStrike" dirty="0" smtClean="0">
                          <a:effectLst/>
                        </a:rPr>
                        <a:t>Mtumpuan</a:t>
                      </a:r>
                      <a:r>
                        <a:rPr lang="en-ID" sz="1800" u="none" strike="noStrike" dirty="0" smtClean="0">
                          <a:effectLst/>
                        </a:rPr>
                        <a:t>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u="none" strike="noStrike" dirty="0" smtClean="0">
                          <a:effectLst/>
                        </a:rPr>
                        <a:t>39412 </a:t>
                      </a:r>
                      <a:r>
                        <a:rPr lang="en-ID" sz="1800" u="none" strike="noStrike" dirty="0" err="1" smtClean="0">
                          <a:effectLst/>
                        </a:rPr>
                        <a:t>N.m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58458839"/>
                  </a:ext>
                </a:extLst>
              </a:tr>
              <a:tr h="196503"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u="none" strike="noStrike" dirty="0" smtClean="0">
                          <a:effectLst/>
                        </a:rPr>
                        <a:t>M lapangan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u="none" strike="noStrike" dirty="0" smtClean="0">
                          <a:effectLst/>
                        </a:rPr>
                        <a:t>94671,99 </a:t>
                      </a:r>
                      <a:r>
                        <a:rPr lang="en-ID" sz="1800" u="none" strike="noStrike" dirty="0" err="1" smtClean="0">
                          <a:effectLst/>
                        </a:rPr>
                        <a:t>N.m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3983726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07506" y="3624572"/>
            <a:ext cx="4577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Jarak sisi luar antar tulangan pokok min 25 mm</a:t>
            </a:r>
            <a:endParaRPr lang="id-ID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87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9011" t="22411" r="17940" b="19911"/>
          <a:stretch/>
        </p:blipFill>
        <p:spPr>
          <a:xfrm>
            <a:off x="718457" y="457200"/>
            <a:ext cx="11025052" cy="599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648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403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91916" y="1311443"/>
            <a:ext cx="2394284" cy="38140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Oval 2"/>
          <p:cNvSpPr/>
          <p:nvPr/>
        </p:nvSpPr>
        <p:spPr>
          <a:xfrm>
            <a:off x="1910510" y="4455695"/>
            <a:ext cx="299286" cy="3292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Oval 3"/>
          <p:cNvSpPr/>
          <p:nvPr/>
        </p:nvSpPr>
        <p:spPr>
          <a:xfrm>
            <a:off x="2579267" y="4437637"/>
            <a:ext cx="299286" cy="3292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Oval 4"/>
          <p:cNvSpPr/>
          <p:nvPr/>
        </p:nvSpPr>
        <p:spPr>
          <a:xfrm>
            <a:off x="3216444" y="4443659"/>
            <a:ext cx="299286" cy="3292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7" name="Straight Connector 6"/>
          <p:cNvCxnSpPr/>
          <p:nvPr/>
        </p:nvCxnSpPr>
        <p:spPr>
          <a:xfrm>
            <a:off x="998621" y="5931568"/>
            <a:ext cx="3200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491916" y="5621144"/>
            <a:ext cx="0" cy="6954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886200" y="5556977"/>
            <a:ext cx="0" cy="6954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203187" y="5896673"/>
            <a:ext cx="9685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b</a:t>
            </a:r>
            <a:r>
              <a:rPr lang="id-ID" sz="1400" dirty="0" smtClean="0"/>
              <a:t>=200 mm</a:t>
            </a:r>
            <a:endParaRPr lang="id-ID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382408" y="3064559"/>
            <a:ext cx="9685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h=450 mm</a:t>
            </a:r>
            <a:endParaRPr lang="id-ID" sz="14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66675" y="1082842"/>
            <a:ext cx="0" cy="42832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733919" y="1311443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73166" y="5121443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559974" y="1082842"/>
            <a:ext cx="12022" cy="42832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4385507" y="1311443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4367475" y="4620327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4361454" y="5105602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559974" y="2746857"/>
            <a:ext cx="10486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d = 400 mm</a:t>
            </a:r>
            <a:endParaRPr lang="id-ID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4559974" y="4675064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d</a:t>
            </a:r>
            <a:r>
              <a:rPr lang="id-ID" sz="1400" dirty="0" smtClean="0"/>
              <a:t>’=50 mm</a:t>
            </a:r>
            <a:endParaRPr lang="id-ID" sz="1400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2209796" y="3980433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579267" y="3993758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886570" y="3980433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203802" y="3948635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060153" y="4322336"/>
            <a:ext cx="6273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2858071" y="4322336"/>
            <a:ext cx="6273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217449" y="4006857"/>
            <a:ext cx="25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935739" y="4037734"/>
            <a:ext cx="25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910510" y="1684421"/>
            <a:ext cx="1605220" cy="3100539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44" name="Straight Connector 43"/>
          <p:cNvCxnSpPr/>
          <p:nvPr/>
        </p:nvCxnSpPr>
        <p:spPr>
          <a:xfrm>
            <a:off x="3392899" y="830179"/>
            <a:ext cx="5775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3886200" y="709863"/>
            <a:ext cx="0" cy="2767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3515730" y="709856"/>
            <a:ext cx="0" cy="2767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3549328" y="530602"/>
            <a:ext cx="9156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P= 25 mm</a:t>
            </a:r>
            <a:endParaRPr lang="id-ID" sz="1400" dirty="0"/>
          </a:p>
        </p:txBody>
      </p:sp>
      <p:graphicFrame>
        <p:nvGraphicFramePr>
          <p:cNvPr id="35" name="Tabel 3">
            <a:extLst>
              <a:ext uri="{FF2B5EF4-FFF2-40B4-BE49-F238E27FC236}">
                <a16:creationId xmlns:a16="http://schemas.microsoft.com/office/drawing/2014/main" id="{0E066DA6-447E-412C-BDA1-7795ACB03F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433775"/>
              </p:ext>
            </p:extLst>
          </p:nvPr>
        </p:nvGraphicFramePr>
        <p:xfrm>
          <a:off x="5826722" y="714195"/>
          <a:ext cx="5895474" cy="20326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3943">
                  <a:extLst>
                    <a:ext uri="{9D8B030D-6E8A-4147-A177-3AD203B41FA5}">
                      <a16:colId xmlns:a16="http://schemas.microsoft.com/office/drawing/2014/main" val="1384078986"/>
                    </a:ext>
                  </a:extLst>
                </a:gridCol>
                <a:gridCol w="3508293">
                  <a:extLst>
                    <a:ext uri="{9D8B030D-6E8A-4147-A177-3AD203B41FA5}">
                      <a16:colId xmlns:a16="http://schemas.microsoft.com/office/drawing/2014/main" val="1494371508"/>
                    </a:ext>
                  </a:extLst>
                </a:gridCol>
                <a:gridCol w="843238">
                  <a:extLst>
                    <a:ext uri="{9D8B030D-6E8A-4147-A177-3AD203B41FA5}">
                      <a16:colId xmlns:a16="http://schemas.microsoft.com/office/drawing/2014/main" val="421550228"/>
                    </a:ext>
                  </a:extLst>
                </a:gridCol>
              </a:tblGrid>
              <a:tr h="338777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s= ( b - (2p+2 Фskg + n ФTP))/(n-1)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23276240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30941549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 err="1">
                          <a:effectLst/>
                        </a:rPr>
                        <a:t>Syarat</a:t>
                      </a:r>
                      <a:r>
                        <a:rPr lang="en-ID" sz="1800" u="none" strike="noStrike" dirty="0">
                          <a:effectLst/>
                        </a:rPr>
                        <a:t> :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 err="1">
                          <a:effectLst/>
                        </a:rPr>
                        <a:t>ρmin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US" sz="1800" u="none" strike="noStrike" dirty="0">
                          <a:effectLst/>
                        </a:rPr>
                        <a:t> m</a:t>
                      </a:r>
                      <a:r>
                        <a:rPr lang="en-ID" sz="1800" u="none" strike="noStrike" dirty="0" err="1">
                          <a:effectLst/>
                        </a:rPr>
                        <a:t>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94556746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r" fontAlgn="b"/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min &lt; 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63785162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95581562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>
                          <a:effectLst/>
                        </a:rPr>
                        <a:t>0,0056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0,02539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0,0342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8004102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65669" y="3372336"/>
            <a:ext cx="37016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s =( 200 – (2. 25 + 2. 8  + 3. 25))/(3-1) </a:t>
            </a:r>
          </a:p>
          <a:p>
            <a:r>
              <a:rPr lang="id-ID" dirty="0" smtClean="0"/>
              <a:t>S = (200 – (50 +16 +75)) /2</a:t>
            </a:r>
          </a:p>
          <a:p>
            <a:r>
              <a:rPr lang="id-ID" dirty="0" smtClean="0"/>
              <a:t>S = (200- 141)/2</a:t>
            </a:r>
          </a:p>
          <a:p>
            <a:r>
              <a:rPr lang="id-ID" dirty="0" smtClean="0"/>
              <a:t>S = 29,5 mm   &gt;  syarat 25 mm (oke)</a:t>
            </a:r>
            <a:endParaRPr lang="id-ID" dirty="0"/>
          </a:p>
        </p:txBody>
      </p:sp>
      <p:sp>
        <p:nvSpPr>
          <p:cNvPr id="41" name="TextBox 40"/>
          <p:cNvSpPr txBox="1"/>
          <p:nvPr/>
        </p:nvSpPr>
        <p:spPr>
          <a:xfrm>
            <a:off x="6155795" y="4636674"/>
            <a:ext cx="41526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s =( 200 – (2. 25 + 2. 8  + 4. 25))/(4-1) </a:t>
            </a:r>
          </a:p>
          <a:p>
            <a:r>
              <a:rPr lang="id-ID" dirty="0" smtClean="0"/>
              <a:t>S = (200 – (50 +16 +100)) /3</a:t>
            </a:r>
          </a:p>
          <a:p>
            <a:r>
              <a:rPr lang="id-ID" dirty="0" smtClean="0"/>
              <a:t>S = (200- 166)/</a:t>
            </a:r>
            <a:r>
              <a:rPr lang="id-ID" dirty="0"/>
              <a:t>3</a:t>
            </a:r>
            <a:endParaRPr lang="id-ID" dirty="0" smtClean="0"/>
          </a:p>
          <a:p>
            <a:r>
              <a:rPr lang="id-ID" dirty="0" smtClean="0"/>
              <a:t>S = 11,33 mm   &lt;  syarat 25 mm (tidak oke)</a:t>
            </a:r>
            <a:endParaRPr lang="id-ID" dirty="0"/>
          </a:p>
        </p:txBody>
      </p:sp>
      <p:sp>
        <p:nvSpPr>
          <p:cNvPr id="42" name="Oval 41"/>
          <p:cNvSpPr/>
          <p:nvPr/>
        </p:nvSpPr>
        <p:spPr>
          <a:xfrm>
            <a:off x="1916750" y="3928906"/>
            <a:ext cx="299286" cy="3292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3" name="Oval 42"/>
          <p:cNvSpPr/>
          <p:nvPr/>
        </p:nvSpPr>
        <p:spPr>
          <a:xfrm>
            <a:off x="3171721" y="3919014"/>
            <a:ext cx="299286" cy="3292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3" name="Straight Connector 12"/>
          <p:cNvCxnSpPr/>
          <p:nvPr/>
        </p:nvCxnSpPr>
        <p:spPr>
          <a:xfrm>
            <a:off x="-147641" y="3274782"/>
            <a:ext cx="5888596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42" idx="3"/>
          </p:cNvCxnSpPr>
          <p:nvPr/>
        </p:nvCxnSpPr>
        <p:spPr>
          <a:xfrm flipH="1">
            <a:off x="352525" y="4209951"/>
            <a:ext cx="1608054" cy="33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495054" y="4441118"/>
            <a:ext cx="1608054" cy="33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125628" y="4133857"/>
            <a:ext cx="25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3424165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BEA26B2-42C1-4B58-B549-529CD0DBCE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Sekian</a:t>
            </a:r>
            <a:r>
              <a:rPr lang="en-US" dirty="0"/>
              <a:t> dan </a:t>
            </a:r>
            <a:r>
              <a:rPr lang="en-US" dirty="0" err="1"/>
              <a:t>terima</a:t>
            </a:r>
            <a:r>
              <a:rPr lang="en-US" dirty="0"/>
              <a:t> </a:t>
            </a:r>
            <a:r>
              <a:rPr lang="en-US" dirty="0" err="1"/>
              <a:t>kasih</a:t>
            </a:r>
            <a:endParaRPr lang="en-ID" dirty="0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A1869CDE-71EF-4C17-A055-B960088F69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181997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Semoga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memahami</a:t>
            </a:r>
            <a:r>
              <a:rPr lang="en-US" dirty="0"/>
              <a:t>.</a:t>
            </a:r>
          </a:p>
          <a:p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datang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sendirinya</a:t>
            </a:r>
            <a:r>
              <a:rPr lang="en-US" dirty="0"/>
              <a:t>, </a:t>
            </a:r>
            <a:r>
              <a:rPr lang="en-US" dirty="0" err="1"/>
              <a:t>tapi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dicari</a:t>
            </a:r>
            <a:r>
              <a:rPr lang="en-US" dirty="0"/>
              <a:t> dan </a:t>
            </a:r>
            <a:r>
              <a:rPr lang="en-US" dirty="0" err="1"/>
              <a:t>dipahami</a:t>
            </a:r>
            <a:r>
              <a:rPr lang="en-US" dirty="0"/>
              <a:t>.</a:t>
            </a:r>
          </a:p>
          <a:p>
            <a:r>
              <a:rPr lang="en-ID" dirty="0" err="1"/>
              <a:t>Hargailah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yang </a:t>
            </a:r>
            <a:r>
              <a:rPr lang="en-ID" dirty="0" err="1"/>
              <a:t>diberikan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bermanfaat</a:t>
            </a:r>
            <a:r>
              <a:rPr lang="en-ID" dirty="0"/>
              <a:t> </a:t>
            </a:r>
            <a:r>
              <a:rPr lang="en-ID" dirty="0" err="1"/>
              <a:t>dikemudian</a:t>
            </a:r>
            <a:r>
              <a:rPr lang="en-ID" dirty="0"/>
              <a:t> </a:t>
            </a:r>
            <a:r>
              <a:rPr lang="en-ID" dirty="0" err="1"/>
              <a:t>hari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222202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</TotalTime>
  <Words>573</Words>
  <Application>Microsoft Office PowerPoint</Application>
  <PresentationFormat>Widescreen</PresentationFormat>
  <Paragraphs>149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Tema Office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Sekian dan 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Presentasi PowerPoint</dc:title>
  <dc:creator>iwz</dc:creator>
  <cp:lastModifiedBy>Agung Kristiawan</cp:lastModifiedBy>
  <cp:revision>45</cp:revision>
  <dcterms:created xsi:type="dcterms:W3CDTF">2020-04-02T14:28:39Z</dcterms:created>
  <dcterms:modified xsi:type="dcterms:W3CDTF">2021-05-11T12:46:57Z</dcterms:modified>
</cp:coreProperties>
</file>