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92" r:id="rId18"/>
    <p:sldId id="275" r:id="rId19"/>
    <p:sldId id="276" r:id="rId20"/>
    <p:sldId id="278" r:id="rId21"/>
    <p:sldId id="279" r:id="rId22"/>
    <p:sldId id="280" r:id="rId23"/>
    <p:sldId id="281" r:id="rId24"/>
    <p:sldId id="282" r:id="rId25"/>
    <p:sldId id="283" r:id="rId26"/>
    <p:sldId id="291" r:id="rId27"/>
    <p:sldId id="286" r:id="rId28"/>
    <p:sldId id="288" r:id="rId29"/>
    <p:sldId id="289" r:id="rId30"/>
    <p:sldId id="290" r:id="rId31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54358C-F357-40FF-8C27-FCD329111ABC}" type="datetimeFigureOut">
              <a:rPr lang="id-ID" smtClean="0"/>
              <a:t>22/03/2017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5FA218-5E47-40FE-A247-F954CC3EB39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94878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5FA218-5E47-40FE-A247-F954CC3EB39B}" type="slidenum">
              <a:rPr lang="id-ID" smtClean="0"/>
              <a:t>26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03381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BDF3-3E1B-4FA1-90B6-079E72DC2D03}" type="datetimeFigureOut">
              <a:rPr lang="id-ID" smtClean="0"/>
              <a:t>22/03/2017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CD371-E9E2-4BC7-AB32-E9E8D316945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9004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BDF3-3E1B-4FA1-90B6-079E72DC2D03}" type="datetimeFigureOut">
              <a:rPr lang="id-ID" smtClean="0"/>
              <a:t>22/03/2017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CD371-E9E2-4BC7-AB32-E9E8D316945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9253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BDF3-3E1B-4FA1-90B6-079E72DC2D03}" type="datetimeFigureOut">
              <a:rPr lang="id-ID" smtClean="0"/>
              <a:t>22/03/2017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CD371-E9E2-4BC7-AB32-E9E8D316945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4292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BDF3-3E1B-4FA1-90B6-079E72DC2D03}" type="datetimeFigureOut">
              <a:rPr lang="id-ID" smtClean="0"/>
              <a:t>22/03/2017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CD371-E9E2-4BC7-AB32-E9E8D316945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04845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BDF3-3E1B-4FA1-90B6-079E72DC2D03}" type="datetimeFigureOut">
              <a:rPr lang="id-ID" smtClean="0"/>
              <a:t>22/03/2017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CD371-E9E2-4BC7-AB32-E9E8D316945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787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BDF3-3E1B-4FA1-90B6-079E72DC2D03}" type="datetimeFigureOut">
              <a:rPr lang="id-ID" smtClean="0"/>
              <a:t>22/03/2017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CD371-E9E2-4BC7-AB32-E9E8D316945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5354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BDF3-3E1B-4FA1-90B6-079E72DC2D03}" type="datetimeFigureOut">
              <a:rPr lang="id-ID" smtClean="0"/>
              <a:t>22/03/2017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CD371-E9E2-4BC7-AB32-E9E8D316945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75818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BDF3-3E1B-4FA1-90B6-079E72DC2D03}" type="datetimeFigureOut">
              <a:rPr lang="id-ID" smtClean="0"/>
              <a:t>22/03/2017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CD371-E9E2-4BC7-AB32-E9E8D316945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50429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BDF3-3E1B-4FA1-90B6-079E72DC2D03}" type="datetimeFigureOut">
              <a:rPr lang="id-ID" smtClean="0"/>
              <a:t>22/03/2017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CD371-E9E2-4BC7-AB32-E9E8D316945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62405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BDF3-3E1B-4FA1-90B6-079E72DC2D03}" type="datetimeFigureOut">
              <a:rPr lang="id-ID" smtClean="0"/>
              <a:t>22/03/2017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CD371-E9E2-4BC7-AB32-E9E8D316945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6098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BBDF3-3E1B-4FA1-90B6-079E72DC2D03}" type="datetimeFigureOut">
              <a:rPr lang="id-ID" smtClean="0"/>
              <a:t>22/03/2017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CD371-E9E2-4BC7-AB32-E9E8D316945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6375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BBDF3-3E1B-4FA1-90B6-079E72DC2D03}" type="datetimeFigureOut">
              <a:rPr lang="id-ID" smtClean="0"/>
              <a:t>22/03/2017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CD371-E9E2-4BC7-AB32-E9E8D3169451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712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desylvia.files.wordpress.com/2010/09/minus_hexa.jp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7803588" cy="5305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id-ID" dirty="0"/>
              <a:t/>
            </a:r>
            <a:br>
              <a:rPr lang="id-ID" dirty="0"/>
            </a:br>
            <a:r>
              <a:rPr lang="id-ID" b="1" dirty="0"/>
              <a:t>SISTEM BILANGAN DAN REPRESENTASI DATA</a:t>
            </a: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sp>
        <p:nvSpPr>
          <p:cNvPr id="4" name="AutoShape 2" descr="Hasil gambar untuk sistem bilanga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61235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id-ID" dirty="0" smtClean="0"/>
              <a:t>ALU (Arithmetic Logic Unit)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 smtClean="0"/>
              <a:t>Ada </a:t>
            </a:r>
            <a:r>
              <a:rPr lang="en-US" sz="3600" dirty="0" err="1"/>
              <a:t>empat</a:t>
            </a:r>
            <a:r>
              <a:rPr lang="en-US" sz="3600" dirty="0"/>
              <a:t> </a:t>
            </a:r>
            <a:r>
              <a:rPr lang="en-US" sz="3600" dirty="0" err="1"/>
              <a:t>operasi</a:t>
            </a:r>
            <a:r>
              <a:rPr lang="en-US" sz="3600" dirty="0"/>
              <a:t> </a:t>
            </a:r>
            <a:r>
              <a:rPr lang="en-US" sz="3600" dirty="0" err="1"/>
              <a:t>dasar</a:t>
            </a:r>
            <a:r>
              <a:rPr lang="en-US" sz="3600" dirty="0"/>
              <a:t> yang </a:t>
            </a:r>
            <a:r>
              <a:rPr lang="en-US" sz="3600" dirty="0" err="1"/>
              <a:t>dilakukan</a:t>
            </a:r>
            <a:r>
              <a:rPr lang="en-US" sz="3600" dirty="0"/>
              <a:t> </a:t>
            </a:r>
            <a:r>
              <a:rPr lang="en-US" sz="3600" dirty="0" err="1"/>
              <a:t>oleh</a:t>
            </a:r>
            <a:r>
              <a:rPr lang="en-US" sz="3600" dirty="0"/>
              <a:t> unit </a:t>
            </a:r>
            <a:r>
              <a:rPr lang="en-US" sz="3600" dirty="0" smtClean="0"/>
              <a:t>ALU</a:t>
            </a:r>
            <a:r>
              <a:rPr lang="id-ID" sz="3600" dirty="0" smtClean="0"/>
              <a:t> :</a:t>
            </a:r>
          </a:p>
          <a:p>
            <a:pPr marL="0" indent="0">
              <a:buNone/>
            </a:pPr>
            <a:endParaRPr lang="id-ID" sz="3600" dirty="0" smtClean="0"/>
          </a:p>
          <a:p>
            <a:pPr>
              <a:buFont typeface="Wingdings" pitchFamily="2" charset="2"/>
              <a:buChar char="q"/>
            </a:pPr>
            <a:r>
              <a:rPr lang="en-US" sz="3600" dirty="0" err="1" smtClean="0"/>
              <a:t>ADDed</a:t>
            </a:r>
            <a:r>
              <a:rPr lang="en-US" sz="3600" dirty="0" smtClean="0"/>
              <a:t> </a:t>
            </a:r>
            <a:r>
              <a:rPr lang="en-US" sz="3600" dirty="0"/>
              <a:t>(</a:t>
            </a:r>
            <a:r>
              <a:rPr lang="en-US" sz="3600" dirty="0" err="1"/>
              <a:t>penjumlahan</a:t>
            </a:r>
            <a:r>
              <a:rPr lang="en-US" sz="3600" dirty="0"/>
              <a:t>), </a:t>
            </a:r>
            <a:endParaRPr lang="id-ID" sz="3600" dirty="0" smtClean="0"/>
          </a:p>
          <a:p>
            <a:pPr>
              <a:buFont typeface="Wingdings" pitchFamily="2" charset="2"/>
              <a:buChar char="q"/>
            </a:pPr>
            <a:r>
              <a:rPr lang="en-US" sz="3600" dirty="0" err="1" smtClean="0"/>
              <a:t>SUBtract</a:t>
            </a:r>
            <a:r>
              <a:rPr lang="en-US" sz="3600" dirty="0" smtClean="0"/>
              <a:t> </a:t>
            </a:r>
            <a:r>
              <a:rPr lang="en-US" sz="3600" dirty="0"/>
              <a:t>(</a:t>
            </a:r>
            <a:r>
              <a:rPr lang="en-US" sz="3600" dirty="0" err="1"/>
              <a:t>pengurangan</a:t>
            </a:r>
            <a:r>
              <a:rPr lang="en-US" sz="3600" dirty="0"/>
              <a:t>), </a:t>
            </a:r>
            <a:endParaRPr lang="id-ID" sz="3600" dirty="0" smtClean="0"/>
          </a:p>
          <a:p>
            <a:pPr>
              <a:buFont typeface="Wingdings" pitchFamily="2" charset="2"/>
              <a:buChar char="q"/>
            </a:pPr>
            <a:r>
              <a:rPr lang="en-US" sz="3600" dirty="0" err="1" smtClean="0"/>
              <a:t>MULtiplication</a:t>
            </a:r>
            <a:r>
              <a:rPr lang="en-US" sz="3600" dirty="0" smtClean="0"/>
              <a:t> </a:t>
            </a:r>
            <a:r>
              <a:rPr lang="en-US" sz="3600" dirty="0"/>
              <a:t>(</a:t>
            </a:r>
            <a:r>
              <a:rPr lang="en-US" sz="3600" dirty="0" err="1"/>
              <a:t>perkalian</a:t>
            </a:r>
            <a:r>
              <a:rPr lang="en-US" sz="3600" dirty="0"/>
              <a:t>), </a:t>
            </a:r>
            <a:endParaRPr lang="id-ID" sz="3600" dirty="0"/>
          </a:p>
          <a:p>
            <a:pPr>
              <a:buFont typeface="Wingdings" pitchFamily="2" charset="2"/>
              <a:buChar char="q"/>
            </a:pPr>
            <a:r>
              <a:rPr lang="en-US" sz="3600" dirty="0" err="1" smtClean="0"/>
              <a:t>DIVision</a:t>
            </a:r>
            <a:r>
              <a:rPr lang="en-US" sz="3600" dirty="0" smtClean="0"/>
              <a:t> </a:t>
            </a:r>
            <a:r>
              <a:rPr lang="en-US" sz="3600" dirty="0"/>
              <a:t>(</a:t>
            </a:r>
            <a:r>
              <a:rPr lang="en-US" sz="3600" dirty="0" err="1"/>
              <a:t>pembagian</a:t>
            </a:r>
            <a:r>
              <a:rPr lang="en-US" sz="3600" dirty="0"/>
              <a:t>). </a:t>
            </a:r>
            <a:endParaRPr lang="id-ID" sz="3600" dirty="0" smtClean="0"/>
          </a:p>
          <a:p>
            <a:pPr>
              <a:buFont typeface="Wingdings" pitchFamily="2" charset="2"/>
              <a:buChar char="q"/>
            </a:pPr>
            <a:endParaRPr lang="id-ID" sz="3600" dirty="0" smtClean="0"/>
          </a:p>
          <a:p>
            <a:pPr marL="0" indent="0">
              <a:buNone/>
            </a:pPr>
            <a:r>
              <a:rPr lang="en-US" sz="3600" dirty="0" err="1" smtClean="0"/>
              <a:t>Bila</a:t>
            </a:r>
            <a:r>
              <a:rPr lang="en-US" sz="3600" dirty="0" smtClean="0"/>
              <a:t> </a:t>
            </a:r>
            <a:r>
              <a:rPr lang="en-US" sz="3600" dirty="0" err="1"/>
              <a:t>skema</a:t>
            </a:r>
            <a:r>
              <a:rPr lang="en-US" sz="3600" dirty="0"/>
              <a:t> </a:t>
            </a:r>
            <a:r>
              <a:rPr lang="en-US" sz="3600" dirty="0" err="1"/>
              <a:t>operasi</a:t>
            </a:r>
            <a:r>
              <a:rPr lang="en-US" sz="3600" dirty="0"/>
              <a:t> </a:t>
            </a:r>
            <a:r>
              <a:rPr lang="en-US" sz="3600" dirty="0" err="1"/>
              <a:t>arithmatika</a:t>
            </a:r>
            <a:r>
              <a:rPr lang="en-US" sz="3600" dirty="0"/>
              <a:t> </a:t>
            </a:r>
            <a:r>
              <a:rPr lang="en-US" sz="3600" dirty="0" err="1"/>
              <a:t>manusia</a:t>
            </a:r>
            <a:r>
              <a:rPr lang="en-US" sz="3600" dirty="0"/>
              <a:t> </a:t>
            </a:r>
            <a:r>
              <a:rPr lang="en-US" sz="3600" dirty="0" err="1"/>
              <a:t>menggunakan</a:t>
            </a:r>
            <a:r>
              <a:rPr lang="en-US" sz="3600" dirty="0"/>
              <a:t> basis </a:t>
            </a:r>
            <a:r>
              <a:rPr lang="en-US" sz="3600" dirty="0" err="1"/>
              <a:t>bilangan</a:t>
            </a:r>
            <a:r>
              <a:rPr lang="en-US" sz="3600" dirty="0"/>
              <a:t> 10 (</a:t>
            </a:r>
            <a:r>
              <a:rPr lang="en-US" sz="3600" dirty="0" err="1"/>
              <a:t>DECimal</a:t>
            </a:r>
            <a:r>
              <a:rPr lang="en-US" sz="3600" dirty="0"/>
              <a:t>), </a:t>
            </a:r>
            <a:r>
              <a:rPr lang="en-US" sz="3600" dirty="0" err="1"/>
              <a:t>maka</a:t>
            </a:r>
            <a:r>
              <a:rPr lang="en-US" sz="3600" dirty="0"/>
              <a:t> </a:t>
            </a:r>
            <a:r>
              <a:rPr lang="en-US" sz="3600" dirty="0" err="1"/>
              <a:t>mesin</a:t>
            </a:r>
            <a:r>
              <a:rPr lang="en-US" sz="3600" dirty="0"/>
              <a:t> </a:t>
            </a:r>
            <a:r>
              <a:rPr lang="en-US" sz="3600" dirty="0" err="1"/>
              <a:t>menggunakan</a:t>
            </a:r>
            <a:r>
              <a:rPr lang="en-US" sz="3600" dirty="0"/>
              <a:t> basis </a:t>
            </a:r>
            <a:r>
              <a:rPr lang="en-US" sz="3600" dirty="0" err="1"/>
              <a:t>bilangan</a:t>
            </a:r>
            <a:r>
              <a:rPr lang="en-US" sz="3600" dirty="0"/>
              <a:t> </a:t>
            </a:r>
            <a:r>
              <a:rPr lang="en-US" sz="3600" dirty="0" err="1"/>
              <a:t>biner</a:t>
            </a:r>
            <a:r>
              <a:rPr lang="en-US" sz="3600" dirty="0"/>
              <a:t> (basis </a:t>
            </a:r>
            <a:r>
              <a:rPr lang="en-US" sz="3600" dirty="0" err="1"/>
              <a:t>bilangan</a:t>
            </a:r>
            <a:r>
              <a:rPr lang="en-US" sz="3600" dirty="0"/>
              <a:t> 2) yang </a:t>
            </a:r>
            <a:r>
              <a:rPr lang="en-US" sz="3600" dirty="0" err="1"/>
              <a:t>disebut</a:t>
            </a:r>
            <a:r>
              <a:rPr lang="en-US" sz="3600" dirty="0"/>
              <a:t> </a:t>
            </a:r>
            <a:r>
              <a:rPr lang="en-US" sz="3600" dirty="0" err="1"/>
              <a:t>BINary</a:t>
            </a:r>
            <a:r>
              <a:rPr lang="en-US" sz="3600" dirty="0"/>
              <a:t>. </a:t>
            </a:r>
            <a:endParaRPr lang="id-ID" sz="3600" dirty="0" smtClean="0"/>
          </a:p>
          <a:p>
            <a:pPr marL="0" indent="0">
              <a:buNone/>
            </a:pPr>
            <a:r>
              <a:rPr lang="en-US" sz="3600" dirty="0" smtClean="0"/>
              <a:t>Agar </a:t>
            </a:r>
            <a:r>
              <a:rPr lang="en-US" sz="3600" dirty="0" err="1"/>
              <a:t>memudahkan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melakukan</a:t>
            </a:r>
            <a:r>
              <a:rPr lang="en-US" sz="3600" dirty="0"/>
              <a:t> </a:t>
            </a:r>
            <a:r>
              <a:rPr lang="en-US" sz="3600" dirty="0" err="1"/>
              <a:t>perhitungan</a:t>
            </a:r>
            <a:r>
              <a:rPr lang="en-US" sz="3600" dirty="0"/>
              <a:t>, </a:t>
            </a:r>
            <a:r>
              <a:rPr lang="en-US" sz="3600" dirty="0" err="1"/>
              <a:t>terlebih</a:t>
            </a:r>
            <a:r>
              <a:rPr lang="en-US" sz="3600" dirty="0"/>
              <a:t> </a:t>
            </a:r>
            <a:r>
              <a:rPr lang="en-US" sz="3600" dirty="0" err="1"/>
              <a:t>harus</a:t>
            </a:r>
            <a:r>
              <a:rPr lang="en-US" sz="3600" dirty="0"/>
              <a:t> </a:t>
            </a:r>
            <a:r>
              <a:rPr lang="en-US" sz="3600" dirty="0" err="1"/>
              <a:t>dipahami</a:t>
            </a:r>
            <a:r>
              <a:rPr lang="en-US" sz="3600" dirty="0"/>
              <a:t> </a:t>
            </a:r>
            <a:r>
              <a:rPr lang="en-US" sz="3600" dirty="0" err="1"/>
              <a:t>konversi</a:t>
            </a:r>
            <a:r>
              <a:rPr lang="en-US" sz="3600" dirty="0"/>
              <a:t> </a:t>
            </a:r>
            <a:r>
              <a:rPr lang="en-US" sz="3600" dirty="0" err="1"/>
              <a:t>antara</a:t>
            </a:r>
            <a:r>
              <a:rPr lang="en-US" sz="3600" dirty="0"/>
              <a:t> basis </a:t>
            </a:r>
            <a:r>
              <a:rPr lang="en-US" sz="3600" dirty="0" err="1"/>
              <a:t>bilangan</a:t>
            </a:r>
            <a:r>
              <a:rPr lang="en-US" sz="3600" dirty="0"/>
              <a:t> yang </a:t>
            </a:r>
            <a:r>
              <a:rPr lang="en-US" sz="3600" dirty="0" err="1"/>
              <a:t>digunakan</a:t>
            </a:r>
            <a:r>
              <a:rPr lang="en-US" sz="3600" dirty="0"/>
              <a:t> </a:t>
            </a:r>
            <a:r>
              <a:rPr lang="en-US" sz="3600" dirty="0" err="1"/>
              <a:t>manusia</a:t>
            </a:r>
            <a:r>
              <a:rPr lang="en-US" sz="3600" dirty="0"/>
              <a:t> (</a:t>
            </a:r>
            <a:r>
              <a:rPr lang="en-US" sz="3600" dirty="0" err="1"/>
              <a:t>DECimal</a:t>
            </a:r>
            <a:r>
              <a:rPr lang="en-US" sz="3600" dirty="0"/>
              <a:t>) </a:t>
            </a:r>
            <a:r>
              <a:rPr lang="en-US" sz="3600" dirty="0" err="1"/>
              <a:t>dan</a:t>
            </a:r>
            <a:r>
              <a:rPr lang="en-US" sz="3600" dirty="0"/>
              <a:t> basis </a:t>
            </a:r>
            <a:r>
              <a:rPr lang="en-US" sz="3600" dirty="0" err="1"/>
              <a:t>bilangan</a:t>
            </a:r>
            <a:r>
              <a:rPr lang="en-US" sz="3600" dirty="0"/>
              <a:t> yang </a:t>
            </a:r>
            <a:r>
              <a:rPr lang="en-US" sz="3600" dirty="0" err="1"/>
              <a:t>digunakan</a:t>
            </a:r>
            <a:r>
              <a:rPr lang="en-US" sz="3600" dirty="0"/>
              <a:t> </a:t>
            </a:r>
            <a:r>
              <a:rPr lang="en-US" sz="3600" dirty="0" err="1"/>
              <a:t>mesin</a:t>
            </a:r>
            <a:r>
              <a:rPr lang="en-US" sz="3600" dirty="0"/>
              <a:t> (</a:t>
            </a:r>
            <a:r>
              <a:rPr lang="en-US" sz="3600" dirty="0" err="1"/>
              <a:t>BINary</a:t>
            </a:r>
            <a:r>
              <a:rPr lang="en-US" sz="3600" dirty="0"/>
              <a:t>, </a:t>
            </a:r>
            <a:r>
              <a:rPr lang="en-US" sz="3600" dirty="0" err="1"/>
              <a:t>OCTadecimal</a:t>
            </a:r>
            <a:r>
              <a:rPr lang="en-US" sz="3600" dirty="0"/>
              <a:t>, </a:t>
            </a:r>
            <a:r>
              <a:rPr lang="en-US" sz="3600" dirty="0" err="1"/>
              <a:t>HEXadecimal</a:t>
            </a:r>
            <a:r>
              <a:rPr lang="en-US" sz="3600" dirty="0"/>
              <a:t>).</a:t>
            </a:r>
            <a:endParaRPr lang="id-ID" sz="3600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53782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d-ID" dirty="0" smtClean="0"/>
              <a:t>MANUSIA </a:t>
            </a:r>
            <a:r>
              <a:rPr lang="id-ID" dirty="0" smtClean="0">
                <a:sym typeface="Wingdings" pitchFamily="2" charset="2"/>
              </a:rPr>
              <a:t> Basis 10 (DECimal)</a:t>
            </a:r>
          </a:p>
          <a:p>
            <a:pPr marL="0" indent="0">
              <a:buNone/>
            </a:pPr>
            <a:r>
              <a:rPr lang="id-ID" dirty="0" smtClean="0">
                <a:sym typeface="Wingdings" pitchFamily="2" charset="2"/>
              </a:rPr>
              <a:t>MESIN  mengenal 3 basis bilangan 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Basis </a:t>
            </a:r>
            <a:r>
              <a:rPr lang="en-US" dirty="0" err="1"/>
              <a:t>Bilangan</a:t>
            </a:r>
            <a:r>
              <a:rPr lang="en-US" dirty="0"/>
              <a:t> 2 (Binary- digit,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data</a:t>
            </a:r>
            <a:r>
              <a:rPr lang="en-US" dirty="0" smtClean="0"/>
              <a:t>)</a:t>
            </a:r>
            <a:endParaRPr lang="id-ID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Basis </a:t>
            </a:r>
            <a:r>
              <a:rPr lang="en-US" dirty="0" err="1"/>
              <a:t>Bilangan</a:t>
            </a:r>
            <a:r>
              <a:rPr lang="en-US" dirty="0"/>
              <a:t> 8 (</a:t>
            </a:r>
            <a:r>
              <a:rPr lang="en-US" dirty="0" err="1"/>
              <a:t>Octadecimal</a:t>
            </a:r>
            <a:r>
              <a:rPr lang="en-US" dirty="0"/>
              <a:t>,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pengalamatan</a:t>
            </a:r>
            <a:r>
              <a:rPr lang="en-US" dirty="0"/>
              <a:t> di </a:t>
            </a:r>
            <a:r>
              <a:rPr lang="en-US" dirty="0" err="1" smtClean="0"/>
              <a:t>memori</a:t>
            </a:r>
            <a:r>
              <a:rPr lang="en-US" dirty="0" smtClean="0"/>
              <a:t>)</a:t>
            </a:r>
            <a:endParaRPr lang="id-ID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Basis </a:t>
            </a:r>
            <a:r>
              <a:rPr lang="en-US" dirty="0" err="1"/>
              <a:t>Bilangan</a:t>
            </a:r>
            <a:r>
              <a:rPr lang="en-US" dirty="0"/>
              <a:t> 16 (Hexadecimal, </a:t>
            </a:r>
            <a:r>
              <a:rPr lang="en-US" dirty="0" err="1"/>
              <a:t>biasanya</a:t>
            </a:r>
            <a:r>
              <a:rPr lang="en-US" dirty="0"/>
              <a:t> 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pengalamatan</a:t>
            </a:r>
            <a:r>
              <a:rPr lang="en-US" dirty="0"/>
              <a:t> di </a:t>
            </a:r>
            <a:r>
              <a:rPr lang="en-US" dirty="0" err="1"/>
              <a:t>memori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urusan</a:t>
            </a:r>
            <a:r>
              <a:rPr lang="en-US" dirty="0"/>
              <a:t> </a:t>
            </a:r>
            <a:r>
              <a:rPr lang="en-US" dirty="0" err="1"/>
              <a:t>pengkodean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 smtClean="0"/>
              <a:t>)</a:t>
            </a: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456175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DECimal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id-ID" dirty="0" smtClean="0"/>
              <a:t>B</a:t>
            </a:r>
            <a:r>
              <a:rPr lang="en-US" dirty="0" err="1" smtClean="0"/>
              <a:t>asis</a:t>
            </a:r>
            <a:r>
              <a:rPr lang="en-US" dirty="0" smtClean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rentang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0 </a:t>
            </a:r>
            <a:r>
              <a:rPr lang="en-US" dirty="0" err="1"/>
              <a:t>s.d</a:t>
            </a:r>
            <a:r>
              <a:rPr lang="en-US" dirty="0"/>
              <a:t> 9, </a:t>
            </a:r>
            <a:r>
              <a:rPr lang="en-US" dirty="0" err="1"/>
              <a:t>selengkapnya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/>
              <a:t>0,1,2,3,4,5,6,7,8,9. </a:t>
            </a:r>
            <a:endParaRPr lang="id-ID" dirty="0" smtClean="0"/>
          </a:p>
          <a:p>
            <a:pPr marL="0" lvl="0" indent="0">
              <a:buNone/>
            </a:pP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demikian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disimpulkan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9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gabungan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reset </a:t>
            </a:r>
            <a:r>
              <a:rPr lang="en-US" dirty="0" err="1"/>
              <a:t>angka</a:t>
            </a:r>
            <a:r>
              <a:rPr lang="en-US" dirty="0"/>
              <a:t> 1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rentang</a:t>
            </a:r>
            <a:r>
              <a:rPr lang="en-US" dirty="0"/>
              <a:t> 0 </a:t>
            </a:r>
            <a:r>
              <a:rPr lang="en-US" dirty="0" err="1"/>
              <a:t>s.d</a:t>
            </a:r>
            <a:r>
              <a:rPr lang="en-US" dirty="0"/>
              <a:t> 9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seterusnya</a:t>
            </a:r>
            <a:r>
              <a:rPr lang="en-US" dirty="0"/>
              <a:t>.</a:t>
            </a:r>
            <a:endParaRPr lang="id-ID" dirty="0"/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503177"/>
            <a:ext cx="5040560" cy="109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5872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BINary</a:t>
            </a:r>
            <a:r>
              <a:rPr lang="en-US" dirty="0"/>
              <a:t> digit / BIT </a:t>
            </a:r>
            <a:r>
              <a:rPr lang="en-US" dirty="0" smtClean="0"/>
              <a:t>(</a:t>
            </a:r>
            <a:r>
              <a:rPr lang="en-US" dirty="0" err="1" smtClean="0"/>
              <a:t>Bilangan</a:t>
            </a:r>
            <a:r>
              <a:rPr lang="en-US" dirty="0" smtClean="0"/>
              <a:t> </a:t>
            </a:r>
            <a:r>
              <a:rPr lang="en-US" dirty="0" err="1"/>
              <a:t>Biner</a:t>
            </a:r>
            <a:r>
              <a:rPr lang="en-US" dirty="0"/>
              <a:t>)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basis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smtClean="0"/>
              <a:t>0</a:t>
            </a:r>
            <a:r>
              <a:rPr lang="id-ID" dirty="0" smtClean="0"/>
              <a:t> dan </a:t>
            </a:r>
            <a:r>
              <a:rPr lang="en-US" dirty="0" smtClean="0"/>
              <a:t>1</a:t>
            </a:r>
            <a:endParaRPr lang="id-ID" dirty="0"/>
          </a:p>
          <a:p>
            <a:pPr marL="0" indent="0">
              <a:buNone/>
            </a:pPr>
            <a:endParaRPr lang="id-ID" dirty="0" smtClean="0"/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619" y="3266374"/>
            <a:ext cx="5037621" cy="138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7510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OCTadecimal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basis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rentang</a:t>
            </a:r>
            <a:r>
              <a:rPr lang="en-US" dirty="0"/>
              <a:t>: 0 </a:t>
            </a:r>
            <a:r>
              <a:rPr lang="en-US" dirty="0" err="1"/>
              <a:t>s.d</a:t>
            </a:r>
            <a:r>
              <a:rPr lang="en-US" dirty="0"/>
              <a:t> 7, </a:t>
            </a:r>
            <a:r>
              <a:rPr lang="en-US" dirty="0" err="1"/>
              <a:t>selengkapnya</a:t>
            </a:r>
            <a:r>
              <a:rPr lang="en-US" dirty="0"/>
              <a:t>: 0,1,2,3,4,5,6,7. </a:t>
            </a:r>
            <a:endParaRPr lang="id-ID" dirty="0" smtClean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r>
              <a:rPr lang="en-US" dirty="0" err="1" smtClean="0"/>
              <a:t>Contoh</a:t>
            </a:r>
            <a:r>
              <a:rPr lang="en-US" dirty="0"/>
              <a:t>: (23)</a:t>
            </a:r>
            <a:r>
              <a:rPr lang="en-US" sz="2000" dirty="0"/>
              <a:t>8</a:t>
            </a:r>
            <a:r>
              <a:rPr lang="en-US" dirty="0"/>
              <a:t> = 23</a:t>
            </a:r>
            <a:r>
              <a:rPr lang="en-US" sz="2000" dirty="0"/>
              <a:t>8</a:t>
            </a:r>
            <a:r>
              <a:rPr lang="en-US" dirty="0"/>
              <a:t> = 023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78966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HEXadecimal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 smtClean="0"/>
              <a:t>B</a:t>
            </a:r>
            <a:r>
              <a:rPr lang="en-US" dirty="0" err="1" smtClean="0"/>
              <a:t>asis</a:t>
            </a:r>
            <a:r>
              <a:rPr lang="en-US" dirty="0" smtClean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15 </a:t>
            </a:r>
            <a:r>
              <a:rPr lang="en-US" dirty="0" err="1"/>
              <a:t>deret</a:t>
            </a:r>
            <a:r>
              <a:rPr lang="en-US" dirty="0"/>
              <a:t> yang </a:t>
            </a:r>
            <a:r>
              <a:rPr lang="en-US" dirty="0" err="1"/>
              <a:t>terbagi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, </a:t>
            </a:r>
            <a:r>
              <a:rPr lang="en-US" dirty="0" err="1"/>
              <a:t>yakni</a:t>
            </a:r>
            <a:r>
              <a:rPr lang="en-US" dirty="0"/>
              <a:t> 10 </a:t>
            </a:r>
            <a:r>
              <a:rPr lang="en-US" dirty="0" err="1"/>
              <a:t>deret</a:t>
            </a:r>
            <a:r>
              <a:rPr lang="en-US" dirty="0"/>
              <a:t> </a:t>
            </a:r>
            <a:r>
              <a:rPr lang="en-US" dirty="0" err="1"/>
              <a:t>alphanumerik</a:t>
            </a:r>
            <a:r>
              <a:rPr lang="en-US" dirty="0"/>
              <a:t>: 0 </a:t>
            </a:r>
            <a:r>
              <a:rPr lang="en-US" dirty="0" err="1"/>
              <a:t>s.d</a:t>
            </a:r>
            <a:r>
              <a:rPr lang="en-US" dirty="0"/>
              <a:t> 9 </a:t>
            </a:r>
            <a:r>
              <a:rPr lang="en-US" dirty="0" err="1"/>
              <a:t>dan</a:t>
            </a:r>
            <a:r>
              <a:rPr lang="en-US" dirty="0"/>
              <a:t> 5 </a:t>
            </a:r>
            <a:r>
              <a:rPr lang="en-US" dirty="0" err="1"/>
              <a:t>deret</a:t>
            </a:r>
            <a:r>
              <a:rPr lang="en-US" dirty="0"/>
              <a:t> </a:t>
            </a:r>
            <a:r>
              <a:rPr lang="en-US" dirty="0" err="1"/>
              <a:t>alphabetikal</a:t>
            </a:r>
            <a:r>
              <a:rPr lang="en-US" dirty="0"/>
              <a:t>: a </a:t>
            </a:r>
            <a:r>
              <a:rPr lang="en-US" dirty="0" err="1" smtClean="0"/>
              <a:t>s.d</a:t>
            </a:r>
            <a:r>
              <a:rPr lang="en-US" dirty="0" smtClean="0"/>
              <a:t> </a:t>
            </a:r>
            <a:r>
              <a:rPr lang="en-US" dirty="0"/>
              <a:t>f</a:t>
            </a:r>
            <a:r>
              <a:rPr lang="en-US" dirty="0" smtClean="0"/>
              <a:t>.</a:t>
            </a:r>
            <a:endParaRPr lang="id-ID" dirty="0" smtClean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r>
              <a:rPr lang="id-ID" dirty="0" smtClean="0"/>
              <a:t>Contoh : </a:t>
            </a:r>
            <a:r>
              <a:rPr lang="en-US" dirty="0" smtClean="0"/>
              <a:t>(a2)</a:t>
            </a:r>
            <a:r>
              <a:rPr lang="en-US" sz="2000" dirty="0" smtClean="0"/>
              <a:t>16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A2</a:t>
            </a:r>
            <a:r>
              <a:rPr lang="en-US" sz="2000" dirty="0" smtClean="0"/>
              <a:t>16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78472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Aritmatika Bilangan Biner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375" y="1600200"/>
            <a:ext cx="8229600" cy="4525963"/>
          </a:xfrm>
        </p:spPr>
        <p:txBody>
          <a:bodyPr/>
          <a:lstStyle/>
          <a:p>
            <a:pPr marL="514350" indent="-514350">
              <a:buFontTx/>
              <a:buAutoNum type="alphaLcPeriod"/>
              <a:defRPr/>
            </a:pPr>
            <a:r>
              <a:rPr lang="en-US" sz="2400" b="1" dirty="0" err="1" smtClean="0"/>
              <a:t>Penjumlahan</a:t>
            </a:r>
            <a:endParaRPr lang="en-US" sz="2400" b="1" dirty="0" smtClean="0"/>
          </a:p>
          <a:p>
            <a:pPr marL="0" indent="0">
              <a:buFontTx/>
              <a:buNone/>
              <a:defRPr/>
            </a:pPr>
            <a:r>
              <a:rPr lang="en-US" sz="2400" dirty="0" err="1"/>
              <a:t>penjumlahan</a:t>
            </a:r>
            <a:r>
              <a:rPr lang="en-US" sz="2400" dirty="0"/>
              <a:t> </a:t>
            </a:r>
            <a:r>
              <a:rPr lang="en-US" sz="2400" dirty="0" err="1"/>
              <a:t>bilangan</a:t>
            </a:r>
            <a:r>
              <a:rPr lang="en-US" sz="2400" dirty="0"/>
              <a:t> </a:t>
            </a:r>
            <a:r>
              <a:rPr lang="en-US" sz="2400" dirty="0" err="1"/>
              <a:t>biner</a:t>
            </a:r>
            <a:r>
              <a:rPr lang="en-US" sz="2400" dirty="0"/>
              <a:t> </a:t>
            </a:r>
            <a:r>
              <a:rPr lang="en-US" sz="2400" dirty="0" err="1"/>
              <a:t>tentu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 </a:t>
            </a:r>
            <a:r>
              <a:rPr lang="en-US" sz="2400" dirty="0" err="1"/>
              <a:t>berbeda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penjumlahan</a:t>
            </a:r>
            <a:r>
              <a:rPr lang="en-US" sz="2400" dirty="0"/>
              <a:t> </a:t>
            </a:r>
            <a:r>
              <a:rPr lang="en-US" sz="2400" dirty="0" err="1"/>
              <a:t>bilangan</a:t>
            </a:r>
            <a:r>
              <a:rPr lang="en-US" sz="2400" dirty="0"/>
              <a:t> </a:t>
            </a:r>
            <a:r>
              <a:rPr lang="en-US" sz="2400" dirty="0" err="1"/>
              <a:t>desimal</a:t>
            </a:r>
            <a:r>
              <a:rPr lang="en-US" sz="2400" dirty="0"/>
              <a:t> </a:t>
            </a:r>
            <a:r>
              <a:rPr lang="en-US" sz="2400" dirty="0" err="1"/>
              <a:t>sebelumnya</a:t>
            </a:r>
            <a:r>
              <a:rPr lang="en-US" sz="2400" dirty="0"/>
              <a:t>,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dirty="0" err="1"/>
              <a:t>aturan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penjumlahan</a:t>
            </a:r>
            <a:r>
              <a:rPr lang="en-US" sz="2400" dirty="0"/>
              <a:t> </a:t>
            </a:r>
            <a:r>
              <a:rPr lang="en-US" sz="2400" dirty="0" err="1"/>
              <a:t>bilangan</a:t>
            </a:r>
            <a:r>
              <a:rPr lang="en-US" sz="2400" dirty="0"/>
              <a:t> </a:t>
            </a:r>
            <a:r>
              <a:rPr lang="en-US" sz="2400" dirty="0" err="1"/>
              <a:t>biner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:</a:t>
            </a:r>
          </a:p>
          <a:p>
            <a:pPr>
              <a:defRPr/>
            </a:pPr>
            <a:r>
              <a:rPr lang="en-US" sz="2400" dirty="0"/>
              <a:t>0 + 0 = 0</a:t>
            </a:r>
          </a:p>
          <a:p>
            <a:pPr>
              <a:defRPr/>
            </a:pPr>
            <a:r>
              <a:rPr lang="en-US" sz="2400" dirty="0"/>
              <a:t>0 +1 = 1 + 0 = 1</a:t>
            </a:r>
          </a:p>
          <a:p>
            <a:pPr>
              <a:defRPr/>
            </a:pPr>
            <a:r>
              <a:rPr lang="en-US" sz="2400" dirty="0"/>
              <a:t>1 + 1 = 10 (1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berupa</a:t>
            </a:r>
            <a:r>
              <a:rPr lang="en-US" sz="2400" dirty="0"/>
              <a:t> carry </a:t>
            </a:r>
            <a:r>
              <a:rPr lang="en-US" sz="2400" dirty="0" err="1"/>
              <a:t>bila</a:t>
            </a:r>
            <a:r>
              <a:rPr lang="en-US" sz="2400" dirty="0"/>
              <a:t> </a:t>
            </a:r>
            <a:r>
              <a:rPr lang="en-US" sz="2400" dirty="0" err="1"/>
              <a:t>penjumlahan</a:t>
            </a:r>
            <a:r>
              <a:rPr lang="en-US" sz="2400" dirty="0"/>
              <a:t> </a:t>
            </a:r>
            <a:r>
              <a:rPr lang="en-US" sz="2400" dirty="0" err="1"/>
              <a:t>belum</a:t>
            </a:r>
            <a:r>
              <a:rPr lang="en-US" sz="2400" dirty="0"/>
              <a:t> </a:t>
            </a:r>
            <a:r>
              <a:rPr lang="en-US" sz="2400" dirty="0" err="1"/>
              <a:t>selesai</a:t>
            </a:r>
            <a:r>
              <a:rPr lang="en-US" sz="2400" dirty="0"/>
              <a:t>)</a:t>
            </a:r>
          </a:p>
          <a:p>
            <a:pPr>
              <a:defRPr/>
            </a:pPr>
            <a:r>
              <a:rPr lang="en-US" sz="2400" dirty="0"/>
              <a:t>1 + 1 +1 = 11 (1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berupa</a:t>
            </a:r>
            <a:r>
              <a:rPr lang="en-US" sz="2400" dirty="0"/>
              <a:t> carry </a:t>
            </a:r>
            <a:r>
              <a:rPr lang="en-US" sz="2400" dirty="0" err="1"/>
              <a:t>bila</a:t>
            </a:r>
            <a:r>
              <a:rPr lang="en-US" sz="2400" dirty="0"/>
              <a:t> </a:t>
            </a:r>
            <a:r>
              <a:rPr lang="en-US" sz="2400" dirty="0" err="1"/>
              <a:t>penjumlahan</a:t>
            </a:r>
            <a:r>
              <a:rPr lang="en-US" sz="2400" dirty="0"/>
              <a:t> </a:t>
            </a:r>
            <a:r>
              <a:rPr lang="en-US" sz="2400" dirty="0" err="1"/>
              <a:t>belum</a:t>
            </a:r>
            <a:r>
              <a:rPr lang="en-US" sz="2400" dirty="0"/>
              <a:t> </a:t>
            </a:r>
            <a:r>
              <a:rPr lang="en-US" sz="2400" dirty="0" err="1"/>
              <a:t>selesai</a:t>
            </a:r>
            <a:r>
              <a:rPr lang="en-US" sz="2400" dirty="0"/>
              <a:t>)</a:t>
            </a:r>
          </a:p>
          <a:p>
            <a:pPr marL="0" indent="0">
              <a:buFontTx/>
              <a:buNone/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5950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Penjumlahan Bilangan Biner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Contoh Penjumlahan Bilangan Biner</a:t>
            </a:r>
          </a:p>
          <a:p>
            <a:endParaRPr lang="en-US" smtClean="0"/>
          </a:p>
        </p:txBody>
      </p:sp>
      <p:pic>
        <p:nvPicPr>
          <p:cNvPr id="3076" name="Picture 4" descr="http://farm5.static.flickr.com/4151/5049602842_451b19c883_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838" y="2708275"/>
            <a:ext cx="2608262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http://farm5.static.flickr.com/4146/5048983345_f4ba904b60_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388" y="2708275"/>
            <a:ext cx="2608262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40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Pengurangan Bilangan Biner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2287588"/>
            <a:ext cx="8229600" cy="4525962"/>
          </a:xfrm>
        </p:spPr>
        <p:txBody>
          <a:bodyPr/>
          <a:lstStyle/>
          <a:p>
            <a:pPr marL="339725" indent="0">
              <a:buFontTx/>
              <a:buNone/>
            </a:pP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bilangan</a:t>
            </a:r>
            <a:r>
              <a:rPr lang="en-US" sz="2800" dirty="0" smtClean="0"/>
              <a:t> </a:t>
            </a:r>
            <a:r>
              <a:rPr lang="en-US" sz="2800" dirty="0" err="1" smtClean="0"/>
              <a:t>biner</a:t>
            </a:r>
            <a:r>
              <a:rPr lang="en-US" sz="2800" dirty="0" smtClean="0"/>
              <a:t> </a:t>
            </a:r>
            <a:r>
              <a:rPr lang="en-US" sz="2800" dirty="0" err="1" smtClean="0"/>
              <a:t>ada</a:t>
            </a:r>
            <a:r>
              <a:rPr lang="en-US" sz="2800" dirty="0" smtClean="0"/>
              <a:t> </a:t>
            </a:r>
            <a:r>
              <a:rPr lang="en-US" sz="2800" dirty="0" err="1" smtClean="0"/>
              <a:t>dua</a:t>
            </a:r>
            <a:r>
              <a:rPr lang="en-US" sz="2800" dirty="0" smtClean="0"/>
              <a:t> </a:t>
            </a:r>
            <a:r>
              <a:rPr lang="en-US" sz="2800" dirty="0" err="1" smtClean="0"/>
              <a:t>cara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pengurangan</a:t>
            </a:r>
            <a:r>
              <a:rPr lang="en-US" sz="2800" dirty="0" smtClean="0"/>
              <a:t> </a:t>
            </a:r>
            <a:r>
              <a:rPr lang="en-US" sz="2800" dirty="0" err="1" smtClean="0"/>
              <a:t>yaitu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b="1" dirty="0" smtClean="0"/>
              <a:t>1s complement </a:t>
            </a:r>
            <a:r>
              <a:rPr lang="en-US" sz="2800" b="1" dirty="0" err="1" smtClean="0"/>
              <a:t>atau</a:t>
            </a:r>
            <a:r>
              <a:rPr lang="en-US" sz="2800" b="1" dirty="0" smtClean="0"/>
              <a:t> 2s </a:t>
            </a:r>
            <a:r>
              <a:rPr lang="en-US" sz="2800" b="1" dirty="0" smtClean="0"/>
              <a:t>complement</a:t>
            </a:r>
            <a:endParaRPr lang="id-ID" sz="2800" b="1" dirty="0" smtClean="0"/>
          </a:p>
          <a:p>
            <a:pPr marL="339725" indent="0">
              <a:buFontTx/>
              <a:buNone/>
            </a:pPr>
            <a:r>
              <a:rPr lang="id-ID" sz="2800" dirty="0" smtClean="0"/>
              <a:t>Atau dengan </a:t>
            </a:r>
            <a:r>
              <a:rPr lang="id-ID" sz="2800" b="1" dirty="0" smtClean="0"/>
              <a:t>borrowed</a:t>
            </a:r>
          </a:p>
          <a:p>
            <a:pPr marL="0" indent="0">
              <a:buNone/>
            </a:pPr>
            <a:r>
              <a:rPr lang="id-ID" sz="2800" dirty="0"/>
              <a:t>0 – 0 = 0</a:t>
            </a:r>
          </a:p>
          <a:p>
            <a:pPr marL="0" indent="0">
              <a:buNone/>
            </a:pPr>
            <a:r>
              <a:rPr lang="id-ID" sz="2800" dirty="0"/>
              <a:t>1 – 0 = 1</a:t>
            </a:r>
          </a:p>
          <a:p>
            <a:pPr marL="0" indent="0">
              <a:buNone/>
            </a:pPr>
            <a:r>
              <a:rPr lang="id-ID" sz="2800" dirty="0"/>
              <a:t>1 – 1 = 0</a:t>
            </a:r>
          </a:p>
          <a:p>
            <a:pPr marL="0" indent="0">
              <a:buNone/>
            </a:pPr>
            <a:r>
              <a:rPr lang="id-ID" sz="2800" dirty="0"/>
              <a:t>0 – 1 = 1 -&gt; meminjam ‘1’ dari digit disebelah kirinya</a:t>
            </a:r>
          </a:p>
          <a:p>
            <a:pPr marL="339725" indent="0">
              <a:buFontTx/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547432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Pengurangan Bilangan Biner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1782763"/>
            <a:ext cx="8229600" cy="4525962"/>
          </a:xfrm>
        </p:spPr>
        <p:txBody>
          <a:bodyPr/>
          <a:lstStyle/>
          <a:p>
            <a:r>
              <a:rPr lang="en-US" sz="2400" b="1" dirty="0" smtClean="0"/>
              <a:t>1s complement</a:t>
            </a:r>
            <a:r>
              <a:rPr lang="en-US" sz="2400" dirty="0" smtClean="0"/>
              <a:t> 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cara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membalikkan</a:t>
            </a:r>
            <a:r>
              <a:rPr lang="en-US" sz="2400" dirty="0" smtClean="0"/>
              <a:t> </a:t>
            </a:r>
            <a:r>
              <a:rPr lang="en-US" sz="2400" dirty="0" err="1" smtClean="0"/>
              <a:t>bilangan</a:t>
            </a:r>
            <a:r>
              <a:rPr lang="en-US" sz="2400" dirty="0" smtClean="0"/>
              <a:t> </a:t>
            </a:r>
            <a:r>
              <a:rPr lang="en-US" sz="2400" dirty="0" err="1" smtClean="0"/>
              <a:t>negatif</a:t>
            </a:r>
            <a:r>
              <a:rPr lang="en-US" sz="2400" dirty="0" smtClean="0"/>
              <a:t>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</a:t>
            </a:r>
            <a:r>
              <a:rPr lang="en-US" sz="2400" dirty="0" err="1" smtClean="0"/>
              <a:t>positif</a:t>
            </a:r>
            <a:r>
              <a:rPr lang="en-US" sz="2400" dirty="0" smtClean="0"/>
              <a:t> </a:t>
            </a:r>
            <a:r>
              <a:rPr lang="id-ID" sz="2400" dirty="0" smtClean="0"/>
              <a:t>,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pengurangan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</a:t>
            </a:r>
            <a:r>
              <a:rPr lang="en-US" sz="2400" dirty="0" err="1" smtClean="0"/>
              <a:t>penjumlahan</a:t>
            </a:r>
            <a:r>
              <a:rPr lang="en-US" sz="2400" dirty="0" smtClean="0"/>
              <a:t>. 1s complement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bilangan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mengubah</a:t>
            </a:r>
            <a:r>
              <a:rPr lang="en-US" sz="2400" dirty="0" smtClean="0"/>
              <a:t> 0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1 </a:t>
            </a:r>
            <a:r>
              <a:rPr lang="en-US" sz="2400" dirty="0" err="1" smtClean="0"/>
              <a:t>dan</a:t>
            </a:r>
            <a:r>
              <a:rPr lang="en-US" sz="2400" dirty="0" smtClean="0"/>
              <a:t> 1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0.</a:t>
            </a:r>
          </a:p>
          <a:p>
            <a:r>
              <a:rPr lang="en-US" sz="2400" dirty="0" err="1" smtClean="0"/>
              <a:t>Misalnya</a:t>
            </a:r>
            <a:r>
              <a:rPr lang="en-US" sz="2400" dirty="0" smtClean="0"/>
              <a:t>:</a:t>
            </a:r>
          </a:p>
          <a:p>
            <a:endParaRPr lang="en-US" sz="2400" dirty="0" smtClean="0"/>
          </a:p>
        </p:txBody>
      </p:sp>
      <p:pic>
        <p:nvPicPr>
          <p:cNvPr id="5124" name="Picture 4" descr="http://farm5.static.flickr.com/4106/5048983391_fcfa5a5101_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221163"/>
            <a:ext cx="1365250" cy="1509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1387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Pengurangan</a:t>
            </a:r>
            <a:r>
              <a:rPr lang="en-US" dirty="0" smtClean="0"/>
              <a:t> </a:t>
            </a:r>
            <a:r>
              <a:rPr lang="en-US" dirty="0" err="1" smtClean="0"/>
              <a:t>Bilangan</a:t>
            </a:r>
            <a:r>
              <a:rPr lang="en-US" dirty="0" smtClean="0"/>
              <a:t> </a:t>
            </a:r>
            <a:r>
              <a:rPr lang="en-US" dirty="0" err="1" smtClean="0"/>
              <a:t>Biner</a:t>
            </a:r>
            <a:endParaRPr lang="en-US" dirty="0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806450" y="1782763"/>
            <a:ext cx="8229600" cy="4525962"/>
          </a:xfrm>
        </p:spPr>
        <p:txBody>
          <a:bodyPr/>
          <a:lstStyle/>
          <a:p>
            <a:r>
              <a:rPr lang="en-US" sz="2400" b="1" dirty="0" smtClean="0"/>
              <a:t>2s complement </a:t>
            </a:r>
            <a:r>
              <a:rPr lang="en-US" sz="2400" dirty="0" err="1" smtClean="0"/>
              <a:t>kurang</a:t>
            </a:r>
            <a:r>
              <a:rPr lang="en-US" sz="2400" dirty="0" smtClean="0"/>
              <a:t> </a:t>
            </a:r>
            <a:r>
              <a:rPr lang="en-US" sz="2400" dirty="0" err="1" smtClean="0"/>
              <a:t>lebih</a:t>
            </a:r>
            <a:r>
              <a:rPr lang="en-US" sz="2400" dirty="0" smtClean="0"/>
              <a:t> </a:t>
            </a:r>
            <a:r>
              <a:rPr lang="en-US" sz="2400" dirty="0" err="1" smtClean="0"/>
              <a:t>memiliki</a:t>
            </a:r>
            <a:r>
              <a:rPr lang="en-US" sz="2400" dirty="0" smtClean="0"/>
              <a:t> </a:t>
            </a:r>
            <a:r>
              <a:rPr lang="en-US" sz="2400" dirty="0" err="1" smtClean="0"/>
              <a:t>fungsi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sama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1s complement </a:t>
            </a:r>
            <a:r>
              <a:rPr lang="en-US" sz="2400" dirty="0" err="1" smtClean="0"/>
              <a:t>yaitu</a:t>
            </a:r>
            <a:r>
              <a:rPr lang="en-US" sz="2400" dirty="0" smtClean="0"/>
              <a:t> </a:t>
            </a:r>
            <a:r>
              <a:rPr lang="en-US" sz="2400" dirty="0" err="1" smtClean="0"/>
              <a:t>membuat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bilangan</a:t>
            </a:r>
            <a:r>
              <a:rPr lang="en-US" sz="2400" dirty="0" smtClean="0"/>
              <a:t> </a:t>
            </a:r>
            <a:r>
              <a:rPr lang="en-US" sz="2400" dirty="0" err="1" smtClean="0"/>
              <a:t>negatif</a:t>
            </a:r>
            <a:r>
              <a:rPr lang="en-US" sz="2400" dirty="0" smtClean="0"/>
              <a:t>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</a:t>
            </a:r>
            <a:r>
              <a:rPr lang="en-US" sz="2400" dirty="0" err="1" smtClean="0"/>
              <a:t>positif</a:t>
            </a:r>
            <a:r>
              <a:rPr lang="en-US" sz="2400" dirty="0" smtClean="0"/>
              <a:t>, </a:t>
            </a:r>
            <a:r>
              <a:rPr lang="en-US" sz="2400" dirty="0" err="1" smtClean="0"/>
              <a:t>namun</a:t>
            </a:r>
            <a:r>
              <a:rPr lang="en-US" sz="2400" dirty="0" smtClean="0"/>
              <a:t> </a:t>
            </a:r>
            <a:r>
              <a:rPr lang="en-US" sz="2400" dirty="0" err="1" smtClean="0"/>
              <a:t>cara</a:t>
            </a:r>
            <a:r>
              <a:rPr lang="en-US" sz="2400" dirty="0" smtClean="0"/>
              <a:t> 2s complement </a:t>
            </a:r>
            <a:r>
              <a:rPr lang="en-US" sz="2400" dirty="0" err="1" smtClean="0"/>
              <a:t>agak</a:t>
            </a:r>
            <a:r>
              <a:rPr lang="en-US" sz="2400" dirty="0" smtClean="0"/>
              <a:t> </a:t>
            </a:r>
            <a:r>
              <a:rPr lang="en-US" sz="2400" dirty="0" err="1" smtClean="0"/>
              <a:t>sedikit</a:t>
            </a:r>
            <a:r>
              <a:rPr lang="en-US" sz="2400" dirty="0" smtClean="0"/>
              <a:t> </a:t>
            </a:r>
            <a:r>
              <a:rPr lang="en-US" sz="2400" dirty="0" err="1" smtClean="0"/>
              <a:t>berbeda</a:t>
            </a:r>
            <a:r>
              <a:rPr lang="en-US" sz="2400" dirty="0" smtClean="0"/>
              <a:t> </a:t>
            </a:r>
            <a:r>
              <a:rPr lang="en-US" sz="2400" dirty="0" err="1" smtClean="0"/>
              <a:t>yaitu</a:t>
            </a:r>
            <a:r>
              <a:rPr lang="en-US" sz="2400" dirty="0" smtClean="0"/>
              <a:t> 1s complement yang </a:t>
            </a:r>
            <a:r>
              <a:rPr lang="en-US" sz="2400" dirty="0" err="1" smtClean="0"/>
              <a:t>ditambah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1.</a:t>
            </a:r>
          </a:p>
          <a:p>
            <a:r>
              <a:rPr lang="en-US" sz="2400" dirty="0" err="1" smtClean="0"/>
              <a:t>Misalnya</a:t>
            </a:r>
            <a:r>
              <a:rPr lang="en-US" sz="2400" dirty="0" smtClean="0"/>
              <a:t>:                         </a:t>
            </a:r>
            <a:r>
              <a:rPr lang="en-US" sz="2400" dirty="0" err="1" smtClean="0"/>
              <a:t>Kemudian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err="1" smtClean="0"/>
              <a:t>jadi</a:t>
            </a:r>
            <a:r>
              <a:rPr lang="en-US" sz="2400" dirty="0" smtClean="0"/>
              <a:t> 2s complement </a:t>
            </a:r>
            <a:r>
              <a:rPr lang="en-US" sz="2400" dirty="0" err="1" smtClean="0"/>
              <a:t>dari</a:t>
            </a:r>
            <a:r>
              <a:rPr lang="en-US" sz="2400" dirty="0" smtClean="0"/>
              <a:t> </a:t>
            </a:r>
            <a:r>
              <a:rPr lang="en-US" sz="2400" b="1" dirty="0" smtClean="0"/>
              <a:t>10001 </a:t>
            </a:r>
            <a:r>
              <a:rPr lang="en-US" sz="2400" dirty="0" err="1" smtClean="0"/>
              <a:t>adalah</a:t>
            </a:r>
            <a:r>
              <a:rPr lang="en-US" sz="2400" dirty="0" smtClean="0"/>
              <a:t> </a:t>
            </a:r>
            <a:r>
              <a:rPr lang="en-US" sz="2400" b="1" dirty="0" smtClean="0"/>
              <a:t>01111 </a:t>
            </a:r>
            <a:r>
              <a:rPr lang="en-US" sz="2400" dirty="0" err="1" smtClean="0"/>
              <a:t>dan</a:t>
            </a:r>
            <a:r>
              <a:rPr lang="en-US" sz="2400" dirty="0" smtClean="0"/>
              <a:t> 1s complement-</a:t>
            </a:r>
            <a:r>
              <a:rPr lang="en-US" sz="2400" dirty="0" err="1" smtClean="0"/>
              <a:t>nya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b="1" dirty="0" smtClean="0"/>
              <a:t>01110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6148" name="Picture 4" descr="http://farm5.static.flickr.com/4106/5048983391_fcfa5a5101_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429000"/>
            <a:ext cx="143986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http://farm5.static.flickr.com/4154/5048983435_7162be806b_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043" y="3429000"/>
            <a:ext cx="1439862" cy="150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3838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Pengurangan Bilangan Biner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2763"/>
            <a:ext cx="8229600" cy="452596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000" dirty="0" smtClean="0"/>
              <a:t>1s </a:t>
            </a:r>
            <a:r>
              <a:rPr lang="en-US" sz="2000" dirty="0"/>
              <a:t>complement </a:t>
            </a:r>
            <a:r>
              <a:rPr lang="en-US" sz="2000" dirty="0" err="1"/>
              <a:t>dan</a:t>
            </a:r>
            <a:r>
              <a:rPr lang="en-US" sz="2000" dirty="0"/>
              <a:t> 2s complement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pengurangan</a:t>
            </a:r>
            <a:r>
              <a:rPr lang="en-US" sz="2000" dirty="0"/>
              <a:t> </a:t>
            </a:r>
            <a:r>
              <a:rPr lang="en-US" sz="2000" dirty="0" err="1"/>
              <a:t>bilangan</a:t>
            </a:r>
            <a:r>
              <a:rPr lang="en-US" sz="2000" dirty="0"/>
              <a:t> </a:t>
            </a:r>
            <a:r>
              <a:rPr lang="en-US" sz="2000" dirty="0" err="1"/>
              <a:t>biner</a:t>
            </a:r>
            <a:r>
              <a:rPr lang="en-US" sz="2000" dirty="0"/>
              <a:t>.</a:t>
            </a:r>
          </a:p>
          <a:p>
            <a:pPr marL="0" indent="0">
              <a:buFontTx/>
              <a:buNone/>
              <a:defRPr/>
            </a:pPr>
            <a:r>
              <a:rPr lang="en-US" sz="2000" dirty="0" err="1"/>
              <a:t>contoh</a:t>
            </a:r>
            <a:r>
              <a:rPr lang="en-US" sz="2000" dirty="0"/>
              <a:t> </a:t>
            </a:r>
            <a:r>
              <a:rPr lang="en-US" sz="2000" dirty="0" smtClean="0"/>
              <a:t>:</a:t>
            </a:r>
            <a:endParaRPr lang="en-US" sz="2000" dirty="0"/>
          </a:p>
          <a:p>
            <a:pPr marL="0" indent="0">
              <a:buFontTx/>
              <a:buNone/>
              <a:defRPr/>
            </a:pPr>
            <a:r>
              <a:rPr lang="en-US" sz="2000" dirty="0" err="1"/>
              <a:t>dengan</a:t>
            </a:r>
            <a:r>
              <a:rPr lang="en-US" sz="2000" dirty="0"/>
              <a:t> 2s complement </a:t>
            </a:r>
            <a:r>
              <a:rPr lang="en-US" sz="2000" dirty="0" err="1"/>
              <a:t>hitunglah</a:t>
            </a:r>
            <a:r>
              <a:rPr lang="en-US" sz="2000" dirty="0"/>
              <a:t> (10101</a:t>
            </a:r>
            <a:r>
              <a:rPr lang="en-US" sz="2000" baseline="-25000" dirty="0"/>
              <a:t>2</a:t>
            </a:r>
            <a:r>
              <a:rPr lang="en-US" sz="2000" dirty="0"/>
              <a:t>-10001</a:t>
            </a:r>
            <a:r>
              <a:rPr lang="en-US" sz="2000" baseline="-25000" dirty="0"/>
              <a:t>2</a:t>
            </a:r>
            <a:r>
              <a:rPr lang="en-US" sz="2000" dirty="0"/>
              <a:t>) </a:t>
            </a:r>
            <a:r>
              <a:rPr lang="en-US" sz="2000" dirty="0" err="1"/>
              <a:t>dan</a:t>
            </a:r>
            <a:r>
              <a:rPr lang="en-US" sz="2000" dirty="0"/>
              <a:t> (10001</a:t>
            </a:r>
            <a:r>
              <a:rPr lang="en-US" sz="2000" baseline="-25000" dirty="0"/>
              <a:t>2</a:t>
            </a:r>
            <a:r>
              <a:rPr lang="en-US" sz="2000" dirty="0"/>
              <a:t>-10101</a:t>
            </a:r>
            <a:r>
              <a:rPr lang="en-US" sz="2000" baseline="-25000" dirty="0"/>
              <a:t>2</a:t>
            </a:r>
            <a:r>
              <a:rPr lang="en-US" sz="2000" dirty="0"/>
              <a:t>).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000" dirty="0" err="1" smtClean="0"/>
              <a:t>bilangan</a:t>
            </a:r>
            <a:r>
              <a:rPr lang="en-US" sz="2000" dirty="0" smtClean="0"/>
              <a:t> </a:t>
            </a:r>
            <a:r>
              <a:rPr lang="en-US" sz="2000" dirty="0" err="1"/>
              <a:t>pengurang</a:t>
            </a:r>
            <a:r>
              <a:rPr lang="en-US" sz="2000" dirty="0"/>
              <a:t> </a:t>
            </a:r>
            <a:r>
              <a:rPr lang="en-US" sz="2000" dirty="0" err="1"/>
              <a:t>yaitu</a:t>
            </a:r>
            <a:r>
              <a:rPr lang="en-US" sz="2000" dirty="0"/>
              <a:t> 10001 </a:t>
            </a:r>
            <a:r>
              <a:rPr lang="en-US" sz="2000" dirty="0" err="1"/>
              <a:t>diubah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2s complement-</a:t>
            </a:r>
            <a:r>
              <a:rPr lang="en-US" sz="2000" dirty="0" err="1"/>
              <a:t>nya</a:t>
            </a:r>
            <a:r>
              <a:rPr lang="en-US" sz="2000" dirty="0"/>
              <a:t> </a:t>
            </a:r>
            <a:r>
              <a:rPr lang="en-US" sz="2000" dirty="0" err="1"/>
              <a:t>yaitu</a:t>
            </a:r>
            <a:r>
              <a:rPr lang="en-US" sz="2000" dirty="0"/>
              <a:t> 01111, </a:t>
            </a:r>
            <a:r>
              <a:rPr lang="en-US" sz="2000" dirty="0" err="1"/>
              <a:t>kemudian</a:t>
            </a:r>
            <a:r>
              <a:rPr lang="en-US" sz="2000" dirty="0"/>
              <a:t> </a:t>
            </a:r>
            <a:r>
              <a:rPr lang="en-US" sz="2000" dirty="0" err="1"/>
              <a:t>layaknya</a:t>
            </a:r>
            <a:r>
              <a:rPr lang="en-US" sz="2000" dirty="0"/>
              <a:t> </a:t>
            </a:r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en-US" sz="2000" dirty="0" err="1"/>
              <a:t>penjumlahan</a:t>
            </a:r>
            <a:r>
              <a:rPr lang="en-US" sz="2000" dirty="0"/>
              <a:t> </a:t>
            </a:r>
            <a:r>
              <a:rPr lang="en-US" sz="2000" dirty="0" err="1"/>
              <a:t>biner</a:t>
            </a:r>
            <a:r>
              <a:rPr lang="en-US" sz="2000" dirty="0" smtClean="0"/>
              <a:t>:</a:t>
            </a:r>
          </a:p>
          <a:p>
            <a:pPr marL="2743200" indent="-2743200">
              <a:buFontTx/>
              <a:buNone/>
              <a:defRPr/>
            </a:pPr>
            <a:r>
              <a:rPr lang="en-US" sz="2000" i="1" dirty="0" smtClean="0"/>
              <a:t>	</a:t>
            </a:r>
          </a:p>
          <a:p>
            <a:pPr marL="2743200" indent="-2743200">
              <a:buFontTx/>
              <a:buNone/>
              <a:defRPr/>
            </a:pPr>
            <a:r>
              <a:rPr lang="en-US" sz="2000" i="1" dirty="0"/>
              <a:t>	</a:t>
            </a:r>
            <a:r>
              <a:rPr lang="en-US" sz="1800" i="1" dirty="0" err="1" smtClean="0"/>
              <a:t>perhatikan</a:t>
            </a:r>
            <a:r>
              <a:rPr lang="en-US" sz="1800" i="1" dirty="0" smtClean="0"/>
              <a:t> </a:t>
            </a:r>
            <a:r>
              <a:rPr lang="en-US" sz="1800" i="1" dirty="0" err="1"/>
              <a:t>angka</a:t>
            </a:r>
            <a:r>
              <a:rPr lang="en-US" sz="1800" i="1" dirty="0"/>
              <a:t> 1 yang </a:t>
            </a:r>
            <a:r>
              <a:rPr lang="en-US" sz="1800" i="1" dirty="0" err="1"/>
              <a:t>diberi</a:t>
            </a:r>
            <a:r>
              <a:rPr lang="en-US" sz="1800" i="1" dirty="0"/>
              <a:t> </a:t>
            </a:r>
            <a:r>
              <a:rPr lang="en-US" sz="1800" i="1" dirty="0" err="1"/>
              <a:t>warna</a:t>
            </a:r>
            <a:r>
              <a:rPr lang="en-US" sz="1800" i="1" dirty="0"/>
              <a:t> </a:t>
            </a:r>
            <a:r>
              <a:rPr lang="en-US" sz="1800" i="1" dirty="0" err="1"/>
              <a:t>merah</a:t>
            </a:r>
            <a:r>
              <a:rPr lang="en-US" sz="1800" i="1" dirty="0"/>
              <a:t> </a:t>
            </a:r>
            <a:r>
              <a:rPr lang="en-US" sz="1800" i="1" dirty="0" err="1"/>
              <a:t>itu</a:t>
            </a:r>
            <a:r>
              <a:rPr lang="en-US" sz="1800" i="1" dirty="0"/>
              <a:t> </a:t>
            </a:r>
            <a:r>
              <a:rPr lang="en-US" sz="1800" i="1" dirty="0" err="1"/>
              <a:t>adalah</a:t>
            </a:r>
            <a:r>
              <a:rPr lang="en-US" sz="1800" i="1" dirty="0"/>
              <a:t> carrier (</a:t>
            </a:r>
            <a:r>
              <a:rPr lang="en-US" sz="1800" i="1" dirty="0" err="1"/>
              <a:t>sisa</a:t>
            </a:r>
            <a:r>
              <a:rPr lang="en-US" sz="1800" i="1" dirty="0"/>
              <a:t> </a:t>
            </a:r>
            <a:r>
              <a:rPr lang="en-US" sz="1800" i="1" dirty="0" err="1"/>
              <a:t>simpanan</a:t>
            </a:r>
            <a:r>
              <a:rPr lang="en-US" sz="1800" i="1" dirty="0"/>
              <a:t> </a:t>
            </a:r>
            <a:r>
              <a:rPr lang="en-US" sz="1800" i="1" dirty="0" err="1"/>
              <a:t>akhir</a:t>
            </a:r>
            <a:r>
              <a:rPr lang="en-US" sz="1800" i="1" dirty="0"/>
              <a:t>) </a:t>
            </a:r>
            <a:r>
              <a:rPr lang="en-US" sz="1800" i="1" dirty="0" err="1"/>
              <a:t>dengan</a:t>
            </a:r>
            <a:r>
              <a:rPr lang="en-US" sz="1800" i="1" dirty="0"/>
              <a:t> </a:t>
            </a:r>
            <a:r>
              <a:rPr lang="en-US" sz="1800" i="1" dirty="0" err="1"/>
              <a:t>metode</a:t>
            </a:r>
            <a:r>
              <a:rPr lang="en-US" sz="1800" i="1" dirty="0"/>
              <a:t> 2s complement </a:t>
            </a:r>
            <a:r>
              <a:rPr lang="en-US" sz="1800" i="1" dirty="0" err="1"/>
              <a:t>bila</a:t>
            </a:r>
            <a:r>
              <a:rPr lang="en-US" sz="1800" i="1" dirty="0"/>
              <a:t> </a:t>
            </a:r>
            <a:r>
              <a:rPr lang="en-US" sz="1800" i="1" dirty="0" err="1"/>
              <a:t>ditemukan</a:t>
            </a:r>
            <a:r>
              <a:rPr lang="en-US" sz="1800" i="1" dirty="0"/>
              <a:t> </a:t>
            </a:r>
            <a:r>
              <a:rPr lang="en-US" sz="1800" i="1" dirty="0" err="1"/>
              <a:t>hal</a:t>
            </a:r>
            <a:r>
              <a:rPr lang="en-US" sz="1800" i="1" dirty="0"/>
              <a:t> </a:t>
            </a:r>
            <a:r>
              <a:rPr lang="en-US" sz="1800" i="1" dirty="0" err="1"/>
              <a:t>seperti</a:t>
            </a:r>
            <a:r>
              <a:rPr lang="en-US" sz="1800" i="1" dirty="0"/>
              <a:t> </a:t>
            </a:r>
            <a:r>
              <a:rPr lang="en-US" sz="1800" i="1" dirty="0" err="1"/>
              <a:t>itu</a:t>
            </a:r>
            <a:r>
              <a:rPr lang="en-US" sz="1800" i="1" dirty="0"/>
              <a:t> </a:t>
            </a:r>
            <a:r>
              <a:rPr lang="en-US" sz="1800" i="1" dirty="0" err="1"/>
              <a:t>maka</a:t>
            </a:r>
            <a:r>
              <a:rPr lang="en-US" sz="1800" i="1" dirty="0"/>
              <a:t> </a:t>
            </a:r>
            <a:r>
              <a:rPr lang="en-US" sz="1800" i="1" dirty="0" err="1"/>
              <a:t>hasil</a:t>
            </a:r>
            <a:r>
              <a:rPr lang="en-US" sz="1800" i="1" dirty="0"/>
              <a:t> </a:t>
            </a:r>
            <a:r>
              <a:rPr lang="en-US" sz="1800" i="1" dirty="0" err="1"/>
              <a:t>pengurangan</a:t>
            </a:r>
            <a:r>
              <a:rPr lang="en-US" sz="1800" i="1" dirty="0"/>
              <a:t> </a:t>
            </a:r>
            <a:r>
              <a:rPr lang="en-US" sz="1800" i="1" dirty="0" err="1"/>
              <a:t>pada</a:t>
            </a:r>
            <a:r>
              <a:rPr lang="en-US" sz="1800" i="1" dirty="0"/>
              <a:t> </a:t>
            </a:r>
            <a:r>
              <a:rPr lang="en-US" sz="1800" i="1" dirty="0" err="1"/>
              <a:t>contoh</a:t>
            </a:r>
            <a:r>
              <a:rPr lang="en-US" sz="1800" i="1" dirty="0"/>
              <a:t> </a:t>
            </a:r>
            <a:r>
              <a:rPr lang="en-US" sz="1800" i="1" dirty="0" err="1"/>
              <a:t>diatas</a:t>
            </a:r>
            <a:r>
              <a:rPr lang="en-US" sz="1800" i="1" dirty="0"/>
              <a:t> </a:t>
            </a:r>
            <a:r>
              <a:rPr lang="en-US" sz="1800" i="1" dirty="0" err="1"/>
              <a:t>adalah</a:t>
            </a:r>
            <a:r>
              <a:rPr lang="en-US" sz="1800" i="1" dirty="0"/>
              <a:t> </a:t>
            </a:r>
            <a:r>
              <a:rPr lang="en-US" sz="1800" b="1" i="1" dirty="0"/>
              <a:t>100</a:t>
            </a:r>
            <a:endParaRPr lang="en-US" sz="1800" dirty="0"/>
          </a:p>
          <a:p>
            <a:pPr marL="457200" indent="-457200">
              <a:buFontTx/>
              <a:buAutoNum type="arabicPeriod"/>
              <a:defRPr/>
            </a:pPr>
            <a:endParaRPr lang="en-US" sz="1800" dirty="0"/>
          </a:p>
        </p:txBody>
      </p:sp>
      <p:pic>
        <p:nvPicPr>
          <p:cNvPr id="7172" name="Picture 4" descr="http://farm5.static.flickr.com/4111/5048983489_17b20e122d_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497388"/>
            <a:ext cx="1511300" cy="145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867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Pengurangan Bilangan Biner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1325"/>
            <a:ext cx="8229600" cy="4525963"/>
          </a:xfrm>
        </p:spPr>
        <p:txBody>
          <a:bodyPr/>
          <a:lstStyle/>
          <a:p>
            <a:pPr marL="339725" indent="-339725">
              <a:buFontTx/>
              <a:buNone/>
              <a:defRPr/>
            </a:pPr>
            <a:r>
              <a:rPr lang="en-US" sz="2400" dirty="0"/>
              <a:t>2. </a:t>
            </a:r>
            <a:r>
              <a:rPr lang="en-US" sz="2400" dirty="0" err="1"/>
              <a:t>bilangan</a:t>
            </a:r>
            <a:r>
              <a:rPr lang="en-US" sz="2400" dirty="0"/>
              <a:t> </a:t>
            </a:r>
            <a:r>
              <a:rPr lang="en-US" sz="2400" dirty="0" err="1"/>
              <a:t>pengurang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10101 </a:t>
            </a:r>
            <a:r>
              <a:rPr lang="en-US" sz="2400" dirty="0" err="1"/>
              <a:t>diubah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2s complement-</a:t>
            </a:r>
            <a:r>
              <a:rPr lang="en-US" sz="2400" dirty="0" err="1"/>
              <a:t>nya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01011,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layaknya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penjumlahan</a:t>
            </a:r>
            <a:r>
              <a:rPr lang="en-US" sz="2400" dirty="0"/>
              <a:t> </a:t>
            </a:r>
            <a:r>
              <a:rPr lang="en-US" sz="2400" dirty="0" err="1"/>
              <a:t>biner</a:t>
            </a:r>
            <a:r>
              <a:rPr lang="en-US" sz="2400" dirty="0"/>
              <a:t>:</a:t>
            </a:r>
          </a:p>
          <a:p>
            <a:pPr marL="1828800" indent="-1828800">
              <a:buFontTx/>
              <a:buNone/>
              <a:defRPr/>
            </a:pPr>
            <a:r>
              <a:rPr lang="en-US" sz="2400" i="1" dirty="0" smtClean="0"/>
              <a:t>	</a:t>
            </a:r>
            <a:r>
              <a:rPr lang="en-US" sz="2000" i="1" dirty="0" err="1" smtClean="0"/>
              <a:t>perhatikan</a:t>
            </a:r>
            <a:r>
              <a:rPr lang="en-US" sz="2000" i="1" dirty="0" smtClean="0"/>
              <a:t> </a:t>
            </a:r>
            <a:r>
              <a:rPr lang="en-US" sz="2000" i="1" dirty="0" err="1"/>
              <a:t>angka</a:t>
            </a:r>
            <a:r>
              <a:rPr lang="en-US" sz="2000" i="1" dirty="0"/>
              <a:t> 0 yang </a:t>
            </a:r>
            <a:r>
              <a:rPr lang="en-US" sz="2000" i="1" dirty="0" err="1"/>
              <a:t>diberi</a:t>
            </a:r>
            <a:r>
              <a:rPr lang="en-US" sz="2000" i="1" dirty="0"/>
              <a:t> </a:t>
            </a:r>
            <a:r>
              <a:rPr lang="en-US" sz="2000" i="1" dirty="0" err="1"/>
              <a:t>warna</a:t>
            </a:r>
            <a:r>
              <a:rPr lang="en-US" sz="2000" i="1" dirty="0"/>
              <a:t> </a:t>
            </a:r>
            <a:r>
              <a:rPr lang="en-US" sz="2000" i="1" dirty="0" err="1"/>
              <a:t>merah</a:t>
            </a:r>
            <a:r>
              <a:rPr lang="en-US" sz="2000" i="1" dirty="0"/>
              <a:t> </a:t>
            </a:r>
            <a:r>
              <a:rPr lang="en-US" sz="2000" i="1" dirty="0" err="1"/>
              <a:t>dengan</a:t>
            </a:r>
            <a:r>
              <a:rPr lang="en-US" sz="2000" i="1" dirty="0"/>
              <a:t> </a:t>
            </a:r>
            <a:r>
              <a:rPr lang="en-US" sz="2000" i="1" dirty="0" err="1"/>
              <a:t>metode</a:t>
            </a:r>
            <a:r>
              <a:rPr lang="en-US" sz="2000" i="1" dirty="0"/>
              <a:t> 2s complement </a:t>
            </a:r>
            <a:r>
              <a:rPr lang="en-US" sz="2000" i="1" dirty="0" err="1"/>
              <a:t>bila</a:t>
            </a:r>
            <a:r>
              <a:rPr lang="en-US" sz="2000" i="1" dirty="0"/>
              <a:t> </a:t>
            </a:r>
            <a:r>
              <a:rPr lang="en-US" sz="2000" i="1" dirty="0" err="1"/>
              <a:t>ditemukan</a:t>
            </a:r>
            <a:r>
              <a:rPr lang="en-US" sz="2000" i="1" dirty="0"/>
              <a:t> </a:t>
            </a:r>
            <a:r>
              <a:rPr lang="en-US" sz="2000" i="1" dirty="0" err="1"/>
              <a:t>hal</a:t>
            </a:r>
            <a:r>
              <a:rPr lang="en-US" sz="2000" i="1" dirty="0"/>
              <a:t> </a:t>
            </a:r>
            <a:r>
              <a:rPr lang="en-US" sz="2000" i="1" dirty="0" err="1"/>
              <a:t>seperti</a:t>
            </a:r>
            <a:r>
              <a:rPr lang="en-US" sz="2000" i="1" dirty="0"/>
              <a:t> </a:t>
            </a:r>
            <a:r>
              <a:rPr lang="en-US" sz="2000" i="1" dirty="0" err="1"/>
              <a:t>itu</a:t>
            </a:r>
            <a:r>
              <a:rPr lang="en-US" sz="2000" i="1" dirty="0"/>
              <a:t> (</a:t>
            </a:r>
            <a:r>
              <a:rPr lang="en-US" sz="2000" i="1" dirty="0" err="1"/>
              <a:t>tidak</a:t>
            </a:r>
            <a:r>
              <a:rPr lang="en-US" sz="2000" i="1" dirty="0"/>
              <a:t> </a:t>
            </a:r>
            <a:r>
              <a:rPr lang="en-US" sz="2000" i="1" dirty="0" err="1"/>
              <a:t>ada</a:t>
            </a:r>
            <a:r>
              <a:rPr lang="en-US" sz="2000" i="1" dirty="0"/>
              <a:t> carrier) </a:t>
            </a:r>
            <a:r>
              <a:rPr lang="en-US" sz="2000" i="1" dirty="0" err="1"/>
              <a:t>maka</a:t>
            </a:r>
            <a:r>
              <a:rPr lang="en-US" sz="2000" i="1" dirty="0"/>
              <a:t> </a:t>
            </a:r>
            <a:r>
              <a:rPr lang="en-US" sz="2000" i="1" dirty="0" err="1"/>
              <a:t>hasil</a:t>
            </a:r>
            <a:r>
              <a:rPr lang="en-US" sz="2000" i="1" dirty="0"/>
              <a:t> </a:t>
            </a:r>
            <a:r>
              <a:rPr lang="en-US" sz="2000" i="1" dirty="0" err="1"/>
              <a:t>pengurangan</a:t>
            </a:r>
            <a:r>
              <a:rPr lang="en-US" sz="2000" i="1" dirty="0"/>
              <a:t> </a:t>
            </a:r>
            <a:r>
              <a:rPr lang="en-US" sz="2000" i="1" dirty="0" err="1"/>
              <a:t>pada</a:t>
            </a:r>
            <a:r>
              <a:rPr lang="en-US" sz="2000" i="1" dirty="0"/>
              <a:t> </a:t>
            </a:r>
            <a:r>
              <a:rPr lang="en-US" sz="2000" i="1" dirty="0" err="1"/>
              <a:t>contoh</a:t>
            </a:r>
            <a:r>
              <a:rPr lang="en-US" sz="2000" i="1" dirty="0"/>
              <a:t> </a:t>
            </a:r>
            <a:r>
              <a:rPr lang="en-US" sz="2000" i="1" dirty="0" err="1"/>
              <a:t>diatas</a:t>
            </a:r>
            <a:r>
              <a:rPr lang="en-US" sz="2000" i="1" dirty="0"/>
              <a:t> </a:t>
            </a:r>
            <a:r>
              <a:rPr lang="en-US" sz="2000" i="1" dirty="0" err="1"/>
              <a:t>maka</a:t>
            </a:r>
            <a:r>
              <a:rPr lang="en-US" sz="2000" i="1" dirty="0"/>
              <a:t> </a:t>
            </a:r>
            <a:r>
              <a:rPr lang="en-US" sz="2000" b="1" i="1" dirty="0"/>
              <a:t>11100 </a:t>
            </a:r>
            <a:r>
              <a:rPr lang="en-US" sz="2000" i="1" dirty="0"/>
              <a:t>di 2s complement-</a:t>
            </a:r>
            <a:r>
              <a:rPr lang="en-US" sz="2000" i="1" dirty="0" err="1"/>
              <a:t>kan</a:t>
            </a:r>
            <a:r>
              <a:rPr lang="en-US" sz="2000" i="1" dirty="0"/>
              <a:t> </a:t>
            </a:r>
            <a:r>
              <a:rPr lang="en-US" sz="2000" i="1" dirty="0" err="1"/>
              <a:t>menjadi</a:t>
            </a:r>
            <a:r>
              <a:rPr lang="en-US" sz="2000" i="1" dirty="0"/>
              <a:t> </a:t>
            </a:r>
            <a:r>
              <a:rPr lang="en-US" sz="2000" b="1" i="1" dirty="0"/>
              <a:t>00100</a:t>
            </a:r>
            <a:r>
              <a:rPr lang="en-US" sz="2000" i="1" dirty="0"/>
              <a:t>, </a:t>
            </a:r>
            <a:r>
              <a:rPr lang="en-US" sz="2000" i="1" dirty="0" err="1"/>
              <a:t>jadi</a:t>
            </a:r>
            <a:r>
              <a:rPr lang="en-US" sz="2000" i="1" dirty="0"/>
              <a:t> </a:t>
            </a:r>
            <a:r>
              <a:rPr lang="en-US" sz="2000" i="1" dirty="0" err="1"/>
              <a:t>hasil</a:t>
            </a:r>
            <a:r>
              <a:rPr lang="en-US" sz="2000" i="1" dirty="0"/>
              <a:t> </a:t>
            </a:r>
            <a:r>
              <a:rPr lang="en-US" sz="2000" i="1" dirty="0" err="1"/>
              <a:t>akhir</a:t>
            </a:r>
            <a:r>
              <a:rPr lang="en-US" sz="2000" i="1" dirty="0"/>
              <a:t> </a:t>
            </a:r>
            <a:r>
              <a:rPr lang="en-US" sz="2000" i="1" dirty="0" err="1"/>
              <a:t>dari</a:t>
            </a:r>
            <a:r>
              <a:rPr lang="en-US" sz="2000" i="1" dirty="0"/>
              <a:t> </a:t>
            </a:r>
            <a:r>
              <a:rPr lang="en-US" sz="2000" i="1" dirty="0" err="1"/>
              <a:t>contoh</a:t>
            </a:r>
            <a:r>
              <a:rPr lang="en-US" sz="2000" i="1" dirty="0"/>
              <a:t> </a:t>
            </a:r>
            <a:r>
              <a:rPr lang="en-US" sz="2000" i="1" dirty="0" err="1"/>
              <a:t>soal</a:t>
            </a:r>
            <a:r>
              <a:rPr lang="en-US" sz="2000" i="1" dirty="0"/>
              <a:t> </a:t>
            </a:r>
            <a:r>
              <a:rPr lang="en-US" sz="2000" i="1" dirty="0" err="1"/>
              <a:t>kedua</a:t>
            </a:r>
            <a:r>
              <a:rPr lang="en-US" sz="2000" i="1" dirty="0"/>
              <a:t> </a:t>
            </a:r>
            <a:r>
              <a:rPr lang="en-US" sz="2000" i="1" dirty="0" err="1"/>
              <a:t>ini</a:t>
            </a:r>
            <a:r>
              <a:rPr lang="en-US" sz="2000" i="1" dirty="0"/>
              <a:t> </a:t>
            </a:r>
            <a:r>
              <a:rPr lang="en-US" sz="2000" i="1" dirty="0" err="1"/>
              <a:t>adalah</a:t>
            </a:r>
            <a:r>
              <a:rPr lang="en-US" sz="2000" i="1" dirty="0"/>
              <a:t> </a:t>
            </a:r>
            <a:r>
              <a:rPr lang="en-US" sz="2000" b="1" i="1" dirty="0"/>
              <a:t>-100.</a:t>
            </a:r>
            <a:endParaRPr lang="en-US" sz="2000" dirty="0"/>
          </a:p>
          <a:p>
            <a:pPr marL="0" indent="0">
              <a:buFontTx/>
              <a:buNone/>
              <a:defRPr/>
            </a:pPr>
            <a:endParaRPr lang="en-US" sz="2400" dirty="0"/>
          </a:p>
        </p:txBody>
      </p:sp>
      <p:pic>
        <p:nvPicPr>
          <p:cNvPr id="8196" name="Picture 4" descr="http://farm5.static.flickr.com/4126/5048983543_b5935c534e_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071813"/>
            <a:ext cx="1439863" cy="143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7796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konversi bilangan biner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1325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US" sz="2400" b="1" dirty="0" err="1" smtClean="0"/>
              <a:t>konversi</a:t>
            </a:r>
            <a:r>
              <a:rPr lang="en-US" sz="2400" b="1" dirty="0" smtClean="0"/>
              <a:t> </a:t>
            </a:r>
            <a:r>
              <a:rPr lang="en-US" sz="2400" b="1" dirty="0" err="1"/>
              <a:t>biner</a:t>
            </a:r>
            <a:r>
              <a:rPr lang="en-US" sz="2400" b="1" dirty="0"/>
              <a:t> </a:t>
            </a:r>
            <a:r>
              <a:rPr lang="en-US" sz="2400" b="1" dirty="0" err="1"/>
              <a:t>ke</a:t>
            </a:r>
            <a:r>
              <a:rPr lang="en-US" sz="2400" b="1" dirty="0"/>
              <a:t> </a:t>
            </a:r>
            <a:r>
              <a:rPr lang="en-US" sz="2400" b="1" dirty="0" err="1"/>
              <a:t>desimal</a:t>
            </a:r>
            <a:r>
              <a:rPr lang="en-US" sz="2400" b="1" dirty="0"/>
              <a:t>﻿﻿</a:t>
            </a:r>
          </a:p>
          <a:p>
            <a:pPr marL="339725" indent="0">
              <a:buFontTx/>
              <a:buNone/>
              <a:defRPr/>
            </a:pPr>
            <a:r>
              <a:rPr lang="en-US" sz="2400" dirty="0" err="1" smtClean="0"/>
              <a:t>caranya</a:t>
            </a:r>
            <a:r>
              <a:rPr lang="en-US" sz="2400" dirty="0" smtClean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menjumlahan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perkalian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digit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biner</a:t>
            </a:r>
            <a:r>
              <a:rPr lang="en-US" sz="2400" dirty="0"/>
              <a:t> (0 </a:t>
            </a:r>
            <a:r>
              <a:rPr lang="en-US" sz="2400" dirty="0" err="1"/>
              <a:t>atau</a:t>
            </a:r>
            <a:r>
              <a:rPr lang="en-US" sz="2400" dirty="0"/>
              <a:t> 1)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bilangan</a:t>
            </a:r>
            <a:r>
              <a:rPr lang="en-US" sz="2400" dirty="0"/>
              <a:t> </a:t>
            </a:r>
            <a:r>
              <a:rPr lang="en-US" sz="2400" dirty="0" err="1"/>
              <a:t>pangkat</a:t>
            </a:r>
            <a:r>
              <a:rPr lang="en-US" sz="2400" dirty="0"/>
              <a:t> 2, </a:t>
            </a:r>
            <a:r>
              <a:rPr lang="en-US" sz="2400" dirty="0" err="1"/>
              <a:t>pangkat</a:t>
            </a:r>
            <a:r>
              <a:rPr lang="en-US" sz="2400" dirty="0"/>
              <a:t> 2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ditentukan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posisi</a:t>
            </a:r>
            <a:r>
              <a:rPr lang="en-US" sz="2400" dirty="0"/>
              <a:t> </a:t>
            </a:r>
            <a:r>
              <a:rPr lang="en-US" sz="2400" dirty="0" err="1"/>
              <a:t>bilangan</a:t>
            </a:r>
            <a:r>
              <a:rPr lang="en-US" sz="2400" dirty="0"/>
              <a:t>. Agar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jelas</a:t>
            </a:r>
            <a:r>
              <a:rPr lang="en-US" sz="2400" dirty="0"/>
              <a:t> </a:t>
            </a:r>
            <a:r>
              <a:rPr lang="en-US" sz="2400" dirty="0" err="1"/>
              <a:t>langsung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contoh</a:t>
            </a:r>
            <a:r>
              <a:rPr lang="en-US" sz="2400" dirty="0"/>
              <a:t> </a:t>
            </a:r>
            <a:r>
              <a:rPr lang="en-US" sz="2400" dirty="0" err="1"/>
              <a:t>berikut</a:t>
            </a:r>
            <a:r>
              <a:rPr lang="en-US" sz="2400" dirty="0"/>
              <a:t>:</a:t>
            </a:r>
          </a:p>
          <a:p>
            <a:pPr marL="0" indent="0">
              <a:buFontTx/>
              <a:buNone/>
              <a:defRPr/>
            </a:pPr>
            <a:endParaRPr lang="en-US" sz="2400" dirty="0"/>
          </a:p>
        </p:txBody>
      </p:sp>
      <p:pic>
        <p:nvPicPr>
          <p:cNvPr id="9220" name="Picture 3" descr="http://farm5.static.flickr.com/4110/5064580706_01389876f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862388"/>
            <a:ext cx="78486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4495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konversi bilangan biner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782763"/>
            <a:ext cx="8229600" cy="45259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800" smtClean="0"/>
              <a:t>kemudian contoh berikut untuk bilangan biner yang berkoma:</a:t>
            </a:r>
          </a:p>
          <a:p>
            <a:pPr marL="0" indent="0">
              <a:buFontTx/>
              <a:buNone/>
            </a:pPr>
            <a:endParaRPr lang="en-US" sz="2800" smtClean="0"/>
          </a:p>
        </p:txBody>
      </p:sp>
      <p:pic>
        <p:nvPicPr>
          <p:cNvPr id="10244" name="Picture 4" descr="http://farm5.static.flickr.com/4126/5064580708_452d341af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043238"/>
            <a:ext cx="8137525" cy="153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9375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3076" name="Picture 4" descr="Hasil gambar untuk sistem bilang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21586"/>
            <a:ext cx="4680520" cy="459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039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konversi bilangan biner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2763"/>
            <a:ext cx="8229600" cy="452596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000" b="1" dirty="0"/>
              <a:t>b. </a:t>
            </a:r>
            <a:r>
              <a:rPr lang="en-US" sz="2000" b="1" dirty="0" err="1"/>
              <a:t>konversi</a:t>
            </a:r>
            <a:r>
              <a:rPr lang="en-US" sz="2000" b="1" dirty="0"/>
              <a:t> </a:t>
            </a:r>
            <a:r>
              <a:rPr lang="en-US" sz="2000" b="1" dirty="0" err="1"/>
              <a:t>biner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octal</a:t>
            </a:r>
          </a:p>
          <a:p>
            <a:pPr>
              <a:defRPr/>
            </a:pPr>
            <a:r>
              <a:rPr lang="en-US" sz="2000" dirty="0" err="1"/>
              <a:t>konversi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membagi</a:t>
            </a:r>
            <a:r>
              <a:rPr lang="en-US" sz="2000" dirty="0"/>
              <a:t> </a:t>
            </a:r>
            <a:r>
              <a:rPr lang="en-US" sz="2000" dirty="0" err="1"/>
              <a:t>setiap</a:t>
            </a:r>
            <a:r>
              <a:rPr lang="en-US" sz="2000" dirty="0"/>
              <a:t> 3 digit </a:t>
            </a:r>
            <a:r>
              <a:rPr lang="en-US" sz="2000" dirty="0" err="1"/>
              <a:t>bilangan</a:t>
            </a:r>
            <a:r>
              <a:rPr lang="en-US" sz="2000" dirty="0"/>
              <a:t> </a:t>
            </a:r>
            <a:r>
              <a:rPr lang="en-US" sz="2000" dirty="0" err="1"/>
              <a:t>biner</a:t>
            </a:r>
            <a:r>
              <a:rPr lang="en-US" sz="2000" dirty="0"/>
              <a:t> </a:t>
            </a:r>
            <a:r>
              <a:rPr lang="en-US" sz="2000" dirty="0" err="1"/>
              <a:t>dimulai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LSB / Least Significant Bit (bit paling </a:t>
            </a:r>
            <a:r>
              <a:rPr lang="en-US" sz="2000" dirty="0" err="1"/>
              <a:t>belakang</a:t>
            </a:r>
            <a:r>
              <a:rPr lang="en-US" sz="2000" dirty="0"/>
              <a:t>) </a:t>
            </a:r>
            <a:r>
              <a:rPr lang="en-US" sz="2000" dirty="0" err="1"/>
              <a:t>kemudian</a:t>
            </a:r>
            <a:r>
              <a:rPr lang="en-US" sz="2000" dirty="0"/>
              <a:t> </a:t>
            </a:r>
            <a:r>
              <a:rPr lang="en-US" sz="2000" dirty="0" err="1"/>
              <a:t>diubah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desimal</a:t>
            </a:r>
            <a:r>
              <a:rPr lang="en-US" sz="2000" dirty="0"/>
              <a:t>, </a:t>
            </a:r>
            <a:r>
              <a:rPr lang="en-US" sz="2000" dirty="0" err="1"/>
              <a:t>bila</a:t>
            </a:r>
            <a:r>
              <a:rPr lang="en-US" sz="2000" dirty="0"/>
              <a:t> </a:t>
            </a:r>
            <a:r>
              <a:rPr lang="en-US" sz="2000" dirty="0" err="1"/>
              <a:t>ada</a:t>
            </a:r>
            <a:r>
              <a:rPr lang="en-US" sz="2000" dirty="0"/>
              <a:t> digit yang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berjumlah</a:t>
            </a:r>
            <a:r>
              <a:rPr lang="en-US" sz="2000" dirty="0"/>
              <a:t> 3 digit </a:t>
            </a:r>
            <a:r>
              <a:rPr lang="en-US" sz="2000" dirty="0" err="1"/>
              <a:t>maka</a:t>
            </a:r>
            <a:r>
              <a:rPr lang="en-US" sz="2000" dirty="0"/>
              <a:t> </a:t>
            </a:r>
            <a:r>
              <a:rPr lang="en-US" sz="2000" dirty="0" err="1"/>
              <a:t>ditambahkan</a:t>
            </a:r>
            <a:r>
              <a:rPr lang="en-US" sz="2000" dirty="0"/>
              <a:t> 0 </a:t>
            </a:r>
            <a:r>
              <a:rPr lang="en-US" sz="2000" dirty="0" err="1"/>
              <a:t>pada</a:t>
            </a:r>
            <a:r>
              <a:rPr lang="en-US" sz="2000" dirty="0"/>
              <a:t> MSB / Most Significant Bit (bit paling </a:t>
            </a:r>
            <a:r>
              <a:rPr lang="en-US" sz="2000" dirty="0" err="1" smtClean="0"/>
              <a:t>depan</a:t>
            </a:r>
            <a:r>
              <a:rPr lang="en-US" sz="2000" dirty="0" smtClean="0"/>
              <a:t>).</a:t>
            </a:r>
          </a:p>
          <a:p>
            <a:pPr>
              <a:defRPr/>
            </a:pPr>
            <a:r>
              <a:rPr lang="en-US" sz="2000" dirty="0" err="1" smtClean="0"/>
              <a:t>Misalnya</a:t>
            </a:r>
            <a:r>
              <a:rPr lang="en-US" sz="2000" dirty="0" smtClean="0"/>
              <a:t>:</a:t>
            </a:r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endParaRPr lang="en-US" sz="2400" dirty="0"/>
          </a:p>
        </p:txBody>
      </p:sp>
      <p:pic>
        <p:nvPicPr>
          <p:cNvPr id="11268" name="Picture 4" descr="http://farm5.static.flickr.com/4152/5064580710_9c406eb909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3695700"/>
            <a:ext cx="4752975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http://farm5.static.flickr.com/4130/5064580718_d7e497843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5084763"/>
            <a:ext cx="47529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6858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konversi bilangan biner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1325"/>
            <a:ext cx="82296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000" b="1" dirty="0"/>
              <a:t>c. </a:t>
            </a:r>
            <a:r>
              <a:rPr lang="en-US" sz="2000" b="1" dirty="0" err="1"/>
              <a:t>konversi</a:t>
            </a:r>
            <a:r>
              <a:rPr lang="en-US" sz="2000" b="1" dirty="0"/>
              <a:t> </a:t>
            </a:r>
            <a:r>
              <a:rPr lang="en-US" sz="2000" b="1" dirty="0" err="1"/>
              <a:t>biner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smtClean="0"/>
              <a:t>hexadecimal</a:t>
            </a:r>
            <a:endParaRPr lang="en-US" sz="2000" dirty="0"/>
          </a:p>
          <a:p>
            <a:pPr>
              <a:defRPr/>
            </a:pPr>
            <a:r>
              <a:rPr lang="en-US" sz="2000" dirty="0" err="1"/>
              <a:t>konversi</a:t>
            </a:r>
            <a:r>
              <a:rPr lang="en-US" sz="2000" dirty="0"/>
              <a:t> </a:t>
            </a:r>
            <a:r>
              <a:rPr lang="en-US" sz="2000" dirty="0" err="1"/>
              <a:t>biner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hexa</a:t>
            </a:r>
            <a:r>
              <a:rPr lang="en-US" sz="2000" dirty="0"/>
              <a:t>, </a:t>
            </a:r>
            <a:r>
              <a:rPr lang="en-US" sz="2000" dirty="0" err="1"/>
              <a:t>caranya</a:t>
            </a:r>
            <a:r>
              <a:rPr lang="en-US" sz="2000" dirty="0"/>
              <a:t> </a:t>
            </a:r>
            <a:r>
              <a:rPr lang="en-US" sz="2000" dirty="0" err="1"/>
              <a:t>sama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octal </a:t>
            </a: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saja</a:t>
            </a:r>
            <a:r>
              <a:rPr lang="en-US" sz="2000" dirty="0"/>
              <a:t> </a:t>
            </a:r>
            <a:r>
              <a:rPr lang="en-US" sz="2000" dirty="0" err="1"/>
              <a:t>bilangan</a:t>
            </a:r>
            <a:r>
              <a:rPr lang="en-US" sz="2000" dirty="0"/>
              <a:t> </a:t>
            </a:r>
            <a:r>
              <a:rPr lang="en-US" sz="2000" dirty="0" err="1"/>
              <a:t>biner</a:t>
            </a:r>
            <a:r>
              <a:rPr lang="en-US" sz="2000" dirty="0"/>
              <a:t> </a:t>
            </a:r>
            <a:r>
              <a:rPr lang="en-US" sz="2000" dirty="0" err="1"/>
              <a:t>tersebut</a:t>
            </a:r>
            <a:r>
              <a:rPr lang="en-US" sz="2000" dirty="0"/>
              <a:t> </a:t>
            </a:r>
            <a:r>
              <a:rPr lang="en-US" sz="2000" dirty="0" err="1"/>
              <a:t>dibagi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4 digit. </a:t>
            </a:r>
            <a:endParaRPr lang="en-US" sz="2000" dirty="0" smtClean="0"/>
          </a:p>
          <a:p>
            <a:pPr>
              <a:defRPr/>
            </a:pPr>
            <a:r>
              <a:rPr lang="en-US" sz="2000" dirty="0" err="1" smtClean="0"/>
              <a:t>Contoh</a:t>
            </a:r>
            <a:r>
              <a:rPr lang="en-US" sz="2000" dirty="0"/>
              <a:t>: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</p:txBody>
      </p:sp>
      <p:pic>
        <p:nvPicPr>
          <p:cNvPr id="12292" name="Picture 4" descr="http://farm5.static.flickr.com/4147/5064580712_e9dd5ce08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3167063"/>
            <a:ext cx="6408737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 descr="http://farm5.static.flickr.com/4145/5064580716_f8ae5798d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838" y="4437063"/>
            <a:ext cx="6386512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49909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Aritmatika Bilangan Hexa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806450" y="1782763"/>
            <a:ext cx="8229600" cy="45259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2800" smtClean="0"/>
              <a:t>a</a:t>
            </a:r>
            <a:r>
              <a:rPr lang="en-US" sz="2800" b="1" smtClean="0"/>
              <a:t>. penjumlahan﻿</a:t>
            </a:r>
          </a:p>
          <a:p>
            <a:pPr marL="400050" lvl="1" indent="0">
              <a:buFontTx/>
              <a:buNone/>
            </a:pPr>
            <a:r>
              <a:rPr lang="en-US" sz="2400" smtClean="0"/>
              <a:t>penjumlahan pada bilangan hexa, ibarat 2 kali kerja karena selain menjumlahkan harus dikonversi juga.</a:t>
            </a:r>
          </a:p>
          <a:p>
            <a:pPr marL="400050" lvl="1" indent="0">
              <a:buFontTx/>
              <a:buNone/>
            </a:pPr>
            <a:r>
              <a:rPr lang="en-US" sz="2400" smtClean="0"/>
              <a:t>Misalnya:</a:t>
            </a:r>
          </a:p>
          <a:p>
            <a:pPr marL="400050" lvl="1" indent="0">
              <a:buFontTx/>
              <a:buNone/>
            </a:pPr>
            <a:r>
              <a:rPr lang="en-US" i="1" smtClean="0"/>
              <a:t>5</a:t>
            </a:r>
            <a:r>
              <a:rPr lang="en-US" i="1" baseline="-25000" smtClean="0"/>
              <a:t>16</a:t>
            </a:r>
            <a:r>
              <a:rPr lang="en-US" i="1" smtClean="0"/>
              <a:t> + 2</a:t>
            </a:r>
            <a:r>
              <a:rPr lang="en-US" i="1" baseline="-25000" smtClean="0"/>
              <a:t>16</a:t>
            </a:r>
            <a:r>
              <a:rPr lang="en-US" i="1" smtClean="0"/>
              <a:t> = 7</a:t>
            </a:r>
            <a:r>
              <a:rPr lang="en-US" i="1" baseline="-25000" smtClean="0"/>
              <a:t>16</a:t>
            </a:r>
            <a:endParaRPr lang="en-US" smtClean="0"/>
          </a:p>
          <a:p>
            <a:pPr marL="400050" lvl="1" indent="0">
              <a:buFontTx/>
              <a:buNone/>
            </a:pPr>
            <a:r>
              <a:rPr lang="en-US" sz="2400" i="1" smtClean="0"/>
              <a:t>ini adalah salah satu contoh simpel dari penjumlahan hexa, karena tidak diperlukan konversi</a:t>
            </a:r>
            <a:endParaRPr lang="en-US" sz="2400" smtClean="0"/>
          </a:p>
          <a:p>
            <a:pPr marL="0" indent="0">
              <a:buFontTx/>
              <a:buNone/>
            </a:pPr>
            <a:endParaRPr lang="en-US" sz="2800" smtClean="0"/>
          </a:p>
        </p:txBody>
      </p:sp>
    </p:spTree>
    <p:extLst>
      <p:ext uri="{BB962C8B-B14F-4D97-AF65-F5344CB8AC3E}">
        <p14:creationId xmlns:p14="http://schemas.microsoft.com/office/powerpoint/2010/main" val="37818160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Aritmatika Bilangan Hexa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1311275" y="1600200"/>
            <a:ext cx="7797800" cy="4525963"/>
          </a:xfrm>
        </p:spPr>
        <p:txBody>
          <a:bodyPr>
            <a:normAutofit lnSpcReduction="10000"/>
          </a:bodyPr>
          <a:lstStyle/>
          <a:p>
            <a:pPr marL="0" indent="0">
              <a:buFontTx/>
              <a:buNone/>
            </a:pPr>
            <a:r>
              <a:rPr lang="en-US" sz="2400" smtClean="0"/>
              <a:t>contoh lain:</a:t>
            </a:r>
          </a:p>
          <a:p>
            <a:pPr marL="0" indent="0">
              <a:buFontTx/>
              <a:buNone/>
            </a:pPr>
            <a:r>
              <a:rPr lang="en-US" sz="2400" i="1" smtClean="0"/>
              <a:t>8</a:t>
            </a:r>
            <a:r>
              <a:rPr lang="en-US" sz="2400" i="1" baseline="-25000" smtClean="0"/>
              <a:t>16</a:t>
            </a:r>
            <a:r>
              <a:rPr lang="en-US" sz="2400" i="1" smtClean="0"/>
              <a:t> + 2</a:t>
            </a:r>
            <a:r>
              <a:rPr lang="en-US" sz="2400" i="1" baseline="-25000" smtClean="0"/>
              <a:t>16</a:t>
            </a:r>
            <a:r>
              <a:rPr lang="en-US" sz="2400" i="1" smtClean="0"/>
              <a:t> = A</a:t>
            </a:r>
            <a:r>
              <a:rPr lang="en-US" sz="2400" i="1" baseline="-25000" smtClean="0"/>
              <a:t>16</a:t>
            </a:r>
            <a:r>
              <a:rPr lang="en-US" sz="2400" i="1" smtClean="0"/>
              <a:t> (10 desimal)</a:t>
            </a:r>
            <a:endParaRPr lang="en-US" sz="2400" smtClean="0"/>
          </a:p>
          <a:p>
            <a:pPr marL="0" indent="0">
              <a:buFontTx/>
              <a:buNone/>
            </a:pPr>
            <a:r>
              <a:rPr lang="en-US" sz="2400" i="1" smtClean="0"/>
              <a:t>A</a:t>
            </a:r>
            <a:r>
              <a:rPr lang="en-US" sz="2400" i="1" baseline="-25000" smtClean="0"/>
              <a:t>16</a:t>
            </a:r>
            <a:r>
              <a:rPr lang="en-US" sz="2400" i="1" smtClean="0"/>
              <a:t> + B</a:t>
            </a:r>
            <a:r>
              <a:rPr lang="en-US" sz="2400" i="1" baseline="-25000" smtClean="0"/>
              <a:t>16</a:t>
            </a:r>
            <a:r>
              <a:rPr lang="en-US" sz="2400" i="1" smtClean="0"/>
              <a:t> = 21</a:t>
            </a:r>
            <a:r>
              <a:rPr lang="en-US" sz="2400" i="1" baseline="-25000" smtClean="0"/>
              <a:t>10</a:t>
            </a:r>
            <a:r>
              <a:rPr lang="en-US" sz="2400" i="1" smtClean="0"/>
              <a:t> = 15</a:t>
            </a:r>
            <a:r>
              <a:rPr lang="en-US" sz="2400" i="1" baseline="-25000" smtClean="0"/>
              <a:t>16</a:t>
            </a:r>
          </a:p>
          <a:p>
            <a:pPr marL="0" indent="0">
              <a:buFontTx/>
              <a:buNone/>
            </a:pPr>
            <a:endParaRPr lang="en-US" sz="2400" smtClean="0"/>
          </a:p>
          <a:p>
            <a:pPr marL="0" indent="0">
              <a:buFontTx/>
              <a:buNone/>
            </a:pPr>
            <a:r>
              <a:rPr lang="en-US" sz="2400" smtClean="0"/>
              <a:t>berikut contoh lain yg agak rumit:</a:t>
            </a:r>
          </a:p>
          <a:p>
            <a:pPr marL="0" indent="0">
              <a:buFontTx/>
              <a:buNone/>
            </a:pPr>
            <a:endParaRPr lang="en-US" sz="2400" smtClean="0"/>
          </a:p>
          <a:p>
            <a:pPr marL="0" indent="0">
              <a:buFontTx/>
              <a:buNone/>
            </a:pPr>
            <a:endParaRPr lang="en-US" sz="2400" smtClean="0"/>
          </a:p>
          <a:p>
            <a:pPr marL="0" indent="0">
              <a:buFontTx/>
              <a:buNone/>
            </a:pPr>
            <a:endParaRPr lang="en-US" sz="2400" smtClean="0"/>
          </a:p>
          <a:p>
            <a:pPr marL="400050" lvl="1" indent="0">
              <a:buFontTx/>
              <a:buNone/>
            </a:pPr>
            <a:endParaRPr lang="en-US" sz="2000" smtClean="0"/>
          </a:p>
          <a:p>
            <a:pPr marL="400050" lvl="1" indent="0">
              <a:buFontTx/>
              <a:buNone/>
            </a:pPr>
            <a:r>
              <a:rPr lang="en-US" sz="2000" smtClean="0"/>
              <a:t>contoh diatas merupakan contoh penjumlahan hexa 2 digit, tanpa carrier.</a:t>
            </a:r>
          </a:p>
          <a:p>
            <a:pPr marL="0" indent="0">
              <a:buFontTx/>
              <a:buNone/>
            </a:pPr>
            <a:endParaRPr lang="en-US" sz="2400" smtClean="0"/>
          </a:p>
        </p:txBody>
      </p:sp>
      <p:pic>
        <p:nvPicPr>
          <p:cNvPr id="15364" name="Picture 4" descr="http://farm2.static.flickr.com/1438/5117782164_e09b24794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3933825"/>
            <a:ext cx="712946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18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Aritmatika Bilangan Hexa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9363" y="1600200"/>
            <a:ext cx="7931150" cy="4525963"/>
          </a:xfrm>
        </p:spPr>
        <p:txBody>
          <a:bodyPr/>
          <a:lstStyle/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>
              <a:defRPr/>
            </a:pPr>
            <a:endParaRPr lang="en-US" sz="2400" dirty="0" smtClean="0"/>
          </a:p>
          <a:p>
            <a:pPr marL="0" indent="0">
              <a:buFontTx/>
              <a:buNone/>
              <a:defRPr/>
            </a:pPr>
            <a:endParaRPr lang="en-US" sz="2400" dirty="0" smtClean="0"/>
          </a:p>
          <a:p>
            <a:pPr marL="0" indent="0">
              <a:buFontTx/>
              <a:buNone/>
              <a:defRPr/>
            </a:pPr>
            <a:r>
              <a:rPr lang="en-US" sz="2400" dirty="0" err="1" smtClean="0"/>
              <a:t>contoh</a:t>
            </a:r>
            <a:r>
              <a:rPr lang="en-US" sz="2400" dirty="0" smtClean="0"/>
              <a:t> </a:t>
            </a:r>
            <a:r>
              <a:rPr lang="en-US" sz="2400" dirty="0" err="1"/>
              <a:t>diatas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contoh</a:t>
            </a:r>
            <a:r>
              <a:rPr lang="en-US" sz="2400" dirty="0"/>
              <a:t> </a:t>
            </a:r>
            <a:r>
              <a:rPr lang="en-US" sz="2400" dirty="0" err="1"/>
              <a:t>penjumlahan</a:t>
            </a:r>
            <a:r>
              <a:rPr lang="en-US" sz="2400" dirty="0"/>
              <a:t> </a:t>
            </a:r>
            <a:r>
              <a:rPr lang="en-US" sz="2400" dirty="0" err="1"/>
              <a:t>hexa</a:t>
            </a:r>
            <a:r>
              <a:rPr lang="en-US" sz="2400" dirty="0"/>
              <a:t> 2 digit, </a:t>
            </a:r>
            <a:r>
              <a:rPr lang="en-US" sz="2400" dirty="0" err="1"/>
              <a:t>dengan</a:t>
            </a:r>
            <a:r>
              <a:rPr lang="en-US" sz="2400" dirty="0"/>
              <a:t> carrier.</a:t>
            </a:r>
          </a:p>
          <a:p>
            <a:pPr>
              <a:defRPr/>
            </a:pPr>
            <a:endParaRPr lang="en-US" sz="2400" dirty="0"/>
          </a:p>
        </p:txBody>
      </p:sp>
      <p:pic>
        <p:nvPicPr>
          <p:cNvPr id="16388" name="Picture 4" descr="http://farm5.static.flickr.com/4130/5117782254_61a693d5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773238"/>
            <a:ext cx="6626225" cy="187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959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Aritmatika Bilangan Hexa</a:t>
            </a:r>
          </a:p>
        </p:txBody>
      </p:sp>
      <p:pic>
        <p:nvPicPr>
          <p:cNvPr id="17411" name="Content Placeholder 4" descr="http://farm2.static.flickr.com/1187/5117178903_81ac28352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1989138"/>
            <a:ext cx="6913562" cy="1800225"/>
          </a:xfrm>
        </p:spPr>
      </p:pic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331913" y="4437063"/>
            <a:ext cx="69119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/>
              <a:t>contoh diatas merupakan contoh penjumlahan hexa 3 digit, tanpa carrier.</a:t>
            </a:r>
          </a:p>
        </p:txBody>
      </p:sp>
    </p:spTree>
    <p:extLst>
      <p:ext uri="{BB962C8B-B14F-4D97-AF65-F5344CB8AC3E}">
        <p14:creationId xmlns:p14="http://schemas.microsoft.com/office/powerpoint/2010/main" val="18017433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Aritmatika Bilangan Hexa</a:t>
            </a:r>
          </a:p>
        </p:txBody>
      </p:sp>
      <p:pic>
        <p:nvPicPr>
          <p:cNvPr id="18435" name="Content Placeholder 3" descr="http://farm2.static.flickr.com/1079/5117782550_759491a1d9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1844675"/>
            <a:ext cx="7777162" cy="3168650"/>
          </a:xfrm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1692275" y="5229225"/>
            <a:ext cx="66055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400"/>
              <a:t>contoh diatas merupakan contoh penjumlahan hexa 3 digit, dengan carrier.</a:t>
            </a:r>
          </a:p>
        </p:txBody>
      </p:sp>
    </p:spTree>
    <p:extLst>
      <p:ext uri="{BB962C8B-B14F-4D97-AF65-F5344CB8AC3E}">
        <p14:creationId xmlns:p14="http://schemas.microsoft.com/office/powerpoint/2010/main" val="2670164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Aritmatika Bilangan Hexa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8995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400" b="1" dirty="0"/>
              <a:t>b. </a:t>
            </a:r>
            <a:r>
              <a:rPr lang="en-US" sz="2400" b="1" dirty="0" err="1"/>
              <a:t>pengurangan</a:t>
            </a:r>
            <a:endParaRPr lang="en-US" sz="2400" b="1" dirty="0"/>
          </a:p>
          <a:p>
            <a:pPr marL="0" indent="0">
              <a:buFontTx/>
              <a:buNone/>
              <a:defRPr/>
            </a:pPr>
            <a:r>
              <a:rPr lang="en-US" sz="2400" dirty="0" err="1"/>
              <a:t>contoh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penjumlahan</a:t>
            </a:r>
            <a:r>
              <a:rPr lang="en-US" sz="2400" dirty="0"/>
              <a:t> </a:t>
            </a:r>
            <a:r>
              <a:rPr lang="en-US" sz="2400" dirty="0" err="1" smtClean="0"/>
              <a:t>tadi</a:t>
            </a:r>
            <a:r>
              <a:rPr lang="en-US" sz="2400" dirty="0" smtClean="0"/>
              <a:t> :</a:t>
            </a: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2800" i="1" dirty="0"/>
              <a:t>A</a:t>
            </a:r>
            <a:r>
              <a:rPr lang="en-US" sz="2800" i="1" baseline="-25000" dirty="0"/>
              <a:t>16</a:t>
            </a:r>
            <a:r>
              <a:rPr lang="en-US" sz="2800" i="1" dirty="0"/>
              <a:t> – 2</a:t>
            </a:r>
            <a:r>
              <a:rPr lang="en-US" sz="2800" i="1" baseline="-25000" dirty="0"/>
              <a:t>16</a:t>
            </a:r>
            <a:r>
              <a:rPr lang="en-US" sz="2800" i="1" dirty="0"/>
              <a:t> = 8</a:t>
            </a:r>
            <a:r>
              <a:rPr lang="en-US" sz="2800" i="1" baseline="-25000" dirty="0"/>
              <a:t>16 —–&gt;&gt; </a:t>
            </a:r>
            <a:r>
              <a:rPr lang="en-US" sz="2800" i="1" dirty="0"/>
              <a:t>10</a:t>
            </a:r>
            <a:r>
              <a:rPr lang="en-US" sz="2800" i="1" baseline="-25000" dirty="0"/>
              <a:t>16</a:t>
            </a:r>
            <a:r>
              <a:rPr lang="en-US" sz="2800" i="1" dirty="0"/>
              <a:t> = 10 </a:t>
            </a:r>
            <a:r>
              <a:rPr lang="en-US" sz="2800" i="1" dirty="0" err="1"/>
              <a:t>desimal</a:t>
            </a:r>
            <a:endParaRPr lang="en-US" sz="2800" dirty="0"/>
          </a:p>
          <a:p>
            <a:pPr marL="0" indent="0">
              <a:buFontTx/>
              <a:buNone/>
              <a:defRPr/>
            </a:pPr>
            <a:r>
              <a:rPr lang="en-US" sz="2800" i="1" dirty="0"/>
              <a:t>15</a:t>
            </a:r>
            <a:r>
              <a:rPr lang="en-US" sz="2800" i="1" baseline="-25000" dirty="0"/>
              <a:t>16</a:t>
            </a:r>
            <a:r>
              <a:rPr lang="en-US" sz="2800" i="1" dirty="0"/>
              <a:t> – B</a:t>
            </a:r>
            <a:r>
              <a:rPr lang="en-US" sz="2800" i="1" baseline="-25000" dirty="0"/>
              <a:t>16</a:t>
            </a:r>
            <a:r>
              <a:rPr lang="en-US" sz="2800" i="1" dirty="0"/>
              <a:t> = A</a:t>
            </a:r>
            <a:r>
              <a:rPr lang="en-US" sz="2800" i="1" baseline="-25000" dirty="0"/>
              <a:t>16</a:t>
            </a:r>
            <a:r>
              <a:rPr lang="en-US" sz="2800" i="1" dirty="0"/>
              <a:t> ——&gt;&gt; 15</a:t>
            </a:r>
            <a:r>
              <a:rPr lang="en-US" sz="2800" i="1" baseline="-25000" dirty="0"/>
              <a:t>16</a:t>
            </a:r>
            <a:r>
              <a:rPr lang="en-US" sz="2800" i="1" dirty="0"/>
              <a:t> = 21 </a:t>
            </a:r>
            <a:r>
              <a:rPr lang="en-US" sz="2800" i="1" dirty="0" err="1"/>
              <a:t>desimal</a:t>
            </a:r>
            <a:r>
              <a:rPr lang="en-US" sz="2800" i="1" dirty="0"/>
              <a:t>, B</a:t>
            </a:r>
            <a:r>
              <a:rPr lang="en-US" sz="2800" i="1" baseline="-25000" dirty="0"/>
              <a:t>16</a:t>
            </a:r>
            <a:r>
              <a:rPr lang="en-US" sz="2800" i="1" dirty="0"/>
              <a:t> = 11 </a:t>
            </a:r>
            <a:r>
              <a:rPr lang="en-US" sz="2400" i="1" dirty="0" err="1"/>
              <a:t>desimal</a:t>
            </a:r>
            <a:endParaRPr lang="en-US" sz="2400" dirty="0"/>
          </a:p>
          <a:p>
            <a:pPr marL="0" indent="0">
              <a:buFontTx/>
              <a:buNone/>
              <a:defRPr/>
            </a:pPr>
            <a:r>
              <a:rPr lang="en-US" sz="2400" dirty="0" err="1"/>
              <a:t>contoh</a:t>
            </a:r>
            <a:r>
              <a:rPr lang="en-US" sz="2400" dirty="0"/>
              <a:t> </a:t>
            </a:r>
            <a:r>
              <a:rPr lang="en-US" sz="2400" dirty="0" err="1"/>
              <a:t>berikutnya</a:t>
            </a:r>
            <a:r>
              <a:rPr lang="en-US" sz="2400" dirty="0"/>
              <a:t>:</a:t>
            </a:r>
          </a:p>
          <a:p>
            <a:pPr>
              <a:defRPr/>
            </a:pPr>
            <a:endParaRPr lang="en-US" sz="2400" dirty="0"/>
          </a:p>
        </p:txBody>
      </p:sp>
      <p:pic>
        <p:nvPicPr>
          <p:cNvPr id="19460" name="Picture 4" descr="http://desylvia.files.wordpress.com/2010/09/minus_hexa.jpg?w=54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700" y="4365625"/>
            <a:ext cx="766445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264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68761"/>
            <a:ext cx="6648195" cy="4546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46480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PENYAJIAN DATA</a:t>
            </a:r>
            <a:r>
              <a:rPr lang="id-ID" b="1" dirty="0"/>
              <a:t/>
            </a:r>
            <a:br>
              <a:rPr lang="id-ID" b="1" dirty="0"/>
            </a:br>
            <a:endParaRPr lang="id-ID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340768"/>
            <a:ext cx="6677241" cy="4468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53003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08720"/>
            <a:ext cx="7540758" cy="5141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62830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60" y="1268760"/>
            <a:ext cx="5858397" cy="4301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59632" y="361892"/>
            <a:ext cx="5976664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id-ID" sz="4000" b="1" dirty="0" smtClean="0"/>
              <a:t>HIRARKI PENYAJIAN DATA</a:t>
            </a:r>
            <a:endParaRPr lang="id-ID" sz="4000" b="1" dirty="0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258" y="1826956"/>
            <a:ext cx="2160240" cy="1395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713" y="4149080"/>
            <a:ext cx="2683330" cy="1912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88170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02134"/>
            <a:ext cx="6408712" cy="521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516" y="2325541"/>
            <a:ext cx="2488533" cy="2859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0795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654</Words>
  <Application>Microsoft Office PowerPoint</Application>
  <PresentationFormat>On-screen Show (4:3)</PresentationFormat>
  <Paragraphs>117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 SISTEM BILANGAN DAN REPRESENTASI DATA </vt:lpstr>
      <vt:lpstr>ALU (Arithmetic Logic Unit)</vt:lpstr>
      <vt:lpstr>PowerPoint Presentation</vt:lpstr>
      <vt:lpstr>DECimal</vt:lpstr>
      <vt:lpstr>BINary digit / BIT (Bilangan Biner) </vt:lpstr>
      <vt:lpstr>OCTadecimal</vt:lpstr>
      <vt:lpstr>HEXadecimal</vt:lpstr>
      <vt:lpstr>Aritmatika Bilangan Biner</vt:lpstr>
      <vt:lpstr>Penjumlahan Bilangan Biner</vt:lpstr>
      <vt:lpstr>Pengurangan Bilangan Biner</vt:lpstr>
      <vt:lpstr>Pengurangan Bilangan Biner</vt:lpstr>
      <vt:lpstr>Pengurangan Bilangan Biner</vt:lpstr>
      <vt:lpstr>Pengurangan Bilangan Biner</vt:lpstr>
      <vt:lpstr>Pengurangan Bilangan Biner</vt:lpstr>
      <vt:lpstr>konversi bilangan biner</vt:lpstr>
      <vt:lpstr>konversi bilangan biner</vt:lpstr>
      <vt:lpstr>PowerPoint Presentation</vt:lpstr>
      <vt:lpstr>konversi bilangan biner</vt:lpstr>
      <vt:lpstr>konversi bilangan biner</vt:lpstr>
      <vt:lpstr>Aritmatika Bilangan Hexa</vt:lpstr>
      <vt:lpstr>Aritmatika Bilangan Hexa</vt:lpstr>
      <vt:lpstr>Aritmatika Bilangan Hexa</vt:lpstr>
      <vt:lpstr>Aritmatika Bilangan Hexa</vt:lpstr>
      <vt:lpstr>Aritmatika Bilangan Hexa</vt:lpstr>
      <vt:lpstr>Aritmatika Bilangan Hexa</vt:lpstr>
      <vt:lpstr>PowerPoint Presentation</vt:lpstr>
      <vt:lpstr>PENYAJIAN DATA 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 BILANGAN DAN REPRESENTASI DATA</dc:title>
  <dc:creator>ismail - [2010]</dc:creator>
  <cp:lastModifiedBy>ismail - [2010]</cp:lastModifiedBy>
  <cp:revision>12</cp:revision>
  <dcterms:created xsi:type="dcterms:W3CDTF">2017-03-21T07:42:30Z</dcterms:created>
  <dcterms:modified xsi:type="dcterms:W3CDTF">2017-03-21T22:49:38Z</dcterms:modified>
</cp:coreProperties>
</file>