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57"/>
  </p:notesMasterIdLst>
  <p:sldIdLst>
    <p:sldId id="257" r:id="rId2"/>
    <p:sldId id="258" r:id="rId3"/>
    <p:sldId id="313" r:id="rId4"/>
    <p:sldId id="259" r:id="rId5"/>
    <p:sldId id="316" r:id="rId6"/>
    <p:sldId id="260" r:id="rId7"/>
    <p:sldId id="312" r:id="rId8"/>
    <p:sldId id="315" r:id="rId9"/>
    <p:sldId id="261" r:id="rId10"/>
    <p:sldId id="262" r:id="rId11"/>
    <p:sldId id="263" r:id="rId12"/>
    <p:sldId id="264" r:id="rId13"/>
    <p:sldId id="317" r:id="rId14"/>
    <p:sldId id="318" r:id="rId15"/>
    <p:sldId id="267" r:id="rId16"/>
    <p:sldId id="268" r:id="rId17"/>
    <p:sldId id="270" r:id="rId18"/>
    <p:sldId id="265" r:id="rId19"/>
    <p:sldId id="269" r:id="rId20"/>
    <p:sldId id="271" r:id="rId21"/>
    <p:sldId id="272" r:id="rId22"/>
    <p:sldId id="266" r:id="rId23"/>
    <p:sldId id="277" r:id="rId24"/>
    <p:sldId id="278" r:id="rId25"/>
    <p:sldId id="279" r:id="rId26"/>
    <p:sldId id="280" r:id="rId27"/>
    <p:sldId id="28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ABE51-A89A-4A4F-831C-A658D93217BE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81CE8-08FD-4F13-A76B-56E62E740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6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B63EF8-3F63-4224-85FC-E36ED3C8D6AA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7388"/>
            <a:ext cx="6088062" cy="3425825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705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405BC7-097B-433F-8633-589E14958070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7388"/>
            <a:ext cx="6088062" cy="3425825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341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BD1473-83EB-4A42-B0C6-116D09A94118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7388"/>
            <a:ext cx="6088062" cy="3425825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56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1DFD65-D9C3-4A96-BD07-3F735EDCE470}" type="slidenum">
              <a:rPr lang="en-US" altLang="en-US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7388"/>
            <a:ext cx="6088062" cy="3425825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210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3700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6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49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98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0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43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54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6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6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6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755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1835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1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51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07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30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56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4E9FEC-44FB-449D-A703-F9477051CE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35D4D6E-B265-483D-82C6-A1F392E566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C8FB2-F0A0-492D-B0CE-8AE8781488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297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22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719263"/>
            <a:ext cx="10972800" cy="441166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44E9FEC-44FB-449D-A703-F9477051CE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35D4D6E-B265-483D-82C6-A1F392E566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2A533-794D-4B7A-98BB-D4F6AD84B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244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0DF366A-49DB-4152-AA16-49A09835CA64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83BF2C8-5DC9-4871-AED1-B2F9DC9B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98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6600" dirty="0"/>
              <a:t>KONSEP DASAR </a:t>
            </a:r>
            <a:br>
              <a:rPr lang="en-US" altLang="en-US" sz="4400" dirty="0"/>
            </a:br>
            <a:r>
              <a:rPr lang="en-US" altLang="en-US" sz="4400" dirty="0"/>
              <a:t>SISTEM ,INFORMASI &amp; SISTEM INFORMASI</a:t>
            </a:r>
          </a:p>
        </p:txBody>
      </p:sp>
    </p:spTree>
    <p:extLst>
      <p:ext uri="{BB962C8B-B14F-4D97-AF65-F5344CB8AC3E}">
        <p14:creationId xmlns:p14="http://schemas.microsoft.com/office/powerpoint/2010/main" val="1343776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5732060" y="1899196"/>
            <a:ext cx="511374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1" tIns="44441" rIns="90471" bIns="44441" anchor="ctr"/>
          <a:lstStyle>
            <a:lvl1pPr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Definisi</a:t>
            </a:r>
            <a:r>
              <a:rPr lang="en-US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:</a:t>
            </a:r>
            <a:endParaRPr lang="en-US" altLang="en-US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Sekumpulan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Unsur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/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elemen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yang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saling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berkaitan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dan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saling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mempengaruhi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dalam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melakukan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kegiatan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bersama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untuk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mencapai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suatu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tujuan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”</a:t>
            </a:r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6643759" y="3610284"/>
            <a:ext cx="4662488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1" tIns="44441" rIns="90471" bIns="44441" anchor="ctr"/>
          <a:lstStyle>
            <a:lvl1pPr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Suatu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jaringan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kerja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dari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prosedur-prosedur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yang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saling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berhubungan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berkumpul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bersama-sama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untuk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melakukan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suatu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kegiatan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atau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untuk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menyelesaikan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suatu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sasaran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tertentu</a:t>
            </a:r>
            <a:r>
              <a:rPr lang="en-US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”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>
              <a:solidFill>
                <a:schemeClr val="tx2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8700" y="589061"/>
            <a:ext cx="2257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SISTEM</a:t>
            </a:r>
          </a:p>
        </p:txBody>
      </p:sp>
      <p:pic>
        <p:nvPicPr>
          <p:cNvPr id="10" name="Picture 2" descr="E:\Gambar\komputerg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47163"/>
            <a:ext cx="4657299" cy="349297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40313091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b="0"/>
              <a:t>KONSEP DASAR SISTEM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>
          <a:xfrm>
            <a:off x="535675" y="1337481"/>
            <a:ext cx="10396883" cy="441985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Gordon B. Davis (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1984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menyatakan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altLang="en-US" sz="18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Sebuah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terdiri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bagain-bagian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saling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berkaitan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ynag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beroperasi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bersama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sasaran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maksud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1)</a:t>
            </a:r>
            <a:endParaRPr lang="en-US" altLang="en-US" sz="13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Pedapat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serupa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dikemukan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Raymond </a:t>
            </a: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Mcleod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menyatakan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himpunan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unsur-unsur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saling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berkaitan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membentuk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sautu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kesatuan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utuh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terpadu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”  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2)</a:t>
            </a: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Jerry FitzGerald,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menyatakan</a:t>
            </a:r>
            <a:endParaRPr lang="en-US" alt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jaringan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prosedur-prosedur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saling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behubungan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berkumpul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bersama-sama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menyelesaikan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sasaran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tertenu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3)</a:t>
            </a: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definisi-definisi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diatas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disimpulkan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altLang="en-US" sz="1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kumpulan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elemen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terdiri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manusia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mesin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prosedur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dokumen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, data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elemen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lain yang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terorganisir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elemen-elemen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----------------------------------------------------------------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1)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Gordon B. Davis, Margrethe H. Olson </a:t>
            </a:r>
            <a:r>
              <a:rPr lang="en-US" altLang="en-US" sz="11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Managemen</a:t>
            </a:r>
            <a:r>
              <a:rPr lang="en-US" altLang="en-US" sz="1100" u="sng" dirty="0">
                <a:latin typeface="Calibri" panose="020F0502020204030204" pitchFamily="34" charset="0"/>
                <a:cs typeface="Calibri" panose="020F0502020204030204" pitchFamily="34" charset="0"/>
              </a:rPr>
              <a:t> Information System: Conceptual Foundations, structure, and Development.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Tokyo: McGraw-Hill 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Kogakusha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, International Student Edition, 1984, 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endParaRPr lang="en-US" altLang="en-US" sz="1100" dirty="0">
              <a:latin typeface="Calibri" panose="020F0502020204030204" pitchFamily="34" charset="0"/>
              <a:cs typeface="Calibri" panose="020F0502020204030204" pitchFamily="34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2)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Raymond McLeod, Jr, </a:t>
            </a:r>
            <a:r>
              <a:rPr lang="en-US" altLang="en-US" sz="1100" u="sng" dirty="0">
                <a:latin typeface="Calibri" panose="020F0502020204030204" pitchFamily="34" charset="0"/>
                <a:cs typeface="Calibri" panose="020F0502020204030204" pitchFamily="34" charset="0"/>
              </a:rPr>
              <a:t>Management Information System A Study Of Computer-Base Information System 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edition, by  Prentice-Hall, 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Inc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1992</a:t>
            </a:r>
            <a:endParaRPr lang="en-US" altLang="en-US" sz="1100" dirty="0">
              <a:latin typeface="Calibri" panose="020F0502020204030204" pitchFamily="34" charset="0"/>
              <a:cs typeface="Calibri" panose="020F0502020204030204" pitchFamily="34" charset="0"/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3)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Jerry FitzGerald, 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Ardra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F. FitzGerald, Warren D. Stallings, Jr.. </a:t>
            </a:r>
            <a:r>
              <a:rPr lang="en-US" altLang="en-US" sz="1100" u="sng" dirty="0">
                <a:latin typeface="Calibri" panose="020F0502020204030204" pitchFamily="34" charset="0"/>
                <a:cs typeface="Calibri" panose="020F0502020204030204" pitchFamily="34" charset="0"/>
              </a:rPr>
              <a:t>Fundamentals of Systems Analysis 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edisi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kedau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; New York: 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Jhon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Willy &amp; Sons, 1981), </a:t>
            </a:r>
            <a:r>
              <a:rPr lang="en-US" alt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5.</a:t>
            </a:r>
          </a:p>
        </p:txBody>
      </p:sp>
      <p:sp>
        <p:nvSpPr>
          <p:cNvPr id="2457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550323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0814548-6A88-4F91-AA98-8155037A5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5313" y="2231409"/>
            <a:ext cx="5006975" cy="4103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algn="ctr" defTabSz="912813">
              <a:defRPr/>
            </a:pPr>
            <a:endParaRPr lang="en-US" sz="2000" dirty="0">
              <a:solidFill>
                <a:schemeClr val="tx2"/>
              </a:solidFill>
              <a:latin typeface="Times New Roman" pitchFamily="18" charset="0"/>
            </a:endParaRPr>
          </a:p>
          <a:p>
            <a:pPr algn="ctr" defTabSz="912813">
              <a:defRPr/>
            </a:pP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Komponen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/</a:t>
            </a: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elemen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(Component)</a:t>
            </a:r>
          </a:p>
          <a:p>
            <a:pPr algn="ctr" defTabSz="912813">
              <a:defRPr/>
            </a:pP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Batas </a:t>
            </a: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Sistem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(Boundary)</a:t>
            </a:r>
          </a:p>
          <a:p>
            <a:pPr algn="ctr" defTabSz="912813">
              <a:defRPr/>
            </a:pP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Lingkungan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Luar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(Environment)</a:t>
            </a:r>
          </a:p>
          <a:p>
            <a:pPr algn="ctr" defTabSz="912813">
              <a:defRPr/>
            </a:pP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Penghubung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(Interface)</a:t>
            </a:r>
          </a:p>
          <a:p>
            <a:pPr algn="ctr" defTabSz="912813">
              <a:defRPr/>
            </a:pP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Masukan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(Input)</a:t>
            </a:r>
          </a:p>
          <a:p>
            <a:pPr algn="ctr" defTabSz="912813">
              <a:defRPr/>
            </a:pP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Pengolah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(Process)</a:t>
            </a:r>
          </a:p>
          <a:p>
            <a:pPr algn="ctr" defTabSz="912813">
              <a:defRPr/>
            </a:pP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Keluaran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(Output)</a:t>
            </a:r>
          </a:p>
          <a:p>
            <a:pPr algn="ctr" defTabSz="912813">
              <a:defRPr/>
            </a:pP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Sasaran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(Objective) /</a:t>
            </a: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Tujuan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(Goal)</a:t>
            </a:r>
          </a:p>
          <a:p>
            <a:pPr algn="ctr" defTabSz="912813"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912813"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r" defTabSz="912813">
              <a:defRPr/>
            </a:pP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91384" y="715454"/>
            <a:ext cx="692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KARAKTERISTIK SISTEM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/>
          <a:srcRect l="9219" t="16376" r="27487" b="19292"/>
          <a:stretch>
            <a:fillRect/>
          </a:stretch>
        </p:blipFill>
        <p:spPr bwMode="auto">
          <a:xfrm>
            <a:off x="365078" y="2026691"/>
            <a:ext cx="6177492" cy="3924193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09020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b="0"/>
              <a:t>Karakteristik / Sifat Sistem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2560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Suatu sistem mempunyai karakteristik atau sifat-sifat tertentu yaitu;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Komponen/Elemen (component)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Batas sistem (boundary)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Lingkunga luar sistem (environment)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Penghubung (interface)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Masukan (input)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Pengolah (proces)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Keluaran (output)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Sasaran (ovjective) atau tujuan (goal)</a:t>
            </a:r>
          </a:p>
        </p:txBody>
      </p:sp>
      <p:sp>
        <p:nvSpPr>
          <p:cNvPr id="2560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396912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AAFCF5BC-7530-493E-89D7-DA417B4C9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913" y="3284538"/>
            <a:ext cx="3886200" cy="304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marL="228600" indent="-228600" defTabSz="912813">
              <a:buFontTx/>
              <a:buChar char="•"/>
              <a:defRPr/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Abstract System &amp; Physical System</a:t>
            </a:r>
          </a:p>
          <a:p>
            <a:pPr marL="228600" indent="-228600" defTabSz="912813">
              <a:buFontTx/>
              <a:buChar char="•"/>
              <a:defRPr/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Natural System &amp; </a:t>
            </a:r>
          </a:p>
          <a:p>
            <a:pPr marL="228600" indent="-228600" defTabSz="912813">
              <a:defRPr/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Human Made System</a:t>
            </a:r>
          </a:p>
          <a:p>
            <a:pPr marL="228600" indent="-228600" defTabSz="912813">
              <a:buFontTx/>
              <a:buChar char="•"/>
              <a:defRPr/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Deterministic System &amp; Probabilistic System</a:t>
            </a:r>
          </a:p>
          <a:p>
            <a:pPr marL="228600" indent="-228600" defTabSz="912813">
              <a:buFontTx/>
              <a:buChar char="•"/>
              <a:defRPr/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Closed System &amp; Open System</a:t>
            </a:r>
          </a:p>
          <a:p>
            <a:pPr marL="228600" indent="-228600" defTabSz="912813" latinLnBrk="1">
              <a:defRPr/>
            </a:pPr>
            <a:endParaRPr lang="en-US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defTabSz="912813" latinLnBrk="1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defTabSz="912813" latinLnBrk="1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defTabSz="912813" latinLnBrk="1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algn="r" defTabSz="912813" latinLnBrk="1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28732" y="831850"/>
            <a:ext cx="35990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KLASIFIKASI</a:t>
            </a:r>
          </a:p>
        </p:txBody>
      </p:sp>
      <p:pic>
        <p:nvPicPr>
          <p:cNvPr id="2052" name="Picture 4" descr="Hasil gambar untuk klasifikasi siste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1" r="1743" b="13314"/>
          <a:stretch/>
        </p:blipFill>
        <p:spPr bwMode="auto">
          <a:xfrm>
            <a:off x="0" y="1974502"/>
            <a:ext cx="4577622" cy="262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54766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b="0"/>
              <a:t>Klasifikasi Sistem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>
          <a:xfrm>
            <a:off x="685801" y="1147917"/>
            <a:ext cx="8229600" cy="44116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diklasifikasikan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sudat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padang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7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Abstrak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(Abstract System),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tampak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secra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hanya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berupa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pemikiran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ide-ide.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Teologia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menggambarkan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manusia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Tuhan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(Physical System),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tampak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Komputer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Produksi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Alamiah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(Natural System),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proses-proses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alam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Geologi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buatan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Manusia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(Human made system),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dirancang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didisain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manusia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Deterministik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(Deterministic System),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beroperasi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tingkah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laku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diramalkan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Interaksi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antar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elemen-elemen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diteteksi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outputnya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juga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diramalkan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kompputer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Probabiltas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(Probabilistic System),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bisa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diramalakan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Contohnya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Manusia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Tertutup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(Closed System),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luarnya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Terbuka (Open System),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dipengaruhi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luarnya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870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Contoh sistem …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Sistem Komputer, terdiri dari elemen hardware, software, brainware</a:t>
            </a:r>
          </a:p>
          <a:p>
            <a:pPr eaLnBrk="1" hangingPunct="1"/>
            <a:r>
              <a:rPr lang="en-US" altLang="en-US"/>
              <a:t>Sistem Akuntasi</a:t>
            </a:r>
          </a:p>
          <a:p>
            <a:pPr eaLnBrk="1" hangingPunct="1"/>
            <a:r>
              <a:rPr lang="en-US" altLang="en-US"/>
              <a:t>Sistem Transfortasi, terdiri dari elemen jalan,kendaraan,manusian</a:t>
            </a:r>
          </a:p>
        </p:txBody>
      </p:sp>
      <p:sp>
        <p:nvSpPr>
          <p:cNvPr id="2662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508650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C4E7E504-6024-4675-909A-92BC525C9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305050"/>
            <a:ext cx="3362325" cy="661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marL="228600" indent="-228600" defTabSz="912813">
              <a:defRPr/>
            </a:pPr>
            <a:endParaRPr lang="en-US" sz="28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marL="228600" indent="-228600" defTabSz="912813">
              <a:defRPr/>
            </a:pPr>
            <a:r>
              <a:rPr lang="en-U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Software</a:t>
            </a:r>
          </a:p>
          <a:p>
            <a:pPr marL="228600" indent="-228600" defTabSz="912813" latinLnBrk="1">
              <a:defRPr/>
            </a:pP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036F2F30-A5A7-4F1A-B4F7-96B9E8EB5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8978" y="3581401"/>
            <a:ext cx="5376862" cy="9858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marL="457200" indent="-457200" defTabSz="912813">
              <a:defRPr/>
            </a:pPr>
            <a:endParaRPr lang="en-US" sz="28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marL="457200" indent="-457200" defTabSz="912813">
              <a:defRPr/>
            </a:pPr>
            <a:r>
              <a:rPr 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Hardware</a:t>
            </a:r>
          </a:p>
          <a:p>
            <a:pPr marL="457200" indent="-457200" defTabSz="912813">
              <a:defRPr/>
            </a:pPr>
            <a:r>
              <a:rPr lang="en-US" sz="1600" dirty="0">
                <a:solidFill>
                  <a:schemeClr val="tx2"/>
                </a:solidFill>
                <a:latin typeface="Comic Sans MS" pitchFamily="66" charset="0"/>
              </a:rPr>
              <a:t>	CPU, Monitor, Keyboard, Printer, Mouse, Plotter, </a:t>
            </a:r>
            <a:r>
              <a:rPr lang="en-US" sz="1600" dirty="0" err="1">
                <a:solidFill>
                  <a:schemeClr val="tx2"/>
                </a:solidFill>
                <a:latin typeface="Comic Sans MS" pitchFamily="66" charset="0"/>
              </a:rPr>
              <a:t>sacnner</a:t>
            </a:r>
            <a:r>
              <a:rPr lang="en-US" sz="1600" dirty="0">
                <a:solidFill>
                  <a:schemeClr val="tx2"/>
                </a:solidFill>
                <a:latin typeface="Comic Sans MS" pitchFamily="66" charset="0"/>
              </a:rPr>
              <a:t>, .....</a:t>
            </a:r>
            <a:endParaRPr lang="en-US" sz="1600" dirty="0">
              <a:solidFill>
                <a:schemeClr val="tx2"/>
              </a:solidFill>
              <a:latin typeface="Arial" charset="0"/>
            </a:endParaRPr>
          </a:p>
          <a:p>
            <a:pPr marL="457200" indent="-457200" defTabSz="912813" latinLnBrk="1">
              <a:defRPr/>
            </a:pPr>
            <a:endParaRPr lang="en-US" sz="16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8199" name="Rectangle 5"/>
          <p:cNvSpPr>
            <a:spLocks noChangeArrowheads="1"/>
          </p:cNvSpPr>
          <p:nvPr/>
        </p:nvSpPr>
        <p:spPr bwMode="auto">
          <a:xfrm>
            <a:off x="1046956" y="1998367"/>
            <a:ext cx="5611813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1" tIns="44441" rIns="90471" bIns="44441" anchor="ctr"/>
          <a:lstStyle>
            <a:lvl1pPr marL="228600" indent="-228600"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System Software</a:t>
            </a:r>
            <a:endParaRPr lang="en-US" altLang="en-US" sz="16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	System Management Programs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	System Support Programs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	System Development Software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Application Software</a:t>
            </a:r>
            <a:endParaRPr lang="en-US" altLang="en-US" sz="16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	General Purpose App. Programs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2"/>
                </a:solidFill>
                <a:latin typeface="Comic Sans MS" panose="030F0702030302020204" pitchFamily="66" charset="0"/>
              </a:rPr>
              <a:t>	Application Specific Programs</a:t>
            </a:r>
          </a:p>
          <a:p>
            <a:pPr latinLnBrk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chemeClr val="tx2"/>
              </a:solidFill>
            </a:endParaRP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0A2D475-BA41-4A6B-95ED-6D528EB12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633" y="4750563"/>
            <a:ext cx="5111750" cy="1350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marL="457200" indent="-457200" defTabSz="912813">
              <a:defRPr/>
            </a:pPr>
            <a:r>
              <a:rPr 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Brainware</a:t>
            </a:r>
            <a:endParaRPr lang="en-US" sz="1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457200" indent="-457200" defTabSz="912813">
              <a:defRPr/>
            </a:pPr>
            <a:r>
              <a:rPr lang="en-US" sz="1600" dirty="0">
                <a:solidFill>
                  <a:schemeClr val="tx2"/>
                </a:solidFill>
                <a:latin typeface="Comic Sans MS" pitchFamily="66" charset="0"/>
              </a:rPr>
              <a:t>	Database, Administrator, </a:t>
            </a:r>
            <a:r>
              <a:rPr lang="en-US" sz="1600" dirty="0" err="1">
                <a:solidFill>
                  <a:schemeClr val="tx2"/>
                </a:solidFill>
                <a:latin typeface="Comic Sans MS" pitchFamily="66" charset="0"/>
              </a:rPr>
              <a:t>Sistem</a:t>
            </a:r>
            <a:r>
              <a:rPr lang="en-US" sz="1600" dirty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Comic Sans MS" pitchFamily="66" charset="0"/>
              </a:rPr>
              <a:t>Analis</a:t>
            </a:r>
            <a:r>
              <a:rPr lang="en-US" sz="1600" dirty="0">
                <a:solidFill>
                  <a:schemeClr val="tx2"/>
                </a:solidFill>
                <a:latin typeface="Comic Sans MS" pitchFamily="66" charset="0"/>
              </a:rPr>
              <a:t>, Programmer, Operator</a:t>
            </a:r>
            <a:endParaRPr lang="en-US" sz="1600" dirty="0">
              <a:solidFill>
                <a:schemeClr val="tx2"/>
              </a:solidFill>
              <a:latin typeface="Arial" charset="0"/>
            </a:endParaRPr>
          </a:p>
          <a:p>
            <a:pPr marL="457200" indent="-457200" defTabSz="912813" latinLnBrk="1">
              <a:defRPr/>
            </a:pPr>
            <a:endParaRPr lang="en-US" sz="2000" dirty="0">
              <a:solidFill>
                <a:schemeClr val="tx2"/>
              </a:solidFill>
              <a:latin typeface="Arial" charset="0"/>
            </a:endParaRPr>
          </a:p>
          <a:p>
            <a:pPr marL="457200" indent="-457200" algn="r" defTabSz="912813" latinLnBrk="1">
              <a:defRPr/>
            </a:pPr>
            <a:endParaRPr lang="en-US" sz="2000" dirty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8201" name="Object 7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563943"/>
              </p:ext>
            </p:extLst>
          </p:nvPr>
        </p:nvGraphicFramePr>
        <p:xfrm>
          <a:off x="8365840" y="1551708"/>
          <a:ext cx="3201822" cy="2695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4117818" imgH="3468986" progId="MS_ClipArt_Gallery.2">
                  <p:embed/>
                </p:oleObj>
              </mc:Choice>
              <mc:Fallback>
                <p:oleObj name="Clip" r:id="rId2" imgW="4117818" imgH="3468986" progId="MS_ClipArt_Gallery.2">
                  <p:embed/>
                  <p:pic>
                    <p:nvPicPr>
                      <p:cNvPr id="8201" name="Object 7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5840" y="1551708"/>
                        <a:ext cx="3201822" cy="2695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2" name="Object 8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79260"/>
              </p:ext>
            </p:extLst>
          </p:nvPr>
        </p:nvGraphicFramePr>
        <p:xfrm>
          <a:off x="1346337" y="4048825"/>
          <a:ext cx="1450975" cy="150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3340729" imgH="3468986" progId="MS_ClipArt_Gallery.2">
                  <p:embed/>
                </p:oleObj>
              </mc:Choice>
              <mc:Fallback>
                <p:oleObj name="Clip" r:id="rId4" imgW="3340729" imgH="3468986" progId="MS_ClipArt_Gallery.2">
                  <p:embed/>
                  <p:pic>
                    <p:nvPicPr>
                      <p:cNvPr id="8202" name="Object 8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337" y="4048825"/>
                        <a:ext cx="1450975" cy="150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384689" y="454917"/>
            <a:ext cx="57740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SISTEM KOMPUTER</a:t>
            </a:r>
          </a:p>
        </p:txBody>
      </p:sp>
    </p:spTree>
    <p:extLst>
      <p:ext uri="{BB962C8B-B14F-4D97-AF65-F5344CB8AC3E}">
        <p14:creationId xmlns:p14="http://schemas.microsoft.com/office/powerpoint/2010/main" val="235763799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5"/>
          <p:cNvSpPr>
            <a:spLocks noGrp="1" noChangeArrowheads="1"/>
          </p:cNvSpPr>
          <p:nvPr>
            <p:ph type="title"/>
          </p:nvPr>
        </p:nvSpPr>
        <p:spPr>
          <a:xfrm>
            <a:off x="1101725" y="595314"/>
            <a:ext cx="6477000" cy="868362"/>
          </a:xfrm>
          <a:noFill/>
        </p:spPr>
        <p:txBody>
          <a:bodyPr vert="horz" lIns="90471" tIns="44441" rIns="90471" bIns="44441" rtlCol="0" anchor="ctr">
            <a:noAutofit/>
          </a:bodyPr>
          <a:lstStyle/>
          <a:p>
            <a:pPr eaLnBrk="1" hangingPunct="1"/>
            <a:r>
              <a:rPr lang="en-US" altLang="en-US" dirty="0" err="1"/>
              <a:t>Hubungan</a:t>
            </a:r>
            <a:br>
              <a:rPr lang="en-US" altLang="en-US" dirty="0"/>
            </a:br>
            <a:r>
              <a:rPr lang="en-US" altLang="en-US" sz="3600" dirty="0"/>
              <a:t>Hardware, Software, </a:t>
            </a:r>
            <a:r>
              <a:rPr lang="en-US" altLang="en-US" sz="3600" dirty="0" err="1"/>
              <a:t>Brainware</a:t>
            </a:r>
            <a:endParaRPr lang="en-US" altLang="en-US" sz="3600" dirty="0"/>
          </a:p>
        </p:txBody>
      </p:sp>
      <p:sp>
        <p:nvSpPr>
          <p:cNvPr id="9218" name="Date Placeholder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9220" name="Oval 2"/>
          <p:cNvSpPr>
            <a:spLocks noChangeArrowheads="1"/>
          </p:cNvSpPr>
          <p:nvPr/>
        </p:nvSpPr>
        <p:spPr bwMode="auto">
          <a:xfrm>
            <a:off x="3144838" y="2341563"/>
            <a:ext cx="6170612" cy="37846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1" name="Oval 3"/>
          <p:cNvSpPr>
            <a:spLocks noChangeArrowheads="1"/>
          </p:cNvSpPr>
          <p:nvPr/>
        </p:nvSpPr>
        <p:spPr bwMode="auto">
          <a:xfrm>
            <a:off x="3862388" y="2757488"/>
            <a:ext cx="4646612" cy="28495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22" name="Oval 4"/>
          <p:cNvSpPr>
            <a:spLocks noChangeArrowheads="1"/>
          </p:cNvSpPr>
          <p:nvPr/>
        </p:nvSpPr>
        <p:spPr bwMode="auto">
          <a:xfrm>
            <a:off x="4759326" y="3225800"/>
            <a:ext cx="3032125" cy="19129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aphicFrame>
        <p:nvGraphicFramePr>
          <p:cNvPr id="9225" name="Object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7612064" y="1714500"/>
          <a:ext cx="962025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2972554" imgH="3435790" progId="MS_ClipArt_Gallery.2">
                  <p:embed/>
                </p:oleObj>
              </mc:Choice>
              <mc:Fallback>
                <p:oleObj name="Clip" r:id="rId2" imgW="2972554" imgH="3435790" progId="MS_ClipArt_Gallery.2">
                  <p:embed/>
                  <p:pic>
                    <p:nvPicPr>
                      <p:cNvPr id="9225" name="Object 7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2064" y="1714500"/>
                        <a:ext cx="962025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3035301" y="3325814"/>
          <a:ext cx="1450975" cy="150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3340729" imgH="3468986" progId="MS_ClipArt_Gallery.2">
                  <p:embed/>
                </p:oleObj>
              </mc:Choice>
              <mc:Fallback>
                <p:oleObj name="Clip" r:id="rId4" imgW="3340729" imgH="3468986" progId="MS_ClipArt_Gallery.2">
                  <p:embed/>
                  <p:pic>
                    <p:nvPicPr>
                      <p:cNvPr id="9226" name="Object 8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301" y="3325814"/>
                        <a:ext cx="1450975" cy="150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Oval 9"/>
          <p:cNvSpPr>
            <a:spLocks noChangeArrowheads="1"/>
          </p:cNvSpPr>
          <p:nvPr/>
        </p:nvSpPr>
        <p:spPr bwMode="auto">
          <a:xfrm>
            <a:off x="5386388" y="3689351"/>
            <a:ext cx="1866900" cy="10334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28" name="Rectangle 10"/>
          <p:cNvSpPr>
            <a:spLocks noChangeArrowheads="1"/>
          </p:cNvSpPr>
          <p:nvPr/>
        </p:nvSpPr>
        <p:spPr bwMode="auto">
          <a:xfrm>
            <a:off x="5630864" y="3917950"/>
            <a:ext cx="13668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1" tIns="44441" rIns="90471" bIns="44441">
            <a:spAutoFit/>
          </a:bodyPr>
          <a:lstStyle>
            <a:lvl1pPr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latin typeface="Comic Sans MS" panose="030F0702030302020204" pitchFamily="66" charset="0"/>
              </a:rPr>
              <a:t>Computer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latin typeface="Comic Sans MS" panose="030F0702030302020204" pitchFamily="66" charset="0"/>
              </a:rPr>
              <a:t>Hardware</a:t>
            </a:r>
          </a:p>
        </p:txBody>
      </p:sp>
      <p:sp>
        <p:nvSpPr>
          <p:cNvPr id="9229" name="Rectangle 11"/>
          <p:cNvSpPr>
            <a:spLocks noChangeArrowheads="1"/>
          </p:cNvSpPr>
          <p:nvPr/>
        </p:nvSpPr>
        <p:spPr bwMode="auto">
          <a:xfrm>
            <a:off x="4930776" y="3429000"/>
            <a:ext cx="28686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1" tIns="44441" rIns="90471" bIns="44441">
            <a:spAutoFit/>
          </a:bodyPr>
          <a:lstStyle>
            <a:lvl1pPr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latin typeface="Comic Sans MS" panose="030F0702030302020204" pitchFamily="66" charset="0"/>
              </a:rPr>
              <a:t>System Software</a:t>
            </a:r>
            <a:endParaRPr lang="en-US" altLang="en-US" sz="2000">
              <a:latin typeface="Times New Roman" panose="02020603050405020304" pitchFamily="18" charset="0"/>
            </a:endParaRPr>
          </a:p>
        </p:txBody>
      </p:sp>
      <p:sp>
        <p:nvSpPr>
          <p:cNvPr id="9230" name="Rectangle 12"/>
          <p:cNvSpPr>
            <a:spLocks noChangeArrowheads="1"/>
          </p:cNvSpPr>
          <p:nvPr/>
        </p:nvSpPr>
        <p:spPr bwMode="auto">
          <a:xfrm>
            <a:off x="4824413" y="2930525"/>
            <a:ext cx="27543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1" tIns="44441" rIns="90471" bIns="44441">
            <a:spAutoFit/>
          </a:bodyPr>
          <a:lstStyle>
            <a:lvl1pPr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latin typeface="Comic Sans MS" panose="030F0702030302020204" pitchFamily="66" charset="0"/>
              </a:rPr>
              <a:t>Application Software</a:t>
            </a:r>
          </a:p>
        </p:txBody>
      </p:sp>
      <p:sp>
        <p:nvSpPr>
          <p:cNvPr id="9231" name="Rectangle 13"/>
          <p:cNvSpPr>
            <a:spLocks noChangeArrowheads="1"/>
          </p:cNvSpPr>
          <p:nvPr/>
        </p:nvSpPr>
        <p:spPr bwMode="auto">
          <a:xfrm>
            <a:off x="5199064" y="2493963"/>
            <a:ext cx="17938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1" tIns="44441" rIns="90471" bIns="44441">
            <a:spAutoFit/>
          </a:bodyPr>
          <a:lstStyle>
            <a:lvl1pPr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latin typeface="Comic Sans MS" panose="030F0702030302020204" pitchFamily="66" charset="0"/>
              </a:rPr>
              <a:t>Brainware</a:t>
            </a:r>
            <a:endParaRPr lang="en-US" altLang="en-US" sz="2000">
              <a:latin typeface="Times New Roman" panose="02020603050405020304" pitchFamily="18" charset="0"/>
            </a:endParaRPr>
          </a:p>
        </p:txBody>
      </p:sp>
      <p:sp>
        <p:nvSpPr>
          <p:cNvPr id="9232" name="Rectangle 14"/>
          <p:cNvSpPr>
            <a:spLocks noChangeArrowheads="1"/>
          </p:cNvSpPr>
          <p:nvPr/>
        </p:nvSpPr>
        <p:spPr bwMode="auto">
          <a:xfrm>
            <a:off x="9055101" y="5922964"/>
            <a:ext cx="6270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1" tIns="44441" rIns="90471" bIns="44441" anchor="ctr"/>
          <a:lstStyle>
            <a:lvl1pPr marL="457200" indent="-457200"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64385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>
            <a:extLst>
              <a:ext uri="{FF2B5EF4-FFF2-40B4-BE49-F238E27FC236}">
                <a16:creationId xmlns:a16="http://schemas.microsoft.com/office/drawing/2014/main" id="{03C0FF85-0D86-4ABB-8233-5B30D29E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258" y="1316039"/>
            <a:ext cx="5638800" cy="40258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defTabSz="912813">
              <a:defRPr/>
            </a:pPr>
            <a:r>
              <a:rPr lang="en-US" dirty="0" err="1">
                <a:latin typeface="Comic Sans MS" pitchFamily="66" charset="0"/>
              </a:rPr>
              <a:t>Jenis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Informasi</a:t>
            </a:r>
            <a:r>
              <a:rPr lang="en-US" dirty="0">
                <a:latin typeface="Comic Sans MS" pitchFamily="66" charset="0"/>
              </a:rPr>
              <a:t> ; Formal  </a:t>
            </a:r>
            <a:r>
              <a:rPr lang="en-US" dirty="0" err="1">
                <a:latin typeface="Comic Sans MS" pitchFamily="66" charset="0"/>
              </a:rPr>
              <a:t>dan</a:t>
            </a:r>
            <a:r>
              <a:rPr lang="en-US" dirty="0">
                <a:latin typeface="Comic Sans MS" pitchFamily="66" charset="0"/>
              </a:rPr>
              <a:t> Informal</a:t>
            </a:r>
            <a:endParaRPr lang="en-US" dirty="0">
              <a:latin typeface="Arial" charset="0"/>
            </a:endParaRPr>
          </a:p>
          <a:p>
            <a:pPr defTabSz="912813">
              <a:defRPr/>
            </a:pPr>
            <a:endParaRPr lang="en-US" dirty="0">
              <a:latin typeface="Comic Sans MS" pitchFamily="66" charset="0"/>
            </a:endParaRPr>
          </a:p>
          <a:p>
            <a:pPr defTabSz="912813">
              <a:defRPr/>
            </a:pPr>
            <a:r>
              <a:rPr lang="en-US" dirty="0" err="1">
                <a:latin typeface="Comic Sans MS" pitchFamily="66" charset="0"/>
              </a:rPr>
              <a:t>Ciri-ciri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Informasi</a:t>
            </a:r>
            <a:endParaRPr lang="en-US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defTabSz="912813">
              <a:defRPr/>
            </a:pPr>
            <a:r>
              <a:rPr lang="en-US" dirty="0" err="1">
                <a:latin typeface="Comic Sans MS" pitchFamily="66" charset="0"/>
              </a:rPr>
              <a:t>Terbaru</a:t>
            </a:r>
            <a:r>
              <a:rPr lang="en-US" dirty="0">
                <a:latin typeface="Comic Sans MS" pitchFamily="66" charset="0"/>
              </a:rPr>
              <a:t>, </a:t>
            </a:r>
            <a:r>
              <a:rPr lang="en-US" dirty="0" err="1">
                <a:latin typeface="Comic Sans MS" pitchFamily="66" charset="0"/>
              </a:rPr>
              <a:t>Tepat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Waktu</a:t>
            </a:r>
            <a:r>
              <a:rPr lang="en-US" dirty="0">
                <a:latin typeface="Comic Sans MS" pitchFamily="66" charset="0"/>
              </a:rPr>
              <a:t>, </a:t>
            </a:r>
            <a:r>
              <a:rPr lang="en-US" dirty="0" err="1">
                <a:latin typeface="Comic Sans MS" pitchFamily="66" charset="0"/>
              </a:rPr>
              <a:t>Relevan</a:t>
            </a:r>
            <a:r>
              <a:rPr lang="en-US" dirty="0">
                <a:latin typeface="Comic Sans MS" pitchFamily="66" charset="0"/>
              </a:rPr>
              <a:t>, </a:t>
            </a:r>
            <a:r>
              <a:rPr lang="en-US" dirty="0" err="1">
                <a:latin typeface="Comic Sans MS" pitchFamily="66" charset="0"/>
              </a:rPr>
              <a:t>Konsisten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dan</a:t>
            </a:r>
            <a:r>
              <a:rPr lang="en-US" dirty="0">
                <a:latin typeface="Comic Sans MS" pitchFamily="66" charset="0"/>
              </a:rPr>
              <a:t> </a:t>
            </a:r>
          </a:p>
          <a:p>
            <a:pPr defTabSz="912813">
              <a:defRPr/>
            </a:pPr>
            <a:r>
              <a:rPr lang="en-US" dirty="0" err="1">
                <a:latin typeface="Comic Sans MS" pitchFamily="66" charset="0"/>
              </a:rPr>
              <a:t>Penyajian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dalam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bentuk</a:t>
            </a:r>
            <a:r>
              <a:rPr lang="en-US" dirty="0">
                <a:latin typeface="Comic Sans MS" pitchFamily="66" charset="0"/>
              </a:rPr>
              <a:t> yang </a:t>
            </a:r>
            <a:r>
              <a:rPr lang="en-US" dirty="0" err="1">
                <a:latin typeface="Comic Sans MS" pitchFamily="66" charset="0"/>
              </a:rPr>
              <a:t>sederhana</a:t>
            </a:r>
            <a:endParaRPr lang="en-US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defTabSz="912813">
              <a:defRPr/>
            </a:pPr>
            <a:endParaRPr lang="en-US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defTabSz="912813">
              <a:defRPr/>
            </a:pPr>
            <a:r>
              <a:rPr lang="en-US" dirty="0" err="1">
                <a:latin typeface="Comic Sans MS" pitchFamily="66" charset="0"/>
              </a:rPr>
              <a:t>Penggunan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Informasi</a:t>
            </a:r>
            <a:endParaRPr lang="en-US" dirty="0">
              <a:latin typeface="Comic Sans MS" pitchFamily="66" charset="0"/>
            </a:endParaRPr>
          </a:p>
          <a:p>
            <a:pPr defTabSz="912813">
              <a:defRPr/>
            </a:pPr>
            <a:r>
              <a:rPr lang="en-US" dirty="0">
                <a:latin typeface="Comic Sans MS" pitchFamily="66" charset="0"/>
                <a:sym typeface="Wingdings" pitchFamily="2" charset="2"/>
              </a:rPr>
              <a:t></a:t>
            </a:r>
            <a:r>
              <a:rPr lang="en-US" dirty="0">
                <a:latin typeface="Comic Sans MS" pitchFamily="66" charset="0"/>
              </a:rPr>
              <a:t> Low Level Managers</a:t>
            </a:r>
          </a:p>
          <a:p>
            <a:pPr defTabSz="912813">
              <a:defRPr/>
            </a:pPr>
            <a:r>
              <a:rPr lang="en-US" dirty="0">
                <a:latin typeface="Comic Sans MS" pitchFamily="66" charset="0"/>
                <a:sym typeface="Wingdings" pitchFamily="2" charset="2"/>
              </a:rPr>
              <a:t></a:t>
            </a:r>
            <a:r>
              <a:rPr lang="en-US" dirty="0">
                <a:latin typeface="Comic Sans MS" pitchFamily="66" charset="0"/>
              </a:rPr>
              <a:t> Middle Level Managers</a:t>
            </a:r>
          </a:p>
          <a:p>
            <a:pPr defTabSz="912813">
              <a:defRPr/>
            </a:pPr>
            <a:r>
              <a:rPr lang="en-US" dirty="0">
                <a:latin typeface="Comic Sans MS" pitchFamily="66" charset="0"/>
                <a:sym typeface="Wingdings" pitchFamily="2" charset="2"/>
              </a:rPr>
              <a:t></a:t>
            </a:r>
            <a:r>
              <a:rPr lang="en-US" dirty="0">
                <a:latin typeface="Comic Sans MS" pitchFamily="66" charset="0"/>
              </a:rPr>
              <a:t> Top Level Managers</a:t>
            </a:r>
            <a:endParaRPr lang="en-US" dirty="0">
              <a:latin typeface="Arial" charset="0"/>
            </a:endParaRPr>
          </a:p>
          <a:p>
            <a:pPr defTabSz="912813">
              <a:defRPr/>
            </a:pPr>
            <a:endParaRPr lang="en-US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r" defTabSz="912813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3258" y="392709"/>
            <a:ext cx="3533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INFORMASI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868" y="1198938"/>
            <a:ext cx="4655451" cy="3295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676645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>
            <a:extLst>
              <a:ext uri="{FF2B5EF4-FFF2-40B4-BE49-F238E27FC236}">
                <a16:creationId xmlns:a16="http://schemas.microsoft.com/office/drawing/2014/main" id="{61A66184-BC63-4314-A9B2-F49DFA8C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539" y="1268413"/>
            <a:ext cx="6199187" cy="43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endParaRPr lang="en-US" sz="2000" dirty="0">
              <a:solidFill>
                <a:schemeClr val="tx2"/>
              </a:solidFill>
              <a:latin typeface="Times New Roman" pitchFamily="18" charset="0"/>
            </a:endParaRPr>
          </a:p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endParaRPr lang="en-US" sz="2000" dirty="0">
              <a:solidFill>
                <a:schemeClr val="tx2"/>
              </a:solidFill>
              <a:latin typeface="Times New Roman" pitchFamily="18" charset="0"/>
            </a:endParaRPr>
          </a:p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endParaRPr lang="en-US" sz="2000" dirty="0">
              <a:solidFill>
                <a:schemeClr val="tx2"/>
              </a:solidFill>
              <a:latin typeface="Times New Roman" pitchFamily="18" charset="0"/>
            </a:endParaRPr>
          </a:p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r>
              <a:rPr lang="en-US" sz="2400" dirty="0">
                <a:solidFill>
                  <a:schemeClr val="tx2"/>
                </a:solidFill>
                <a:latin typeface="Comic Sans MS" pitchFamily="66" charset="0"/>
              </a:rPr>
              <a:t>                                    </a:t>
            </a:r>
            <a:endParaRPr lang="en-US" sz="3200" dirty="0">
              <a:solidFill>
                <a:schemeClr val="tx2"/>
              </a:solidFill>
              <a:latin typeface="Comic Sans MS" pitchFamily="66" charset="0"/>
            </a:endParaRPr>
          </a:p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endParaRPr lang="en-US" sz="2000" dirty="0">
              <a:solidFill>
                <a:schemeClr val="tx2"/>
              </a:solidFill>
              <a:latin typeface="Times New Roman" pitchFamily="18" charset="0"/>
            </a:endParaRPr>
          </a:p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569913" indent="-569913" defTabSz="912813">
              <a:tabLst>
                <a:tab pos="569913" algn="l"/>
                <a:tab pos="1257300" algn="l"/>
              </a:tabLst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35624A20-FE5F-4573-B846-5A0435001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992" y="2748853"/>
            <a:ext cx="5638800" cy="12466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defTabSz="912813">
              <a:defRPr/>
            </a:pPr>
            <a:endParaRPr lang="en-US" sz="2000" dirty="0"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8912" y="560983"/>
            <a:ext cx="3533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INFORMASI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768" y="1700212"/>
            <a:ext cx="6043302" cy="3384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1779218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64A06-1369-429B-AD03-69DFE78F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err="1">
                <a:solidFill>
                  <a:schemeClr val="tx2"/>
                </a:solidFill>
              </a:rPr>
              <a:t>menurut</a:t>
            </a:r>
            <a:r>
              <a:rPr lang="en-US" sz="5400" dirty="0">
                <a:solidFill>
                  <a:schemeClr val="tx2"/>
                </a:solidFill>
              </a:rPr>
              <a:t> </a:t>
            </a:r>
            <a:r>
              <a:rPr lang="en-US" sz="5400" dirty="0" err="1">
                <a:solidFill>
                  <a:schemeClr val="tx2"/>
                </a:solidFill>
              </a:rPr>
              <a:t>pakar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71A5D-8D16-43A7-B62E-EB753144E2D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417638"/>
            <a:ext cx="10204174" cy="3677478"/>
          </a:xfrm>
        </p:spPr>
        <p:txBody>
          <a:bodyPr>
            <a:noAutofit/>
          </a:bodyPr>
          <a:lstStyle/>
          <a:p>
            <a:pPr defTabSz="912813">
              <a:defRPr/>
            </a:pP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Informasi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adalah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data yang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diolah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menjadi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bentuk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yang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memiliki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arti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bagi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sipenerima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dan 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bermanfaat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bagi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pengambilan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keputusan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saat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atau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mendatang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</a:t>
            </a:r>
            <a:r>
              <a:rPr 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R.Mcleod</a:t>
            </a:r>
            <a:r>
              <a:rPr 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endParaRPr lang="pt-BR" sz="1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defTabSz="912813">
              <a:defRPr/>
            </a:pPr>
            <a:r>
              <a:rPr lang="pt-BR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Data yang di olah menjadi bentuk yang lebih berguna dan lebih berarti bagi yang menerima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serta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bermanfaat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bagi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pengambilan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keputusan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saat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atau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mendatang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(Gordon B, Davis)</a:t>
            </a:r>
          </a:p>
          <a:p>
            <a:pPr defTabSz="912813">
              <a:defRPr/>
            </a:pP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Informasi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adalah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hasil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pembentukan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penyusunan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,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pengorganisasian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atau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pengubahan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data yang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menambah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tingkat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pengetahuan</a:t>
            </a:r>
            <a:r>
              <a:rPr lang="en-US" sz="1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(Jhon G, Burch)</a:t>
            </a:r>
          </a:p>
          <a:p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 merupakan data yang telah diproses atau diolah yang memiliki arti penting bagi si penerima dan dapat mengurangi derajat ketidakpastian tentang suatu keadaan atau suatu kejadian</a:t>
            </a:r>
            <a:r>
              <a:rPr lang="pt-B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(Jogiyanto HM, 2005</a:t>
            </a:r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57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F039-DE02-43D8-B4C2-16FAD1D6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INFORMASi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D1BD3-E5DD-43FB-AFF7-01475274003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40634" y="1301819"/>
            <a:ext cx="5655365" cy="4472815"/>
          </a:xfrm>
        </p:spPr>
        <p:txBody>
          <a:bodyPr>
            <a:normAutofit fontScale="92500"/>
          </a:bodyPr>
          <a:lstStyle/>
          <a:p>
            <a:pPr marL="457200" lvl="1" indent="0" algn="just">
              <a:lnSpc>
                <a:spcPct val="150000"/>
              </a:lnSpc>
              <a:buNone/>
              <a:tabLst>
                <a:tab pos="1143000" algn="l"/>
              </a:tabLst>
            </a:pPr>
            <a:r>
              <a:rPr lang="pt-BR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Akurat (</a:t>
            </a:r>
            <a:r>
              <a:rPr lang="pt-BR" sz="1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Accurate</a:t>
            </a:r>
            <a:r>
              <a:rPr lang="pt-BR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4863" algn="just">
              <a:lnSpc>
                <a:spcPct val="150000"/>
              </a:lnSpc>
            </a:pPr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 informasi harus bebas dari kesalahan-kesalahan dan tidak boleh menyesatkan serta harus jelas mencerminkan maksud dan makna yang terkandung dari makna pendukungnya..	</a:t>
            </a: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  <a:tabLst>
                <a:tab pos="1143000" algn="l"/>
              </a:tabLst>
            </a:pPr>
            <a:r>
              <a:rPr lang="pt-BR" sz="1200" b="1" dirty="0">
                <a:latin typeface="Times New Roman" panose="02020603050405020304" pitchFamily="18" charset="0"/>
              </a:rPr>
              <a:t>2. Tepat</a:t>
            </a:r>
            <a:r>
              <a:rPr lang="pt-BR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waktu (</a:t>
            </a:r>
            <a:r>
              <a:rPr lang="pt-BR" sz="1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Timeliness</a:t>
            </a:r>
            <a:r>
              <a:rPr lang="pt-BR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4863" indent="-268288" algn="just">
              <a:lnSpc>
                <a:spcPct val="150000"/>
              </a:lnSpc>
              <a:tabLst>
                <a:tab pos="715963" algn="l"/>
              </a:tabLst>
            </a:pPr>
            <a:r>
              <a:rPr lang="en-US" sz="1200" dirty="0" err="1">
                <a:latin typeface="Times New Roman" panose="02020603050405020304" pitchFamily="18" charset="0"/>
              </a:rPr>
              <a:t>Artinya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informasi</a:t>
            </a:r>
            <a:r>
              <a:rPr lang="en-US" sz="1200" dirty="0">
                <a:latin typeface="Times New Roman" panose="02020603050405020304" pitchFamily="18" charset="0"/>
              </a:rPr>
              <a:t> yang </a:t>
            </a:r>
            <a:r>
              <a:rPr lang="en-US" sz="1200" dirty="0" err="1">
                <a:latin typeface="Times New Roman" panose="02020603050405020304" pitchFamily="18" charset="0"/>
              </a:rPr>
              <a:t>datang</a:t>
            </a:r>
            <a:r>
              <a:rPr lang="en-US" sz="1200" dirty="0">
                <a:latin typeface="Times New Roman" panose="02020603050405020304" pitchFamily="18" charset="0"/>
              </a:rPr>
              <a:t> pada </a:t>
            </a:r>
            <a:r>
              <a:rPr lang="en-US" sz="1200" dirty="0" err="1">
                <a:latin typeface="Times New Roman" panose="02020603050405020304" pitchFamily="18" charset="0"/>
              </a:rPr>
              <a:t>penerima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tidak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boleh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terlambat</a:t>
            </a:r>
            <a:r>
              <a:rPr lang="en-US" sz="1200" dirty="0">
                <a:latin typeface="Times New Roman" panose="02020603050405020304" pitchFamily="18" charset="0"/>
              </a:rPr>
              <a:t>. </a:t>
            </a:r>
            <a:r>
              <a:rPr lang="en-US" sz="1200" dirty="0" err="1">
                <a:latin typeface="Times New Roman" panose="02020603050405020304" pitchFamily="18" charset="0"/>
              </a:rPr>
              <a:t>Informasi</a:t>
            </a:r>
            <a:r>
              <a:rPr lang="en-US" sz="1200" dirty="0">
                <a:latin typeface="Times New Roman" panose="02020603050405020304" pitchFamily="18" charset="0"/>
              </a:rPr>
              <a:t> yang </a:t>
            </a:r>
            <a:r>
              <a:rPr lang="en-US" sz="1200" dirty="0" err="1">
                <a:latin typeface="Times New Roman" panose="02020603050405020304" pitchFamily="18" charset="0"/>
              </a:rPr>
              <a:t>sudah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usang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tidak</a:t>
            </a:r>
            <a:r>
              <a:rPr lang="en-US" sz="1200" dirty="0">
                <a:latin typeface="Times New Roman" panose="02020603050405020304" pitchFamily="18" charset="0"/>
              </a:rPr>
              <a:t> punya </a:t>
            </a:r>
            <a:r>
              <a:rPr lang="en-US" sz="1200" dirty="0" err="1">
                <a:latin typeface="Times New Roman" panose="02020603050405020304" pitchFamily="18" charset="0"/>
              </a:rPr>
              <a:t>nilai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lagi</a:t>
            </a:r>
            <a:r>
              <a:rPr lang="en-US" sz="1200" dirty="0">
                <a:latin typeface="Times New Roman" panose="02020603050405020304" pitchFamily="18" charset="0"/>
              </a:rPr>
              <a:t>, </a:t>
            </a:r>
            <a:r>
              <a:rPr lang="en-US" sz="1200" dirty="0" err="1">
                <a:latin typeface="Times New Roman" panose="02020603050405020304" pitchFamily="18" charset="0"/>
              </a:rPr>
              <a:t>karena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informasi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merupakan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landasan</a:t>
            </a:r>
            <a:r>
              <a:rPr lang="en-US" sz="1200" dirty="0">
                <a:latin typeface="Times New Roman" panose="02020603050405020304" pitchFamily="18" charset="0"/>
              </a:rPr>
              <a:t> di </a:t>
            </a:r>
            <a:r>
              <a:rPr lang="en-US" sz="1200" dirty="0" err="1">
                <a:latin typeface="Times New Roman" panose="02020603050405020304" pitchFamily="18" charset="0"/>
              </a:rPr>
              <a:t>dalam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pengambilan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keputusan</a:t>
            </a:r>
            <a:r>
              <a:rPr lang="en-US" sz="1200" dirty="0">
                <a:latin typeface="Times New Roman" panose="02020603050405020304" pitchFamily="18" charset="0"/>
              </a:rPr>
              <a:t>. </a:t>
            </a:r>
            <a:r>
              <a:rPr lang="en-US" sz="1200" dirty="0" err="1">
                <a:latin typeface="Times New Roman" panose="02020603050405020304" pitchFamily="18" charset="0"/>
              </a:rPr>
              <a:t>Bila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pengambilan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keputusan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terlambat</a:t>
            </a:r>
            <a:r>
              <a:rPr lang="en-US" sz="1200" dirty="0">
                <a:latin typeface="Times New Roman" panose="02020603050405020304" pitchFamily="18" charset="0"/>
              </a:rPr>
              <a:t>, </a:t>
            </a:r>
            <a:r>
              <a:rPr lang="en-US" sz="1200" dirty="0" err="1">
                <a:latin typeface="Times New Roman" panose="02020603050405020304" pitchFamily="18" charset="0"/>
              </a:rPr>
              <a:t>maka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dapat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berakibat</a:t>
            </a:r>
            <a:r>
              <a:rPr lang="en-US" sz="1200" dirty="0">
                <a:latin typeface="Times New Roman" panose="02020603050405020304" pitchFamily="18" charset="0"/>
              </a:rPr>
              <a:t> fatal </a:t>
            </a:r>
            <a:r>
              <a:rPr lang="en-US" sz="1200" dirty="0" err="1">
                <a:latin typeface="Times New Roman" panose="02020603050405020304" pitchFamily="18" charset="0"/>
              </a:rPr>
              <a:t>untuk</a:t>
            </a:r>
            <a:r>
              <a:rPr lang="en-US" sz="1200" dirty="0">
                <a:latin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</a:rPr>
              <a:t>organisasi</a:t>
            </a:r>
            <a:r>
              <a:rPr lang="en-US" sz="1200" dirty="0">
                <a:latin typeface="Times New Roman" panose="02020603050405020304" pitchFamily="18" charset="0"/>
              </a:rPr>
              <a:t>..  </a:t>
            </a:r>
            <a:endParaRPr lang="en-ID" sz="1200" dirty="0">
              <a:latin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  <a:tabLst>
                <a:tab pos="1143000" algn="l"/>
              </a:tabLst>
            </a:pPr>
            <a:r>
              <a:rPr lang="pt-BR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Relevan (</a:t>
            </a:r>
            <a:r>
              <a:rPr lang="pt-BR" sz="1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relevance</a:t>
            </a:r>
            <a:r>
              <a:rPr lang="pt-BR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4863" indent="-268288" algn="just">
              <a:lnSpc>
                <a:spcPct val="150000"/>
              </a:lnSpc>
            </a:pP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informasi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tersebut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mempunyai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manfaat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pemakainya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Relevansi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informasi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tiap-tiap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orang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satu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lainnya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berbeda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5F4BA1-7CF1-4806-890B-F11891B3D2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13" t="47245" r="36494" b="22320"/>
          <a:stretch/>
        </p:blipFill>
        <p:spPr>
          <a:xfrm>
            <a:off x="6367929" y="1301819"/>
            <a:ext cx="4994116" cy="386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90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32466"/>
            <a:ext cx="10396882" cy="115196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0" dirty="0"/>
              <a:t>INFORMASI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17413" name="Rectangle 3"/>
          <p:cNvSpPr>
            <a:spLocks noGrp="1" noChangeArrowheads="1"/>
          </p:cNvSpPr>
          <p:nvPr>
            <p:ph idx="1"/>
          </p:nvPr>
        </p:nvSpPr>
        <p:spPr>
          <a:xfrm>
            <a:off x="719482" y="1334306"/>
            <a:ext cx="10515600" cy="484813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Jenis-jenis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informasi</a:t>
            </a:r>
            <a:endParaRPr lang="en-US" altLang="en-US" sz="18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Formal   : yang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dihasilkan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Informal : yang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berasal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endParaRPr lang="en-US" alt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Ciri-ciri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endParaRPr lang="en-US" altLang="en-US" sz="18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Terbaru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Relevan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Konsisten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Penyajian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bentuk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sederhana</a:t>
            </a:r>
            <a:endParaRPr lang="en-US" alt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US" alt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endParaRPr lang="en-US" altLang="en-US" sz="18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Low Level Managers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Middle Level Managers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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Top Level Managers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br>
              <a:rPr lang="en-US" altLang="en-US" sz="105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------------------------------------------------------------------------------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050" dirty="0"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4)</a:t>
            </a:r>
            <a:r>
              <a:rPr lang="en-US" alt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Raymond McLeod, Jr, </a:t>
            </a:r>
            <a:r>
              <a:rPr lang="en-US" altLang="en-US" sz="1050" u="sng" dirty="0">
                <a:latin typeface="Calibri" panose="020F0502020204030204" pitchFamily="34" charset="0"/>
                <a:cs typeface="Calibri" panose="020F0502020204030204" pitchFamily="34" charset="0"/>
              </a:rPr>
              <a:t>Management Information System A Study Of Computer-Base Information System </a:t>
            </a:r>
            <a:r>
              <a:rPr lang="en-US" alt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6 </a:t>
            </a:r>
            <a:r>
              <a:rPr lang="en-US" alt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alt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edition, by  Prentice-Hall, </a:t>
            </a:r>
            <a:r>
              <a:rPr lang="en-US" alt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Inc</a:t>
            </a:r>
            <a:r>
              <a:rPr lang="en-US" alt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1992</a:t>
            </a:r>
          </a:p>
        </p:txBody>
      </p:sp>
    </p:spTree>
    <p:extLst>
      <p:ext uri="{BB962C8B-B14F-4D97-AF65-F5344CB8AC3E}">
        <p14:creationId xmlns:p14="http://schemas.microsoft.com/office/powerpoint/2010/main" val="1031952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200" dirty="0" err="1"/>
              <a:t>Fungsi-fungsi</a:t>
            </a:r>
            <a:r>
              <a:rPr lang="en-US" altLang="en-US" sz="4200" dirty="0"/>
              <a:t> </a:t>
            </a:r>
            <a:r>
              <a:rPr lang="en-US" altLang="en-US" sz="4200" dirty="0" err="1"/>
              <a:t>Informasi</a:t>
            </a:r>
            <a:endParaRPr lang="en-US" altLang="en-US" sz="4200" dirty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>
          <a:xfrm>
            <a:off x="685801" y="1261782"/>
            <a:ext cx="10396883" cy="3311189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Adapun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fungsi-fungsi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eaLnBrk="1" hangingPunct="1"/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sipemakai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mengurangi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ketidakpastian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pengambilan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pemakai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/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Mengambarkan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sebenarnya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sesuatu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5553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Sekumpulan fakta, bilangan, angka dan simbol yang dibentuk dan diolah menjadi informasi (Scott)</a:t>
            </a:r>
          </a:p>
          <a:p>
            <a:pPr eaLnBrk="1" hangingPunct="1"/>
            <a:r>
              <a:rPr lang="en-US" altLang="en-US"/>
              <a:t>Gambaran / Fakta secara relatif belum berarti bagi si penerima (Davis)</a:t>
            </a:r>
          </a:p>
          <a:p>
            <a:pPr eaLnBrk="1" hangingPunct="1"/>
            <a:r>
              <a:rPr lang="en-US" altLang="en-US"/>
              <a:t>Penggambaran fakta, pengertian atau instruksi yang disampaikan, dimengerti dan diolah oleh manusia atau peralatan yang digunakan.</a:t>
            </a:r>
          </a:p>
        </p:txBody>
      </p:sp>
      <p:sp>
        <p:nvSpPr>
          <p:cNvPr id="2048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092116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Hubungan Data dan Informasi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bersifat objektif </a:t>
            </a:r>
            <a:r>
              <a:rPr lang="en-US" altLang="en-US">
                <a:sym typeface="Wingdings" panose="05000000000000000000" pitchFamily="2" charset="2"/>
              </a:rPr>
              <a:t> sangat bergantung bagi si penerimanya.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696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DAN DATABASE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63396"/>
            <a:ext cx="3490415" cy="331118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Data :</a:t>
            </a:r>
          </a:p>
          <a:p>
            <a:pPr lvl="1" eaLnBrk="1" hangingPunct="1"/>
            <a:r>
              <a:rPr lang="en-US" altLang="en-US" sz="2400" dirty="0" err="1"/>
              <a:t>Definisi</a:t>
            </a:r>
            <a:r>
              <a:rPr lang="en-US" altLang="en-US" sz="2400" dirty="0"/>
              <a:t> Data</a:t>
            </a:r>
          </a:p>
          <a:p>
            <a:pPr lvl="1" eaLnBrk="1" hangingPunct="1"/>
            <a:r>
              <a:rPr lang="en-US" altLang="en-US" sz="2400" dirty="0" err="1"/>
              <a:t>Komponen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atribut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nilai</a:t>
            </a:r>
            <a:endParaRPr lang="en-US" altLang="en-US" sz="2400" dirty="0"/>
          </a:p>
          <a:p>
            <a:pPr lvl="1" eaLnBrk="1" hangingPunct="1"/>
            <a:r>
              <a:rPr lang="en-US" altLang="en-US" sz="2400" dirty="0" err="1"/>
              <a:t>Hirarki</a:t>
            </a:r>
            <a:r>
              <a:rPr lang="en-US" altLang="en-US" sz="2400" dirty="0"/>
              <a:t> data</a:t>
            </a:r>
          </a:p>
          <a:p>
            <a:pPr marL="457200" lvl="1" indent="0" eaLnBrk="1" hangingPunct="1">
              <a:buNone/>
            </a:pPr>
            <a:endParaRPr lang="en-US" altLang="en-US" sz="2000" dirty="0"/>
          </a:p>
        </p:txBody>
      </p:sp>
      <p:sp>
        <p:nvSpPr>
          <p:cNvPr id="1945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2" name="Rectangle 1"/>
          <p:cNvSpPr/>
          <p:nvPr/>
        </p:nvSpPr>
        <p:spPr>
          <a:xfrm>
            <a:off x="5324684" y="1835155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2800" dirty="0"/>
              <a:t>Database :</a:t>
            </a:r>
          </a:p>
          <a:p>
            <a:pPr lvl="1"/>
            <a:r>
              <a:rPr lang="en-US" altLang="en-US" sz="2800" dirty="0" err="1"/>
              <a:t>evolusi</a:t>
            </a:r>
            <a:r>
              <a:rPr lang="en-US" altLang="en-US" sz="2800" dirty="0"/>
              <a:t> file</a:t>
            </a:r>
          </a:p>
          <a:p>
            <a:pPr lvl="1"/>
            <a:r>
              <a:rPr lang="en-US" altLang="en-US" sz="2800" dirty="0" err="1"/>
              <a:t>definisi</a:t>
            </a:r>
            <a:r>
              <a:rPr lang="en-US" altLang="en-US" sz="2800" dirty="0"/>
              <a:t> database</a:t>
            </a:r>
          </a:p>
          <a:p>
            <a:pPr lvl="1"/>
            <a:r>
              <a:rPr lang="en-US" altLang="en-US" sz="2800" dirty="0" err="1"/>
              <a:t>tujuan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pendekatan</a:t>
            </a:r>
            <a:r>
              <a:rPr lang="en-US" altLang="en-US" sz="2800" dirty="0"/>
              <a:t> database</a:t>
            </a:r>
          </a:p>
          <a:p>
            <a:pPr lvl="1"/>
            <a:r>
              <a:rPr lang="en-US" altLang="en-US" sz="2800" dirty="0" err="1"/>
              <a:t>arsitektur</a:t>
            </a:r>
            <a:r>
              <a:rPr lang="en-US" altLang="en-US" sz="2800" dirty="0"/>
              <a:t> database</a:t>
            </a:r>
          </a:p>
          <a:p>
            <a:pPr lvl="1"/>
            <a:r>
              <a:rPr lang="en-US" altLang="en-US" sz="2800" dirty="0"/>
              <a:t>data model</a:t>
            </a:r>
          </a:p>
          <a:p>
            <a:pPr lvl="1"/>
            <a:r>
              <a:rPr lang="en-US" altLang="en-US" sz="2800" dirty="0"/>
              <a:t>data sharing</a:t>
            </a:r>
          </a:p>
          <a:p>
            <a:pPr lvl="1"/>
            <a:r>
              <a:rPr lang="en-US" altLang="en-US" sz="2800" dirty="0" err="1"/>
              <a:t>Integritas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35974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HUBUNGAN </a:t>
            </a:r>
            <a:br>
              <a:rPr lang="en-US" altLang="en-US"/>
            </a:br>
            <a:r>
              <a:rPr lang="en-US" altLang="en-US"/>
              <a:t>DATA DAN DATABASE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Jenis data pada sistem database</a:t>
            </a:r>
          </a:p>
          <a:p>
            <a:pPr eaLnBrk="1" hangingPunct="1"/>
            <a:r>
              <a:rPr lang="en-US" altLang="en-US"/>
              <a:t>keuntungan pemakaian sistem database</a:t>
            </a:r>
          </a:p>
          <a:p>
            <a:pPr eaLnBrk="1" hangingPunct="1"/>
            <a:r>
              <a:rPr lang="en-US" altLang="en-US"/>
              <a:t>kerugian pemakaiana sistem database</a:t>
            </a:r>
          </a:p>
          <a:p>
            <a:pPr eaLnBrk="1" hangingPunct="1"/>
            <a:r>
              <a:rPr lang="en-US" altLang="en-US"/>
              <a:t>Istilah yang dipergunakan dalam sistem database</a:t>
            </a:r>
          </a:p>
        </p:txBody>
      </p:sp>
      <p:sp>
        <p:nvSpPr>
          <p:cNvPr id="2150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2150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/>
              <a:t>SISTEM INFORMASI MANAJEMEN </a:t>
            </a:r>
          </a:p>
        </p:txBody>
      </p:sp>
    </p:spTree>
    <p:extLst>
      <p:ext uri="{BB962C8B-B14F-4D97-AF65-F5344CB8AC3E}">
        <p14:creationId xmlns:p14="http://schemas.microsoft.com/office/powerpoint/2010/main" val="4064161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DBMS</a:t>
            </a:r>
            <a:br>
              <a:rPr lang="en-US" altLang="en-US" sz="3600"/>
            </a:br>
            <a:r>
              <a:rPr lang="en-US" altLang="en-US" sz="3600"/>
              <a:t>(Database Management Systems)</a:t>
            </a:r>
            <a:endParaRPr lang="en-US" altLang="en-US"/>
          </a:p>
        </p:txBody>
      </p:sp>
      <p:sp>
        <p:nvSpPr>
          <p:cNvPr id="2253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Definisi DBMS</a:t>
            </a:r>
          </a:p>
          <a:p>
            <a:pPr eaLnBrk="1" hangingPunct="1"/>
            <a:r>
              <a:rPr lang="en-US" altLang="en-US"/>
              <a:t>Bahasa dalam DBMS</a:t>
            </a:r>
          </a:p>
          <a:p>
            <a:pPr eaLnBrk="1" hangingPunct="1"/>
            <a:r>
              <a:rPr lang="en-US" altLang="en-US"/>
              <a:t>Fungsi DBMS</a:t>
            </a:r>
          </a:p>
          <a:p>
            <a:pPr eaLnBrk="1" hangingPunct="1"/>
            <a:r>
              <a:rPr lang="en-US" altLang="en-US"/>
              <a:t>Komponen DBMS</a:t>
            </a:r>
          </a:p>
          <a:p>
            <a:pPr eaLnBrk="1" hangingPunct="1"/>
            <a:r>
              <a:rPr lang="en-US" altLang="en-US"/>
              <a:t>Perbedaan Tradisional file management (FMS) dengan Database Management Systems (DBMS)</a:t>
            </a:r>
          </a:p>
        </p:txBody>
      </p:sp>
      <p:sp>
        <p:nvSpPr>
          <p:cNvPr id="2253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/>
              <a:t>SISTEM INFORMASI MANAJEMEN </a:t>
            </a:r>
          </a:p>
        </p:txBody>
      </p:sp>
    </p:spTree>
    <p:extLst>
      <p:ext uri="{BB962C8B-B14F-4D97-AF65-F5344CB8AC3E}">
        <p14:creationId xmlns:p14="http://schemas.microsoft.com/office/powerpoint/2010/main" val="2845205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>
            <a:extLst>
              <a:ext uri="{FF2B5EF4-FFF2-40B4-BE49-F238E27FC236}">
                <a16:creationId xmlns:a16="http://schemas.microsoft.com/office/drawing/2014/main" id="{F40FDFEF-9EE8-4997-86D4-3A0809C4F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7008" y="1477468"/>
            <a:ext cx="7531100" cy="1819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defTabSz="912813">
              <a:defRPr/>
            </a:pPr>
            <a:endParaRPr lang="en-US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endParaRPr lang="en-US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endParaRPr lang="en-US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endParaRPr lang="en-US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r>
              <a:rPr lang="en-US" sz="2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endParaRPr lang="en-US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yang</a:t>
            </a: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mempertemukan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pengolahan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transaksi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harian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mendukung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manajerial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strategi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menyediakan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laporan-laporan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BB661F-D8B2-493D-A7B6-CA935790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5448" y="4220073"/>
            <a:ext cx="7069138" cy="1277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1" tIns="44441" rIns="90471" bIns="44441" anchor="ctr"/>
          <a:lstStyle/>
          <a:p>
            <a:pPr defTabSz="912813">
              <a:defRPr/>
            </a:pPr>
            <a:endParaRPr lang="en-US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r>
              <a:rPr lang="en-US" sz="2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R.Mcleod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empunyai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mengumpulkan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media</a:t>
            </a:r>
          </a:p>
          <a:p>
            <a:pPr defTabSz="912813">
              <a:defRPr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menampilkan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2813"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defTabSz="912813">
              <a:defRPr/>
            </a:pP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554138"/>
            <a:ext cx="5809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SISTEM INFORMASI</a:t>
            </a:r>
          </a:p>
        </p:txBody>
      </p:sp>
    </p:spTree>
    <p:extLst>
      <p:ext uri="{BB962C8B-B14F-4D97-AF65-F5344CB8AC3E}">
        <p14:creationId xmlns:p14="http://schemas.microsoft.com/office/powerpoint/2010/main" val="334924928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300"/>
              <a:t>SISTEM INFORMASI menurut pakar …</a:t>
            </a:r>
            <a:r>
              <a:rPr lang="en-US" altLang="en-US"/>
              <a:t> 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000">
                <a:latin typeface="Calibri" panose="020F0502020204030204" pitchFamily="34" charset="0"/>
                <a:cs typeface="Calibri" panose="020F0502020204030204" pitchFamily="34" charset="0"/>
              </a:rPr>
              <a:t>Mcleod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(1992)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mengemukan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pendapat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mengumpulkan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sumber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berbagai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media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menampilkan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eaLnBrk="1" hangingPunct="1"/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Gordon B. Davis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bukunya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berjudul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Management Information System,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mengemukan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pendapatnya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sbb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altLang="en-US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/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sebuah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manusia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mesin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terpadu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menyajikan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guna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mendukung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pengambilan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640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088" y="765176"/>
            <a:ext cx="7696200" cy="735013"/>
          </a:xfrm>
        </p:spPr>
        <p:txBody>
          <a:bodyPr/>
          <a:lstStyle/>
          <a:p>
            <a:pPr eaLnBrk="1" hangingPunct="1"/>
            <a:r>
              <a:rPr lang="en-US" altLang="en-US" sz="3800"/>
              <a:t>SISTEM INFORMASI menurut pakar …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00189"/>
            <a:ext cx="10396883" cy="331118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500" b="1" i="1" dirty="0">
                <a:latin typeface="Calibri" panose="020F0502020204030204" pitchFamily="34" charset="0"/>
                <a:cs typeface="Calibri" panose="020F0502020204030204" pitchFamily="34" charset="0"/>
              </a:rPr>
              <a:t>Bryce 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juga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menyatakan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rangkaian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logis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saling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i="1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altLang="en-US" sz="1500" i="1" dirty="0"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500" b="1" i="1" dirty="0">
                <a:latin typeface="Calibri" panose="020F0502020204030204" pitchFamily="34" charset="0"/>
                <a:cs typeface="Calibri" panose="020F0502020204030204" pitchFamily="34" charset="0"/>
              </a:rPr>
              <a:t>Taggart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juga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membahas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Menurutnya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en-US" altLang="en-US" sz="15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diketahui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penerima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referensi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pembuatan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pengambilan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nilai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surprise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diketahui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hendaknya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jangan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diberikan</a:t>
            </a:r>
            <a:endParaRPr lang="en-US" altLang="en-US" sz="1300" b="1" i="1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menuntun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pemakai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membuat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selalu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menuntut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adanya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tindakan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500" b="1" i="1" dirty="0">
                <a:latin typeface="Calibri" panose="020F0502020204030204" pitchFamily="34" charset="0"/>
                <a:cs typeface="Calibri" panose="020F0502020204030204" pitchFamily="34" charset="0"/>
              </a:rPr>
              <a:t>Brooker, </a:t>
            </a:r>
            <a:r>
              <a:rPr lang="en-US" altLang="en-US" sz="15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dkk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menyatakan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bahwa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atas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sifat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seperti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en-US" altLang="en-US" sz="15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pemrosesan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efektif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Hal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pengujian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data yang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pemakaian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perangkat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keras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perangkat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lunak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efektif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kata lain,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keamanan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keutuhan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data yang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diperhatikan</a:t>
            </a: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keluwesan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hendaknya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cukup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luwes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menangani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macam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endParaRPr lang="en-US" altLang="en-US" sz="13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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kepuasan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pemakai</a:t>
            </a:r>
            <a:r>
              <a:rPr lang="en-US" altLang="en-US" sz="13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Hal yang paling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penting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pemakai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mengetahui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puas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867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200485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300"/>
              <a:t>KONSEP DASAR SISTEM INFORMASI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mempertemukan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pengolahan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harian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mendukung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bersifat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manajerial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strategi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menyediakan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laporan-laporan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Bila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istilah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digabung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en-US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menyediakan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tingkatan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kapan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saja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alt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menyimpan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mengambil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mengubah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mengolah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mengkomuni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kasikan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diterima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69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040649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b="0"/>
              <a:t>Komponen Sistem Informasi.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3072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6683"/>
            <a:ext cx="10396883" cy="331118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terdiri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komponen-komponen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disebut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blok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(building block),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altLang="en-US" sz="16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Blok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Masukan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(Input block),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data-data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endParaRPr lang="en-US" altLang="en-US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Blok Model (Model block),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kombinasi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prosedur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logika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matematik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memanipulasi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data input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data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tersimpan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di basis data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cara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keluaran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diinginkan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Blok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Keluaran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(Output block),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keluaran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berkualitas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dokumentasi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berguna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tingkatan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serta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pemakai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endParaRPr lang="en-US" altLang="en-US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Blok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Teknologi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(Technology block),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kotak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alat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menerima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input,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menjalankan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model,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menyimpan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mengakses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data,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mengirimkan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keluaran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serta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membantu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pengendalian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menyeluruh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Blok Basis Data (Database block),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kompulan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data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saling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tersimpan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perangkat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keras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komputer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perangkat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lunak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memanipulasinya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Blok </a:t>
            </a:r>
            <a:r>
              <a:rPr lang="en-US" altLang="en-US" sz="1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Kendali</a:t>
            </a:r>
            <a:r>
              <a:rPr lang="en-US" alt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 (Control block),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pengendalian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dirancang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menangulangi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gangguan-gangguan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keenam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blok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masing-masing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saling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berinteraksi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membentuk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kesatuan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mencapai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sasaran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072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445649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PERAN DASAR SISTEM INFORMASI DALAM BISNIS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Mendukung proses dan operasi bisnis</a:t>
            </a:r>
          </a:p>
          <a:p>
            <a:pPr eaLnBrk="1" hangingPunct="1"/>
            <a:r>
              <a:rPr lang="en-US" altLang="en-US"/>
              <a:t>Mendukung pengambilan keputusan para pegawai dan manajernya</a:t>
            </a:r>
          </a:p>
          <a:p>
            <a:pPr eaLnBrk="1" hangingPunct="1"/>
            <a:r>
              <a:rPr lang="en-US" altLang="en-US"/>
              <a:t>Mendukung berbagai strategi untuk keunggulan kompetitif</a:t>
            </a:r>
          </a:p>
        </p:txBody>
      </p:sp>
      <p:sp>
        <p:nvSpPr>
          <p:cNvPr id="3174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792616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KOMPONEN SISTEM INFORMASI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3481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34822" name="Rectangle 4"/>
          <p:cNvSpPr>
            <a:spLocks noChangeArrowheads="1"/>
          </p:cNvSpPr>
          <p:nvPr/>
        </p:nvSpPr>
        <p:spPr bwMode="auto">
          <a:xfrm>
            <a:off x="3648075" y="3644901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TEHNOLOGI</a:t>
            </a:r>
          </a:p>
        </p:txBody>
      </p:sp>
      <p:sp>
        <p:nvSpPr>
          <p:cNvPr id="34823" name="Rectangle 5"/>
          <p:cNvSpPr>
            <a:spLocks noChangeArrowheads="1"/>
          </p:cNvSpPr>
          <p:nvPr/>
        </p:nvSpPr>
        <p:spPr bwMode="auto">
          <a:xfrm>
            <a:off x="5375275" y="3644901"/>
            <a:ext cx="1728788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DATABASE</a:t>
            </a:r>
          </a:p>
        </p:txBody>
      </p:sp>
      <p:sp>
        <p:nvSpPr>
          <p:cNvPr id="34824" name="Rectangle 6"/>
          <p:cNvSpPr>
            <a:spLocks noChangeArrowheads="1"/>
          </p:cNvSpPr>
          <p:nvPr/>
        </p:nvSpPr>
        <p:spPr bwMode="auto">
          <a:xfrm>
            <a:off x="7104064" y="3644901"/>
            <a:ext cx="1728787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CONTROL</a:t>
            </a:r>
          </a:p>
        </p:txBody>
      </p:sp>
      <p:sp>
        <p:nvSpPr>
          <p:cNvPr id="34825" name="Rectangle 7"/>
          <p:cNvSpPr>
            <a:spLocks noChangeArrowheads="1"/>
          </p:cNvSpPr>
          <p:nvPr/>
        </p:nvSpPr>
        <p:spPr bwMode="auto">
          <a:xfrm>
            <a:off x="3648075" y="2636838"/>
            <a:ext cx="1727200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INPUT</a:t>
            </a:r>
          </a:p>
        </p:txBody>
      </p:sp>
      <p:sp>
        <p:nvSpPr>
          <p:cNvPr id="34826" name="Rectangle 8"/>
          <p:cNvSpPr>
            <a:spLocks noChangeArrowheads="1"/>
          </p:cNvSpPr>
          <p:nvPr/>
        </p:nvSpPr>
        <p:spPr bwMode="auto">
          <a:xfrm>
            <a:off x="5375275" y="2636838"/>
            <a:ext cx="1728788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MODEL</a:t>
            </a:r>
          </a:p>
        </p:txBody>
      </p:sp>
      <p:sp>
        <p:nvSpPr>
          <p:cNvPr id="34827" name="Rectangle 9"/>
          <p:cNvSpPr>
            <a:spLocks noChangeArrowheads="1"/>
          </p:cNvSpPr>
          <p:nvPr/>
        </p:nvSpPr>
        <p:spPr bwMode="auto">
          <a:xfrm>
            <a:off x="7104064" y="2636838"/>
            <a:ext cx="1728787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OUTPUT</a:t>
            </a:r>
          </a:p>
        </p:txBody>
      </p:sp>
      <p:sp>
        <p:nvSpPr>
          <p:cNvPr id="34828" name="Line 10"/>
          <p:cNvSpPr>
            <a:spLocks noChangeShapeType="1"/>
          </p:cNvSpPr>
          <p:nvPr/>
        </p:nvSpPr>
        <p:spPr bwMode="auto">
          <a:xfrm flipV="1">
            <a:off x="3648076" y="2276476"/>
            <a:ext cx="11525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Line 11"/>
          <p:cNvSpPr>
            <a:spLocks noChangeShapeType="1"/>
          </p:cNvSpPr>
          <p:nvPr/>
        </p:nvSpPr>
        <p:spPr bwMode="auto">
          <a:xfrm flipV="1">
            <a:off x="8832850" y="2276476"/>
            <a:ext cx="10795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0" name="Line 12"/>
          <p:cNvSpPr>
            <a:spLocks noChangeShapeType="1"/>
          </p:cNvSpPr>
          <p:nvPr/>
        </p:nvSpPr>
        <p:spPr bwMode="auto">
          <a:xfrm>
            <a:off x="4727576" y="2276475"/>
            <a:ext cx="518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Line 13"/>
          <p:cNvSpPr>
            <a:spLocks noChangeShapeType="1"/>
          </p:cNvSpPr>
          <p:nvPr/>
        </p:nvSpPr>
        <p:spPr bwMode="auto">
          <a:xfrm flipH="1">
            <a:off x="9840914" y="2276475"/>
            <a:ext cx="71437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2" name="Line 14"/>
          <p:cNvSpPr>
            <a:spLocks noChangeShapeType="1"/>
          </p:cNvSpPr>
          <p:nvPr/>
        </p:nvSpPr>
        <p:spPr bwMode="auto">
          <a:xfrm flipV="1">
            <a:off x="8832851" y="4149725"/>
            <a:ext cx="10080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3" name="Line 15"/>
          <p:cNvSpPr>
            <a:spLocks noChangeShapeType="1"/>
          </p:cNvSpPr>
          <p:nvPr/>
        </p:nvSpPr>
        <p:spPr bwMode="auto">
          <a:xfrm flipV="1">
            <a:off x="8832850" y="3213100"/>
            <a:ext cx="10795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Line 16"/>
          <p:cNvSpPr>
            <a:spLocks noChangeShapeType="1"/>
          </p:cNvSpPr>
          <p:nvPr/>
        </p:nvSpPr>
        <p:spPr bwMode="auto">
          <a:xfrm flipV="1">
            <a:off x="7104064" y="2276476"/>
            <a:ext cx="11525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5" name="Line 17"/>
          <p:cNvSpPr>
            <a:spLocks noChangeShapeType="1"/>
          </p:cNvSpPr>
          <p:nvPr/>
        </p:nvSpPr>
        <p:spPr bwMode="auto">
          <a:xfrm flipV="1">
            <a:off x="5375275" y="2276476"/>
            <a:ext cx="108108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972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MODEL BLOK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3584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35846" name="Rectangle 4"/>
          <p:cNvSpPr>
            <a:spLocks noChangeArrowheads="1"/>
          </p:cNvSpPr>
          <p:nvPr/>
        </p:nvSpPr>
        <p:spPr bwMode="auto">
          <a:xfrm>
            <a:off x="2640014" y="3068639"/>
            <a:ext cx="1800225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MODEL</a:t>
            </a:r>
          </a:p>
        </p:txBody>
      </p:sp>
      <p:sp>
        <p:nvSpPr>
          <p:cNvPr id="35847" name="Line 5"/>
          <p:cNvSpPr>
            <a:spLocks noChangeShapeType="1"/>
          </p:cNvSpPr>
          <p:nvPr/>
        </p:nvSpPr>
        <p:spPr bwMode="auto">
          <a:xfrm flipV="1">
            <a:off x="2640014" y="2636838"/>
            <a:ext cx="9350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Line 6"/>
          <p:cNvSpPr>
            <a:spLocks noChangeShapeType="1"/>
          </p:cNvSpPr>
          <p:nvPr/>
        </p:nvSpPr>
        <p:spPr bwMode="auto">
          <a:xfrm>
            <a:off x="3575051" y="263683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7"/>
          <p:cNvSpPr>
            <a:spLocks noChangeShapeType="1"/>
          </p:cNvSpPr>
          <p:nvPr/>
        </p:nvSpPr>
        <p:spPr bwMode="auto">
          <a:xfrm flipV="1">
            <a:off x="4440239" y="2636838"/>
            <a:ext cx="7191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Line 8"/>
          <p:cNvSpPr>
            <a:spLocks noChangeShapeType="1"/>
          </p:cNvSpPr>
          <p:nvPr/>
        </p:nvSpPr>
        <p:spPr bwMode="auto">
          <a:xfrm flipV="1">
            <a:off x="4440239" y="3716339"/>
            <a:ext cx="71913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1" name="Line 9"/>
          <p:cNvSpPr>
            <a:spLocks noChangeShapeType="1"/>
          </p:cNvSpPr>
          <p:nvPr/>
        </p:nvSpPr>
        <p:spPr bwMode="auto">
          <a:xfrm>
            <a:off x="5159375" y="26368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AutoShape 10"/>
          <p:cNvSpPr>
            <a:spLocks noChangeArrowheads="1"/>
          </p:cNvSpPr>
          <p:nvPr/>
        </p:nvSpPr>
        <p:spPr bwMode="auto">
          <a:xfrm>
            <a:off x="4295775" y="1989138"/>
            <a:ext cx="2808288" cy="647700"/>
          </a:xfrm>
          <a:prstGeom prst="curvedDownArrow">
            <a:avLst>
              <a:gd name="adj1" fmla="val 86716"/>
              <a:gd name="adj2" fmla="val 173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53" name="Rectangle 11"/>
          <p:cNvSpPr>
            <a:spLocks noChangeArrowheads="1"/>
          </p:cNvSpPr>
          <p:nvPr/>
        </p:nvSpPr>
        <p:spPr bwMode="auto">
          <a:xfrm>
            <a:off x="5808663" y="2708275"/>
            <a:ext cx="2374900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PROSEDUR</a:t>
            </a:r>
          </a:p>
        </p:txBody>
      </p:sp>
      <p:sp>
        <p:nvSpPr>
          <p:cNvPr id="35854" name="Rectangle 12"/>
          <p:cNvSpPr>
            <a:spLocks noChangeArrowheads="1"/>
          </p:cNvSpPr>
          <p:nvPr/>
        </p:nvSpPr>
        <p:spPr bwMode="auto">
          <a:xfrm>
            <a:off x="5808663" y="3500438"/>
            <a:ext cx="2374900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LOGIKA</a:t>
            </a:r>
          </a:p>
        </p:txBody>
      </p:sp>
      <p:sp>
        <p:nvSpPr>
          <p:cNvPr id="35855" name="Rectangle 13"/>
          <p:cNvSpPr>
            <a:spLocks noChangeArrowheads="1"/>
          </p:cNvSpPr>
          <p:nvPr/>
        </p:nvSpPr>
        <p:spPr bwMode="auto">
          <a:xfrm>
            <a:off x="5808663" y="4221163"/>
            <a:ext cx="2374900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MODEL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MATEMATIK</a:t>
            </a:r>
          </a:p>
        </p:txBody>
      </p:sp>
    </p:spTree>
    <p:extLst>
      <p:ext uri="{BB962C8B-B14F-4D97-AF65-F5344CB8AC3E}">
        <p14:creationId xmlns:p14="http://schemas.microsoft.com/office/powerpoint/2010/main" val="11884303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TEHNOLOGI BLOK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3686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2640014" y="3068639"/>
            <a:ext cx="1800225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TEHNOLOGI</a:t>
            </a:r>
          </a:p>
        </p:txBody>
      </p:sp>
      <p:sp>
        <p:nvSpPr>
          <p:cNvPr id="36871" name="Line 5"/>
          <p:cNvSpPr>
            <a:spLocks noChangeShapeType="1"/>
          </p:cNvSpPr>
          <p:nvPr/>
        </p:nvSpPr>
        <p:spPr bwMode="auto">
          <a:xfrm flipV="1">
            <a:off x="2640014" y="2636838"/>
            <a:ext cx="9350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Line 6"/>
          <p:cNvSpPr>
            <a:spLocks noChangeShapeType="1"/>
          </p:cNvSpPr>
          <p:nvPr/>
        </p:nvSpPr>
        <p:spPr bwMode="auto">
          <a:xfrm>
            <a:off x="3575051" y="263683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7"/>
          <p:cNvSpPr>
            <a:spLocks noChangeShapeType="1"/>
          </p:cNvSpPr>
          <p:nvPr/>
        </p:nvSpPr>
        <p:spPr bwMode="auto">
          <a:xfrm flipV="1">
            <a:off x="4440239" y="2636838"/>
            <a:ext cx="7191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8"/>
          <p:cNvSpPr>
            <a:spLocks noChangeShapeType="1"/>
          </p:cNvSpPr>
          <p:nvPr/>
        </p:nvSpPr>
        <p:spPr bwMode="auto">
          <a:xfrm flipV="1">
            <a:off x="4440239" y="3716339"/>
            <a:ext cx="71913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Line 9"/>
          <p:cNvSpPr>
            <a:spLocks noChangeShapeType="1"/>
          </p:cNvSpPr>
          <p:nvPr/>
        </p:nvSpPr>
        <p:spPr bwMode="auto">
          <a:xfrm>
            <a:off x="5159375" y="26368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AutoShape 10"/>
          <p:cNvSpPr>
            <a:spLocks noChangeArrowheads="1"/>
          </p:cNvSpPr>
          <p:nvPr/>
        </p:nvSpPr>
        <p:spPr bwMode="auto">
          <a:xfrm>
            <a:off x="4295775" y="1989138"/>
            <a:ext cx="2808288" cy="647700"/>
          </a:xfrm>
          <a:prstGeom prst="curvedDownArrow">
            <a:avLst>
              <a:gd name="adj1" fmla="val 86716"/>
              <a:gd name="adj2" fmla="val 173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77" name="Rectangle 11"/>
          <p:cNvSpPr>
            <a:spLocks noChangeArrowheads="1"/>
          </p:cNvSpPr>
          <p:nvPr/>
        </p:nvSpPr>
        <p:spPr bwMode="auto">
          <a:xfrm>
            <a:off x="5808663" y="2708275"/>
            <a:ext cx="2374900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MENERIMA INPUT</a:t>
            </a:r>
          </a:p>
        </p:txBody>
      </p:sp>
      <p:sp>
        <p:nvSpPr>
          <p:cNvPr id="36878" name="Rectangle 12"/>
          <p:cNvSpPr>
            <a:spLocks noChangeArrowheads="1"/>
          </p:cNvSpPr>
          <p:nvPr/>
        </p:nvSpPr>
        <p:spPr bwMode="auto">
          <a:xfrm>
            <a:off x="5808663" y="3500438"/>
            <a:ext cx="2374900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MENJALANKAN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MODEL</a:t>
            </a:r>
          </a:p>
        </p:txBody>
      </p:sp>
      <p:sp>
        <p:nvSpPr>
          <p:cNvPr id="36879" name="Rectangle 13"/>
          <p:cNvSpPr>
            <a:spLocks noChangeArrowheads="1"/>
          </p:cNvSpPr>
          <p:nvPr/>
        </p:nvSpPr>
        <p:spPr bwMode="auto">
          <a:xfrm>
            <a:off x="5808663" y="4221163"/>
            <a:ext cx="2374900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SIMPAN  DAN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AKSES DATA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80" name="Rectangle 14"/>
          <p:cNvSpPr>
            <a:spLocks noChangeArrowheads="1"/>
          </p:cNvSpPr>
          <p:nvPr/>
        </p:nvSpPr>
        <p:spPr bwMode="auto">
          <a:xfrm>
            <a:off x="5808663" y="4941889"/>
            <a:ext cx="2374900" cy="574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HASIL DAN KIRIM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OUTPUT</a:t>
            </a:r>
          </a:p>
        </p:txBody>
      </p:sp>
      <p:sp>
        <p:nvSpPr>
          <p:cNvPr id="36881" name="AutoShape 15"/>
          <p:cNvSpPr>
            <a:spLocks/>
          </p:cNvSpPr>
          <p:nvPr/>
        </p:nvSpPr>
        <p:spPr bwMode="auto">
          <a:xfrm>
            <a:off x="8183564" y="2924175"/>
            <a:ext cx="433387" cy="2376488"/>
          </a:xfrm>
          <a:prstGeom prst="rightBracket">
            <a:avLst>
              <a:gd name="adj" fmla="val 4569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82" name="Text Box 16"/>
          <p:cNvSpPr txBox="1">
            <a:spLocks noChangeArrowheads="1"/>
          </p:cNvSpPr>
          <p:nvPr/>
        </p:nvSpPr>
        <p:spPr bwMode="auto">
          <a:xfrm>
            <a:off x="8740776" y="3787776"/>
            <a:ext cx="123142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CONTROL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PROSES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&amp; CONTROL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SISTEM</a:t>
            </a:r>
          </a:p>
        </p:txBody>
      </p:sp>
    </p:spTree>
    <p:extLst>
      <p:ext uri="{BB962C8B-B14F-4D97-AF65-F5344CB8AC3E}">
        <p14:creationId xmlns:p14="http://schemas.microsoft.com/office/powerpoint/2010/main" val="3772825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INPUT BLOK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3789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37894" name="Rectangle 4"/>
          <p:cNvSpPr>
            <a:spLocks noChangeArrowheads="1"/>
          </p:cNvSpPr>
          <p:nvPr/>
        </p:nvSpPr>
        <p:spPr bwMode="auto">
          <a:xfrm>
            <a:off x="2640014" y="3068639"/>
            <a:ext cx="1800225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INPUT</a:t>
            </a:r>
          </a:p>
        </p:txBody>
      </p:sp>
      <p:sp>
        <p:nvSpPr>
          <p:cNvPr id="37895" name="Line 5"/>
          <p:cNvSpPr>
            <a:spLocks noChangeShapeType="1"/>
          </p:cNvSpPr>
          <p:nvPr/>
        </p:nvSpPr>
        <p:spPr bwMode="auto">
          <a:xfrm flipV="1">
            <a:off x="2640014" y="2636838"/>
            <a:ext cx="9350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6"/>
          <p:cNvSpPr>
            <a:spLocks noChangeShapeType="1"/>
          </p:cNvSpPr>
          <p:nvPr/>
        </p:nvSpPr>
        <p:spPr bwMode="auto">
          <a:xfrm>
            <a:off x="3575051" y="263683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7"/>
          <p:cNvSpPr>
            <a:spLocks noChangeShapeType="1"/>
          </p:cNvSpPr>
          <p:nvPr/>
        </p:nvSpPr>
        <p:spPr bwMode="auto">
          <a:xfrm flipV="1">
            <a:off x="4440239" y="2636838"/>
            <a:ext cx="7191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Line 8"/>
          <p:cNvSpPr>
            <a:spLocks noChangeShapeType="1"/>
          </p:cNvSpPr>
          <p:nvPr/>
        </p:nvSpPr>
        <p:spPr bwMode="auto">
          <a:xfrm flipV="1">
            <a:off x="4440239" y="3716339"/>
            <a:ext cx="71913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Line 9"/>
          <p:cNvSpPr>
            <a:spLocks noChangeShapeType="1"/>
          </p:cNvSpPr>
          <p:nvPr/>
        </p:nvSpPr>
        <p:spPr bwMode="auto">
          <a:xfrm>
            <a:off x="5159375" y="26368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AutoShape 10"/>
          <p:cNvSpPr>
            <a:spLocks noChangeArrowheads="1"/>
          </p:cNvSpPr>
          <p:nvPr/>
        </p:nvSpPr>
        <p:spPr bwMode="auto">
          <a:xfrm>
            <a:off x="4295775" y="1989138"/>
            <a:ext cx="2808288" cy="647700"/>
          </a:xfrm>
          <a:prstGeom prst="curvedDownArrow">
            <a:avLst>
              <a:gd name="adj1" fmla="val 86716"/>
              <a:gd name="adj2" fmla="val 173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901" name="Rectangle 11"/>
          <p:cNvSpPr>
            <a:spLocks noChangeArrowheads="1"/>
          </p:cNvSpPr>
          <p:nvPr/>
        </p:nvSpPr>
        <p:spPr bwMode="auto">
          <a:xfrm>
            <a:off x="5808663" y="2708275"/>
            <a:ext cx="2374900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METODE</a:t>
            </a:r>
          </a:p>
        </p:txBody>
      </p:sp>
      <p:sp>
        <p:nvSpPr>
          <p:cNvPr id="37902" name="Rectangle 12"/>
          <p:cNvSpPr>
            <a:spLocks noChangeArrowheads="1"/>
          </p:cNvSpPr>
          <p:nvPr/>
        </p:nvSpPr>
        <p:spPr bwMode="auto">
          <a:xfrm>
            <a:off x="5808663" y="3500438"/>
            <a:ext cx="2374900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MEDIA INPUT</a:t>
            </a:r>
          </a:p>
        </p:txBody>
      </p:sp>
    </p:spTree>
    <p:extLst>
      <p:ext uri="{BB962C8B-B14F-4D97-AF65-F5344CB8AC3E}">
        <p14:creationId xmlns:p14="http://schemas.microsoft.com/office/powerpoint/2010/main" val="2249701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OUTPUT BLOK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891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38918" name="Rectangle 4"/>
          <p:cNvSpPr>
            <a:spLocks noChangeArrowheads="1"/>
          </p:cNvSpPr>
          <p:nvPr/>
        </p:nvSpPr>
        <p:spPr bwMode="auto">
          <a:xfrm>
            <a:off x="2640014" y="3068639"/>
            <a:ext cx="1800225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OUTPUT</a:t>
            </a:r>
          </a:p>
        </p:txBody>
      </p:sp>
      <p:sp>
        <p:nvSpPr>
          <p:cNvPr id="38919" name="Line 5"/>
          <p:cNvSpPr>
            <a:spLocks noChangeShapeType="1"/>
          </p:cNvSpPr>
          <p:nvPr/>
        </p:nvSpPr>
        <p:spPr bwMode="auto">
          <a:xfrm flipV="1">
            <a:off x="2640014" y="2636838"/>
            <a:ext cx="9350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Line 6"/>
          <p:cNvSpPr>
            <a:spLocks noChangeShapeType="1"/>
          </p:cNvSpPr>
          <p:nvPr/>
        </p:nvSpPr>
        <p:spPr bwMode="auto">
          <a:xfrm>
            <a:off x="3575051" y="263683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7"/>
          <p:cNvSpPr>
            <a:spLocks noChangeShapeType="1"/>
          </p:cNvSpPr>
          <p:nvPr/>
        </p:nvSpPr>
        <p:spPr bwMode="auto">
          <a:xfrm flipV="1">
            <a:off x="4440239" y="2636838"/>
            <a:ext cx="7191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Line 8"/>
          <p:cNvSpPr>
            <a:spLocks noChangeShapeType="1"/>
          </p:cNvSpPr>
          <p:nvPr/>
        </p:nvSpPr>
        <p:spPr bwMode="auto">
          <a:xfrm flipV="1">
            <a:off x="4440239" y="3716339"/>
            <a:ext cx="71913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9"/>
          <p:cNvSpPr>
            <a:spLocks noChangeShapeType="1"/>
          </p:cNvSpPr>
          <p:nvPr/>
        </p:nvSpPr>
        <p:spPr bwMode="auto">
          <a:xfrm>
            <a:off x="5159375" y="26368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AutoShape 10"/>
          <p:cNvSpPr>
            <a:spLocks noChangeArrowheads="1"/>
          </p:cNvSpPr>
          <p:nvPr/>
        </p:nvSpPr>
        <p:spPr bwMode="auto">
          <a:xfrm>
            <a:off x="4295775" y="1989138"/>
            <a:ext cx="2808288" cy="647700"/>
          </a:xfrm>
          <a:prstGeom prst="curvedDownArrow">
            <a:avLst>
              <a:gd name="adj1" fmla="val 86716"/>
              <a:gd name="adj2" fmla="val 173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25" name="Rectangle 11"/>
          <p:cNvSpPr>
            <a:spLocks noChangeArrowheads="1"/>
          </p:cNvSpPr>
          <p:nvPr/>
        </p:nvSpPr>
        <p:spPr bwMode="auto">
          <a:xfrm>
            <a:off x="5808663" y="2708275"/>
            <a:ext cx="2374900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DOCUMENT OUTPUT</a:t>
            </a:r>
          </a:p>
        </p:txBody>
      </p:sp>
      <p:sp>
        <p:nvSpPr>
          <p:cNvPr id="38926" name="Rectangle 12"/>
          <p:cNvSpPr>
            <a:spLocks noChangeArrowheads="1"/>
          </p:cNvSpPr>
          <p:nvPr/>
        </p:nvSpPr>
        <p:spPr bwMode="auto">
          <a:xfrm>
            <a:off x="5808663" y="3500438"/>
            <a:ext cx="2374900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INFORMASI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BERKUALITAS</a:t>
            </a:r>
          </a:p>
        </p:txBody>
      </p:sp>
    </p:spTree>
    <p:extLst>
      <p:ext uri="{BB962C8B-B14F-4D97-AF65-F5344CB8AC3E}">
        <p14:creationId xmlns:p14="http://schemas.microsoft.com/office/powerpoint/2010/main" val="2903166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KENDALI BLOK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3993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39942" name="Rectangle 4"/>
          <p:cNvSpPr>
            <a:spLocks noChangeArrowheads="1"/>
          </p:cNvSpPr>
          <p:nvPr/>
        </p:nvSpPr>
        <p:spPr bwMode="auto">
          <a:xfrm>
            <a:off x="2640014" y="3068639"/>
            <a:ext cx="1800225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CONTROL</a:t>
            </a:r>
          </a:p>
        </p:txBody>
      </p:sp>
      <p:sp>
        <p:nvSpPr>
          <p:cNvPr id="39943" name="Line 5"/>
          <p:cNvSpPr>
            <a:spLocks noChangeShapeType="1"/>
          </p:cNvSpPr>
          <p:nvPr/>
        </p:nvSpPr>
        <p:spPr bwMode="auto">
          <a:xfrm flipV="1">
            <a:off x="2640014" y="2636838"/>
            <a:ext cx="9350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6"/>
          <p:cNvSpPr>
            <a:spLocks noChangeShapeType="1"/>
          </p:cNvSpPr>
          <p:nvPr/>
        </p:nvSpPr>
        <p:spPr bwMode="auto">
          <a:xfrm>
            <a:off x="3575051" y="263683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Line 7"/>
          <p:cNvSpPr>
            <a:spLocks noChangeShapeType="1"/>
          </p:cNvSpPr>
          <p:nvPr/>
        </p:nvSpPr>
        <p:spPr bwMode="auto">
          <a:xfrm flipV="1">
            <a:off x="4440239" y="2636838"/>
            <a:ext cx="7191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8"/>
          <p:cNvSpPr>
            <a:spLocks noChangeShapeType="1"/>
          </p:cNvSpPr>
          <p:nvPr/>
        </p:nvSpPr>
        <p:spPr bwMode="auto">
          <a:xfrm flipV="1">
            <a:off x="4440239" y="3716339"/>
            <a:ext cx="71913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Line 9"/>
          <p:cNvSpPr>
            <a:spLocks noChangeShapeType="1"/>
          </p:cNvSpPr>
          <p:nvPr/>
        </p:nvSpPr>
        <p:spPr bwMode="auto">
          <a:xfrm>
            <a:off x="5159375" y="26368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8" name="AutoShape 10"/>
          <p:cNvSpPr>
            <a:spLocks noChangeArrowheads="1"/>
          </p:cNvSpPr>
          <p:nvPr/>
        </p:nvSpPr>
        <p:spPr bwMode="auto">
          <a:xfrm>
            <a:off x="4295775" y="1989138"/>
            <a:ext cx="2808288" cy="647700"/>
          </a:xfrm>
          <a:prstGeom prst="curvedDownArrow">
            <a:avLst>
              <a:gd name="adj1" fmla="val 86716"/>
              <a:gd name="adj2" fmla="val 173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49" name="Rectangle 11"/>
          <p:cNvSpPr>
            <a:spLocks noChangeArrowheads="1"/>
          </p:cNvSpPr>
          <p:nvPr/>
        </p:nvSpPr>
        <p:spPr bwMode="auto">
          <a:xfrm>
            <a:off x="5808663" y="2708275"/>
            <a:ext cx="2374900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OPERASIONAL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SISTEM</a:t>
            </a:r>
          </a:p>
        </p:txBody>
      </p:sp>
      <p:sp>
        <p:nvSpPr>
          <p:cNvPr id="39950" name="Rectangle 12"/>
          <p:cNvSpPr>
            <a:spLocks noChangeArrowheads="1"/>
          </p:cNvSpPr>
          <p:nvPr/>
        </p:nvSpPr>
        <p:spPr bwMode="auto">
          <a:xfrm>
            <a:off x="5735638" y="4292601"/>
            <a:ext cx="2374900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51" name="Line 13"/>
          <p:cNvSpPr>
            <a:spLocks noChangeShapeType="1"/>
          </p:cNvSpPr>
          <p:nvPr/>
        </p:nvSpPr>
        <p:spPr bwMode="auto">
          <a:xfrm>
            <a:off x="6959600" y="3357564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2" name="Text Box 14"/>
          <p:cNvSpPr txBox="1">
            <a:spLocks noChangeArrowheads="1"/>
          </p:cNvSpPr>
          <p:nvPr/>
        </p:nvSpPr>
        <p:spPr bwMode="auto">
          <a:xfrm>
            <a:off x="5664201" y="4292601"/>
            <a:ext cx="23034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CEGAH DAN TANGANI KESALAHAN DAN KEGAGALAN SISTEM</a:t>
            </a:r>
          </a:p>
        </p:txBody>
      </p:sp>
    </p:spTree>
    <p:extLst>
      <p:ext uri="{BB962C8B-B14F-4D97-AF65-F5344CB8AC3E}">
        <p14:creationId xmlns:p14="http://schemas.microsoft.com/office/powerpoint/2010/main" val="25350752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DATABASE BLOK</a:t>
            </a:r>
          </a:p>
        </p:txBody>
      </p:sp>
      <p:sp>
        <p:nvSpPr>
          <p:cNvPr id="40965" name="Rectangle 3"/>
          <p:cNvSpPr>
            <a:spLocks noGrp="1" noChangeArrowheads="1" noTextEdit="1"/>
          </p:cNvSpPr>
          <p:nvPr>
            <p:ph type="chart" idx="1"/>
          </p:nvPr>
        </p:nvSpPr>
        <p:spPr/>
      </p:sp>
      <p:sp>
        <p:nvSpPr>
          <p:cNvPr id="4096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2640014" y="3068639"/>
            <a:ext cx="1800225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DATABASE</a:t>
            </a:r>
          </a:p>
        </p:txBody>
      </p:sp>
      <p:sp>
        <p:nvSpPr>
          <p:cNvPr id="40967" name="Line 5"/>
          <p:cNvSpPr>
            <a:spLocks noChangeShapeType="1"/>
          </p:cNvSpPr>
          <p:nvPr/>
        </p:nvSpPr>
        <p:spPr bwMode="auto">
          <a:xfrm flipV="1">
            <a:off x="2640014" y="2636838"/>
            <a:ext cx="9350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Line 6"/>
          <p:cNvSpPr>
            <a:spLocks noChangeShapeType="1"/>
          </p:cNvSpPr>
          <p:nvPr/>
        </p:nvSpPr>
        <p:spPr bwMode="auto">
          <a:xfrm>
            <a:off x="3575051" y="263683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Line 7"/>
          <p:cNvSpPr>
            <a:spLocks noChangeShapeType="1"/>
          </p:cNvSpPr>
          <p:nvPr/>
        </p:nvSpPr>
        <p:spPr bwMode="auto">
          <a:xfrm flipV="1">
            <a:off x="4440239" y="2636838"/>
            <a:ext cx="7191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Line 8"/>
          <p:cNvSpPr>
            <a:spLocks noChangeShapeType="1"/>
          </p:cNvSpPr>
          <p:nvPr/>
        </p:nvSpPr>
        <p:spPr bwMode="auto">
          <a:xfrm flipV="1">
            <a:off x="4440239" y="3716339"/>
            <a:ext cx="71913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9"/>
          <p:cNvSpPr>
            <a:spLocks noChangeShapeType="1"/>
          </p:cNvSpPr>
          <p:nvPr/>
        </p:nvSpPr>
        <p:spPr bwMode="auto">
          <a:xfrm>
            <a:off x="5159375" y="26368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AutoShape 10"/>
          <p:cNvSpPr>
            <a:spLocks noChangeArrowheads="1"/>
          </p:cNvSpPr>
          <p:nvPr/>
        </p:nvSpPr>
        <p:spPr bwMode="auto">
          <a:xfrm>
            <a:off x="4295775" y="1989138"/>
            <a:ext cx="2808288" cy="647700"/>
          </a:xfrm>
          <a:prstGeom prst="curvedDownArrow">
            <a:avLst>
              <a:gd name="adj1" fmla="val 86716"/>
              <a:gd name="adj2" fmla="val 17343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73" name="Rectangle 11"/>
          <p:cNvSpPr>
            <a:spLocks noChangeArrowheads="1"/>
          </p:cNvSpPr>
          <p:nvPr/>
        </p:nvSpPr>
        <p:spPr bwMode="auto">
          <a:xfrm>
            <a:off x="5808663" y="2708276"/>
            <a:ext cx="2374900" cy="1800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74" name="Rectangle 12"/>
          <p:cNvSpPr>
            <a:spLocks noChangeArrowheads="1"/>
          </p:cNvSpPr>
          <p:nvPr/>
        </p:nvSpPr>
        <p:spPr bwMode="auto">
          <a:xfrm>
            <a:off x="6311901" y="3284539"/>
            <a:ext cx="136842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DATA</a:t>
            </a:r>
          </a:p>
        </p:txBody>
      </p:sp>
      <p:sp>
        <p:nvSpPr>
          <p:cNvPr id="40975" name="Text Box 13"/>
          <p:cNvSpPr txBox="1">
            <a:spLocks noChangeArrowheads="1"/>
          </p:cNvSpPr>
          <p:nvPr/>
        </p:nvSpPr>
        <p:spPr bwMode="auto">
          <a:xfrm>
            <a:off x="6240463" y="2852738"/>
            <a:ext cx="151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HARDWARE</a:t>
            </a:r>
          </a:p>
        </p:txBody>
      </p:sp>
      <p:sp>
        <p:nvSpPr>
          <p:cNvPr id="40976" name="Text Box 14"/>
          <p:cNvSpPr txBox="1">
            <a:spLocks noChangeArrowheads="1"/>
          </p:cNvSpPr>
          <p:nvPr/>
        </p:nvSpPr>
        <p:spPr bwMode="auto">
          <a:xfrm>
            <a:off x="6167438" y="4076701"/>
            <a:ext cx="147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SOFTWARE</a:t>
            </a:r>
          </a:p>
        </p:txBody>
      </p:sp>
    </p:spTree>
    <p:extLst>
      <p:ext uri="{BB962C8B-B14F-4D97-AF65-F5344CB8AC3E}">
        <p14:creationId xmlns:p14="http://schemas.microsoft.com/office/powerpoint/2010/main" val="9966991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700"/>
              <a:t>PERANGKAT SISTEM INFORMASI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90550" indent="-59055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HARDWARE :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komputer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, printer,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teknologi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jaringan</a:t>
            </a: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90550" indent="-59055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</a:p>
          <a:p>
            <a:pPr marL="1333500" lvl="2" indent="-419100">
              <a:lnSpc>
                <a:spcPct val="80000"/>
              </a:lnSpc>
              <a:buFont typeface="Wingdings" panose="05000000000000000000" pitchFamily="2" charset="2"/>
              <a:buAutoNum type="alphaL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OPERATING SYSTEM : Windows, Linux, Novell Netware,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33500" lvl="2" indent="-419100">
              <a:lnSpc>
                <a:spcPct val="80000"/>
              </a:lnSpc>
              <a:buFont typeface="Wingdings" panose="05000000000000000000" pitchFamily="2" charset="2"/>
              <a:buAutoNum type="alphaL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APLIKASI :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Ms.Office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GL, Corel Draw,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33500" lvl="2" indent="-419100">
              <a:lnSpc>
                <a:spcPct val="80000"/>
              </a:lnSpc>
              <a:buFont typeface="Wingdings" panose="05000000000000000000" pitchFamily="2" charset="2"/>
              <a:buAutoNum type="alphaL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UTILITY : anti virus, Norton Utility, Disk Doctor,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333500" lvl="2" indent="-419100">
              <a:lnSpc>
                <a:spcPct val="80000"/>
              </a:lnSpc>
              <a:buFont typeface="Wingdings" panose="05000000000000000000" pitchFamily="2" charset="2"/>
              <a:buAutoNum type="alphaL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BAHASA PEMROGRAMAN :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V.Foxpro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C++, Pascal, PHP, JAVA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90550" indent="-59055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BRAINWARE :</a:t>
            </a:r>
          </a:p>
          <a:p>
            <a:pPr marL="1333500" lvl="2" indent="-419100">
              <a:lnSpc>
                <a:spcPct val="80000"/>
              </a:lnSpc>
              <a:buFont typeface="Wingdings" panose="05000000000000000000" pitchFamily="2" charset="2"/>
              <a:buAutoNum type="alphaL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CLERICAL PERSONNEL</a:t>
            </a:r>
          </a:p>
          <a:p>
            <a:pPr marL="1333500" lvl="2" indent="-419100">
              <a:lnSpc>
                <a:spcPct val="80000"/>
              </a:lnSpc>
              <a:buFont typeface="Wingdings" panose="05000000000000000000" pitchFamily="2" charset="2"/>
              <a:buAutoNum type="alphaL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FIRST LEVEL MANAGER</a:t>
            </a:r>
          </a:p>
          <a:p>
            <a:pPr marL="1333500" lvl="2" indent="-419100">
              <a:lnSpc>
                <a:spcPct val="80000"/>
              </a:lnSpc>
              <a:buFont typeface="Wingdings" panose="05000000000000000000" pitchFamily="2" charset="2"/>
              <a:buAutoNum type="alphaL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STAFF SPECIALIST</a:t>
            </a:r>
          </a:p>
          <a:p>
            <a:pPr marL="1333500" lvl="2" indent="-419100">
              <a:lnSpc>
                <a:spcPct val="80000"/>
              </a:lnSpc>
              <a:buFont typeface="Wingdings" panose="05000000000000000000" pitchFamily="2" charset="2"/>
              <a:buAutoNum type="alphaL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</a:p>
          <a:p>
            <a:pPr marL="590550" indent="-59055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DATA :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dokumen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bukti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, nota,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kuitansi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dsb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90550" indent="-59055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PROSEDUR : 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Manual book,</a:t>
            </a:r>
            <a:r>
              <a:rPr lang="en-US" alt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prosedur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pengendalian</a:t>
            </a:r>
            <a:r>
              <a:rPr lang="en-US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intern</a:t>
            </a:r>
            <a:endParaRPr lang="en-US" alt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98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0851704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700"/>
              <a:t>PENGELOLA SISTEM INFORMASI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4301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43014" name="Line 4"/>
          <p:cNvSpPr>
            <a:spLocks noChangeShapeType="1"/>
          </p:cNvSpPr>
          <p:nvPr/>
        </p:nvSpPr>
        <p:spPr bwMode="auto">
          <a:xfrm>
            <a:off x="3216276" y="5516563"/>
            <a:ext cx="54721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" name="Line 5"/>
          <p:cNvSpPr>
            <a:spLocks noChangeShapeType="1"/>
          </p:cNvSpPr>
          <p:nvPr/>
        </p:nvSpPr>
        <p:spPr bwMode="auto">
          <a:xfrm flipV="1">
            <a:off x="3216276" y="2060575"/>
            <a:ext cx="2879725" cy="3455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6" name="Line 6"/>
          <p:cNvSpPr>
            <a:spLocks noChangeShapeType="1"/>
          </p:cNvSpPr>
          <p:nvPr/>
        </p:nvSpPr>
        <p:spPr bwMode="auto">
          <a:xfrm>
            <a:off x="6096000" y="2060575"/>
            <a:ext cx="2592388" cy="3455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7" name="Line 7"/>
          <p:cNvSpPr>
            <a:spLocks noChangeShapeType="1"/>
          </p:cNvSpPr>
          <p:nvPr/>
        </p:nvSpPr>
        <p:spPr bwMode="auto">
          <a:xfrm>
            <a:off x="3719513" y="4868863"/>
            <a:ext cx="4464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8" name="Line 8"/>
          <p:cNvSpPr>
            <a:spLocks noChangeShapeType="1"/>
          </p:cNvSpPr>
          <p:nvPr/>
        </p:nvSpPr>
        <p:spPr bwMode="auto">
          <a:xfrm>
            <a:off x="4583113" y="393382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Line 9"/>
          <p:cNvSpPr>
            <a:spLocks noChangeShapeType="1"/>
          </p:cNvSpPr>
          <p:nvPr/>
        </p:nvSpPr>
        <p:spPr bwMode="auto">
          <a:xfrm>
            <a:off x="5232401" y="306863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0" name="Text Box 10"/>
          <p:cNvSpPr txBox="1">
            <a:spLocks noChangeArrowheads="1"/>
          </p:cNvSpPr>
          <p:nvPr/>
        </p:nvSpPr>
        <p:spPr bwMode="auto">
          <a:xfrm>
            <a:off x="5159375" y="5135563"/>
            <a:ext cx="1182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OPERATOR</a:t>
            </a:r>
          </a:p>
        </p:txBody>
      </p:sp>
      <p:sp>
        <p:nvSpPr>
          <p:cNvPr id="43021" name="Text Box 11"/>
          <p:cNvSpPr txBox="1">
            <a:spLocks noChangeArrowheads="1"/>
          </p:cNvSpPr>
          <p:nvPr/>
        </p:nvSpPr>
        <p:spPr bwMode="auto">
          <a:xfrm>
            <a:off x="6743700" y="2349501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3022" name="Text Box 12"/>
          <p:cNvSpPr txBox="1">
            <a:spLocks noChangeArrowheads="1"/>
          </p:cNvSpPr>
          <p:nvPr/>
        </p:nvSpPr>
        <p:spPr bwMode="auto">
          <a:xfrm>
            <a:off x="6724651" y="2347913"/>
            <a:ext cx="36995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PERENCANAAN STRATEGIS, KEBIJAKAN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DAN PENGAMBILAN KEPUTUSAN</a:t>
            </a:r>
          </a:p>
        </p:txBody>
      </p:sp>
      <p:sp>
        <p:nvSpPr>
          <p:cNvPr id="43023" name="Text Box 13"/>
          <p:cNvSpPr txBox="1">
            <a:spLocks noChangeArrowheads="1"/>
          </p:cNvSpPr>
          <p:nvPr/>
        </p:nvSpPr>
        <p:spPr bwMode="auto">
          <a:xfrm>
            <a:off x="7083425" y="3211513"/>
            <a:ext cx="28312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PERENCANAAN TAKTIS DAN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    PENGAMBILAN KEPUTUSAN</a:t>
            </a:r>
          </a:p>
        </p:txBody>
      </p:sp>
      <p:sp>
        <p:nvSpPr>
          <p:cNvPr id="43024" name="Text Box 14"/>
          <p:cNvSpPr txBox="1">
            <a:spLocks noChangeArrowheads="1"/>
          </p:cNvSpPr>
          <p:nvPr/>
        </p:nvSpPr>
        <p:spPr bwMode="auto">
          <a:xfrm>
            <a:off x="7659689" y="4003675"/>
            <a:ext cx="296106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PERENCANAAN, PENGAWASAN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    OPERASI DAN PENGAMBILAN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       KEPUTUSAN</a:t>
            </a:r>
          </a:p>
        </p:txBody>
      </p:sp>
      <p:sp>
        <p:nvSpPr>
          <p:cNvPr id="43025" name="Text Box 15"/>
          <p:cNvSpPr txBox="1">
            <a:spLocks noChangeArrowheads="1"/>
          </p:cNvSpPr>
          <p:nvPr/>
        </p:nvSpPr>
        <p:spPr bwMode="auto">
          <a:xfrm>
            <a:off x="5333868" y="2490788"/>
            <a:ext cx="147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TOP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MANAGEMENT</a:t>
            </a:r>
          </a:p>
        </p:txBody>
      </p:sp>
      <p:sp>
        <p:nvSpPr>
          <p:cNvPr id="43026" name="Text Box 16"/>
          <p:cNvSpPr txBox="1">
            <a:spLocks noChangeArrowheads="1"/>
          </p:cNvSpPr>
          <p:nvPr/>
        </p:nvSpPr>
        <p:spPr bwMode="auto">
          <a:xfrm>
            <a:off x="5295768" y="3355975"/>
            <a:ext cx="147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MIDDLE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MANAGEMENT</a:t>
            </a:r>
          </a:p>
        </p:txBody>
      </p:sp>
      <p:sp>
        <p:nvSpPr>
          <p:cNvPr id="43027" name="Text Box 17"/>
          <p:cNvSpPr txBox="1">
            <a:spLocks noChangeArrowheads="1"/>
          </p:cNvSpPr>
          <p:nvPr/>
        </p:nvSpPr>
        <p:spPr bwMode="auto">
          <a:xfrm>
            <a:off x="5152893" y="4005263"/>
            <a:ext cx="147187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LOW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MANAGEMENT</a:t>
            </a:r>
          </a:p>
        </p:txBody>
      </p:sp>
      <p:sp>
        <p:nvSpPr>
          <p:cNvPr id="43028" name="Text Box 18"/>
          <p:cNvSpPr txBox="1">
            <a:spLocks noChangeArrowheads="1"/>
          </p:cNvSpPr>
          <p:nvPr/>
        </p:nvSpPr>
        <p:spPr bwMode="auto">
          <a:xfrm>
            <a:off x="8235951" y="4816476"/>
            <a:ext cx="296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 </a:t>
            </a:r>
            <a:r>
              <a:rPr lang="en-US" altLang="en-US" sz="1400"/>
              <a:t> </a:t>
            </a:r>
            <a:endParaRPr lang="en-US" altLang="en-US" sz="1800"/>
          </a:p>
        </p:txBody>
      </p:sp>
      <p:sp>
        <p:nvSpPr>
          <p:cNvPr id="43029" name="Text Box 19"/>
          <p:cNvSpPr txBox="1">
            <a:spLocks noChangeArrowheads="1"/>
          </p:cNvSpPr>
          <p:nvPr/>
        </p:nvSpPr>
        <p:spPr bwMode="auto">
          <a:xfrm>
            <a:off x="8308976" y="4795838"/>
            <a:ext cx="210346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PEMROSESAN TRAN-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   SAKSI DAN RESPON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     PERMINTAAN</a:t>
            </a:r>
          </a:p>
        </p:txBody>
      </p:sp>
    </p:spTree>
    <p:extLst>
      <p:ext uri="{BB962C8B-B14F-4D97-AF65-F5344CB8AC3E}">
        <p14:creationId xmlns:p14="http://schemas.microsoft.com/office/powerpoint/2010/main" val="2850583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HUMAN ERROR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600"/>
              <a:t>Metode pengumpulan dan pengukuran data yang tidak tepat.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Operator sistem tidak mengikuti prosedur pengolahan yang benar.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Kehilangan data atau data tidak terolah.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Pemeriksaan atau pencatatan.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Salah dalam menggunakan dokumen induk / file induk.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Kesalahan dalam prosedur pengolahan.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/>
              <a:t>Kesalahan yang dilakukan dengan sengaja.</a:t>
            </a:r>
          </a:p>
        </p:txBody>
      </p:sp>
      <p:sp>
        <p:nvSpPr>
          <p:cNvPr id="4403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4019935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KOMPETENSI PEKERJA IT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Memperhatikan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efektivitas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Berinisiatif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Antusias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pekerjaan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Percaya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diri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Memperhatikan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dampak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tindakan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Kecakapan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membina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antar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pribadi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Pemikiran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konseptual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Pemikiran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analitis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Komunikatif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efektif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fleksibilitas</a:t>
            </a:r>
            <a:endParaRPr lang="en-US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68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19405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200"/>
              <a:t>Komputerisasi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Mengapa perlu komputerisasi ?</a:t>
            </a:r>
          </a:p>
          <a:p>
            <a:pPr eaLnBrk="1" hangingPunct="1"/>
            <a:r>
              <a:rPr lang="en-US" altLang="en-US"/>
              <a:t>Apa keuntungan penggunaan komputer?</a:t>
            </a:r>
          </a:p>
          <a:p>
            <a:pPr eaLnBrk="1" hangingPunct="1"/>
            <a:r>
              <a:rPr lang="en-US" altLang="en-US"/>
              <a:t>Apa beda pengolahan data manual dengan komputerisasi ?</a:t>
            </a:r>
          </a:p>
          <a:p>
            <a:pPr eaLnBrk="1" hangingPunct="1"/>
            <a:endParaRPr lang="en-US" altLang="en-US"/>
          </a:p>
        </p:txBody>
      </p:sp>
      <p:sp>
        <p:nvSpPr>
          <p:cNvPr id="7475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7472115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8"/>
            <a:ext cx="7543800" cy="996950"/>
          </a:xfrm>
        </p:spPr>
        <p:txBody>
          <a:bodyPr/>
          <a:lstStyle/>
          <a:p>
            <a:pPr eaLnBrk="1" hangingPunct="1"/>
            <a:r>
              <a:rPr lang="en-US" altLang="en-US" sz="3600"/>
              <a:t>Mengapa perlu komputerisasi ?</a:t>
            </a:r>
          </a:p>
        </p:txBody>
      </p:sp>
      <p:sp>
        <p:nvSpPr>
          <p:cNvPr id="7578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en-US" sz="2400"/>
              <a:t>Karena keinginan bisnis yang berkembang</a:t>
            </a:r>
          </a:p>
          <a:p>
            <a:pPr eaLnBrk="1" hangingPunct="1"/>
            <a:r>
              <a:rPr lang="en-US" altLang="en-US" sz="2400"/>
              <a:t>Kebutuhan proses pengolahan data yang segera dan terus menerus</a:t>
            </a:r>
          </a:p>
          <a:p>
            <a:pPr eaLnBrk="1" hangingPunct="1"/>
            <a:r>
              <a:rPr lang="en-US" altLang="en-US" sz="2400"/>
              <a:t>Mempercepat pekerjaan pengetikan dokumen</a:t>
            </a:r>
          </a:p>
          <a:p>
            <a:pPr eaLnBrk="1" hangingPunct="1"/>
            <a:r>
              <a:rPr lang="en-US" altLang="en-US" sz="2400"/>
              <a:t>Membuat laporan sesegera mungkin</a:t>
            </a:r>
          </a:p>
          <a:p>
            <a:pPr eaLnBrk="1" hangingPunct="1"/>
            <a:r>
              <a:rPr lang="en-US" altLang="en-US" sz="2400"/>
              <a:t>Penyimpanan data yang lebih efektif dan efisien</a:t>
            </a:r>
          </a:p>
          <a:p>
            <a:pPr eaLnBrk="1" hangingPunct="1"/>
            <a:r>
              <a:rPr lang="en-US" altLang="en-US" sz="2400"/>
              <a:t>Data disimpan secara digital sehingga dapat digunakan untuk pembuatan laporan lain</a:t>
            </a:r>
          </a:p>
          <a:p>
            <a:pPr eaLnBrk="1" hangingPunct="1"/>
            <a:r>
              <a:rPr lang="en-US" altLang="en-US" sz="2400"/>
              <a:t>Data dapat dikelompokkan, diurutkan, di-summarize dsb</a:t>
            </a:r>
          </a:p>
          <a:p>
            <a:pPr eaLnBrk="1" hangingPunct="1"/>
            <a:endParaRPr lang="en-US" altLang="en-US" sz="2400"/>
          </a:p>
        </p:txBody>
      </p:sp>
      <p:sp>
        <p:nvSpPr>
          <p:cNvPr id="7577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9991483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Apa keuntungan penggunaan komputer ?</a:t>
            </a:r>
          </a:p>
        </p:txBody>
      </p:sp>
      <p:sp>
        <p:nvSpPr>
          <p:cNvPr id="7680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/>
              <a:t>Cepat, tepat dan akurat</a:t>
            </a:r>
          </a:p>
          <a:p>
            <a:pPr eaLnBrk="1" hangingPunct="1"/>
            <a:r>
              <a:rPr lang="en-US" altLang="en-US"/>
              <a:t>Mudah dipertanggungjawabkan</a:t>
            </a:r>
          </a:p>
          <a:p>
            <a:pPr eaLnBrk="1" hangingPunct="1"/>
            <a:r>
              <a:rPr lang="en-US" altLang="en-US"/>
              <a:t>Proses Tidak lelah</a:t>
            </a:r>
          </a:p>
          <a:p>
            <a:pPr eaLnBrk="1" hangingPunct="1"/>
            <a:r>
              <a:rPr lang="en-US" altLang="en-US"/>
              <a:t>Efektif dan efisien</a:t>
            </a:r>
          </a:p>
          <a:p>
            <a:pPr eaLnBrk="1" hangingPunct="1"/>
            <a:r>
              <a:rPr lang="en-US" altLang="en-US"/>
              <a:t>Menyimpan data lebih besar</a:t>
            </a:r>
          </a:p>
          <a:p>
            <a:pPr eaLnBrk="1" hangingPunct="1"/>
            <a:r>
              <a:rPr lang="en-US" altLang="en-US"/>
              <a:t>Data mudah disimpan dan diakses</a:t>
            </a:r>
          </a:p>
          <a:p>
            <a:pPr eaLnBrk="1" hangingPunct="1"/>
            <a:r>
              <a:rPr lang="en-US" altLang="en-US"/>
              <a:t>Terprogram</a:t>
            </a:r>
          </a:p>
          <a:p>
            <a:pPr eaLnBrk="1" hangingPunct="1"/>
            <a:endParaRPr lang="en-US" altLang="en-US"/>
          </a:p>
        </p:txBody>
      </p:sp>
      <p:sp>
        <p:nvSpPr>
          <p:cNvPr id="7680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4994508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Pengolahan data manual</a:t>
            </a:r>
          </a:p>
        </p:txBody>
      </p:sp>
      <p:sp>
        <p:nvSpPr>
          <p:cNvPr id="7782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2700"/>
              <a:t>Pekerjaan secara manual mudah terjadi kesalahan (human error), tidak efektif dan kurang efisien</a:t>
            </a:r>
          </a:p>
          <a:p>
            <a:pPr eaLnBrk="1" hangingPunct="1"/>
            <a:r>
              <a:rPr lang="en-US" altLang="en-US" sz="2700"/>
              <a:t>Membutuhkan dokumen arsip yang banyak sehingga sulit dalam penyimpanan data</a:t>
            </a:r>
          </a:p>
          <a:p>
            <a:pPr eaLnBrk="1" hangingPunct="1"/>
            <a:r>
              <a:rPr lang="en-US" altLang="en-US" sz="2700"/>
              <a:t>Proses data tidak maksimal karena pekerjanya sering lupa dan mudah lelah</a:t>
            </a:r>
          </a:p>
          <a:p>
            <a:pPr eaLnBrk="1" hangingPunct="1"/>
            <a:r>
              <a:rPr lang="en-US" altLang="en-US" sz="2700"/>
              <a:t>Kesalahan perhitungan</a:t>
            </a:r>
            <a:r>
              <a:rPr lang="en-US" altLang="en-US"/>
              <a:t> </a:t>
            </a:r>
          </a:p>
          <a:p>
            <a:pPr eaLnBrk="1" hangingPunct="1"/>
            <a:endParaRPr lang="en-US" altLang="en-US"/>
          </a:p>
        </p:txBody>
      </p:sp>
      <p:sp>
        <p:nvSpPr>
          <p:cNvPr id="7782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1516733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Programmer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788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100"/>
              <a:t>Adalah orang yang menulis kode program untuk suatu aplikasi tertentu berdasarkan rancang bangun yang telah dibuat oleh sistem analis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Bertanggung jawab atas pembuatan program komputer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Memiliki pengetahuan terbatas pada tehnologi komputer, sistem komputer, utilitas dan bahasa pemrograman yang diperlukan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Bekerja secara teknis dan harus tepat dalam pembuatan instruksi-instruksi program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100"/>
              <a:t>Programmer bekerja tidak berhubungan dengan banyak orang tetapi terbatas pada sesama programmer dan sistem analis yang mempersiapkan spesifikasi programnya.</a:t>
            </a:r>
          </a:p>
          <a:p>
            <a:pPr eaLnBrk="1" hangingPunct="1">
              <a:lnSpc>
                <a:spcPct val="90000"/>
              </a:lnSpc>
            </a:pPr>
            <a:endParaRPr lang="en-US" altLang="en-US" sz="2100"/>
          </a:p>
        </p:txBody>
      </p:sp>
      <p:sp>
        <p:nvSpPr>
          <p:cNvPr id="7885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0177308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Program komputer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7987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altLang="en-US" sz="2700"/>
              <a:t>Adalah rangkaian instruksi dalam bahasa yang dipahami oleh komputer, disusun sedemikian rupa sehingga menghasilkan sebuah proses sesuai dengan tujuannya.</a:t>
            </a:r>
          </a:p>
          <a:p>
            <a:pPr eaLnBrk="1" hangingPunct="1"/>
            <a:r>
              <a:rPr lang="en-US" altLang="en-US" sz="2700"/>
              <a:t>Program disusaikan dengan prosedur pengolahan data dan mewakili proses manual, bila ditinjau dari prosedur dan urutan kerjanya, namun lebih mudah mengaturnya dalam sistematika yang lebih praktis.</a:t>
            </a:r>
          </a:p>
          <a:p>
            <a:pPr eaLnBrk="1" hangingPunct="1"/>
            <a:endParaRPr lang="en-US" altLang="en-US" sz="2700"/>
          </a:p>
        </p:txBody>
      </p:sp>
      <p:sp>
        <p:nvSpPr>
          <p:cNvPr id="7987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4210225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Sistem analis</a:t>
            </a:r>
            <a:br>
              <a:rPr lang="en-US" altLang="en-US"/>
            </a:br>
            <a:r>
              <a:rPr lang="ms-MY" altLang="en-US"/>
              <a:t>(</a:t>
            </a:r>
            <a:r>
              <a:rPr lang="ms-MY" altLang="en-US" sz="2900"/>
              <a:t>Jogiyanto “Analisis &amp; Disain” hal. 129</a:t>
            </a:r>
            <a:r>
              <a:rPr lang="ms-MY" altLang="en-US"/>
              <a:t>) </a:t>
            </a:r>
            <a:endParaRPr lang="en-US" altLang="en-US"/>
          </a:p>
        </p:txBody>
      </p:sp>
      <p:sp>
        <p:nvSpPr>
          <p:cNvPr id="8090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ms-MY" altLang="en-US"/>
              <a:t>informasi yang utuh ke dalam bagian-bagian komponennya dengan maksud untuk mengidentifikasikan dan mengevaluasi permasalah-pamasalah, kesempatan-kesampatan, hambatan-hambatan yang terjadi dan kebutuhan-kebutuhan yang diharapkan sehingga dapat diusulkan perbaikan-perbaikannya. </a:t>
            </a:r>
            <a:endParaRPr lang="en-US" altLang="en-US" b="1" i="1"/>
          </a:p>
        </p:txBody>
      </p:sp>
      <p:sp>
        <p:nvSpPr>
          <p:cNvPr id="8089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989382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833437"/>
          </a:xfrm>
        </p:spPr>
        <p:txBody>
          <a:bodyPr/>
          <a:lstStyle/>
          <a:p>
            <a:pPr eaLnBrk="1" hangingPunct="1"/>
            <a:r>
              <a:rPr lang="en-US" altLang="en-US"/>
              <a:t>Definisi Sistem Analis</a:t>
            </a:r>
          </a:p>
        </p:txBody>
      </p:sp>
      <p:sp>
        <p:nvSpPr>
          <p:cNvPr id="8192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700">
                <a:sym typeface="Wingdings" panose="05000000000000000000" pitchFamily="2" charset="2"/>
              </a:rPr>
              <a:t></a:t>
            </a:r>
            <a:r>
              <a:rPr lang="en-US" altLang="en-US" sz="2700"/>
              <a:t> Satu orang atau lebih yang menggunakan pengetahuan aplikasi komputer yang dimilikinya untuk memecahkan masalah-masalah bisnis, dibawah petunjuk manajer sistem</a:t>
            </a:r>
            <a:endParaRPr lang="en-US" altLang="en-US" sz="27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700">
                <a:sym typeface="Wingdings" panose="05000000000000000000" pitchFamily="2" charset="2"/>
              </a:rPr>
              <a:t></a:t>
            </a:r>
            <a:r>
              <a:rPr lang="en-US" altLang="en-US" sz="2700"/>
              <a:t> Satu orang atau lebih yang bertanggung jawab menterjemahkan kebutuhan-kebutuhan sepemakai sistem (user) kedalam spesifikasi teknik yang diperlukan oleh programmer dan diawasi oleh manajemen.</a:t>
            </a:r>
          </a:p>
        </p:txBody>
      </p:sp>
      <p:sp>
        <p:nvSpPr>
          <p:cNvPr id="8192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5543233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Fungsi Sistem Analis</a:t>
            </a:r>
            <a:br>
              <a:rPr lang="en-US" altLang="en-US">
                <a:sym typeface="Wingdings" panose="05000000000000000000" pitchFamily="2" charset="2"/>
              </a:rPr>
            </a:br>
            <a:endParaRPr lang="en-US" altLang="en-US">
              <a:sym typeface="Wingdings" panose="05000000000000000000" pitchFamily="2" charset="2"/>
            </a:endParaRPr>
          </a:p>
        </p:txBody>
      </p:sp>
      <p:sp>
        <p:nvSpPr>
          <p:cNvPr id="8294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700">
                <a:sym typeface="Wingdings" panose="05000000000000000000" pitchFamily="2" charset="2"/>
              </a:rPr>
              <a:t></a:t>
            </a:r>
            <a:r>
              <a:rPr lang="en-US" altLang="en-US" sz="2700"/>
              <a:t> Mengidentifikasikan masalah-masalah dari pemakai/user</a:t>
            </a:r>
            <a:endParaRPr lang="en-US" altLang="en-US" sz="2700">
              <a:sym typeface="Wingdings" panose="05000000000000000000" pitchFamily="2" charset="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700">
                <a:sym typeface="Wingdings" panose="05000000000000000000" pitchFamily="2" charset="2"/>
              </a:rPr>
              <a:t></a:t>
            </a:r>
            <a:r>
              <a:rPr lang="en-US" altLang="en-US" sz="2700"/>
              <a:t> Menyatakan secara spesifikasi sasaran yang harus dicapai untuk memenuhi kebutuhan user</a:t>
            </a:r>
            <a:endParaRPr lang="en-US" altLang="en-US" sz="2700">
              <a:sym typeface="Wingdings" panose="05000000000000000000" pitchFamily="2" charset="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700">
                <a:sym typeface="Wingdings" panose="05000000000000000000" pitchFamily="2" charset="2"/>
              </a:rPr>
              <a:t></a:t>
            </a:r>
            <a:r>
              <a:rPr lang="en-US" altLang="en-US" sz="2700"/>
              <a:t> Memilih alternatif-alternatif metode pemecahan masalah</a:t>
            </a:r>
            <a:endParaRPr lang="en-US" altLang="en-US" sz="2700">
              <a:sym typeface="Wingdings" panose="05000000000000000000" pitchFamily="2" charset="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700">
                <a:sym typeface="Wingdings" panose="05000000000000000000" pitchFamily="2" charset="2"/>
              </a:rPr>
              <a:t></a:t>
            </a:r>
            <a:r>
              <a:rPr lang="en-US" altLang="en-US" sz="2700"/>
              <a:t> Merencanakan dan menerapkan rancangan sistemnya sesuai dengan permintaan user</a:t>
            </a:r>
          </a:p>
        </p:txBody>
      </p:sp>
      <p:sp>
        <p:nvSpPr>
          <p:cNvPr id="8294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0241883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752475"/>
          </a:xfrm>
        </p:spPr>
        <p:txBody>
          <a:bodyPr/>
          <a:lstStyle/>
          <a:p>
            <a:pPr eaLnBrk="1" hangingPunct="1"/>
            <a:r>
              <a:rPr lang="en-US" altLang="en-US" sz="3400"/>
              <a:t>Tugas-Tugas Umum Sistem Analis</a:t>
            </a:r>
            <a:endParaRPr lang="en-US" altLang="en-US" sz="3400">
              <a:sym typeface="Wingdings" panose="05000000000000000000" pitchFamily="2" charset="2"/>
            </a:endParaRPr>
          </a:p>
        </p:txBody>
      </p:sp>
      <p:sp>
        <p:nvSpPr>
          <p:cNvPr id="8397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300">
                <a:sym typeface="Wingdings" panose="05000000000000000000" pitchFamily="2" charset="2"/>
              </a:rPr>
              <a:t></a:t>
            </a:r>
            <a:r>
              <a:rPr lang="en-US" altLang="en-US" sz="2300"/>
              <a:t> Mengumpulkan dan menganalisis formulir, dokumen, file yang berkaitan dengan sistem yang berjalan</a:t>
            </a:r>
            <a:endParaRPr lang="en-US" altLang="en-US" sz="230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300">
                <a:sym typeface="Wingdings" panose="05000000000000000000" pitchFamily="2" charset="2"/>
              </a:rPr>
              <a:t></a:t>
            </a:r>
            <a:r>
              <a:rPr lang="en-US" altLang="en-US" sz="2300"/>
              <a:t> Menyusun dan menyajikan laporan perbaikan (rekomendasi) dari sistem yang berjalan kepad user</a:t>
            </a:r>
            <a:endParaRPr lang="en-US" altLang="en-US" sz="230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300">
                <a:sym typeface="Wingdings" panose="05000000000000000000" pitchFamily="2" charset="2"/>
              </a:rPr>
              <a:t></a:t>
            </a:r>
            <a:r>
              <a:rPr lang="en-US" altLang="en-US" sz="2300"/>
              <a:t> Merancang suatu sistem perbaikan dan mengidentifikasikan aplikasi-aplikasi untuk penerapan pada komputer</a:t>
            </a:r>
            <a:endParaRPr lang="en-US" altLang="en-US" sz="230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300">
                <a:sym typeface="Wingdings" panose="05000000000000000000" pitchFamily="2" charset="2"/>
              </a:rPr>
              <a:t></a:t>
            </a:r>
            <a:r>
              <a:rPr lang="en-US" altLang="en-US" sz="2300"/>
              <a:t> Menganalisis dan menuyusun biaya-biaya dan keuntungan dari sistem yang baru</a:t>
            </a:r>
            <a:endParaRPr lang="en-US" altLang="en-US" sz="2300">
              <a:sym typeface="Wingdings" panose="05000000000000000000" pitchFamily="2" charset="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300">
                <a:sym typeface="Wingdings" panose="05000000000000000000" pitchFamily="2" charset="2"/>
              </a:rPr>
              <a:t></a:t>
            </a:r>
            <a:r>
              <a:rPr lang="en-US" altLang="en-US" sz="2300"/>
              <a:t> Mengawasi semua kegiatan dalam penerapan sistem yang baru</a:t>
            </a:r>
          </a:p>
        </p:txBody>
      </p:sp>
      <p:sp>
        <p:nvSpPr>
          <p:cNvPr id="8397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7284106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752475"/>
          </a:xfrm>
        </p:spPr>
        <p:txBody>
          <a:bodyPr/>
          <a:lstStyle/>
          <a:p>
            <a:pPr eaLnBrk="1" hangingPunct="1"/>
            <a:r>
              <a:rPr lang="en-US" altLang="en-US" sz="3400"/>
              <a:t>Tugas-Tugas Teknik  Sistem Analis</a:t>
            </a:r>
            <a:endParaRPr lang="en-US" altLang="en-US" sz="3400">
              <a:sym typeface="Wingdings" panose="05000000000000000000" pitchFamily="2" charset="2"/>
            </a:endParaRPr>
          </a:p>
        </p:txBody>
      </p:sp>
      <p:sp>
        <p:nvSpPr>
          <p:cNvPr id="8499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900">
                <a:sym typeface="Wingdings" panose="05000000000000000000" pitchFamily="2" charset="2"/>
              </a:rPr>
              <a:t></a:t>
            </a:r>
            <a:r>
              <a:rPr lang="en-US" altLang="en-US" sz="1900"/>
              <a:t> Menyiapkan gambaran kerja dalam menerapkan sistem baru</a:t>
            </a:r>
            <a:endParaRPr lang="en-US" altLang="en-US" sz="19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900">
                <a:sym typeface="Wingdings" panose="05000000000000000000" pitchFamily="2" charset="2"/>
              </a:rPr>
              <a:t></a:t>
            </a:r>
            <a:r>
              <a:rPr lang="en-US" altLang="en-US" sz="1900"/>
              <a:t> Menyusun prosedur-prosedur untuk pengawasan</a:t>
            </a:r>
            <a:endParaRPr lang="en-US" altLang="en-US" sz="19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900">
                <a:sym typeface="Wingdings" panose="05000000000000000000" pitchFamily="2" charset="2"/>
              </a:rPr>
              <a:t></a:t>
            </a:r>
            <a:r>
              <a:rPr lang="en-US" altLang="en-US" sz="1900"/>
              <a:t> Menyusun data flow diagaram (DFD), Structured Analysis and Design Technique (SADT), dan sistem flow diagram untuk merancang sistem baru secara detail.</a:t>
            </a:r>
            <a:endParaRPr lang="en-US" altLang="en-US" sz="19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900">
                <a:sym typeface="Wingdings" panose="05000000000000000000" pitchFamily="2" charset="2"/>
              </a:rPr>
              <a:t></a:t>
            </a:r>
            <a:r>
              <a:rPr lang="en-US" altLang="en-US" sz="1900"/>
              <a:t> Merancang pola pengawasan terhadap data yang bersifat sangat penting</a:t>
            </a:r>
            <a:endParaRPr lang="en-US" altLang="en-US" sz="19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900">
                <a:sym typeface="Wingdings" panose="05000000000000000000" pitchFamily="2" charset="2"/>
              </a:rPr>
              <a:t></a:t>
            </a:r>
            <a:r>
              <a:rPr lang="en-US" altLang="en-US" sz="1900"/>
              <a:t> Menyusun file-file untuk digunakan dalam komputer, agar sistem baru dapat berjalan efektif</a:t>
            </a:r>
            <a:endParaRPr lang="en-US" altLang="en-US" sz="19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900">
                <a:sym typeface="Wingdings" panose="05000000000000000000" pitchFamily="2" charset="2"/>
              </a:rPr>
              <a:t></a:t>
            </a:r>
            <a:r>
              <a:rPr lang="en-US" altLang="en-US" sz="1900"/>
              <a:t> Merancang bentuk Output dan Input agar memudah dibaca oleh user</a:t>
            </a:r>
            <a:endParaRPr lang="en-US" altLang="en-US" sz="19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900">
                <a:sym typeface="Wingdings" panose="05000000000000000000" pitchFamily="2" charset="2"/>
              </a:rPr>
              <a:t></a:t>
            </a:r>
            <a:r>
              <a:rPr lang="en-US" altLang="en-US" sz="1900"/>
              <a:t> Menyusun dokumentasi tentang pekerjaan yang dilakukan oleh sistem analis dalam merancang sistem yang baru.</a:t>
            </a:r>
          </a:p>
        </p:txBody>
      </p:sp>
      <p:sp>
        <p:nvSpPr>
          <p:cNvPr id="84994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2355074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b="0"/>
              <a:t>Pribadi Sistem Analis.</a:t>
            </a:r>
            <a:br>
              <a:rPr lang="en-US" altLang="en-US">
                <a:sym typeface="Wingdings" panose="05000000000000000000" pitchFamily="2" charset="2"/>
              </a:rPr>
            </a:br>
            <a:endParaRPr lang="en-US" altLang="en-US">
              <a:sym typeface="Wingdings" panose="05000000000000000000" pitchFamily="2" charset="2"/>
            </a:endParaRPr>
          </a:p>
        </p:txBody>
      </p:sp>
      <p:sp>
        <p:nvSpPr>
          <p:cNvPr id="8602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sym typeface="Wingdings" panose="05000000000000000000" pitchFamily="2" charset="2"/>
              </a:rPr>
              <a:t></a:t>
            </a:r>
            <a:r>
              <a:rPr lang="en-US" altLang="en-US" sz="2600"/>
              <a:t> Mampu bekerja sama, Mampu berkomunikasi dengan baik</a:t>
            </a:r>
            <a:endParaRPr lang="en-US" altLang="en-US" sz="26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sym typeface="Wingdings" panose="05000000000000000000" pitchFamily="2" charset="2"/>
              </a:rPr>
              <a:t></a:t>
            </a:r>
            <a:r>
              <a:rPr lang="en-US" altLang="en-US" sz="2600"/>
              <a:t> Mempunyai sopan santun dan Mempunyai pendirian yang tegas</a:t>
            </a:r>
            <a:endParaRPr lang="en-US" altLang="en-US" sz="26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sym typeface="Wingdings" panose="05000000000000000000" pitchFamily="2" charset="2"/>
              </a:rPr>
              <a:t></a:t>
            </a:r>
            <a:r>
              <a:rPr lang="en-US" altLang="en-US" sz="2600"/>
              <a:t> Mampu bersikap dewasa</a:t>
            </a:r>
            <a:endParaRPr lang="en-US" altLang="en-US" sz="26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sym typeface="Wingdings" panose="05000000000000000000" pitchFamily="2" charset="2"/>
              </a:rPr>
              <a:t></a:t>
            </a:r>
            <a:r>
              <a:rPr lang="en-US" altLang="en-US" sz="2600"/>
              <a:t> Mampu bersikap tegas</a:t>
            </a:r>
            <a:endParaRPr lang="en-US" altLang="en-US" sz="26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sym typeface="Wingdings" panose="05000000000000000000" pitchFamily="2" charset="2"/>
              </a:rPr>
              <a:t></a:t>
            </a:r>
            <a:r>
              <a:rPr lang="en-US" altLang="en-US" sz="2600"/>
              <a:t> Dapat bertindak secara metodik</a:t>
            </a:r>
            <a:endParaRPr lang="en-US" altLang="en-US" sz="26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sym typeface="Wingdings" panose="05000000000000000000" pitchFamily="2" charset="2"/>
              </a:rPr>
              <a:t></a:t>
            </a:r>
            <a:r>
              <a:rPr lang="en-US" altLang="en-US" sz="2600"/>
              <a:t> Dapat bersikap akurat dalam memperhitungkan biaya-biaya</a:t>
            </a:r>
            <a:endParaRPr lang="en-US" altLang="en-US" sz="2600"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sym typeface="Wingdings" panose="05000000000000000000" pitchFamily="2" charset="2"/>
              </a:rPr>
              <a:t></a:t>
            </a:r>
            <a:r>
              <a:rPr lang="en-US" altLang="en-US" sz="2600"/>
              <a:t> Mempunyai sifat kreaktif</a:t>
            </a:r>
            <a:endParaRPr lang="en-US" altLang="en-US" sz="2600" b="1"/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</p:txBody>
      </p:sp>
      <p:sp>
        <p:nvSpPr>
          <p:cNvPr id="86018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8333021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Spesialis informasi</a:t>
            </a:r>
          </a:p>
        </p:txBody>
      </p:sp>
      <p:sp>
        <p:nvSpPr>
          <p:cNvPr id="8704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Spesialis informasi adalah orang yang bisa berkomunikasi dengan sistem komputer diantaranya :</a:t>
            </a:r>
            <a:endParaRPr lang="en-US" altLang="en-US">
              <a:sym typeface="Wingdings" panose="05000000000000000000" pitchFamily="2" charset="2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ym typeface="Wingdings" panose="05000000000000000000" pitchFamily="2" charset="2"/>
              </a:rPr>
              <a:t></a:t>
            </a:r>
            <a:r>
              <a:rPr lang="en-US" altLang="en-US"/>
              <a:t>  Sistem analis</a:t>
            </a:r>
            <a:endParaRPr lang="en-US" altLang="en-US">
              <a:sym typeface="Wingdings" panose="05000000000000000000" pitchFamily="2" charset="2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ym typeface="Wingdings" panose="05000000000000000000" pitchFamily="2" charset="2"/>
              </a:rPr>
              <a:t></a:t>
            </a:r>
            <a:r>
              <a:rPr lang="en-US" altLang="en-US"/>
              <a:t>  Administrator database (DBA)</a:t>
            </a:r>
            <a:endParaRPr lang="en-US" altLang="en-US">
              <a:sym typeface="Wingdings" panose="05000000000000000000" pitchFamily="2" charset="2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ym typeface="Wingdings" panose="05000000000000000000" pitchFamily="2" charset="2"/>
              </a:rPr>
              <a:t></a:t>
            </a:r>
            <a:r>
              <a:rPr lang="en-US" altLang="en-US"/>
              <a:t>  Spesialis jaringan</a:t>
            </a:r>
            <a:endParaRPr lang="en-US" altLang="en-US">
              <a:sym typeface="Wingdings" panose="05000000000000000000" pitchFamily="2" charset="2"/>
            </a:endParaRPr>
          </a:p>
          <a:p>
            <a:pPr lvl="1" eaLnBrk="1" hangingPunct="1">
              <a:buFont typeface="Wingdings" panose="05000000000000000000" pitchFamily="2" charset="2"/>
              <a:buChar char="þ"/>
            </a:pPr>
            <a:r>
              <a:rPr lang="en-US" altLang="en-US"/>
              <a:t>Programmer</a:t>
            </a:r>
          </a:p>
          <a:p>
            <a:pPr lvl="1" eaLnBrk="1" hangingPunct="1">
              <a:buFont typeface="Wingdings" panose="05000000000000000000" pitchFamily="2" charset="2"/>
              <a:buChar char="þ"/>
            </a:pPr>
            <a:r>
              <a:rPr lang="en-US" altLang="en-US"/>
              <a:t>Anggota operasional (operator, data entry)</a:t>
            </a:r>
          </a:p>
        </p:txBody>
      </p:sp>
      <p:sp>
        <p:nvSpPr>
          <p:cNvPr id="8704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5525025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833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Aspek kelayakan sistem …</a:t>
            </a:r>
          </a:p>
        </p:txBody>
      </p:sp>
      <p:sp>
        <p:nvSpPr>
          <p:cNvPr id="88069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337205"/>
            <a:ext cx="7696200" cy="4038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1900" b="1" i="1">
                <a:latin typeface="Calibri" panose="020F0502020204030204" pitchFamily="34" charset="0"/>
                <a:cs typeface="Calibri" panose="020F0502020204030204" pitchFamily="34" charset="0"/>
              </a:rPr>
              <a:t>Teknikal</a:t>
            </a: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hardware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software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tersedia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menampilkan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endParaRPr lang="en-US" altLang="en-US" sz="19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Economic return,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dibenarkan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moneter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membandingkan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” (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yang di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jual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peningkatan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konsumen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perhitungan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break-event point )</a:t>
            </a:r>
            <a:endParaRPr lang="en-US" altLang="en-US" sz="19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Non-economic return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diusulkan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diterima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dilihat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segi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pemulihan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ekonomi</a:t>
            </a:r>
            <a:endParaRPr lang="en-US" altLang="en-US" sz="19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Legal (</a:t>
            </a:r>
            <a:r>
              <a:rPr lang="en-US" altLang="en-US" sz="19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hukum</a:t>
            </a: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perundang-undangan</a:t>
            </a: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diusulakan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dioperasikan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lindungan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hukum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batas-batas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etika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etika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9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9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Operasional</a:t>
            </a: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diterima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didukung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orang yang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mengerjakan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nya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(user friendly)</a:t>
            </a:r>
            <a:endParaRPr lang="en-US" altLang="en-US" sz="19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9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Jadwal</a:t>
            </a:r>
            <a:r>
              <a:rPr lang="en-US" altLang="en-US" sz="1900" b="1" i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bisa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operasikan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batas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alt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endParaRPr lang="en-US" altLang="en-US" sz="19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066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6801804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Indikator Perubahan sistem</a:t>
            </a:r>
          </a:p>
        </p:txBody>
      </p:sp>
      <p:sp>
        <p:nvSpPr>
          <p:cNvPr id="8909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lama </a:t>
            </a:r>
            <a:r>
              <a:rPr lang="en-US" alt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alt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Indikator-indikator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tsb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diantaranya</a:t>
            </a:r>
            <a:r>
              <a:rPr lang="en-US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ms-MY" altLang="en-US" sz="21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Keluhan dari langganan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Pengiriman barang yang selalu terlambat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Pembayaran gaji yang terlambat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Laporan yang tidak tepat waktu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Isi Laporan yang sering salah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Tanggung jawab yang tidak jelas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Waktu kerja yang berlebihan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Kehilangan kesempatan kompetisi pasar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Kesalahan-kesalahan menual yang terlalu tinggi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File-file yang kurang teratur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Peramalan penjualan dan produksi yang kurang tepat</a:t>
            </a:r>
            <a:endParaRPr lang="ms-MY" altLang="en-US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</a:t>
            </a:r>
            <a:r>
              <a:rPr lang="ms-MY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dll</a:t>
            </a:r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090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9426388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8" name="Object 4">
            <a:hlinkClick r:id="" action="ppaction://ole?verb=0"/>
          </p:cNvPr>
          <p:cNvGraphicFramePr>
            <a:graphicFrameLocks noGrp="1"/>
          </p:cNvGraphicFramePr>
          <p:nvPr>
            <p:ph type="clipArt" sz="half" idx="2"/>
          </p:nvPr>
        </p:nvGraphicFramePr>
        <p:xfrm>
          <a:off x="7578725" y="2290763"/>
          <a:ext cx="2119313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5876925" imgH="4533900" progId="MS_ClipArt_Gallery.2">
                  <p:embed/>
                </p:oleObj>
              </mc:Choice>
              <mc:Fallback>
                <p:oleObj name="Clip" r:id="rId3" imgW="5876925" imgH="4533900" progId="MS_ClipArt_Gallery.2">
                  <p:embed/>
                  <p:pic>
                    <p:nvPicPr>
                      <p:cNvPr id="90118" name="Object 4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8725" y="2290763"/>
                        <a:ext cx="2119313" cy="163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14" name="Date Placeholder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90116" name="Rectangle 2"/>
          <p:cNvSpPr>
            <a:spLocks noChangeArrowheads="1"/>
          </p:cNvSpPr>
          <p:nvPr/>
        </p:nvSpPr>
        <p:spPr bwMode="auto">
          <a:xfrm>
            <a:off x="1558131" y="2471738"/>
            <a:ext cx="708025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1" tIns="44441" rIns="90471" bIns="44441" anchor="ctr"/>
          <a:lstStyle>
            <a:lvl1pPr marL="457200" indent="-457200"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 err="1">
                <a:solidFill>
                  <a:schemeClr val="tx2"/>
                </a:solidFill>
              </a:rPr>
              <a:t>Pengembangan</a:t>
            </a:r>
            <a:r>
              <a:rPr lang="en-US" altLang="en-US" sz="3600" dirty="0">
                <a:solidFill>
                  <a:schemeClr val="tx2"/>
                </a:solidFill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 err="1">
                <a:solidFill>
                  <a:schemeClr val="tx2"/>
                </a:solidFill>
              </a:rPr>
              <a:t>Sistem</a:t>
            </a:r>
            <a:r>
              <a:rPr lang="en-US" altLang="en-US" sz="3600" dirty="0">
                <a:solidFill>
                  <a:schemeClr val="tx2"/>
                </a:solidFill>
              </a:rPr>
              <a:t> 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3600" dirty="0" err="1">
                <a:solidFill>
                  <a:schemeClr val="tx2"/>
                </a:solidFill>
              </a:rPr>
              <a:t>Sistem</a:t>
            </a:r>
            <a:r>
              <a:rPr lang="en-US" altLang="en-US" sz="3600" dirty="0">
                <a:solidFill>
                  <a:schemeClr val="tx2"/>
                </a:solidFill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</a:rPr>
              <a:t>Baru</a:t>
            </a:r>
            <a:endParaRPr lang="en-US" altLang="en-US" sz="3600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3600" dirty="0" err="1">
                <a:solidFill>
                  <a:schemeClr val="tx2"/>
                </a:solidFill>
              </a:rPr>
              <a:t>Memperbaiki</a:t>
            </a:r>
            <a:r>
              <a:rPr lang="en-US" altLang="en-US" sz="3600" dirty="0">
                <a:solidFill>
                  <a:schemeClr val="tx2"/>
                </a:solidFill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</a:rPr>
              <a:t>Sistem</a:t>
            </a:r>
            <a:r>
              <a:rPr lang="en-US" altLang="en-US" sz="3600" dirty="0">
                <a:solidFill>
                  <a:schemeClr val="tx2"/>
                </a:solidFill>
              </a:rPr>
              <a:t> yang Lama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600" dirty="0">
              <a:solidFill>
                <a:schemeClr val="tx2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lang="en-US" altLang="en-US" sz="36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8200" y="388245"/>
            <a:ext cx="10743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PERLUNYA PENGEMBANGAN SISTEM</a:t>
            </a:r>
          </a:p>
        </p:txBody>
      </p:sp>
    </p:spTree>
    <p:extLst>
      <p:ext uri="{BB962C8B-B14F-4D97-AF65-F5344CB8AC3E}">
        <p14:creationId xmlns:p14="http://schemas.microsoft.com/office/powerpoint/2010/main" val="4142057261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Date Placeholder 4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/>
          </a:p>
        </p:txBody>
      </p:sp>
      <p:sp>
        <p:nvSpPr>
          <p:cNvPr id="92164" name="Rectangle 2"/>
          <p:cNvSpPr>
            <a:spLocks noChangeArrowheads="1"/>
          </p:cNvSpPr>
          <p:nvPr/>
        </p:nvSpPr>
        <p:spPr bwMode="auto">
          <a:xfrm>
            <a:off x="2351088" y="2349501"/>
            <a:ext cx="6811962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1" tIns="44441" rIns="90471" bIns="44441" anchor="ctr"/>
          <a:lstStyle>
            <a:lvl1pPr marL="457200" indent="-457200"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1.	Adanya Permasalahan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		Ketidak beresan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		Pertumbuhan Organisasi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2.	Untuk Meraih Kesempatan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3.	Adanya Instruksi (Directive)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92165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7010401" y="2514600"/>
          <a:ext cx="1865313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720901" imgH="1712671" progId="MS_ClipArt_Gallery.2">
                  <p:embed/>
                </p:oleObj>
              </mc:Choice>
              <mc:Fallback>
                <p:oleObj name="Clip" r:id="rId2" imgW="1720901" imgH="1712671" progId="MS_ClipArt_Gallery.2">
                  <p:embed/>
                  <p:pic>
                    <p:nvPicPr>
                      <p:cNvPr id="92165" name="Object 3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1" y="2514600"/>
                        <a:ext cx="1865313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6" name="Rectangle 4"/>
          <p:cNvSpPr>
            <a:spLocks noChangeArrowheads="1"/>
          </p:cNvSpPr>
          <p:nvPr/>
        </p:nvSpPr>
        <p:spPr bwMode="auto">
          <a:xfrm>
            <a:off x="2927351" y="333375"/>
            <a:ext cx="69627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1" tIns="44441" rIns="90471" bIns="44441">
            <a:spAutoFit/>
          </a:bodyPr>
          <a:lstStyle>
            <a:lvl1pPr defTabSz="9128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solidFill>
                  <a:schemeClr val="tx2"/>
                </a:solidFill>
                <a:latin typeface="Times New Roman" panose="02020603050405020304" pitchFamily="18" charset="0"/>
              </a:rPr>
              <a:t>Mengapa .... Sistem Berkembang ?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6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96093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50</TotalTime>
  <Words>3075</Words>
  <Application>Microsoft Office PowerPoint</Application>
  <PresentationFormat>Widescreen</PresentationFormat>
  <Paragraphs>439</Paragraphs>
  <Slides>55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Arial</vt:lpstr>
      <vt:lpstr>Calibri</vt:lpstr>
      <vt:lpstr>Comic Sans MS</vt:lpstr>
      <vt:lpstr>Impact</vt:lpstr>
      <vt:lpstr>Times New Roman</vt:lpstr>
      <vt:lpstr>Wingdings</vt:lpstr>
      <vt:lpstr>Main Event</vt:lpstr>
      <vt:lpstr>Clip</vt:lpstr>
      <vt:lpstr>KONSEP DASAR  SISTEM ,INFORMASI &amp; SISTEM INFORMASI</vt:lpstr>
      <vt:lpstr>PowerPoint Presentation</vt:lpstr>
      <vt:lpstr>KONSEP DASAR SISTEM </vt:lpstr>
      <vt:lpstr>PowerPoint Presentation</vt:lpstr>
      <vt:lpstr>Karakteristik / Sifat Sistem </vt:lpstr>
      <vt:lpstr>PowerPoint Presentation</vt:lpstr>
      <vt:lpstr>Klasifikasi Sistem </vt:lpstr>
      <vt:lpstr>Contoh sistem …</vt:lpstr>
      <vt:lpstr>PowerPoint Presentation</vt:lpstr>
      <vt:lpstr>Hubungan Hardware, Software, Brainware</vt:lpstr>
      <vt:lpstr>PowerPoint Presentation</vt:lpstr>
      <vt:lpstr>PowerPoint Presentation</vt:lpstr>
      <vt:lpstr>menurut pakar</vt:lpstr>
      <vt:lpstr>Kualitas INFORMASi</vt:lpstr>
      <vt:lpstr>INFORMASI </vt:lpstr>
      <vt:lpstr>Fungsi-fungsi Informasi</vt:lpstr>
      <vt:lpstr>DATA</vt:lpstr>
      <vt:lpstr>Hubungan Data dan Informasi</vt:lpstr>
      <vt:lpstr>DATA DAN DATABASE</vt:lpstr>
      <vt:lpstr>HUBUNGAN  DATA DAN DATABASE</vt:lpstr>
      <vt:lpstr>DBMS (Database Management Systems)</vt:lpstr>
      <vt:lpstr>PowerPoint Presentation</vt:lpstr>
      <vt:lpstr>SISTEM INFORMASI menurut pakar … </vt:lpstr>
      <vt:lpstr>SISTEM INFORMASI menurut pakar …</vt:lpstr>
      <vt:lpstr>KONSEP DASAR SISTEM INFORMASI</vt:lpstr>
      <vt:lpstr>Komponen Sistem Informasi. </vt:lpstr>
      <vt:lpstr>PERAN DASAR SISTEM INFORMASI DALAM BISNIS</vt:lpstr>
      <vt:lpstr>KOMPONEN SISTEM INFORMASI</vt:lpstr>
      <vt:lpstr>MODEL BLOK</vt:lpstr>
      <vt:lpstr>TEHNOLOGI BLOK</vt:lpstr>
      <vt:lpstr>INPUT BLOK</vt:lpstr>
      <vt:lpstr>OUTPUT BLOK</vt:lpstr>
      <vt:lpstr>KENDALI BLOK</vt:lpstr>
      <vt:lpstr>DATABASE BLOK</vt:lpstr>
      <vt:lpstr>PERANGKAT SISTEM INFORMASI</vt:lpstr>
      <vt:lpstr>PENGELOLA SISTEM INFORMASI</vt:lpstr>
      <vt:lpstr>HUMAN ERROR</vt:lpstr>
      <vt:lpstr>KOMPETENSI PEKERJA IT</vt:lpstr>
      <vt:lpstr>Komputerisasi</vt:lpstr>
      <vt:lpstr>Mengapa perlu komputerisasi ?</vt:lpstr>
      <vt:lpstr>Apa keuntungan penggunaan komputer ?</vt:lpstr>
      <vt:lpstr>Pengolahan data manual</vt:lpstr>
      <vt:lpstr>Programmer </vt:lpstr>
      <vt:lpstr>Program komputer </vt:lpstr>
      <vt:lpstr>Sistem analis (Jogiyanto “Analisis &amp; Disain” hal. 129) </vt:lpstr>
      <vt:lpstr>Definisi Sistem Analis</vt:lpstr>
      <vt:lpstr>Fungsi Sistem Analis </vt:lpstr>
      <vt:lpstr>Tugas-Tugas Umum Sistem Analis</vt:lpstr>
      <vt:lpstr>Tugas-Tugas Teknik  Sistem Analis</vt:lpstr>
      <vt:lpstr>Pribadi Sistem Analis. </vt:lpstr>
      <vt:lpstr>Spesialis informasi</vt:lpstr>
      <vt:lpstr>Aspek kelayakan sistem …</vt:lpstr>
      <vt:lpstr>Indikator Perubahan sistem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 DASAR  SISTEM INFORMASI</dc:title>
  <dc:creator>Windows User</dc:creator>
  <cp:lastModifiedBy>bengherlambang@gmail.com</cp:lastModifiedBy>
  <cp:revision>8</cp:revision>
  <dcterms:created xsi:type="dcterms:W3CDTF">2020-02-24T00:33:34Z</dcterms:created>
  <dcterms:modified xsi:type="dcterms:W3CDTF">2021-02-22T03:03:50Z</dcterms:modified>
</cp:coreProperties>
</file>