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activeX/activeX4.xml" ContentType="application/vnd.ms-office.activeX+xml"/>
  <Override PartName="/ppt/activeX/activeX10.bin" ContentType="application/vnd.ms-office.activeX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activeX/activeX8.bin" ContentType="application/vnd.ms-office.activeX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activeX/activeX6.bin" ContentType="application/vnd.ms-office.activeX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activeX/activeX4.bin" ContentType="application/vnd.ms-office.activeX"/>
  <Override PartName="/ppt/activeX/activeX5.bin" ContentType="application/vnd.ms-office.activeX"/>
  <Override PartName="/ppt/activeX/activeX2.bin" ContentType="application/vnd.ms-office.activeX"/>
  <Override PartName="/ppt/activeX/activeX3.bin" ContentType="application/vnd.ms-office.activeX"/>
  <Override PartName="/ppt/activeX/activeX8.xml" ContentType="application/vnd.ms-office.activeX+xml"/>
  <Override PartName="/ppt/activeX/activeX9.xml" ContentType="application/vnd.ms-office.activeX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ctiveX/activeX1.bin" ContentType="application/vnd.ms-office.activeX"/>
  <Override PartName="/ppt/activeX/activeX6.xml" ContentType="application/vnd.ms-office.activeX+xml"/>
  <Override PartName="/ppt/activeX/activeX7.xml" ContentType="application/vnd.ms-office.activeX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activeX/activeX5.xml" ContentType="application/vnd.ms-office.activeX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activeX/activeX9.bin" ContentType="application/vnd.ms-office.activeX"/>
  <Override PartName="/ppt/activeX/activeX10.xml" ContentType="application/vnd.ms-office.activeX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activeX/activeX7.bin" ContentType="application/vnd.ms-office.activeX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1"/>
  </p:notesMasterIdLst>
  <p:sldIdLst>
    <p:sldId id="288" r:id="rId2"/>
    <p:sldId id="289" r:id="rId3"/>
    <p:sldId id="290" r:id="rId4"/>
    <p:sldId id="293" r:id="rId5"/>
    <p:sldId id="294" r:id="rId6"/>
    <p:sldId id="295" r:id="rId7"/>
    <p:sldId id="296" r:id="rId8"/>
    <p:sldId id="298" r:id="rId9"/>
    <p:sldId id="300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11" r:id="rId18"/>
    <p:sldId id="309" r:id="rId19"/>
    <p:sldId id="310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6600CC"/>
    <a:srgbClr val="00FF00"/>
    <a:srgbClr val="66FF33"/>
    <a:srgbClr val="9900FF"/>
    <a:srgbClr val="FF3300"/>
    <a:srgbClr val="FF9900"/>
    <a:srgbClr val="9933FF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767" autoAdjust="0"/>
    <p:restoredTop sz="98126" autoAdjust="0"/>
  </p:normalViewPr>
  <p:slideViewPr>
    <p:cSldViewPr>
      <p:cViewPr>
        <p:scale>
          <a:sx n="60" d="100"/>
          <a:sy n="60" d="100"/>
        </p:scale>
        <p:origin x="-30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jpeg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69A4528-8832-4113-832C-B2E94C93013A}" type="datetimeFigureOut">
              <a:rPr lang="en-US"/>
              <a:pPr>
                <a:defRPr/>
              </a:pPr>
              <a:t>2/25/2019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66C9CB4-5672-497E-83CB-DBF408F31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A75C2A-51F3-4A1D-8847-630B4E555DBF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1D342A-CFF9-49D2-92C1-6CEFD014CF18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019177-67D3-4A6C-91EA-D0BCFB3D03D6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8BF8F8-2822-42DF-8BE1-EE7573CB0E8C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7B6ADDB-FBF7-44EA-94C7-D9223BC2F62A}" type="slidenum">
              <a:rPr lang="id-ID" smtClean="0"/>
              <a:pPr/>
              <a:t>5</a:t>
            </a:fld>
            <a:endParaRPr lang="id-ID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FC66C-E411-4824-9F1D-88210C8389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C44E3C-4847-4ECE-893E-E1B075B72A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CF08C-EC3F-49A4-A114-65FA404D7A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5CAF29-0B0F-4143-BB6D-DAC81F13BF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FE6E88-812F-41A6-A693-A8CFB3F817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14194E-4CBF-47B1-AF7E-B2F5C1D645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F19B4F-B77D-4042-A4D5-C34FE23F9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F104F4-28FD-4B04-934D-2DD4D5E2EF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78727-2E0A-4DD6-9DE9-886CABEDBE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8094F-C501-4250-9BE0-EF85BAD16C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89030-7D42-43C8-A1C1-CF9FA07528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4303CB-1F93-461B-B221-634C41CF8A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slide" Target="slide8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gif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4.vml"/><Relationship Id="rId6" Type="http://schemas.openxmlformats.org/officeDocument/2006/relationships/slide" Target="slide4.xml"/><Relationship Id="rId5" Type="http://schemas.openxmlformats.org/officeDocument/2006/relationships/slide" Target="slide9.xml"/><Relationship Id="rId4" Type="http://schemas.openxmlformats.org/officeDocument/2006/relationships/slide" Target="slide8.xml"/><Relationship Id="rId9" Type="http://schemas.openxmlformats.org/officeDocument/2006/relationships/slide" Target="slide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5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7.xml"/><Relationship Id="rId2" Type="http://schemas.openxmlformats.org/officeDocument/2006/relationships/control" Target="../activeX/activeX6.xml"/><Relationship Id="rId1" Type="http://schemas.openxmlformats.org/officeDocument/2006/relationships/vmlDrawing" Target="../drawings/vmlDrawing8.vml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8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0.xml"/><Relationship Id="rId2" Type="http://schemas.openxmlformats.org/officeDocument/2006/relationships/control" Target="../activeX/activeX9.xml"/><Relationship Id="rId1" Type="http://schemas.openxmlformats.org/officeDocument/2006/relationships/vmlDrawing" Target="../drawings/vmlDrawing10.vml"/><Relationship Id="rId6" Type="http://schemas.openxmlformats.org/officeDocument/2006/relationships/slide" Target="slide13.xml"/><Relationship Id="rId5" Type="http://schemas.openxmlformats.org/officeDocument/2006/relationships/image" Target="../media/image31.jpe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71406" y="642918"/>
            <a:ext cx="8858280" cy="1714489"/>
          </a:xfrm>
        </p:spPr>
        <p:txBody>
          <a:bodyPr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en-US" dirty="0" smtClean="0"/>
              <a:t>GLBB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Lurus</a:t>
            </a:r>
            <a:r>
              <a:rPr lang="en-US" dirty="0" smtClean="0"/>
              <a:t>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r>
              <a:rPr lang="en-US" dirty="0" err="1" smtClean="0"/>
              <a:t>Beraturan</a:t>
            </a:r>
            <a:r>
              <a:rPr lang="en-US" dirty="0" smtClean="0"/>
              <a:t>)</a:t>
            </a:r>
          </a:p>
        </p:txBody>
      </p:sp>
      <p:sp>
        <p:nvSpPr>
          <p:cNvPr id="27651" name="Subtitle 2"/>
          <p:cNvSpPr>
            <a:spLocks noGrp="1"/>
          </p:cNvSpPr>
          <p:nvPr>
            <p:ph type="subTitle" idx="1"/>
          </p:nvPr>
        </p:nvSpPr>
        <p:spPr>
          <a:xfrm>
            <a:off x="357188" y="2857500"/>
            <a:ext cx="8501062" cy="1500188"/>
          </a:xfrm>
        </p:spPr>
        <p:txBody>
          <a:bodyPr>
            <a:normAutofit lnSpcReduction="10000"/>
          </a:bodyPr>
          <a:lstStyle/>
          <a:p>
            <a:pPr marR="0" algn="l" eaLnBrk="1" hangingPunct="1">
              <a:buFont typeface="Arial" charset="0"/>
              <a:buNone/>
            </a:pPr>
            <a:r>
              <a:rPr lang="en-US" smtClean="0">
                <a:solidFill>
                  <a:schemeClr val="tx1"/>
                </a:solidFill>
              </a:rPr>
              <a:t>Gerak suatu benda pada lintasan </a:t>
            </a:r>
            <a:r>
              <a:rPr lang="en-US" b="1" smtClean="0">
                <a:solidFill>
                  <a:schemeClr val="tx1"/>
                </a:solidFill>
              </a:rPr>
              <a:t>lurus</a:t>
            </a:r>
            <a:r>
              <a:rPr lang="en-US" smtClean="0">
                <a:solidFill>
                  <a:schemeClr val="tx1"/>
                </a:solidFill>
              </a:rPr>
              <a:t> terhadap </a:t>
            </a:r>
            <a:r>
              <a:rPr lang="en-US" b="1" smtClean="0">
                <a:solidFill>
                  <a:schemeClr val="tx1"/>
                </a:solidFill>
              </a:rPr>
              <a:t>titik acuan tertentu </a:t>
            </a:r>
            <a:r>
              <a:rPr lang="en-US" smtClean="0">
                <a:solidFill>
                  <a:schemeClr val="tx1"/>
                </a:solidFill>
              </a:rPr>
              <a:t>dengan </a:t>
            </a:r>
            <a:r>
              <a:rPr lang="en-US" b="1" smtClean="0">
                <a:solidFill>
                  <a:schemeClr val="tx1"/>
                </a:solidFill>
              </a:rPr>
              <a:t>percepatan (a) tetap/ konstan.</a:t>
            </a:r>
          </a:p>
          <a:p>
            <a:pPr marR="0" algn="l" eaLnBrk="1" hangingPunct="1">
              <a:buFont typeface="Arial" charset="0"/>
              <a:buNone/>
            </a:pPr>
            <a:endParaRPr lang="en-US" smtClean="0"/>
          </a:p>
          <a:p>
            <a:pPr marR="0" algn="l" eaLnBrk="1" hangingPunct="1">
              <a:buFont typeface="Arial" charset="0"/>
              <a:buNone/>
            </a:pPr>
            <a:endParaRPr lang="en-US" smtClean="0"/>
          </a:p>
          <a:p>
            <a:pPr marR="0" algn="l" eaLnBrk="1" hangingPunct="1">
              <a:buFont typeface="Arial" charset="0"/>
              <a:buNone/>
            </a:pPr>
            <a:endParaRPr lang="en-US" smtClean="0"/>
          </a:p>
        </p:txBody>
      </p:sp>
      <p:pic>
        <p:nvPicPr>
          <p:cNvPr id="4" name="Picture 3" descr="J0076215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00" y="4500563"/>
            <a:ext cx="6191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1528 L 0.24427 0.01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34 0.01526 L 0.4934 0.0152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184 0.01526 L 0.74184 0.0152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Content Placeholder 2"/>
          <p:cNvSpPr>
            <a:spLocks noGrp="1"/>
          </p:cNvSpPr>
          <p:nvPr>
            <p:ph idx="1"/>
          </p:nvPr>
        </p:nvSpPr>
        <p:spPr>
          <a:xfrm>
            <a:off x="428625" y="4572000"/>
            <a:ext cx="8401050" cy="185737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mtClean="0"/>
              <a:t>Percepatan ada dua macam yaitu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mtClean="0"/>
              <a:t>Percepatan bila a positif (a&gt;0)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mtClean="0"/>
              <a:t>Perlambatan bila a negatif (a&lt;0) 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</p:txBody>
      </p:sp>
      <p:graphicFrame>
        <p:nvGraphicFramePr>
          <p:cNvPr id="1026" name="Object 12"/>
          <p:cNvGraphicFramePr>
            <a:graphicFrameLocks noChangeAspect="1"/>
          </p:cNvGraphicFramePr>
          <p:nvPr/>
        </p:nvGraphicFramePr>
        <p:xfrm>
          <a:off x="841375" y="1143000"/>
          <a:ext cx="7513638" cy="928688"/>
        </p:xfrm>
        <a:graphic>
          <a:graphicData uri="http://schemas.openxmlformats.org/presentationml/2006/ole">
            <p:oleObj spid="_x0000_s1026" name="Equation" r:id="rId4" imgW="3390840" imgH="419040" progId="Equation.3">
              <p:embed/>
            </p:oleObj>
          </a:graphicData>
        </a:graphic>
      </p:graphicFrame>
      <p:graphicFrame>
        <p:nvGraphicFramePr>
          <p:cNvPr id="1027" name="Object 11"/>
          <p:cNvGraphicFramePr>
            <a:graphicFrameLocks noChangeAspect="1"/>
          </p:cNvGraphicFramePr>
          <p:nvPr/>
        </p:nvGraphicFramePr>
        <p:xfrm>
          <a:off x="3416300" y="2214563"/>
          <a:ext cx="3656013" cy="928687"/>
        </p:xfrm>
        <a:graphic>
          <a:graphicData uri="http://schemas.openxmlformats.org/presentationml/2006/ole">
            <p:oleObj spid="_x0000_s1027" name="Equation" r:id="rId5" imgW="1764534" imgH="444307" progId="Equation.3">
              <p:embed/>
            </p:oleObj>
          </a:graphicData>
        </a:graphic>
      </p:graphicFrame>
      <p:graphicFrame>
        <p:nvGraphicFramePr>
          <p:cNvPr id="1028" name="Object 10"/>
          <p:cNvGraphicFramePr>
            <a:graphicFrameLocks noChangeAspect="1"/>
          </p:cNvGraphicFramePr>
          <p:nvPr/>
        </p:nvGraphicFramePr>
        <p:xfrm>
          <a:off x="3490913" y="3143250"/>
          <a:ext cx="1866900" cy="539750"/>
        </p:xfrm>
        <a:graphic>
          <a:graphicData uri="http://schemas.openxmlformats.org/presentationml/2006/ole">
            <p:oleObj spid="_x0000_s1028" name="Equation" r:id="rId6" imgW="787400" imgH="228600" progId="Equation.3">
              <p:embed/>
            </p:oleObj>
          </a:graphicData>
        </a:graphic>
      </p:graphicFrame>
      <p:graphicFrame>
        <p:nvGraphicFramePr>
          <p:cNvPr id="1029" name="Object 9"/>
          <p:cNvGraphicFramePr>
            <a:graphicFrameLocks noChangeAspect="1"/>
          </p:cNvGraphicFramePr>
          <p:nvPr/>
        </p:nvGraphicFramePr>
        <p:xfrm>
          <a:off x="3535363" y="3786188"/>
          <a:ext cx="1822450" cy="539750"/>
        </p:xfrm>
        <a:graphic>
          <a:graphicData uri="http://schemas.openxmlformats.org/presentationml/2006/ole">
            <p:oleObj spid="_x0000_s1029" name="Equation" r:id="rId7" imgW="774364" imgH="228501" progId="Equation.3">
              <p:embed/>
            </p:oleObj>
          </a:graphicData>
        </a:graphic>
      </p:graphicFrame>
      <p:sp>
        <p:nvSpPr>
          <p:cNvPr id="103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1032" name="Rectangle 14"/>
          <p:cNvSpPr>
            <a:spLocks noChangeArrowheads="1"/>
          </p:cNvSpPr>
          <p:nvPr/>
        </p:nvSpPr>
        <p:spPr bwMode="auto">
          <a:xfrm>
            <a:off x="0" y="142875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d-ID">
              <a:latin typeface="Calibri" pitchFamily="34" charset="0"/>
            </a:endParaRPr>
          </a:p>
        </p:txBody>
      </p:sp>
      <p:sp>
        <p:nvSpPr>
          <p:cNvPr id="1033" name="Rectangle 15"/>
          <p:cNvSpPr>
            <a:spLocks noChangeArrowheads="1"/>
          </p:cNvSpPr>
          <p:nvPr/>
        </p:nvSpPr>
        <p:spPr bwMode="auto">
          <a:xfrm>
            <a:off x="-2571750" y="-228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d-ID">
              <a:latin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4738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/>
                </a:solidFill>
              </a:rPr>
              <a:t>Grafik</a:t>
            </a:r>
            <a:r>
              <a:rPr lang="en-US" dirty="0" smtClean="0">
                <a:solidFill>
                  <a:schemeClr val="accent1"/>
                </a:solidFill>
              </a:rPr>
              <a:t> GLBB</a:t>
            </a:r>
          </a:p>
        </p:txBody>
      </p:sp>
      <p:sp>
        <p:nvSpPr>
          <p:cNvPr id="28675" name="Text Box 19"/>
          <p:cNvSpPr txBox="1">
            <a:spLocks noChangeArrowheads="1"/>
          </p:cNvSpPr>
          <p:nvPr/>
        </p:nvSpPr>
        <p:spPr bwMode="auto">
          <a:xfrm>
            <a:off x="428625" y="1500188"/>
            <a:ext cx="3214688" cy="419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2000">
                <a:latin typeface="Times New Roman" pitchFamily="18" charset="0"/>
              </a:rPr>
              <a:t>Ketentuan a = konstan</a:t>
            </a:r>
          </a:p>
          <a:p>
            <a:endParaRPr lang="en-US" sz="2000"/>
          </a:p>
        </p:txBody>
      </p:sp>
      <p:grpSp>
        <p:nvGrpSpPr>
          <p:cNvPr id="28676" name="Group 78"/>
          <p:cNvGrpSpPr>
            <a:grpSpLocks/>
          </p:cNvGrpSpPr>
          <p:nvPr/>
        </p:nvGrpSpPr>
        <p:grpSpPr bwMode="auto">
          <a:xfrm>
            <a:off x="4714875" y="357188"/>
            <a:ext cx="3714750" cy="2473325"/>
            <a:chOff x="214282" y="669846"/>
            <a:chExt cx="3715103" cy="2473402"/>
          </a:xfrm>
        </p:grpSpPr>
        <p:grpSp>
          <p:nvGrpSpPr>
            <p:cNvPr id="28716" name="Group 20"/>
            <p:cNvGrpSpPr>
              <a:grpSpLocks/>
            </p:cNvGrpSpPr>
            <p:nvPr/>
          </p:nvGrpSpPr>
          <p:grpSpPr bwMode="auto">
            <a:xfrm>
              <a:off x="214282" y="1146239"/>
              <a:ext cx="3715103" cy="1997009"/>
              <a:chOff x="1677" y="7455"/>
              <a:chExt cx="4491" cy="2301"/>
            </a:xfrm>
          </p:grpSpPr>
          <p:grpSp>
            <p:nvGrpSpPr>
              <p:cNvPr id="28718" name="Group 21"/>
              <p:cNvGrpSpPr>
                <a:grpSpLocks/>
              </p:cNvGrpSpPr>
              <p:nvPr/>
            </p:nvGrpSpPr>
            <p:grpSpPr bwMode="auto">
              <a:xfrm>
                <a:off x="1677" y="7545"/>
                <a:ext cx="3572" cy="2211"/>
                <a:chOff x="1677" y="7545"/>
                <a:chExt cx="3572" cy="2211"/>
              </a:xfrm>
            </p:grpSpPr>
            <p:cxnSp>
              <p:nvCxnSpPr>
                <p:cNvPr id="28727" name="AutoShape 22"/>
                <p:cNvCxnSpPr>
                  <a:cxnSpLocks noChangeShapeType="1"/>
                </p:cNvCxnSpPr>
                <p:nvPr/>
              </p:nvCxnSpPr>
              <p:spPr bwMode="auto">
                <a:xfrm flipV="1">
                  <a:off x="2100" y="7545"/>
                  <a:ext cx="0" cy="2211"/>
                </a:xfrm>
                <a:prstGeom prst="straightConnector1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8728" name="AutoShape 23"/>
                <p:cNvCxnSpPr>
                  <a:cxnSpLocks noChangeShapeType="1"/>
                </p:cNvCxnSpPr>
                <p:nvPr/>
              </p:nvCxnSpPr>
              <p:spPr bwMode="auto">
                <a:xfrm rot="5400000" flipV="1">
                  <a:off x="3463" y="7622"/>
                  <a:ext cx="0" cy="3572"/>
                </a:xfrm>
                <a:prstGeom prst="straightConnector1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8729" name="AutoShape 25"/>
                <p:cNvCxnSpPr>
                  <a:cxnSpLocks noChangeShapeType="1"/>
                </p:cNvCxnSpPr>
                <p:nvPr/>
              </p:nvCxnSpPr>
              <p:spPr bwMode="auto">
                <a:xfrm flipV="1">
                  <a:off x="2835" y="8385"/>
                  <a:ext cx="0" cy="102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</p:cxnSp>
            <p:cxnSp>
              <p:nvCxnSpPr>
                <p:cNvPr id="28730" name="AutoShape 26"/>
                <p:cNvCxnSpPr>
                  <a:cxnSpLocks noChangeShapeType="1"/>
                </p:cNvCxnSpPr>
                <p:nvPr/>
              </p:nvCxnSpPr>
              <p:spPr bwMode="auto">
                <a:xfrm flipV="1">
                  <a:off x="3540" y="8385"/>
                  <a:ext cx="0" cy="102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</p:cxnSp>
            <p:cxnSp>
              <p:nvCxnSpPr>
                <p:cNvPr id="28731" name="AutoShape 27"/>
                <p:cNvCxnSpPr>
                  <a:cxnSpLocks noChangeShapeType="1"/>
                </p:cNvCxnSpPr>
                <p:nvPr/>
              </p:nvCxnSpPr>
              <p:spPr bwMode="auto">
                <a:xfrm flipV="1">
                  <a:off x="4215" y="8385"/>
                  <a:ext cx="0" cy="102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</p:cxnSp>
          </p:grpSp>
          <p:grpSp>
            <p:nvGrpSpPr>
              <p:cNvPr id="28719" name="Group 28"/>
              <p:cNvGrpSpPr>
                <a:grpSpLocks/>
              </p:cNvGrpSpPr>
              <p:nvPr/>
            </p:nvGrpSpPr>
            <p:grpSpPr bwMode="auto">
              <a:xfrm>
                <a:off x="1713" y="7455"/>
                <a:ext cx="4455" cy="2255"/>
                <a:chOff x="1713" y="7455"/>
                <a:chExt cx="4455" cy="2255"/>
              </a:xfrm>
            </p:grpSpPr>
            <p:sp>
              <p:nvSpPr>
                <p:cNvPr id="2872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1797" y="8160"/>
                  <a:ext cx="345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a</a:t>
                  </a:r>
                  <a:endParaRPr lang="en-US" sz="2000"/>
                </a:p>
              </p:txBody>
            </p:sp>
            <p:sp>
              <p:nvSpPr>
                <p:cNvPr id="28721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2097" y="7455"/>
                  <a:ext cx="1653" cy="3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a (m/s</a:t>
                  </a:r>
                  <a:r>
                    <a:rPr lang="en-US" sz="2000" baseline="30000">
                      <a:latin typeface="Times New Roman" pitchFamily="18" charset="0"/>
                    </a:rPr>
                    <a:t>2</a:t>
                  </a:r>
                  <a:r>
                    <a:rPr lang="en-US" sz="2000">
                      <a:latin typeface="Times New Roman" pitchFamily="18" charset="0"/>
                    </a:rPr>
                    <a:t>)</a:t>
                  </a:r>
                  <a:endParaRPr lang="en-US" sz="2000"/>
                </a:p>
              </p:txBody>
            </p:sp>
            <p:sp>
              <p:nvSpPr>
                <p:cNvPr id="28722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713" y="9320"/>
                  <a:ext cx="454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</a:t>
                  </a:r>
                  <a:r>
                    <a:rPr lang="en-US" sz="2000" baseline="-25000">
                      <a:latin typeface="Times New Roman" pitchFamily="18" charset="0"/>
                    </a:rPr>
                    <a:t>0</a:t>
                  </a:r>
                  <a:endParaRPr lang="en-US" sz="2000"/>
                </a:p>
              </p:txBody>
            </p:sp>
            <p:sp>
              <p:nvSpPr>
                <p:cNvPr id="28723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017" y="9320"/>
                  <a:ext cx="454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</a:t>
                  </a:r>
                  <a:r>
                    <a:rPr lang="en-US" sz="2000" baseline="-25000">
                      <a:latin typeface="Times New Roman" pitchFamily="18" charset="0"/>
                    </a:rPr>
                    <a:t>3</a:t>
                  </a:r>
                  <a:endParaRPr lang="en-US" sz="2000"/>
                </a:p>
              </p:txBody>
            </p:sp>
            <p:sp>
              <p:nvSpPr>
                <p:cNvPr id="28724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3327" y="9320"/>
                  <a:ext cx="454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</a:t>
                  </a:r>
                  <a:r>
                    <a:rPr lang="en-US" sz="2000" baseline="-25000">
                      <a:latin typeface="Times New Roman" pitchFamily="18" charset="0"/>
                    </a:rPr>
                    <a:t>2</a:t>
                  </a:r>
                  <a:endParaRPr lang="en-US" sz="2000"/>
                </a:p>
              </p:txBody>
            </p:sp>
            <p:sp>
              <p:nvSpPr>
                <p:cNvPr id="28725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622" y="9320"/>
                  <a:ext cx="454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</a:t>
                  </a:r>
                  <a:r>
                    <a:rPr lang="en-US" sz="2000" baseline="-25000">
                      <a:latin typeface="Times New Roman" pitchFamily="18" charset="0"/>
                    </a:rPr>
                    <a:t>1</a:t>
                  </a:r>
                  <a:endParaRPr lang="en-US" sz="2000"/>
                </a:p>
              </p:txBody>
            </p:sp>
            <p:sp>
              <p:nvSpPr>
                <p:cNvPr id="28726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5235" y="9215"/>
                  <a:ext cx="933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 (s)</a:t>
                  </a:r>
                  <a:endParaRPr lang="en-US" sz="2000"/>
                </a:p>
              </p:txBody>
            </p:sp>
          </p:grpSp>
        </p:grpSp>
        <p:sp>
          <p:nvSpPr>
            <p:cNvPr id="28717" name="Text Box 36"/>
            <p:cNvSpPr txBox="1">
              <a:spLocks noChangeArrowheads="1"/>
            </p:cNvSpPr>
            <p:nvPr/>
          </p:nvSpPr>
          <p:spPr bwMode="auto">
            <a:xfrm>
              <a:off x="388001" y="669846"/>
              <a:ext cx="1460066" cy="41832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2000" b="1">
                  <a:latin typeface="Times New Roman" pitchFamily="18" charset="0"/>
                </a:rPr>
                <a:t>Grafik  a-t</a:t>
              </a:r>
            </a:p>
            <a:p>
              <a:endParaRPr lang="en-US" sz="2000"/>
            </a:p>
          </p:txBody>
        </p:sp>
      </p:grpSp>
      <p:grpSp>
        <p:nvGrpSpPr>
          <p:cNvPr id="28677" name="Group 77"/>
          <p:cNvGrpSpPr>
            <a:grpSpLocks/>
          </p:cNvGrpSpPr>
          <p:nvPr/>
        </p:nvGrpSpPr>
        <p:grpSpPr bwMode="auto">
          <a:xfrm>
            <a:off x="428625" y="2000250"/>
            <a:ext cx="3240088" cy="3963988"/>
            <a:chOff x="2617613" y="2553139"/>
            <a:chExt cx="3240271" cy="3964473"/>
          </a:xfrm>
        </p:grpSpPr>
        <p:grpSp>
          <p:nvGrpSpPr>
            <p:cNvPr id="28697" name="Group 37"/>
            <p:cNvGrpSpPr>
              <a:grpSpLocks/>
            </p:cNvGrpSpPr>
            <p:nvPr/>
          </p:nvGrpSpPr>
          <p:grpSpPr bwMode="auto">
            <a:xfrm>
              <a:off x="2617613" y="3319446"/>
              <a:ext cx="3240271" cy="3198166"/>
              <a:chOff x="1589" y="9754"/>
              <a:chExt cx="3917" cy="3685"/>
            </a:xfrm>
          </p:grpSpPr>
          <p:grpSp>
            <p:nvGrpSpPr>
              <p:cNvPr id="28699" name="Group 38"/>
              <p:cNvGrpSpPr>
                <a:grpSpLocks/>
              </p:cNvGrpSpPr>
              <p:nvPr/>
            </p:nvGrpSpPr>
            <p:grpSpPr bwMode="auto">
              <a:xfrm>
                <a:off x="1589" y="9754"/>
                <a:ext cx="3118" cy="3685"/>
                <a:chOff x="1589" y="9754"/>
                <a:chExt cx="3118" cy="3685"/>
              </a:xfrm>
            </p:grpSpPr>
            <p:cxnSp>
              <p:nvCxnSpPr>
                <p:cNvPr id="28710" name="AutoShape 39"/>
                <p:cNvCxnSpPr>
                  <a:cxnSpLocks noChangeShapeType="1"/>
                </p:cNvCxnSpPr>
                <p:nvPr/>
              </p:nvCxnSpPr>
              <p:spPr bwMode="auto">
                <a:xfrm rot="10800000" flipH="1">
                  <a:off x="1589" y="13126"/>
                  <a:ext cx="3118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8711" name="AutoShape 40"/>
                <p:cNvCxnSpPr>
                  <a:cxnSpLocks noChangeShapeType="1"/>
                </p:cNvCxnSpPr>
                <p:nvPr/>
              </p:nvCxnSpPr>
              <p:spPr bwMode="auto">
                <a:xfrm rot="5400000" flipH="1">
                  <a:off x="225" y="11597"/>
                  <a:ext cx="3685" cy="0"/>
                </a:xfrm>
                <a:prstGeom prst="straightConnector1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8712" name="AutoShape 41"/>
                <p:cNvCxnSpPr>
                  <a:cxnSpLocks noChangeShapeType="1"/>
                </p:cNvCxnSpPr>
                <p:nvPr/>
              </p:nvCxnSpPr>
              <p:spPr bwMode="auto">
                <a:xfrm flipV="1">
                  <a:off x="2730" y="11475"/>
                  <a:ext cx="0" cy="164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</p:cxnSp>
            <p:cxnSp>
              <p:nvCxnSpPr>
                <p:cNvPr id="28713" name="AutoShape 42"/>
                <p:cNvCxnSpPr>
                  <a:cxnSpLocks noChangeShapeType="1"/>
                </p:cNvCxnSpPr>
                <p:nvPr/>
              </p:nvCxnSpPr>
              <p:spPr bwMode="auto">
                <a:xfrm flipV="1">
                  <a:off x="3435" y="10485"/>
                  <a:ext cx="0" cy="2608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</p:cxnSp>
            <p:cxnSp>
              <p:nvCxnSpPr>
                <p:cNvPr id="28714" name="AutoShape 43"/>
                <p:cNvCxnSpPr>
                  <a:cxnSpLocks noChangeShapeType="1"/>
                </p:cNvCxnSpPr>
                <p:nvPr/>
              </p:nvCxnSpPr>
              <p:spPr bwMode="auto">
                <a:xfrm rot="5400000" flipV="1">
                  <a:off x="2397" y="11133"/>
                  <a:ext cx="0" cy="62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</p:cxnSp>
            <p:cxnSp>
              <p:nvCxnSpPr>
                <p:cNvPr id="28715" name="AutoShape 44"/>
                <p:cNvCxnSpPr>
                  <a:cxnSpLocks noChangeShapeType="1"/>
                </p:cNvCxnSpPr>
                <p:nvPr/>
              </p:nvCxnSpPr>
              <p:spPr bwMode="auto">
                <a:xfrm rot="5400000" flipV="1">
                  <a:off x="2736" y="9819"/>
                  <a:ext cx="0" cy="1361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</p:cxnSp>
          </p:grpSp>
          <p:grpSp>
            <p:nvGrpSpPr>
              <p:cNvPr id="28700" name="Group 46"/>
              <p:cNvGrpSpPr>
                <a:grpSpLocks/>
              </p:cNvGrpSpPr>
              <p:nvPr/>
            </p:nvGrpSpPr>
            <p:grpSpPr bwMode="auto">
              <a:xfrm>
                <a:off x="1602" y="9755"/>
                <a:ext cx="3904" cy="3675"/>
                <a:chOff x="1602" y="9755"/>
                <a:chExt cx="3904" cy="3675"/>
              </a:xfrm>
            </p:grpSpPr>
            <p:sp>
              <p:nvSpPr>
                <p:cNvPr id="2870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632" y="12135"/>
                  <a:ext cx="510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v</a:t>
                  </a:r>
                  <a:r>
                    <a:rPr lang="en-US" sz="2000" baseline="-25000">
                      <a:latin typeface="Times New Roman" pitchFamily="18" charset="0"/>
                    </a:rPr>
                    <a:t>0</a:t>
                  </a:r>
                  <a:endParaRPr lang="en-US" sz="2000"/>
                </a:p>
              </p:txBody>
            </p:sp>
            <p:sp>
              <p:nvSpPr>
                <p:cNvPr id="28702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1707" y="13040"/>
                  <a:ext cx="454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</a:t>
                  </a:r>
                  <a:r>
                    <a:rPr lang="en-US" sz="2000" baseline="-25000">
                      <a:latin typeface="Times New Roman" pitchFamily="18" charset="0"/>
                    </a:rPr>
                    <a:t>0</a:t>
                  </a:r>
                  <a:endParaRPr lang="en-US" sz="2000"/>
                </a:p>
              </p:txBody>
            </p:sp>
            <p:sp>
              <p:nvSpPr>
                <p:cNvPr id="28703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3942" y="13040"/>
                  <a:ext cx="454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</a:t>
                  </a:r>
                  <a:r>
                    <a:rPr lang="en-US" sz="2000" baseline="-25000">
                      <a:latin typeface="Times New Roman" pitchFamily="18" charset="0"/>
                    </a:rPr>
                    <a:t>3</a:t>
                  </a:r>
                  <a:endParaRPr lang="en-US" sz="2000"/>
                </a:p>
              </p:txBody>
            </p:sp>
            <p:sp>
              <p:nvSpPr>
                <p:cNvPr id="28704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3252" y="13040"/>
                  <a:ext cx="454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</a:t>
                  </a:r>
                  <a:r>
                    <a:rPr lang="en-US" sz="2000" baseline="-25000">
                      <a:latin typeface="Times New Roman" pitchFamily="18" charset="0"/>
                    </a:rPr>
                    <a:t>2</a:t>
                  </a:r>
                  <a:endParaRPr lang="en-US" sz="2000"/>
                </a:p>
              </p:txBody>
            </p:sp>
            <p:sp>
              <p:nvSpPr>
                <p:cNvPr id="28705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547" y="13040"/>
                  <a:ext cx="454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</a:t>
                  </a:r>
                  <a:r>
                    <a:rPr lang="en-US" sz="2000" baseline="-25000">
                      <a:latin typeface="Times New Roman" pitchFamily="18" charset="0"/>
                    </a:rPr>
                    <a:t>1</a:t>
                  </a:r>
                  <a:endParaRPr lang="en-US" sz="2000"/>
                </a:p>
              </p:txBody>
            </p:sp>
            <p:sp>
              <p:nvSpPr>
                <p:cNvPr id="28706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4740" y="12905"/>
                  <a:ext cx="766" cy="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t (s)</a:t>
                  </a:r>
                  <a:endParaRPr lang="en-US" sz="2000"/>
                </a:p>
              </p:txBody>
            </p:sp>
            <p:sp>
              <p:nvSpPr>
                <p:cNvPr id="28707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1605" y="11130"/>
                  <a:ext cx="510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v</a:t>
                  </a:r>
                  <a:r>
                    <a:rPr lang="en-US" sz="2000" baseline="-25000">
                      <a:latin typeface="Times New Roman" pitchFamily="18" charset="0"/>
                    </a:rPr>
                    <a:t>1</a:t>
                  </a:r>
                  <a:endParaRPr lang="en-US" sz="2000"/>
                </a:p>
              </p:txBody>
            </p:sp>
            <p:sp>
              <p:nvSpPr>
                <p:cNvPr id="28708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602" y="10245"/>
                  <a:ext cx="510" cy="3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v</a:t>
                  </a:r>
                  <a:r>
                    <a:rPr lang="en-US" sz="2000" baseline="-25000">
                      <a:latin typeface="Times New Roman" pitchFamily="18" charset="0"/>
                    </a:rPr>
                    <a:t>2</a:t>
                  </a:r>
                  <a:endParaRPr lang="en-US" sz="2000"/>
                </a:p>
              </p:txBody>
            </p:sp>
            <p:sp>
              <p:nvSpPr>
                <p:cNvPr id="28709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2017" y="9755"/>
                  <a:ext cx="1158" cy="4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2000">
                      <a:latin typeface="Times New Roman" pitchFamily="18" charset="0"/>
                    </a:rPr>
                    <a:t>v (m/s)</a:t>
                  </a:r>
                  <a:endParaRPr lang="en-US" sz="2000"/>
                </a:p>
              </p:txBody>
            </p:sp>
          </p:grpSp>
        </p:grpSp>
        <p:sp>
          <p:nvSpPr>
            <p:cNvPr id="28698" name="Text Box 56"/>
            <p:cNvSpPr txBox="1">
              <a:spLocks noChangeArrowheads="1"/>
            </p:cNvSpPr>
            <p:nvPr/>
          </p:nvSpPr>
          <p:spPr bwMode="auto">
            <a:xfrm>
              <a:off x="2714612" y="2553139"/>
              <a:ext cx="1534517" cy="41832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2000" b="1">
                  <a:latin typeface="Times New Roman" pitchFamily="18" charset="0"/>
                </a:rPr>
                <a:t>Grafik  v-t</a:t>
              </a:r>
            </a:p>
            <a:p>
              <a:endParaRPr lang="en-US" sz="2000"/>
            </a:p>
          </p:txBody>
        </p:sp>
      </p:grpSp>
      <p:grpSp>
        <p:nvGrpSpPr>
          <p:cNvPr id="28678" name="Group 28"/>
          <p:cNvGrpSpPr>
            <a:grpSpLocks/>
          </p:cNvGrpSpPr>
          <p:nvPr/>
        </p:nvGrpSpPr>
        <p:grpSpPr bwMode="auto">
          <a:xfrm>
            <a:off x="3429000" y="3171825"/>
            <a:ext cx="4849813" cy="3519488"/>
            <a:chOff x="3722835" y="1643050"/>
            <a:chExt cx="4849693" cy="3519501"/>
          </a:xfrm>
        </p:grpSpPr>
        <p:cxnSp>
          <p:nvCxnSpPr>
            <p:cNvPr id="28682" name="AutoShape 40"/>
            <p:cNvCxnSpPr>
              <a:cxnSpLocks noChangeShapeType="1"/>
            </p:cNvCxnSpPr>
            <p:nvPr/>
          </p:nvCxnSpPr>
          <p:spPr bwMode="auto">
            <a:xfrm rot="5400000" flipH="1">
              <a:off x="4128709" y="3563468"/>
              <a:ext cx="3198166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8683" name="AutoShape 42"/>
            <p:cNvCxnSpPr>
              <a:cxnSpLocks noChangeShapeType="1"/>
            </p:cNvCxnSpPr>
            <p:nvPr/>
          </p:nvCxnSpPr>
          <p:spPr bwMode="auto">
            <a:xfrm flipV="1">
              <a:off x="6859033" y="2285992"/>
              <a:ext cx="0" cy="25920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8684" name="AutoShape 43"/>
            <p:cNvCxnSpPr>
              <a:cxnSpLocks noChangeShapeType="1"/>
            </p:cNvCxnSpPr>
            <p:nvPr/>
          </p:nvCxnSpPr>
          <p:spPr bwMode="auto">
            <a:xfrm rot="5400000" flipV="1">
              <a:off x="6000365" y="3485684"/>
              <a:ext cx="0" cy="51619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8685" name="AutoShape 44"/>
            <p:cNvCxnSpPr>
              <a:cxnSpLocks noChangeShapeType="1"/>
            </p:cNvCxnSpPr>
            <p:nvPr/>
          </p:nvCxnSpPr>
          <p:spPr bwMode="auto">
            <a:xfrm rot="5400000" flipV="1">
              <a:off x="6280797" y="1723060"/>
              <a:ext cx="0" cy="112586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28686" name="Text Box 47"/>
            <p:cNvSpPr txBox="1">
              <a:spLocks noChangeArrowheads="1"/>
            </p:cNvSpPr>
            <p:nvPr/>
          </p:nvSpPr>
          <p:spPr bwMode="auto">
            <a:xfrm>
              <a:off x="5367532" y="4030392"/>
              <a:ext cx="421889" cy="33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>
                  <a:latin typeface="Times New Roman" pitchFamily="18" charset="0"/>
                </a:rPr>
                <a:t>S</a:t>
              </a:r>
              <a:r>
                <a:rPr lang="en-US" sz="2000" baseline="-25000">
                  <a:latin typeface="Times New Roman" pitchFamily="18" charset="0"/>
                </a:rPr>
                <a:t>0</a:t>
              </a:r>
              <a:endParaRPr lang="en-US" sz="2000"/>
            </a:p>
          </p:txBody>
        </p:sp>
        <p:sp>
          <p:nvSpPr>
            <p:cNvPr id="28687" name="Text Box 48"/>
            <p:cNvSpPr txBox="1">
              <a:spLocks noChangeArrowheads="1"/>
            </p:cNvSpPr>
            <p:nvPr/>
          </p:nvSpPr>
          <p:spPr bwMode="auto">
            <a:xfrm>
              <a:off x="5429574" y="4815830"/>
              <a:ext cx="375564" cy="33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>
                  <a:latin typeface="Times New Roman" pitchFamily="18" charset="0"/>
                </a:rPr>
                <a:t>t</a:t>
              </a:r>
              <a:r>
                <a:rPr lang="en-US" sz="2000" baseline="-25000">
                  <a:latin typeface="Times New Roman" pitchFamily="18" charset="0"/>
                </a:rPr>
                <a:t>0</a:t>
              </a:r>
              <a:endParaRPr lang="en-US" sz="2000"/>
            </a:p>
          </p:txBody>
        </p:sp>
        <p:sp>
          <p:nvSpPr>
            <p:cNvPr id="28688" name="Text Box 50"/>
            <p:cNvSpPr txBox="1">
              <a:spLocks noChangeArrowheads="1"/>
            </p:cNvSpPr>
            <p:nvPr/>
          </p:nvSpPr>
          <p:spPr bwMode="auto">
            <a:xfrm>
              <a:off x="6707649" y="4815830"/>
              <a:ext cx="375564" cy="33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>
                  <a:latin typeface="Times New Roman" pitchFamily="18" charset="0"/>
                </a:rPr>
                <a:t>t</a:t>
              </a:r>
              <a:r>
                <a:rPr lang="en-US" sz="2000" baseline="-25000">
                  <a:latin typeface="Times New Roman" pitchFamily="18" charset="0"/>
                </a:rPr>
                <a:t>2</a:t>
              </a:r>
              <a:endParaRPr lang="en-US" sz="2000"/>
            </a:p>
          </p:txBody>
        </p:sp>
        <p:sp>
          <p:nvSpPr>
            <p:cNvPr id="28689" name="Text Box 51"/>
            <p:cNvSpPr txBox="1">
              <a:spLocks noChangeArrowheads="1"/>
            </p:cNvSpPr>
            <p:nvPr/>
          </p:nvSpPr>
          <p:spPr bwMode="auto">
            <a:xfrm>
              <a:off x="6124450" y="4815830"/>
              <a:ext cx="375564" cy="33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>
                  <a:latin typeface="Times New Roman" pitchFamily="18" charset="0"/>
                </a:rPr>
                <a:t>t</a:t>
              </a:r>
              <a:r>
                <a:rPr lang="en-US" sz="2000" baseline="-25000">
                  <a:latin typeface="Times New Roman" pitchFamily="18" charset="0"/>
                </a:rPr>
                <a:t>1</a:t>
              </a:r>
              <a:endParaRPr lang="en-US" sz="2000"/>
            </a:p>
          </p:txBody>
        </p:sp>
        <p:sp>
          <p:nvSpPr>
            <p:cNvPr id="28690" name="Text Box 53"/>
            <p:cNvSpPr txBox="1">
              <a:spLocks noChangeArrowheads="1"/>
            </p:cNvSpPr>
            <p:nvPr/>
          </p:nvSpPr>
          <p:spPr bwMode="auto">
            <a:xfrm>
              <a:off x="5345197" y="3158164"/>
              <a:ext cx="421889" cy="33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>
                  <a:latin typeface="Times New Roman" pitchFamily="18" charset="0"/>
                </a:rPr>
                <a:t>S</a:t>
              </a:r>
              <a:r>
                <a:rPr lang="en-US" sz="2000" baseline="-25000">
                  <a:latin typeface="Times New Roman" pitchFamily="18" charset="0"/>
                </a:rPr>
                <a:t>1</a:t>
              </a:r>
              <a:endParaRPr lang="en-US" sz="2000"/>
            </a:p>
          </p:txBody>
        </p:sp>
        <p:sp>
          <p:nvSpPr>
            <p:cNvPr id="28691" name="Text Box 54"/>
            <p:cNvSpPr txBox="1">
              <a:spLocks noChangeArrowheads="1"/>
            </p:cNvSpPr>
            <p:nvPr/>
          </p:nvSpPr>
          <p:spPr bwMode="auto">
            <a:xfrm>
              <a:off x="5342715" y="2390084"/>
              <a:ext cx="421889" cy="33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>
                  <a:latin typeface="Times New Roman" pitchFamily="18" charset="0"/>
                </a:rPr>
                <a:t>S</a:t>
              </a:r>
              <a:r>
                <a:rPr lang="en-US" sz="2000" baseline="-25000">
                  <a:latin typeface="Times New Roman" pitchFamily="18" charset="0"/>
                </a:rPr>
                <a:t>2</a:t>
              </a:r>
              <a:endParaRPr lang="en-US" sz="2000"/>
            </a:p>
          </p:txBody>
        </p:sp>
        <p:cxnSp>
          <p:nvCxnSpPr>
            <p:cNvPr id="28692" name="AutoShape 39"/>
            <p:cNvCxnSpPr>
              <a:cxnSpLocks noChangeShapeType="1"/>
            </p:cNvCxnSpPr>
            <p:nvPr/>
          </p:nvCxnSpPr>
          <p:spPr bwMode="auto">
            <a:xfrm rot="10800000" flipH="1">
              <a:off x="5331961" y="4890468"/>
              <a:ext cx="2579312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8693" name="Text Box 52"/>
            <p:cNvSpPr txBox="1">
              <a:spLocks noChangeArrowheads="1"/>
            </p:cNvSpPr>
            <p:nvPr/>
          </p:nvSpPr>
          <p:spPr bwMode="auto">
            <a:xfrm>
              <a:off x="7938572" y="4698664"/>
              <a:ext cx="633956" cy="373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>
                  <a:latin typeface="Times New Roman" pitchFamily="18" charset="0"/>
                </a:rPr>
                <a:t>t (s)</a:t>
              </a:r>
              <a:endParaRPr lang="en-US" sz="2000"/>
            </a:p>
          </p:txBody>
        </p:sp>
        <p:sp>
          <p:nvSpPr>
            <p:cNvPr id="28694" name="Text Box 55"/>
            <p:cNvSpPr txBox="1">
              <a:spLocks noChangeArrowheads="1"/>
            </p:cNvSpPr>
            <p:nvPr/>
          </p:nvSpPr>
          <p:spPr bwMode="auto">
            <a:xfrm>
              <a:off x="5686017" y="1643050"/>
              <a:ext cx="957685" cy="3926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2000">
                  <a:latin typeface="Times New Roman" pitchFamily="18" charset="0"/>
                </a:rPr>
                <a:t>S (m)</a:t>
              </a:r>
              <a:endParaRPr lang="en-US" sz="2000"/>
            </a:p>
          </p:txBody>
        </p:sp>
        <p:sp>
          <p:nvSpPr>
            <p:cNvPr id="28695" name="Text Box 56"/>
            <p:cNvSpPr txBox="1">
              <a:spLocks noChangeArrowheads="1"/>
            </p:cNvSpPr>
            <p:nvPr/>
          </p:nvSpPr>
          <p:spPr bwMode="auto">
            <a:xfrm>
              <a:off x="3722835" y="1867670"/>
              <a:ext cx="1534517" cy="41832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2000" b="1">
                  <a:latin typeface="Times New Roman" pitchFamily="18" charset="0"/>
                </a:rPr>
                <a:t>Grafik  S-t</a:t>
              </a:r>
            </a:p>
            <a:p>
              <a:endParaRPr lang="en-US" sz="2000"/>
            </a:p>
          </p:txBody>
        </p:sp>
        <p:cxnSp>
          <p:nvCxnSpPr>
            <p:cNvPr id="28696" name="AutoShape 42"/>
            <p:cNvCxnSpPr>
              <a:cxnSpLocks noChangeShapeType="1"/>
            </p:cNvCxnSpPr>
            <p:nvPr/>
          </p:nvCxnSpPr>
          <p:spPr bwMode="auto">
            <a:xfrm flipV="1">
              <a:off x="6283116" y="3741760"/>
              <a:ext cx="0" cy="11160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</p:grpSp>
      <p:cxnSp>
        <p:nvCxnSpPr>
          <p:cNvPr id="80" name="AutoShape 24"/>
          <p:cNvCxnSpPr>
            <a:cxnSpLocks noChangeShapeType="1"/>
          </p:cNvCxnSpPr>
          <p:nvPr/>
        </p:nvCxnSpPr>
        <p:spPr bwMode="auto">
          <a:xfrm rot="5400000" flipV="1">
            <a:off x="6096000" y="582613"/>
            <a:ext cx="0" cy="206375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81" name="AutoShape 45"/>
          <p:cNvCxnSpPr>
            <a:cxnSpLocks noChangeShapeType="1"/>
          </p:cNvCxnSpPr>
          <p:nvPr/>
        </p:nvCxnSpPr>
        <p:spPr bwMode="auto">
          <a:xfrm flipV="1">
            <a:off x="825500" y="3429000"/>
            <a:ext cx="1130300" cy="1627188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</p:cxnSp>
      <p:sp>
        <p:nvSpPr>
          <p:cNvPr id="82" name="Arc 81"/>
          <p:cNvSpPr/>
          <p:nvPr/>
        </p:nvSpPr>
        <p:spPr>
          <a:xfrm flipV="1">
            <a:off x="3670300" y="-1214438"/>
            <a:ext cx="3028950" cy="7029451"/>
          </a:xfrm>
          <a:prstGeom prst="arc">
            <a:avLst>
              <a:gd name="adj1" fmla="val 16464747"/>
              <a:gd name="adj2" fmla="val 18820905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500188"/>
            <a:ext cx="2786063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Persamaan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GLBB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357813" y="2000250"/>
            <a:ext cx="3143250" cy="3000375"/>
            <a:chOff x="4500562" y="714356"/>
            <a:chExt cx="3143542" cy="3000968"/>
          </a:xfrm>
          <a:blipFill>
            <a:blip r:embed="rId4"/>
            <a:tile tx="0" ty="0" sx="100000" sy="100000" flip="none" algn="tl"/>
          </a:blipFill>
        </p:grpSpPr>
        <p:graphicFrame>
          <p:nvGraphicFramePr>
            <p:cNvPr id="4098" name="Object 1" descr="Denim"/>
            <p:cNvGraphicFramePr>
              <a:graphicFrameLocks noChangeAspect="1"/>
            </p:cNvGraphicFramePr>
            <p:nvPr/>
          </p:nvGraphicFramePr>
          <p:xfrm>
            <a:off x="4643438" y="714356"/>
            <a:ext cx="2277086" cy="642942"/>
          </p:xfrm>
          <a:graphic>
            <a:graphicData uri="http://schemas.openxmlformats.org/presentationml/2006/ole">
              <p:oleObj spid="_x0000_s4098" name="Equation" r:id="rId5" imgW="812447" imgH="228501" progId="Equation.3">
                <p:embed/>
              </p:oleObj>
            </a:graphicData>
          </a:graphic>
        </p:graphicFrame>
        <p:graphicFrame>
          <p:nvGraphicFramePr>
            <p:cNvPr id="4099" name="Object 2" descr="Denim"/>
            <p:cNvGraphicFramePr>
              <a:graphicFrameLocks noChangeAspect="1"/>
            </p:cNvGraphicFramePr>
            <p:nvPr/>
          </p:nvGraphicFramePr>
          <p:xfrm>
            <a:off x="4572005" y="1571762"/>
            <a:ext cx="3072099" cy="1142886"/>
          </p:xfrm>
          <a:graphic>
            <a:graphicData uri="http://schemas.openxmlformats.org/presentationml/2006/ole">
              <p:oleObj spid="_x0000_s4099" name="Equation" r:id="rId6" imgW="990360" imgH="393480" progId="Equation.3">
                <p:embed/>
              </p:oleObj>
            </a:graphicData>
          </a:graphic>
        </p:graphicFrame>
        <p:graphicFrame>
          <p:nvGraphicFramePr>
            <p:cNvPr id="4100" name="Object 3" descr="Denim"/>
            <p:cNvGraphicFramePr>
              <a:graphicFrameLocks noChangeAspect="1"/>
            </p:cNvGraphicFramePr>
            <p:nvPr/>
          </p:nvGraphicFramePr>
          <p:xfrm>
            <a:off x="4500562" y="2948071"/>
            <a:ext cx="3000397" cy="767253"/>
          </p:xfrm>
          <a:graphic>
            <a:graphicData uri="http://schemas.openxmlformats.org/presentationml/2006/ole">
              <p:oleObj spid="_x0000_s4100" name="Equation" r:id="rId7" imgW="1002960" imgH="253800" progId="Equation.3">
                <p:embed/>
              </p:oleObj>
            </a:graphicData>
          </a:graphic>
        </p:graphicFrame>
      </p:grp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571500" y="3621088"/>
            <a:ext cx="428625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Dimana:</a:t>
            </a:r>
          </a:p>
          <a:p>
            <a:r>
              <a:rPr lang="en-US" sz="2400">
                <a:latin typeface="Calibri" pitchFamily="34" charset="0"/>
              </a:rPr>
              <a:t>v</a:t>
            </a:r>
            <a:r>
              <a:rPr lang="en-US" sz="2400" baseline="-25000">
                <a:latin typeface="Calibri" pitchFamily="34" charset="0"/>
              </a:rPr>
              <a:t>t</a:t>
            </a:r>
            <a:r>
              <a:rPr lang="en-US" sz="2400">
                <a:latin typeface="Calibri" pitchFamily="34" charset="0"/>
              </a:rPr>
              <a:t> = kecepatan akhir benda (m/s)</a:t>
            </a:r>
          </a:p>
          <a:p>
            <a:r>
              <a:rPr lang="en-US" sz="2400">
                <a:latin typeface="Calibri" pitchFamily="34" charset="0"/>
              </a:rPr>
              <a:t>v</a:t>
            </a:r>
            <a:r>
              <a:rPr lang="en-US" sz="2400" baseline="-25000">
                <a:latin typeface="Calibri" pitchFamily="34" charset="0"/>
              </a:rPr>
              <a:t>o</a:t>
            </a:r>
            <a:r>
              <a:rPr lang="en-US" sz="2400">
                <a:latin typeface="Calibri" pitchFamily="34" charset="0"/>
              </a:rPr>
              <a:t> = kecepatan awal benda (m/s)</a:t>
            </a:r>
          </a:p>
          <a:p>
            <a:r>
              <a:rPr lang="en-US" sz="2400">
                <a:latin typeface="Calibri" pitchFamily="34" charset="0"/>
              </a:rPr>
              <a:t>a = percepatan benda (m/s</a:t>
            </a:r>
            <a:r>
              <a:rPr lang="en-US" sz="2400" baseline="30000">
                <a:latin typeface="Calibri" pitchFamily="34" charset="0"/>
              </a:rPr>
              <a:t>2</a:t>
            </a:r>
            <a:r>
              <a:rPr lang="en-US" sz="2400">
                <a:latin typeface="Calibri" pitchFamily="34" charset="0"/>
              </a:rPr>
              <a:t>) </a:t>
            </a:r>
          </a:p>
          <a:p>
            <a:r>
              <a:rPr lang="en-US" sz="2400">
                <a:latin typeface="Calibri" pitchFamily="34" charset="0"/>
              </a:rPr>
              <a:t>S = perpindahan benda (m)</a:t>
            </a:r>
          </a:p>
          <a:p>
            <a:r>
              <a:rPr lang="en-US" sz="2400">
                <a:latin typeface="Calibri" pitchFamily="34" charset="0"/>
              </a:rPr>
              <a:t>t = waktu (s)</a:t>
            </a:r>
            <a:endParaRPr lang="id-ID" sz="2400">
              <a:latin typeface="Calibri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7772400" cy="92869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dirty="0" smtClean="0"/>
              <a:t>GERAK VERTIKAL</a:t>
            </a:r>
            <a:endParaRPr lang="id-ID" dirty="0"/>
          </a:p>
        </p:txBody>
      </p:sp>
      <p:sp>
        <p:nvSpPr>
          <p:cNvPr id="29699" name="Subtitle 2"/>
          <p:cNvSpPr>
            <a:spLocks noGrp="1"/>
          </p:cNvSpPr>
          <p:nvPr>
            <p:ph type="subTitle" idx="1"/>
          </p:nvPr>
        </p:nvSpPr>
        <p:spPr>
          <a:xfrm>
            <a:off x="428625" y="1571625"/>
            <a:ext cx="7215188" cy="642938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id-ID" sz="2100" smtClean="0">
                <a:solidFill>
                  <a:schemeClr val="tx1"/>
                </a:solidFill>
              </a:rPr>
              <a:t>= gerak pada arah sumbu vertikal, termasuk GLBB</a:t>
            </a:r>
          </a:p>
        </p:txBody>
      </p:sp>
      <p:grpSp>
        <p:nvGrpSpPr>
          <p:cNvPr id="29700" name="Group 26"/>
          <p:cNvGrpSpPr>
            <a:grpSpLocks/>
          </p:cNvGrpSpPr>
          <p:nvPr/>
        </p:nvGrpSpPr>
        <p:grpSpPr bwMode="auto">
          <a:xfrm>
            <a:off x="681038" y="2376488"/>
            <a:ext cx="7748587" cy="3981450"/>
            <a:chOff x="681621" y="2071678"/>
            <a:chExt cx="7748031" cy="3981187"/>
          </a:xfrm>
        </p:grpSpPr>
        <p:grpSp>
          <p:nvGrpSpPr>
            <p:cNvPr id="4" name="Group 5"/>
            <p:cNvGrpSpPr/>
            <p:nvPr/>
          </p:nvGrpSpPr>
          <p:grpSpPr>
            <a:xfrm>
              <a:off x="681621" y="4836486"/>
              <a:ext cx="2247727" cy="1144946"/>
              <a:chOff x="333361" y="2308865"/>
              <a:chExt cx="2247727" cy="1144946"/>
            </a:xfrm>
            <a:gradFill>
              <a:gsLst>
                <a:gs pos="0">
                  <a:srgbClr val="00B0F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grpSpPr>
          <p:sp>
            <p:nvSpPr>
              <p:cNvPr id="7" name="Rounded Rectangle 6">
                <a:hlinkClick r:id="rId3" action="ppaction://hlinksldjump"/>
              </p:cNvPr>
              <p:cNvSpPr/>
              <p:nvPr/>
            </p:nvSpPr>
            <p:spPr>
              <a:xfrm>
                <a:off x="333361" y="2330164"/>
                <a:ext cx="2104429" cy="1052214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Rounded Rectangle 4">
                <a:hlinkClick r:id="rId4" action="ppaction://hlinksldjump"/>
              </p:cNvPr>
              <p:cNvSpPr/>
              <p:nvPr/>
            </p:nvSpPr>
            <p:spPr>
              <a:xfrm>
                <a:off x="364179" y="2308865"/>
                <a:ext cx="2216909" cy="1144946"/>
              </a:xfrm>
              <a:prstGeom prst="rect">
                <a:avLst/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2001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2700" dirty="0">
                    <a:solidFill>
                      <a:schemeClr val="tx1"/>
                    </a:solidFill>
                  </a:rPr>
                  <a:t>Gerak Jatuh Bebas (GJB)</a:t>
                </a:r>
              </a:p>
            </p:txBody>
          </p:sp>
        </p:grpSp>
        <p:grpSp>
          <p:nvGrpSpPr>
            <p:cNvPr id="5" name="Group 8"/>
            <p:cNvGrpSpPr/>
            <p:nvPr/>
          </p:nvGrpSpPr>
          <p:grpSpPr>
            <a:xfrm>
              <a:off x="3325043" y="4643446"/>
              <a:ext cx="2461619" cy="1337966"/>
              <a:chOff x="577834" y="2135181"/>
              <a:chExt cx="2104429" cy="1052214"/>
            </a:xfrm>
            <a:gradFill>
              <a:gsLst>
                <a:gs pos="0">
                  <a:srgbClr val="00B0F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grpSpPr>
          <p:sp>
            <p:nvSpPr>
              <p:cNvPr id="10" name="Rounded Rectangle 9"/>
              <p:cNvSpPr/>
              <p:nvPr/>
            </p:nvSpPr>
            <p:spPr>
              <a:xfrm>
                <a:off x="577834" y="2135181"/>
                <a:ext cx="2104429" cy="1052214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Rounded Rectangle 4">
                <a:hlinkClick r:id="rId3" action="ppaction://hlinksldjump"/>
              </p:cNvPr>
              <p:cNvSpPr/>
              <p:nvPr/>
            </p:nvSpPr>
            <p:spPr>
              <a:xfrm>
                <a:off x="578403" y="2165999"/>
                <a:ext cx="2042794" cy="990578"/>
              </a:xfrm>
              <a:prstGeom prst="rect">
                <a:avLst/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2001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2700" dirty="0">
                    <a:solidFill>
                      <a:schemeClr val="tx1"/>
                    </a:solidFill>
                  </a:rPr>
                  <a:t>Gerak Vertikal ke Bawah (GVB)</a:t>
                </a:r>
              </a:p>
            </p:txBody>
          </p:sp>
        </p:grpSp>
        <p:grpSp>
          <p:nvGrpSpPr>
            <p:cNvPr id="6" name="Group 11"/>
            <p:cNvGrpSpPr/>
            <p:nvPr/>
          </p:nvGrpSpPr>
          <p:grpSpPr>
            <a:xfrm>
              <a:off x="6325223" y="4714899"/>
              <a:ext cx="2104429" cy="1337966"/>
              <a:chOff x="333361" y="2303735"/>
              <a:chExt cx="2104429" cy="1052214"/>
            </a:xfrm>
            <a:gradFill>
              <a:gsLst>
                <a:gs pos="0">
                  <a:srgbClr val="00B0F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grpSpPr>
          <p:sp>
            <p:nvSpPr>
              <p:cNvPr id="13" name="Rounded Rectangle 12"/>
              <p:cNvSpPr/>
              <p:nvPr/>
            </p:nvSpPr>
            <p:spPr>
              <a:xfrm>
                <a:off x="333361" y="2303735"/>
                <a:ext cx="2104429" cy="1052214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Rounded Rectangle 4">
                <a:hlinkClick r:id="rId5" action="ppaction://hlinksldjump"/>
              </p:cNvPr>
              <p:cNvSpPr/>
              <p:nvPr/>
            </p:nvSpPr>
            <p:spPr>
              <a:xfrm>
                <a:off x="364179" y="2365371"/>
                <a:ext cx="2042793" cy="990578"/>
              </a:xfrm>
              <a:prstGeom prst="rect">
                <a:avLst/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2001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2700" dirty="0">
                    <a:solidFill>
                      <a:schemeClr val="tx1"/>
                    </a:solidFill>
                  </a:rPr>
                  <a:t>Gerak Vertikal ke Atas (GVA)</a:t>
                </a:r>
              </a:p>
            </p:txBody>
          </p:sp>
        </p:grpSp>
        <p:grpSp>
          <p:nvGrpSpPr>
            <p:cNvPr id="9" name="Group 17"/>
            <p:cNvGrpSpPr/>
            <p:nvPr/>
          </p:nvGrpSpPr>
          <p:grpSpPr>
            <a:xfrm>
              <a:off x="2967637" y="2071678"/>
              <a:ext cx="3000396" cy="857256"/>
              <a:chOff x="333361" y="2135181"/>
              <a:chExt cx="2104429" cy="1052214"/>
            </a:xfrm>
            <a:gradFill>
              <a:gsLst>
                <a:gs pos="0">
                  <a:srgbClr val="00B0F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grpSpPr>
          <p:sp>
            <p:nvSpPr>
              <p:cNvPr id="19" name="Rounded Rectangle 18"/>
              <p:cNvSpPr/>
              <p:nvPr/>
            </p:nvSpPr>
            <p:spPr>
              <a:xfrm>
                <a:off x="333361" y="2135181"/>
                <a:ext cx="2104429" cy="1052214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Rounded Rectangle 4"/>
              <p:cNvSpPr/>
              <p:nvPr/>
            </p:nvSpPr>
            <p:spPr>
              <a:xfrm>
                <a:off x="364179" y="2165999"/>
                <a:ext cx="2042793" cy="990578"/>
              </a:xfrm>
              <a:prstGeom prst="rect">
                <a:avLst/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2001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2700" dirty="0">
                    <a:solidFill>
                      <a:schemeClr val="tx1"/>
                    </a:solidFill>
                  </a:rPr>
                  <a:t>Gerak Vertikal</a:t>
                </a:r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>
              <a:off x="1610314" y="3518898"/>
              <a:ext cx="3033422" cy="676711"/>
              <a:chOff x="333361" y="2399215"/>
              <a:chExt cx="2264652" cy="1107478"/>
            </a:xfrm>
            <a:gradFill>
              <a:gsLst>
                <a:gs pos="0">
                  <a:srgbClr val="00B0F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grpSpPr>
          <p:sp>
            <p:nvSpPr>
              <p:cNvPr id="22" name="Rounded Rectangle 21"/>
              <p:cNvSpPr/>
              <p:nvPr/>
            </p:nvSpPr>
            <p:spPr>
              <a:xfrm>
                <a:off x="333361" y="2454480"/>
                <a:ext cx="2104429" cy="1052213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Rounded Rectangle 4"/>
              <p:cNvSpPr/>
              <p:nvPr/>
            </p:nvSpPr>
            <p:spPr>
              <a:xfrm>
                <a:off x="364179" y="2399215"/>
                <a:ext cx="2233834" cy="990578"/>
              </a:xfrm>
              <a:prstGeom prst="rect">
                <a:avLst/>
              </a:prstGeom>
              <a:grpFill/>
              <a:ln>
                <a:solidFill>
                  <a:schemeClr val="accent2">
                    <a:lumMod val="75000"/>
                    <a:alpha val="97000"/>
                  </a:scheme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2001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2700" dirty="0">
                    <a:solidFill>
                      <a:schemeClr val="tx1"/>
                    </a:solidFill>
                  </a:rPr>
                  <a:t>Arah ke BAWAH</a:t>
                </a:r>
              </a:p>
            </p:txBody>
          </p:sp>
        </p:grpSp>
        <p:grpSp>
          <p:nvGrpSpPr>
            <p:cNvPr id="15" name="Group 23"/>
            <p:cNvGrpSpPr/>
            <p:nvPr/>
          </p:nvGrpSpPr>
          <p:grpSpPr>
            <a:xfrm>
              <a:off x="5435240" y="3481235"/>
              <a:ext cx="2708706" cy="642944"/>
              <a:chOff x="333361" y="2337577"/>
              <a:chExt cx="2285280" cy="1052216"/>
            </a:xfrm>
            <a:gradFill>
              <a:gsLst>
                <a:gs pos="0">
                  <a:srgbClr val="00B0F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grpSpPr>
          <p:sp>
            <p:nvSpPr>
              <p:cNvPr id="25" name="Rounded Rectangle 24"/>
              <p:cNvSpPr/>
              <p:nvPr/>
            </p:nvSpPr>
            <p:spPr>
              <a:xfrm>
                <a:off x="333361" y="2337577"/>
                <a:ext cx="2104429" cy="1052213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Rounded Rectangle 4"/>
              <p:cNvSpPr/>
              <p:nvPr/>
            </p:nvSpPr>
            <p:spPr>
              <a:xfrm>
                <a:off x="364178" y="2399215"/>
                <a:ext cx="2254463" cy="990578"/>
              </a:xfrm>
              <a:prstGeom prst="rect">
                <a:avLst/>
              </a:prstGeom>
              <a:grpFill/>
              <a:ln>
                <a:solidFill>
                  <a:srgbClr val="FF33CC">
                    <a:alpha val="97000"/>
                  </a:srgbClr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02870" tIns="102870" rIns="102870" bIns="102870" spcCol="1270" anchor="ctr"/>
              <a:lstStyle/>
              <a:p>
                <a:pPr algn="ctr" defTabSz="12001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id-ID" sz="2700" dirty="0">
                    <a:solidFill>
                      <a:schemeClr val="tx1"/>
                    </a:solidFill>
                  </a:rPr>
                  <a:t>Arah ke ATAS</a:t>
                </a:r>
              </a:p>
            </p:txBody>
          </p:sp>
        </p:grpSp>
        <p:sp>
          <p:nvSpPr>
            <p:cNvPr id="33" name="Left Arrow 32"/>
            <p:cNvSpPr/>
            <p:nvPr/>
          </p:nvSpPr>
          <p:spPr>
            <a:xfrm rot="18547020">
              <a:off x="2815066" y="3084436"/>
              <a:ext cx="687343" cy="334939"/>
            </a:xfrm>
            <a:prstGeom prst="leftArrow">
              <a:avLst/>
            </a:prstGeom>
            <a:solidFill>
              <a:srgbClr val="FFFF00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4" name="Left Arrow 33"/>
            <p:cNvSpPr/>
            <p:nvPr/>
          </p:nvSpPr>
          <p:spPr>
            <a:xfrm rot="19490378">
              <a:off x="1541984" y="4374988"/>
              <a:ext cx="966718" cy="300018"/>
            </a:xfrm>
            <a:prstGeom prst="leftArrow">
              <a:avLst/>
            </a:prstGeom>
            <a:solidFill>
              <a:srgbClr val="FFFF00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5" name="Left Arrow 34"/>
            <p:cNvSpPr/>
            <p:nvPr/>
          </p:nvSpPr>
          <p:spPr>
            <a:xfrm rot="14048744">
              <a:off x="3748449" y="4270221"/>
              <a:ext cx="711153" cy="269856"/>
            </a:xfrm>
            <a:prstGeom prst="leftArrow">
              <a:avLst/>
            </a:prstGeom>
            <a:solidFill>
              <a:srgbClr val="FFFF00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6" name="Left Arrow 35"/>
            <p:cNvSpPr/>
            <p:nvPr/>
          </p:nvSpPr>
          <p:spPr>
            <a:xfrm rot="13715043">
              <a:off x="5406474" y="3031258"/>
              <a:ext cx="755600" cy="280967"/>
            </a:xfrm>
            <a:prstGeom prst="leftArrow">
              <a:avLst/>
            </a:prstGeom>
            <a:solidFill>
              <a:srgbClr val="FFFF00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37" name="Left Arrow 36"/>
            <p:cNvSpPr/>
            <p:nvPr/>
          </p:nvSpPr>
          <p:spPr>
            <a:xfrm rot="14226643">
              <a:off x="6675588" y="4268634"/>
              <a:ext cx="650832" cy="260331"/>
            </a:xfrm>
            <a:prstGeom prst="leftArrow">
              <a:avLst/>
            </a:prstGeom>
            <a:solidFill>
              <a:srgbClr val="FFFF00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d-ID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5"/>
          <p:cNvSpPr>
            <a:spLocks noChangeArrowheads="1" noChangeShapeType="1" noTextEdit="1"/>
          </p:cNvSpPr>
          <p:nvPr/>
        </p:nvSpPr>
        <p:spPr bwMode="auto">
          <a:xfrm>
            <a:off x="3876675" y="188913"/>
            <a:ext cx="13906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/>
              </a:rPr>
              <a:t>GLBB</a:t>
            </a:r>
          </a:p>
        </p:txBody>
      </p:sp>
      <p:sp>
        <p:nvSpPr>
          <p:cNvPr id="4101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61375" y="6381750"/>
            <a:ext cx="431800" cy="358775"/>
          </a:xfrm>
          <a:prstGeom prst="actionButtonForwardNex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</p:spTree>
    <p:controls>
      <p:control spid="64514" name="ShockwaveFlash1" r:id="rId2" imgW="5993647" imgH="4571429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WordArt 2"/>
          <p:cNvSpPr>
            <a:spLocks noChangeArrowheads="1" noChangeShapeType="1" noTextEdit="1"/>
          </p:cNvSpPr>
          <p:nvPr/>
        </p:nvSpPr>
        <p:spPr bwMode="auto">
          <a:xfrm rot="544913">
            <a:off x="323850" y="0"/>
            <a:ext cx="3273425" cy="26574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sv-SE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48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GERAK LURUS BERUBAH BERATURAN</a:t>
            </a:r>
          </a:p>
          <a:p>
            <a:pPr algn="ctr"/>
            <a:r>
              <a:rPr lang="sv-SE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48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( GLBB )</a:t>
            </a:r>
            <a:endParaRPr lang="en-US" sz="3600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4800000" scaled="1"/>
              </a:gradFill>
              <a:effectLst>
                <a:outerShdw dist="53882" dir="2700000" algn="ctr" rotWithShape="0">
                  <a:srgbClr val="9999FF"/>
                </a:outerShdw>
              </a:effectLst>
              <a:latin typeface="Impact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990600" y="3276600"/>
            <a:ext cx="7239000" cy="396875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imes New Roman" pitchFamily="18" charset="0"/>
              </a:rPr>
              <a:t>BENDA BERGERAK DENGAN KECEPATAN TIDAK TETAP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 flipH="1">
            <a:off x="2362200" y="3657600"/>
            <a:ext cx="2209800" cy="12954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4572000" y="3657600"/>
            <a:ext cx="2133600" cy="1219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Text Box 6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609600" y="5257800"/>
            <a:ext cx="3048000" cy="4572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DIPERCEPAT ( </a:t>
            </a:r>
            <a:r>
              <a:rPr lang="en-US">
                <a:solidFill>
                  <a:srgbClr val="FF3300"/>
                </a:solidFill>
                <a:latin typeface="Times New Roman" pitchFamily="18" charset="0"/>
              </a:rPr>
              <a:t>a +</a:t>
            </a:r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 )</a:t>
            </a:r>
          </a:p>
        </p:txBody>
      </p:sp>
      <p:sp>
        <p:nvSpPr>
          <p:cNvPr id="14343" name="Text Box 7">
            <a:hlinkClick r:id="rId5" action="ppaction://hlinksldjump" highlightClick="1"/>
          </p:cNvPr>
          <p:cNvSpPr txBox="1">
            <a:spLocks noChangeArrowheads="1"/>
          </p:cNvSpPr>
          <p:nvPr/>
        </p:nvSpPr>
        <p:spPr bwMode="auto">
          <a:xfrm>
            <a:off x="5105400" y="5257800"/>
            <a:ext cx="3276600" cy="4572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DIPERLAMBAT ( </a:t>
            </a:r>
            <a:r>
              <a:rPr lang="en-US">
                <a:solidFill>
                  <a:srgbClr val="FF3300"/>
                </a:solidFill>
                <a:latin typeface="Times New Roman" pitchFamily="18" charset="0"/>
              </a:rPr>
              <a:t>a -</a:t>
            </a:r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 )</a:t>
            </a:r>
          </a:p>
        </p:txBody>
      </p:sp>
      <p:pic>
        <p:nvPicPr>
          <p:cNvPr id="14346" name="Picture 10" descr="back">
            <a:hlinkHover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12113" y="6437313"/>
            <a:ext cx="952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1" descr="Handm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42175" y="6480175"/>
            <a:ext cx="7143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WordArt 12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87338" y="6165850"/>
            <a:ext cx="2339975" cy="333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CONTOH SOAL</a:t>
            </a:r>
          </a:p>
        </p:txBody>
      </p:sp>
    </p:spTree>
    <p:controls>
      <p:control spid="65538" name="ShockwaveFlash1" r:id="rId2" imgW="6249272" imgH="2735504"/>
    </p:controls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75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5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3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75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mph" presetSubtype="1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>
                                        <p:cTn id="17" dur="3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8" dur="3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3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35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85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75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mph" presetSubtype="6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29" dur="3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33FF"/>
                                      </p:to>
                                    </p:animClr>
                                    <p:set>
                                      <p:cBhvr>
                                        <p:cTn id="30" dur="3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3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85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  <p:bldP spid="14340" grpId="0" animBg="1"/>
      <p:bldP spid="14341" grpId="0" animBg="1"/>
      <p:bldP spid="14342" grpId="0" animBg="1" autoUpdateAnimBg="0"/>
      <p:bldP spid="1434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5"/>
          <p:cNvSpPr>
            <a:spLocks noChangeArrowheads="1"/>
          </p:cNvSpPr>
          <p:nvPr/>
        </p:nvSpPr>
        <p:spPr bwMode="auto">
          <a:xfrm>
            <a:off x="4787900" y="0"/>
            <a:ext cx="4356100" cy="6858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d-ID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4925" y="692150"/>
            <a:ext cx="4465638" cy="1949450"/>
          </a:xfrm>
          <a:prstGeom prst="rect">
            <a:avLst/>
          </a:prstGeom>
          <a:solidFill>
            <a:srgbClr val="0033CC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Seseorang mengendarai sepeda motor, mula-mula kecepatannya 18 km/jam, setelah 10 sekon kemudian kecepatannya menjadi 54 km/jam. Berapa percepatan sepeda moto tersebut</a:t>
            </a:r>
          </a:p>
        </p:txBody>
      </p:sp>
      <p:pic>
        <p:nvPicPr>
          <p:cNvPr id="37891" name="Picture 3" descr="ANIMASI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6200"/>
            <a:ext cx="2590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WordArt 4"/>
          <p:cNvSpPr>
            <a:spLocks noChangeArrowheads="1" noChangeShapeType="1" noTextEdit="1"/>
          </p:cNvSpPr>
          <p:nvPr/>
        </p:nvSpPr>
        <p:spPr bwMode="auto">
          <a:xfrm rot="492221">
            <a:off x="107950" y="2708275"/>
            <a:ext cx="2338388" cy="533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4860000" scaled="1"/>
                </a:gradFill>
                <a:latin typeface="Impact"/>
              </a:rPr>
              <a:t>Penyelesaian :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50825" y="3357563"/>
            <a:ext cx="3529013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0000"/>
              </a:lnSpc>
            </a:pPr>
            <a:r>
              <a:rPr lang="en-US" sz="2000">
                <a:solidFill>
                  <a:schemeClr val="bg1"/>
                </a:solidFill>
              </a:rPr>
              <a:t>Diketahui :</a:t>
            </a:r>
          </a:p>
          <a:p>
            <a:pPr>
              <a:lnSpc>
                <a:spcPct val="50000"/>
              </a:lnSpc>
            </a:pPr>
            <a:r>
              <a:rPr lang="en-US" sz="2000">
                <a:solidFill>
                  <a:schemeClr val="bg1"/>
                </a:solidFill>
              </a:rPr>
              <a:t>v</a:t>
            </a:r>
            <a:r>
              <a:rPr lang="en-US" sz="2000" baseline="-25000">
                <a:solidFill>
                  <a:schemeClr val="bg1"/>
                </a:solidFill>
              </a:rPr>
              <a:t>1</a:t>
            </a:r>
            <a:r>
              <a:rPr lang="en-US" sz="2000">
                <a:solidFill>
                  <a:schemeClr val="bg1"/>
                </a:solidFill>
              </a:rPr>
              <a:t>= 18 km/jam = 5 m/s</a:t>
            </a:r>
          </a:p>
          <a:p>
            <a:pPr>
              <a:lnSpc>
                <a:spcPct val="50000"/>
              </a:lnSpc>
            </a:pPr>
            <a:r>
              <a:rPr lang="en-US" sz="2000">
                <a:solidFill>
                  <a:schemeClr val="bg1"/>
                </a:solidFill>
              </a:rPr>
              <a:t>v</a:t>
            </a:r>
            <a:r>
              <a:rPr lang="en-US" sz="2000" baseline="-25000">
                <a:solidFill>
                  <a:schemeClr val="bg1"/>
                </a:solidFill>
              </a:rPr>
              <a:t>2</a:t>
            </a:r>
            <a:r>
              <a:rPr lang="en-US" sz="2000">
                <a:solidFill>
                  <a:schemeClr val="bg1"/>
                </a:solidFill>
              </a:rPr>
              <a:t>= 54 km/jam = 15 m/s</a:t>
            </a:r>
          </a:p>
          <a:p>
            <a:pPr>
              <a:lnSpc>
                <a:spcPct val="50000"/>
              </a:lnSpc>
              <a:spcBef>
                <a:spcPct val="40000"/>
              </a:spcBef>
            </a:pPr>
            <a:r>
              <a:rPr lang="en-US" sz="2000">
                <a:solidFill>
                  <a:schemeClr val="bg1"/>
                </a:solidFill>
              </a:rPr>
              <a:t>t = 10 s</a:t>
            </a:r>
          </a:p>
          <a:p>
            <a:pPr>
              <a:lnSpc>
                <a:spcPct val="50000"/>
              </a:lnSpc>
              <a:spcBef>
                <a:spcPct val="40000"/>
              </a:spcBef>
            </a:pPr>
            <a:r>
              <a:rPr lang="en-US" sz="2000">
                <a:solidFill>
                  <a:schemeClr val="bg1"/>
                </a:solidFill>
              </a:rPr>
              <a:t>Ditanyakan : a = ?</a:t>
            </a:r>
          </a:p>
          <a:p>
            <a:pPr>
              <a:lnSpc>
                <a:spcPct val="50000"/>
              </a:lnSpc>
              <a:spcBef>
                <a:spcPct val="40000"/>
              </a:spcBef>
            </a:pPr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37907" name="Picture 19"/>
          <p:cNvPicPr>
            <a:picLocks noChangeAspect="1" noChangeArrowheads="1"/>
          </p:cNvPicPr>
          <p:nvPr/>
        </p:nvPicPr>
        <p:blipFill>
          <a:blip r:embed="rId3"/>
          <a:srcRect r="38643" b="25160"/>
          <a:stretch>
            <a:fillRect/>
          </a:stretch>
        </p:blipFill>
        <p:spPr bwMode="auto">
          <a:xfrm>
            <a:off x="107950" y="4797425"/>
            <a:ext cx="2089150" cy="2060575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</p:spPr>
      </p:pic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5003800" y="1557338"/>
            <a:ext cx="3170238" cy="2879725"/>
            <a:chOff x="340" y="1888"/>
            <a:chExt cx="1997" cy="1814"/>
          </a:xfrm>
        </p:grpSpPr>
        <p:pic>
          <p:nvPicPr>
            <p:cNvPr id="37904" name="Picture 47" descr="PH_14_35_Q1"/>
            <p:cNvPicPr>
              <a:picLocks noChangeAspect="1" noChangeArrowheads="1"/>
            </p:cNvPicPr>
            <p:nvPr/>
          </p:nvPicPr>
          <p:blipFill>
            <a:blip r:embed="rId4"/>
            <a:srcRect l="15970" t="14159" r="22023"/>
            <a:stretch>
              <a:fillRect/>
            </a:stretch>
          </p:blipFill>
          <p:spPr bwMode="auto">
            <a:xfrm>
              <a:off x="385" y="2053"/>
              <a:ext cx="1588" cy="1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5" name="Text Box 48"/>
            <p:cNvSpPr txBox="1">
              <a:spLocks noChangeArrowheads="1"/>
            </p:cNvSpPr>
            <p:nvPr/>
          </p:nvSpPr>
          <p:spPr bwMode="auto">
            <a:xfrm>
              <a:off x="340" y="1888"/>
              <a:ext cx="953" cy="1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Kecepatan (m/s</a:t>
              </a:r>
              <a:r>
                <a:rPr lang="en-US" sz="1000" baseline="30000"/>
                <a:t>2</a:t>
              </a:r>
              <a:r>
                <a:rPr lang="en-US" sz="1000"/>
                <a:t>)</a:t>
              </a:r>
            </a:p>
          </p:txBody>
        </p:sp>
        <p:sp>
          <p:nvSpPr>
            <p:cNvPr id="37906" name="Text Box 49"/>
            <p:cNvSpPr txBox="1">
              <a:spLocks noChangeArrowheads="1"/>
            </p:cNvSpPr>
            <p:nvPr/>
          </p:nvSpPr>
          <p:spPr bwMode="auto">
            <a:xfrm>
              <a:off x="1837" y="3367"/>
              <a:ext cx="500" cy="15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Waktu (s)</a:t>
              </a:r>
            </a:p>
          </p:txBody>
        </p: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859338" y="1628775"/>
            <a:ext cx="3671887" cy="2520950"/>
            <a:chOff x="2517" y="1933"/>
            <a:chExt cx="2313" cy="1588"/>
          </a:xfrm>
        </p:grpSpPr>
        <p:pic>
          <p:nvPicPr>
            <p:cNvPr id="37901" name="Picture 51" descr="PH_14_35_A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517" y="1933"/>
              <a:ext cx="2313" cy="1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2" name="Text Box 52"/>
            <p:cNvSpPr txBox="1">
              <a:spLocks noChangeArrowheads="1"/>
            </p:cNvSpPr>
            <p:nvPr/>
          </p:nvSpPr>
          <p:spPr bwMode="auto">
            <a:xfrm>
              <a:off x="4240" y="3367"/>
              <a:ext cx="500" cy="15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Waktu (s)</a:t>
              </a:r>
            </a:p>
          </p:txBody>
        </p:sp>
        <p:sp>
          <p:nvSpPr>
            <p:cNvPr id="37903" name="Text Box 53"/>
            <p:cNvSpPr txBox="1">
              <a:spLocks noChangeArrowheads="1"/>
            </p:cNvSpPr>
            <p:nvPr/>
          </p:nvSpPr>
          <p:spPr bwMode="auto">
            <a:xfrm>
              <a:off x="2562" y="1933"/>
              <a:ext cx="817" cy="15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Kecepatan (m/s</a:t>
              </a:r>
              <a:r>
                <a:rPr lang="en-US" sz="1000" baseline="30000"/>
                <a:t>2</a:t>
              </a:r>
              <a:r>
                <a:rPr lang="en-US" sz="1000"/>
                <a:t>)</a:t>
              </a:r>
            </a:p>
          </p:txBody>
        </p:sp>
      </p:grpSp>
      <p:sp>
        <p:nvSpPr>
          <p:cNvPr id="37942" name="Text Box 54"/>
          <p:cNvSpPr txBox="1">
            <a:spLocks noChangeArrowheads="1"/>
          </p:cNvSpPr>
          <p:nvPr/>
        </p:nvSpPr>
        <p:spPr bwMode="auto">
          <a:xfrm>
            <a:off x="5219700" y="4221163"/>
            <a:ext cx="30956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/>
              <a:t>Berapa percepatannya</a:t>
            </a:r>
          </a:p>
        </p:txBody>
      </p:sp>
      <p:sp>
        <p:nvSpPr>
          <p:cNvPr id="37943" name="WordArt 55"/>
          <p:cNvSpPr>
            <a:spLocks noChangeArrowheads="1" noChangeShapeType="1" noTextEdit="1"/>
          </p:cNvSpPr>
          <p:nvPr/>
        </p:nvSpPr>
        <p:spPr bwMode="auto">
          <a:xfrm>
            <a:off x="4932363" y="404813"/>
            <a:ext cx="393223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Perhatikan grafik berikut ini</a:t>
            </a:r>
          </a:p>
        </p:txBody>
      </p:sp>
      <p:sp>
        <p:nvSpPr>
          <p:cNvPr id="37944" name="AutoShape 5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08725"/>
            <a:ext cx="360362" cy="360363"/>
          </a:xfrm>
          <a:prstGeom prst="actionButtonForwardNex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3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3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3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37892" grpId="0" animBg="1"/>
      <p:bldP spid="37893" grpId="0" autoUpdateAnimBg="0"/>
      <p:bldP spid="37942" grpId="0"/>
      <p:bldP spid="37943" grpId="0" animBg="1"/>
      <p:bldP spid="379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st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15888"/>
            <a:ext cx="393382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31" name="Picture 39"/>
          <p:cNvPicPr>
            <a:picLocks noChangeAspect="1" noChangeArrowheads="1"/>
          </p:cNvPicPr>
          <p:nvPr/>
        </p:nvPicPr>
        <p:blipFill>
          <a:blip r:embed="rId3"/>
          <a:srcRect l="537" r="50732" b="58659"/>
          <a:stretch>
            <a:fillRect/>
          </a:stretch>
        </p:blipFill>
        <p:spPr bwMode="auto">
          <a:xfrm>
            <a:off x="4356100" y="-98425"/>
            <a:ext cx="4752975" cy="2806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9432" name="Line 40"/>
          <p:cNvSpPr>
            <a:spLocks noChangeShapeType="1"/>
          </p:cNvSpPr>
          <p:nvPr/>
        </p:nvSpPr>
        <p:spPr bwMode="auto">
          <a:xfrm>
            <a:off x="5867400" y="1412875"/>
            <a:ext cx="0" cy="863600"/>
          </a:xfrm>
          <a:prstGeom prst="line">
            <a:avLst/>
          </a:prstGeom>
          <a:noFill/>
          <a:ln w="28575">
            <a:solidFill>
              <a:srgbClr val="0000CC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9433" name="Text Box 41"/>
          <p:cNvSpPr txBox="1">
            <a:spLocks noChangeArrowheads="1"/>
          </p:cNvSpPr>
          <p:nvPr/>
        </p:nvSpPr>
        <p:spPr bwMode="auto">
          <a:xfrm>
            <a:off x="322263" y="4149725"/>
            <a:ext cx="3744912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>
                <a:solidFill>
                  <a:srgbClr val="0000CC"/>
                </a:solidFill>
              </a:rPr>
              <a:t>Mobil biru</a:t>
            </a:r>
            <a:r>
              <a:rPr lang="en-US" sz="2000"/>
              <a:t> ( GLB )</a:t>
            </a:r>
          </a:p>
          <a:p>
            <a:pPr>
              <a:spcBef>
                <a:spcPct val="0"/>
              </a:spcBef>
            </a:pPr>
            <a:r>
              <a:rPr lang="en-US" sz="2000"/>
              <a:t>S</a:t>
            </a:r>
            <a:r>
              <a:rPr lang="en-US" sz="2000" baseline="-25000"/>
              <a:t>M</a:t>
            </a:r>
            <a:r>
              <a:rPr lang="en-US" sz="2000"/>
              <a:t> = V x t</a:t>
            </a:r>
          </a:p>
          <a:p>
            <a:pPr>
              <a:spcBef>
                <a:spcPct val="0"/>
              </a:spcBef>
            </a:pPr>
            <a:r>
              <a:rPr lang="en-US" sz="2000"/>
              <a:t>   = 10 x t = 10t</a:t>
            </a:r>
          </a:p>
        </p:txBody>
      </p:sp>
      <p:sp>
        <p:nvSpPr>
          <p:cNvPr id="59434" name="Text Box 42"/>
          <p:cNvSpPr txBox="1">
            <a:spLocks noChangeArrowheads="1"/>
          </p:cNvSpPr>
          <p:nvPr/>
        </p:nvSpPr>
        <p:spPr bwMode="auto">
          <a:xfrm>
            <a:off x="250825" y="5126038"/>
            <a:ext cx="4537075" cy="1616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>
                <a:solidFill>
                  <a:srgbClr val="FF3300"/>
                </a:solidFill>
              </a:rPr>
              <a:t>Mobil merah</a:t>
            </a:r>
            <a:r>
              <a:rPr lang="en-US" sz="2000"/>
              <a:t> ( GLBB )</a:t>
            </a:r>
          </a:p>
          <a:p>
            <a:pPr>
              <a:spcBef>
                <a:spcPct val="0"/>
              </a:spcBef>
            </a:pPr>
            <a:r>
              <a:rPr lang="en-US" sz="2000"/>
              <a:t>Vo= 0</a:t>
            </a:r>
          </a:p>
          <a:p>
            <a:pPr>
              <a:spcBef>
                <a:spcPct val="0"/>
              </a:spcBef>
            </a:pPr>
            <a:r>
              <a:rPr lang="en-US" sz="2000"/>
              <a:t>a = </a:t>
            </a:r>
            <a:r>
              <a:rPr lang="en-US" sz="2000">
                <a:latin typeface="Symbol" pitchFamily="18" charset="2"/>
              </a:rPr>
              <a:t>D</a:t>
            </a:r>
            <a:r>
              <a:rPr lang="en-US" sz="2000"/>
              <a:t>V/</a:t>
            </a:r>
            <a:r>
              <a:rPr lang="en-US" sz="2000">
                <a:latin typeface="Symbol" pitchFamily="18" charset="2"/>
              </a:rPr>
              <a:t>D</a:t>
            </a:r>
            <a:r>
              <a:rPr lang="en-US" sz="2000"/>
              <a:t>t = 10/2,5 = 4</a:t>
            </a:r>
          </a:p>
          <a:p>
            <a:pPr>
              <a:spcBef>
                <a:spcPct val="0"/>
              </a:spcBef>
            </a:pPr>
            <a:r>
              <a:rPr lang="en-US" sz="2000"/>
              <a:t>S</a:t>
            </a:r>
            <a:r>
              <a:rPr lang="en-US" sz="2000" baseline="-25000"/>
              <a:t>B</a:t>
            </a:r>
            <a:r>
              <a:rPr lang="en-US" sz="2000"/>
              <a:t> = Vo.t + ½ at</a:t>
            </a:r>
            <a:r>
              <a:rPr lang="en-US" sz="2000" baseline="30000"/>
              <a:t>2 </a:t>
            </a:r>
            <a:r>
              <a:rPr lang="en-US" sz="2000"/>
              <a:t>= 0 + ½ 4.(t)</a:t>
            </a:r>
            <a:r>
              <a:rPr lang="en-US" sz="2000" baseline="30000"/>
              <a:t>2</a:t>
            </a:r>
          </a:p>
          <a:p>
            <a:pPr>
              <a:spcBef>
                <a:spcPct val="0"/>
              </a:spcBef>
            </a:pPr>
            <a:r>
              <a:rPr lang="en-US" sz="2000"/>
              <a:t>   = 2t</a:t>
            </a:r>
            <a:r>
              <a:rPr lang="en-US" sz="2000" baseline="30000"/>
              <a:t>2</a:t>
            </a:r>
          </a:p>
        </p:txBody>
      </p:sp>
      <p:sp>
        <p:nvSpPr>
          <p:cNvPr id="59435" name="Text Box 43"/>
          <p:cNvSpPr txBox="1">
            <a:spLocks noChangeArrowheads="1"/>
          </p:cNvSpPr>
          <p:nvPr/>
        </p:nvSpPr>
        <p:spPr bwMode="auto">
          <a:xfrm>
            <a:off x="179388" y="2852738"/>
            <a:ext cx="4321175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Memerlukan waktu berapa lama </a:t>
            </a:r>
            <a:r>
              <a:rPr lang="en-US" sz="2000">
                <a:solidFill>
                  <a:srgbClr val="FF3300"/>
                </a:solidFill>
              </a:rPr>
              <a:t>mobil merah</a:t>
            </a:r>
            <a:r>
              <a:rPr lang="en-US" sz="2000"/>
              <a:t> menyusul </a:t>
            </a:r>
            <a:r>
              <a:rPr lang="en-US" sz="2000">
                <a:solidFill>
                  <a:srgbClr val="0000CC"/>
                </a:solidFill>
              </a:rPr>
              <a:t>mobil biru</a:t>
            </a:r>
            <a:r>
              <a:rPr lang="en-US" sz="2000"/>
              <a:t>, serta berapa jauh jarak yang ditempuhnya</a:t>
            </a:r>
          </a:p>
        </p:txBody>
      </p:sp>
      <p:sp>
        <p:nvSpPr>
          <p:cNvPr id="59436" name="Text Box 44"/>
          <p:cNvSpPr txBox="1">
            <a:spLocks noChangeArrowheads="1"/>
          </p:cNvSpPr>
          <p:nvPr/>
        </p:nvSpPr>
        <p:spPr bwMode="auto">
          <a:xfrm>
            <a:off x="4500563" y="2914650"/>
            <a:ext cx="4537075" cy="3140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/>
              <a:t>Saat bertemu jarak yang ditempuh kedua mobil sama</a:t>
            </a:r>
          </a:p>
          <a:p>
            <a:pPr>
              <a:spcBef>
                <a:spcPct val="0"/>
              </a:spcBef>
            </a:pPr>
            <a:r>
              <a:rPr lang="en-US" sz="2000"/>
              <a:t>S</a:t>
            </a:r>
            <a:r>
              <a:rPr lang="en-US" sz="2000" baseline="-25000"/>
              <a:t>M</a:t>
            </a:r>
            <a:r>
              <a:rPr lang="en-US" sz="2000"/>
              <a:t> = S</a:t>
            </a:r>
            <a:r>
              <a:rPr lang="en-US" sz="2000" baseline="-25000"/>
              <a:t>B</a:t>
            </a:r>
            <a:r>
              <a:rPr lang="en-US" sz="2000"/>
              <a:t> </a:t>
            </a:r>
          </a:p>
          <a:p>
            <a:pPr>
              <a:spcBef>
                <a:spcPct val="0"/>
              </a:spcBef>
            </a:pPr>
            <a:r>
              <a:rPr lang="en-US" sz="2000"/>
              <a:t>10t = 2t</a:t>
            </a:r>
            <a:r>
              <a:rPr lang="en-US" sz="2000" baseline="30000"/>
              <a:t>2</a:t>
            </a:r>
            <a:endParaRPr lang="en-US" sz="2000"/>
          </a:p>
          <a:p>
            <a:pPr>
              <a:spcBef>
                <a:spcPct val="0"/>
              </a:spcBef>
            </a:pPr>
            <a:r>
              <a:rPr lang="en-US" sz="2000"/>
              <a:t>  t = 5</a:t>
            </a:r>
          </a:p>
          <a:p>
            <a:pPr>
              <a:spcBef>
                <a:spcPct val="0"/>
              </a:spcBef>
            </a:pPr>
            <a:r>
              <a:rPr lang="en-US" sz="2000"/>
              <a:t>Jadi mobil merah menyusul mobil biru setelah berjalan 5 sekon</a:t>
            </a:r>
          </a:p>
          <a:p>
            <a:pPr>
              <a:spcBef>
                <a:spcPct val="0"/>
              </a:spcBef>
            </a:pPr>
            <a:r>
              <a:rPr lang="en-US" sz="2000"/>
              <a:t>S</a:t>
            </a:r>
            <a:r>
              <a:rPr lang="en-US" sz="2000" baseline="-25000"/>
              <a:t>B</a:t>
            </a:r>
            <a:r>
              <a:rPr lang="en-US" sz="2000"/>
              <a:t> = ½ at</a:t>
            </a:r>
            <a:r>
              <a:rPr lang="en-US" sz="2000" baseline="30000"/>
              <a:t>2 </a:t>
            </a:r>
            <a:r>
              <a:rPr lang="en-US" sz="2000"/>
              <a:t>= ½ 4.(5)</a:t>
            </a:r>
            <a:r>
              <a:rPr lang="en-US" sz="2000" baseline="30000"/>
              <a:t>2 </a:t>
            </a:r>
            <a:r>
              <a:rPr lang="en-US" sz="2000"/>
              <a:t>= 50 m</a:t>
            </a:r>
          </a:p>
          <a:p>
            <a:pPr>
              <a:spcBef>
                <a:spcPct val="0"/>
              </a:spcBef>
            </a:pPr>
            <a:r>
              <a:rPr lang="en-US" sz="2000">
                <a:solidFill>
                  <a:srgbClr val="FF3300"/>
                </a:solidFill>
              </a:rPr>
              <a:t>Mobil merah</a:t>
            </a:r>
            <a:r>
              <a:rPr lang="en-US" sz="2000"/>
              <a:t> menyusul </a:t>
            </a:r>
            <a:r>
              <a:rPr lang="en-US" sz="2000">
                <a:solidFill>
                  <a:srgbClr val="0000CC"/>
                </a:solidFill>
              </a:rPr>
              <a:t>mobil biru</a:t>
            </a:r>
            <a:r>
              <a:rPr lang="en-US" sz="2000"/>
              <a:t> setelah berjalan sejauh 50 m</a:t>
            </a:r>
            <a:endParaRPr lang="en-US" sz="2000" baseline="30000"/>
          </a:p>
        </p:txBody>
      </p:sp>
      <p:sp>
        <p:nvSpPr>
          <p:cNvPr id="59437" name="Rectangle 45"/>
          <p:cNvSpPr>
            <a:spLocks noChangeArrowheads="1"/>
          </p:cNvSpPr>
          <p:nvPr/>
        </p:nvSpPr>
        <p:spPr bwMode="auto">
          <a:xfrm>
            <a:off x="5861050" y="1677988"/>
            <a:ext cx="1087438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latin typeface="Symbol" pitchFamily="18" charset="2"/>
              </a:rPr>
              <a:t>D</a:t>
            </a:r>
            <a:r>
              <a:rPr lang="en-US" sz="1000"/>
              <a:t>V=10 m/s</a:t>
            </a:r>
          </a:p>
        </p:txBody>
      </p:sp>
      <p:sp>
        <p:nvSpPr>
          <p:cNvPr id="59438" name="Line 46"/>
          <p:cNvSpPr>
            <a:spLocks noChangeShapeType="1"/>
          </p:cNvSpPr>
          <p:nvPr/>
        </p:nvSpPr>
        <p:spPr bwMode="auto">
          <a:xfrm>
            <a:off x="5219700" y="2205038"/>
            <a:ext cx="647700" cy="0"/>
          </a:xfrm>
          <a:prstGeom prst="line">
            <a:avLst/>
          </a:prstGeom>
          <a:noFill/>
          <a:ln w="9525">
            <a:solidFill>
              <a:srgbClr val="0000CC"/>
            </a:solidFill>
            <a:round/>
            <a:headEnd type="triangle" w="med" len="med"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9439" name="Rectangle 47"/>
          <p:cNvSpPr>
            <a:spLocks noChangeArrowheads="1"/>
          </p:cNvSpPr>
          <p:nvPr/>
        </p:nvSpPr>
        <p:spPr bwMode="auto">
          <a:xfrm>
            <a:off x="5219700" y="1989138"/>
            <a:ext cx="747713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000">
                <a:latin typeface="Symbol" pitchFamily="18" charset="2"/>
              </a:rPr>
              <a:t>D</a:t>
            </a:r>
            <a:r>
              <a:rPr lang="en-US" sz="1000"/>
              <a:t>t=2,5s</a:t>
            </a:r>
          </a:p>
        </p:txBody>
      </p:sp>
      <p:sp>
        <p:nvSpPr>
          <p:cNvPr id="59440" name="AutoShape 4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59788" y="6308725"/>
            <a:ext cx="360362" cy="360363"/>
          </a:xfrm>
          <a:prstGeom prst="actionButtonForwardNex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9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59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2000"/>
                                        <p:tgtEl>
                                          <p:spTgt spid="59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9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9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59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9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9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59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9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59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3000"/>
                                        <p:tgtEl>
                                          <p:spTgt spid="59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59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59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3000"/>
                                        <p:tgtEl>
                                          <p:spTgt spid="59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9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9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59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59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59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3000"/>
                                        <p:tgtEl>
                                          <p:spTgt spid="59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59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59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3000"/>
                                        <p:tgtEl>
                                          <p:spTgt spid="59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0" fill="hold"/>
                                        <p:tgtEl>
                                          <p:spTgt spid="59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0" fill="hold"/>
                                        <p:tgtEl>
                                          <p:spTgt spid="59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3000"/>
                                        <p:tgtEl>
                                          <p:spTgt spid="59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0" fill="hold"/>
                                        <p:tgtEl>
                                          <p:spTgt spid="59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0" fill="hold"/>
                                        <p:tgtEl>
                                          <p:spTgt spid="59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3000"/>
                                        <p:tgtEl>
                                          <p:spTgt spid="59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9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"/>
                            </p:stCondLst>
                            <p:childTnLst>
                              <p:par>
                                <p:cTn id="10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0" fill="hold"/>
                                        <p:tgtEl>
                                          <p:spTgt spid="59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59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59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59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750"/>
                            </p:stCondLst>
                            <p:childTnLst>
                              <p:par>
                                <p:cTn id="10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59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59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 fill="hold"/>
                                        <p:tgtEl>
                                          <p:spTgt spid="59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0" fill="hold"/>
                                        <p:tgtEl>
                                          <p:spTgt spid="59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350"/>
                            </p:stCondLst>
                            <p:childTnLst>
                              <p:par>
                                <p:cTn id="11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3000" fill="hold"/>
                                        <p:tgtEl>
                                          <p:spTgt spid="59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0" fill="hold"/>
                                        <p:tgtEl>
                                          <p:spTgt spid="59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0" fill="hold"/>
                                        <p:tgtEl>
                                          <p:spTgt spid="59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0" fill="hold"/>
                                        <p:tgtEl>
                                          <p:spTgt spid="59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9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9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9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50"/>
                            </p:stCondLst>
                            <p:childTnLst>
                              <p:par>
                                <p:cTn id="12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3000" fill="hold"/>
                                        <p:tgtEl>
                                          <p:spTgt spid="59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000" fill="hold"/>
                                        <p:tgtEl>
                                          <p:spTgt spid="59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0" fill="hold"/>
                                        <p:tgtEl>
                                          <p:spTgt spid="59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0" fill="hold"/>
                                        <p:tgtEl>
                                          <p:spTgt spid="59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9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9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50"/>
                            </p:stCondLst>
                            <p:childTnLst>
                              <p:par>
                                <p:cTn id="14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9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9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59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32" grpId="0" animBg="1"/>
      <p:bldP spid="59433" grpId="0" build="p"/>
      <p:bldP spid="59434" grpId="0" build="p"/>
      <p:bldP spid="59435" grpId="0" build="p"/>
      <p:bldP spid="59436" grpId="0" build="p"/>
      <p:bldP spid="59437" grpId="0"/>
      <p:bldP spid="59438" grpId="0" animBg="1"/>
      <p:bldP spid="59439" grpId="0"/>
      <p:bldP spid="594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3" name="Picture 9" descr="covered_wagon_horses_md_wht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4425" y="908050"/>
            <a:ext cx="14954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7" descr="pvpa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" y="1773238"/>
            <a:ext cx="408146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11"/>
          <p:cNvSpPr>
            <a:spLocks noChangeArrowheads="1"/>
          </p:cNvSpPr>
          <p:nvPr/>
        </p:nvSpPr>
        <p:spPr bwMode="auto">
          <a:xfrm>
            <a:off x="77788" y="3114675"/>
            <a:ext cx="3938587" cy="2587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7174" name="Rectangle 12"/>
          <p:cNvSpPr>
            <a:spLocks noChangeArrowheads="1"/>
          </p:cNvSpPr>
          <p:nvPr/>
        </p:nvSpPr>
        <p:spPr bwMode="auto">
          <a:xfrm>
            <a:off x="169863" y="3444875"/>
            <a:ext cx="328612" cy="14446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7175" name="Rectangle 13"/>
          <p:cNvSpPr>
            <a:spLocks noChangeArrowheads="1"/>
          </p:cNvSpPr>
          <p:nvPr/>
        </p:nvSpPr>
        <p:spPr bwMode="auto">
          <a:xfrm>
            <a:off x="125413" y="3373438"/>
            <a:ext cx="7032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000">
                <a:solidFill>
                  <a:srgbClr val="FF3300"/>
                </a:solidFill>
                <a:latin typeface="Arial" charset="0"/>
              </a:rPr>
              <a:t>Jarak (s)</a:t>
            </a:r>
          </a:p>
        </p:txBody>
      </p:sp>
      <p:sp>
        <p:nvSpPr>
          <p:cNvPr id="7176" name="Rectangle 14"/>
          <p:cNvSpPr>
            <a:spLocks noChangeArrowheads="1"/>
          </p:cNvSpPr>
          <p:nvPr/>
        </p:nvSpPr>
        <p:spPr bwMode="auto">
          <a:xfrm>
            <a:off x="1530350" y="3444875"/>
            <a:ext cx="328613" cy="144463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7177" name="Rectangle 15"/>
          <p:cNvSpPr>
            <a:spLocks noChangeArrowheads="1"/>
          </p:cNvSpPr>
          <p:nvPr/>
        </p:nvSpPr>
        <p:spPr bwMode="auto">
          <a:xfrm>
            <a:off x="2843213" y="3444875"/>
            <a:ext cx="515937" cy="101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sp>
        <p:nvSpPr>
          <p:cNvPr id="7178" name="Rectangle 16"/>
          <p:cNvSpPr>
            <a:spLocks noChangeArrowheads="1"/>
          </p:cNvSpPr>
          <p:nvPr/>
        </p:nvSpPr>
        <p:spPr bwMode="auto">
          <a:xfrm>
            <a:off x="1484313" y="3373438"/>
            <a:ext cx="99218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000">
                <a:solidFill>
                  <a:srgbClr val="FF3300"/>
                </a:solidFill>
                <a:latin typeface="Arial" charset="0"/>
              </a:rPr>
              <a:t>kecepatan (v)</a:t>
            </a:r>
          </a:p>
        </p:txBody>
      </p:sp>
      <p:sp>
        <p:nvSpPr>
          <p:cNvPr id="7179" name="Rectangle 17"/>
          <p:cNvSpPr>
            <a:spLocks noChangeArrowheads="1"/>
          </p:cNvSpPr>
          <p:nvPr/>
        </p:nvSpPr>
        <p:spPr bwMode="auto">
          <a:xfrm>
            <a:off x="2813050" y="3373438"/>
            <a:ext cx="1055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1000">
                <a:solidFill>
                  <a:srgbClr val="FF3300"/>
                </a:solidFill>
                <a:latin typeface="Arial" charset="0"/>
              </a:rPr>
              <a:t>Percepatan (a)</a:t>
            </a:r>
          </a:p>
        </p:txBody>
      </p:sp>
      <p:sp>
        <p:nvSpPr>
          <p:cNvPr id="7180" name="Rectangle 18"/>
          <p:cNvSpPr>
            <a:spLocks noChangeArrowheads="1"/>
          </p:cNvSpPr>
          <p:nvPr/>
        </p:nvSpPr>
        <p:spPr bwMode="auto">
          <a:xfrm>
            <a:off x="-36513" y="3170238"/>
            <a:ext cx="125095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>
                <a:latin typeface="Arial" charset="0"/>
              </a:rPr>
              <a:t>Jarak (s) – waktu (t)</a:t>
            </a:r>
          </a:p>
        </p:txBody>
      </p:sp>
      <p:sp>
        <p:nvSpPr>
          <p:cNvPr id="7181" name="Rectangle 19"/>
          <p:cNvSpPr>
            <a:spLocks noChangeArrowheads="1"/>
          </p:cNvSpPr>
          <p:nvPr/>
        </p:nvSpPr>
        <p:spPr bwMode="auto">
          <a:xfrm>
            <a:off x="1258888" y="3141663"/>
            <a:ext cx="15113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>
                <a:latin typeface="Arial" charset="0"/>
              </a:rPr>
              <a:t>kecepatan (v) – waktu (t)</a:t>
            </a:r>
          </a:p>
        </p:txBody>
      </p:sp>
      <p:sp>
        <p:nvSpPr>
          <p:cNvPr id="7182" name="Rectangle 20"/>
          <p:cNvSpPr>
            <a:spLocks noChangeArrowheads="1"/>
          </p:cNvSpPr>
          <p:nvPr/>
        </p:nvSpPr>
        <p:spPr bwMode="auto">
          <a:xfrm>
            <a:off x="2617788" y="3141663"/>
            <a:ext cx="15938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>
                <a:latin typeface="Arial" charset="0"/>
              </a:rPr>
              <a:t> percepatan (a) – waktu (t)</a:t>
            </a:r>
          </a:p>
        </p:txBody>
      </p:sp>
      <p:sp>
        <p:nvSpPr>
          <p:cNvPr id="11286" name="Text Box 22"/>
          <p:cNvSpPr txBox="1">
            <a:spLocks noChangeArrowheads="1"/>
          </p:cNvSpPr>
          <p:nvPr/>
        </p:nvSpPr>
        <p:spPr bwMode="auto">
          <a:xfrm>
            <a:off x="468313" y="188913"/>
            <a:ext cx="7920037" cy="6413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00">
                <a:solidFill>
                  <a:srgbClr val="FF3300"/>
                </a:solidFill>
                <a:latin typeface="Arial" charset="0"/>
              </a:rPr>
              <a:t>GRAFIK PADA GERAK LURUS  BERUBAH BERATURAN (GLBB)</a:t>
            </a:r>
          </a:p>
          <a:p>
            <a:pPr algn="ctr">
              <a:spcBef>
                <a:spcPct val="0"/>
              </a:spcBef>
            </a:pPr>
            <a:r>
              <a:rPr lang="en-US" sz="1800">
                <a:solidFill>
                  <a:srgbClr val="FF3300"/>
                </a:solidFill>
                <a:latin typeface="Arial" charset="0"/>
              </a:rPr>
              <a:t>di  Percepat ( a + )</a:t>
            </a:r>
          </a:p>
        </p:txBody>
      </p:sp>
      <p:sp>
        <p:nvSpPr>
          <p:cNvPr id="7184" name="Text Box 23"/>
          <p:cNvSpPr txBox="1">
            <a:spLocks noChangeArrowheads="1"/>
          </p:cNvSpPr>
          <p:nvPr/>
        </p:nvSpPr>
        <p:spPr bwMode="auto">
          <a:xfrm>
            <a:off x="106363" y="4797425"/>
            <a:ext cx="1225550" cy="284163"/>
          </a:xfrm>
          <a:prstGeom prst="rect">
            <a:avLst/>
          </a:prstGeom>
          <a:noFill/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dirty="0">
                <a:latin typeface="Arial" charset="0"/>
              </a:rPr>
              <a:t>X =Vo.t+½ at</a:t>
            </a:r>
            <a:r>
              <a:rPr lang="en-US" sz="1200" baseline="30000" dirty="0">
                <a:latin typeface="Arial" charset="0"/>
              </a:rPr>
              <a:t>2</a:t>
            </a:r>
          </a:p>
        </p:txBody>
      </p:sp>
      <p:sp>
        <p:nvSpPr>
          <p:cNvPr id="7185" name="Text Box 24"/>
          <p:cNvSpPr txBox="1">
            <a:spLocks noChangeArrowheads="1"/>
          </p:cNvSpPr>
          <p:nvPr/>
        </p:nvSpPr>
        <p:spPr bwMode="auto">
          <a:xfrm>
            <a:off x="1476375" y="4797425"/>
            <a:ext cx="1081088" cy="284163"/>
          </a:xfrm>
          <a:prstGeom prst="rect">
            <a:avLst/>
          </a:prstGeom>
          <a:noFill/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>
                <a:latin typeface="Arial" charset="0"/>
              </a:rPr>
              <a:t>V = Vo +  at</a:t>
            </a:r>
            <a:endParaRPr lang="en-US" sz="1200" baseline="30000">
              <a:latin typeface="Arial" charset="0"/>
            </a:endParaRPr>
          </a:p>
        </p:txBody>
      </p:sp>
      <p:sp>
        <p:nvSpPr>
          <p:cNvPr id="7186" name="Text Box 25"/>
          <p:cNvSpPr txBox="1">
            <a:spLocks noChangeArrowheads="1"/>
          </p:cNvSpPr>
          <p:nvPr/>
        </p:nvSpPr>
        <p:spPr bwMode="auto">
          <a:xfrm>
            <a:off x="2771775" y="4797425"/>
            <a:ext cx="1223963" cy="284163"/>
          </a:xfrm>
          <a:prstGeom prst="rect">
            <a:avLst/>
          </a:prstGeom>
          <a:noFill/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>
                <a:latin typeface="Arial" charset="0"/>
              </a:rPr>
              <a:t>a = (V/Vo) : t</a:t>
            </a:r>
            <a:endParaRPr lang="en-US" sz="1200" baseline="30000">
              <a:latin typeface="Arial" charset="0"/>
            </a:endParaRP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1406525" y="5419725"/>
            <a:ext cx="1365250" cy="314325"/>
          </a:xfrm>
          <a:prstGeom prst="rect">
            <a:avLst/>
          </a:prstGeom>
          <a:noFill/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>
                <a:latin typeface="Arial" charset="0"/>
              </a:rPr>
              <a:t>Vo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 = V</a:t>
            </a:r>
            <a:r>
              <a:rPr lang="en-US" sz="1400" baseline="30000">
                <a:latin typeface="Arial" charset="0"/>
              </a:rPr>
              <a:t>2</a:t>
            </a:r>
            <a:r>
              <a:rPr lang="en-US" sz="1400">
                <a:latin typeface="Arial" charset="0"/>
              </a:rPr>
              <a:t>+ 2a.s</a:t>
            </a:r>
          </a:p>
        </p:txBody>
      </p:sp>
      <p:sp>
        <p:nvSpPr>
          <p:cNvPr id="7188" name="AutoShape 3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431800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</p:spTree>
    <p:controls>
      <p:control spid="67586" name="ShockwaveFlash1" r:id="rId2" imgW="4824153" imgH="3670551"/>
    </p:controls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7341E-6 L 0.55607 0.0032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emph" presetSubtype="1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hsl" dir="ccw">
                                      <p:cBhvr override="childStyle">
                                        <p:cTn id="8" dur="10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6" grpId="0" animBg="1"/>
      <p:bldP spid="1129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431800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</p:spTree>
    <p:controls>
      <p:control spid="68610" name="ShockwaveFlash2" r:id="rId2" imgW="6336686" imgH="6047619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WordArt 4"/>
          <p:cNvSpPr>
            <a:spLocks noChangeArrowheads="1" noChangeShapeType="1" noTextEdit="1"/>
          </p:cNvSpPr>
          <p:nvPr/>
        </p:nvSpPr>
        <p:spPr bwMode="auto">
          <a:xfrm>
            <a:off x="396875" y="188913"/>
            <a:ext cx="84963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Percoban  menghitung  percepatan</a:t>
            </a:r>
          </a:p>
        </p:txBody>
      </p:sp>
      <p:sp>
        <p:nvSpPr>
          <p:cNvPr id="9220" name="AutoShape 5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431800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</p:spTree>
    <p:controls>
      <p:control spid="69634" name="ShockwaveFlash1" r:id="rId2" imgW="5545791" imgH="5054469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WordArt 10"/>
          <p:cNvSpPr>
            <a:spLocks noChangeArrowheads="1" noChangeShapeType="1" noTextEdit="1"/>
          </p:cNvSpPr>
          <p:nvPr/>
        </p:nvSpPr>
        <p:spPr bwMode="auto">
          <a:xfrm>
            <a:off x="7524750" y="1628775"/>
            <a:ext cx="13906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GLBB</a:t>
            </a:r>
          </a:p>
        </p:txBody>
      </p:sp>
      <p:sp>
        <p:nvSpPr>
          <p:cNvPr id="10245" name="AutoShape 1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72450" y="6308725"/>
            <a:ext cx="431800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</p:spTree>
    <p:controls>
      <p:control spid="70658" name="ShockwaveFlash1" r:id="rId2" imgW="6960063" imgH="3623841"/>
      <p:control spid="70659" name="ShockwaveFlash2" r:id="rId3" imgW="7632610" imgH="2984110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 rot="5400000">
            <a:off x="5133975" y="3054351"/>
            <a:ext cx="5934075" cy="4318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menghitung percepatan</a:t>
            </a:r>
          </a:p>
        </p:txBody>
      </p:sp>
      <p:sp>
        <p:nvSpPr>
          <p:cNvPr id="11268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461375" y="6308725"/>
            <a:ext cx="431800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</p:spTree>
    <p:controls>
      <p:control spid="71682" name="ShockwaveFlash1" r:id="rId2" imgW="6298571" imgH="5054469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WordArt 5" descr="Sand"/>
          <p:cNvSpPr>
            <a:spLocks noChangeArrowheads="1" noChangeShapeType="1" noTextEdit="1"/>
          </p:cNvSpPr>
          <p:nvPr/>
        </p:nvSpPr>
        <p:spPr bwMode="auto">
          <a:xfrm rot="5400000">
            <a:off x="-1874837" y="2957513"/>
            <a:ext cx="4305300" cy="3810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n-US" sz="3600" kern="10">
                <a:ln w="12700">
                  <a:solidFill>
                    <a:srgbClr val="C4B596"/>
                  </a:solidFill>
                  <a:round/>
                  <a:headEnd/>
                  <a:tailEnd/>
                </a:ln>
                <a:blipFill dpi="0" rotWithShape="0">
                  <a:blip r:embed="rId5"/>
                  <a:srcRect/>
                  <a:tile tx="0" ty="0" sx="100000" sy="100000" flip="none" algn="tl"/>
                </a:blipFill>
                <a:effectLst>
                  <a:outerShdw dist="53882" dir="2700000" algn="ctr" rotWithShape="0">
                    <a:srgbClr val="CBCBCB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percepatan tetap</a:t>
            </a: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9467850" y="549275"/>
            <a:ext cx="2160588" cy="703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Vo=40 kmh</a:t>
            </a:r>
            <a:r>
              <a:rPr lang="en-US" sz="1600" baseline="30000"/>
              <a:t>-1</a:t>
            </a:r>
            <a:r>
              <a:rPr lang="en-US" sz="1600"/>
              <a:t> </a:t>
            </a:r>
          </a:p>
          <a:p>
            <a:r>
              <a:rPr lang="en-US" sz="1600"/>
              <a:t>V=40 kmh</a:t>
            </a:r>
            <a:r>
              <a:rPr lang="en-US" sz="1600" baseline="30000"/>
              <a:t>-1</a:t>
            </a:r>
          </a:p>
        </p:txBody>
      </p:sp>
      <p:sp>
        <p:nvSpPr>
          <p:cNvPr id="12294" name="AutoShape 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316913" y="6237288"/>
            <a:ext cx="503237" cy="433387"/>
          </a:xfrm>
          <a:prstGeom prst="actionButtonBeginning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</p:spTree>
    <p:controls>
      <p:control spid="72706" name="ShockwaveFlash1" r:id="rId2" imgW="6603494" imgH="2616279"/>
      <p:control spid="72707" name="ShockwaveFlash2" r:id="rId3" imgW="5401429" imgH="3563790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331913" y="2492375"/>
            <a:ext cx="5761037" cy="3168650"/>
            <a:chOff x="612" y="890"/>
            <a:chExt cx="3629" cy="1996"/>
          </a:xfrm>
        </p:grpSpPr>
        <p:pic>
          <p:nvPicPr>
            <p:cNvPr id="40973" name="Picture 3" descr="pvna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12" y="890"/>
              <a:ext cx="3629" cy="1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4" name="Rectangle 12"/>
            <p:cNvSpPr>
              <a:spLocks noChangeArrowheads="1"/>
            </p:cNvSpPr>
            <p:nvPr/>
          </p:nvSpPr>
          <p:spPr bwMode="auto">
            <a:xfrm>
              <a:off x="703" y="1797"/>
              <a:ext cx="344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0975" name="Rectangle 13"/>
            <p:cNvSpPr>
              <a:spLocks noChangeArrowheads="1"/>
            </p:cNvSpPr>
            <p:nvPr/>
          </p:nvSpPr>
          <p:spPr bwMode="auto">
            <a:xfrm>
              <a:off x="793" y="2024"/>
              <a:ext cx="318" cy="9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0976" name="Rectangle 9"/>
            <p:cNvSpPr>
              <a:spLocks noChangeArrowheads="1"/>
            </p:cNvSpPr>
            <p:nvPr/>
          </p:nvSpPr>
          <p:spPr bwMode="auto">
            <a:xfrm>
              <a:off x="748" y="1979"/>
              <a:ext cx="44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000">
                  <a:solidFill>
                    <a:srgbClr val="FF3300"/>
                  </a:solidFill>
                  <a:latin typeface="Arial" charset="0"/>
                </a:rPr>
                <a:t>Jarak (s)</a:t>
              </a:r>
            </a:p>
          </p:txBody>
        </p:sp>
        <p:sp>
          <p:nvSpPr>
            <p:cNvPr id="40977" name="Rectangle 15"/>
            <p:cNvSpPr>
              <a:spLocks noChangeArrowheads="1"/>
            </p:cNvSpPr>
            <p:nvPr/>
          </p:nvSpPr>
          <p:spPr bwMode="auto">
            <a:xfrm>
              <a:off x="1973" y="2024"/>
              <a:ext cx="318" cy="9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0978" name="Rectangle 16"/>
            <p:cNvSpPr>
              <a:spLocks noChangeArrowheads="1"/>
            </p:cNvSpPr>
            <p:nvPr/>
          </p:nvSpPr>
          <p:spPr bwMode="auto">
            <a:xfrm>
              <a:off x="3152" y="2024"/>
              <a:ext cx="454" cy="9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40979" name="Rectangle 10"/>
            <p:cNvSpPr>
              <a:spLocks noChangeArrowheads="1"/>
            </p:cNvSpPr>
            <p:nvPr/>
          </p:nvSpPr>
          <p:spPr bwMode="auto">
            <a:xfrm>
              <a:off x="1927" y="1979"/>
              <a:ext cx="62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000">
                  <a:solidFill>
                    <a:srgbClr val="FF3300"/>
                  </a:solidFill>
                  <a:latin typeface="Arial" charset="0"/>
                </a:rPr>
                <a:t>kecepatan (v)</a:t>
              </a:r>
            </a:p>
          </p:txBody>
        </p:sp>
        <p:sp>
          <p:nvSpPr>
            <p:cNvPr id="40980" name="Rectangle 11"/>
            <p:cNvSpPr>
              <a:spLocks noChangeArrowheads="1"/>
            </p:cNvSpPr>
            <p:nvPr/>
          </p:nvSpPr>
          <p:spPr bwMode="auto">
            <a:xfrm>
              <a:off x="3107" y="1979"/>
              <a:ext cx="66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sz="1000">
                  <a:solidFill>
                    <a:srgbClr val="FF3300"/>
                  </a:solidFill>
                  <a:latin typeface="Arial" charset="0"/>
                </a:rPr>
                <a:t>Percepatan (a)</a:t>
              </a:r>
            </a:p>
          </p:txBody>
        </p:sp>
        <p:sp>
          <p:nvSpPr>
            <p:cNvPr id="40981" name="Rectangle 26"/>
            <p:cNvSpPr>
              <a:spLocks noChangeArrowheads="1"/>
            </p:cNvSpPr>
            <p:nvPr/>
          </p:nvSpPr>
          <p:spPr bwMode="auto">
            <a:xfrm>
              <a:off x="657" y="1825"/>
              <a:ext cx="86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>
                  <a:latin typeface="Arial" charset="0"/>
                </a:rPr>
                <a:t>Jarak (s) – waktu (t)</a:t>
              </a:r>
            </a:p>
          </p:txBody>
        </p:sp>
        <p:sp>
          <p:nvSpPr>
            <p:cNvPr id="40982" name="Rectangle 27"/>
            <p:cNvSpPr>
              <a:spLocks noChangeArrowheads="1"/>
            </p:cNvSpPr>
            <p:nvPr/>
          </p:nvSpPr>
          <p:spPr bwMode="auto">
            <a:xfrm>
              <a:off x="1837" y="1825"/>
              <a:ext cx="10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>
                  <a:latin typeface="Arial" charset="0"/>
                </a:rPr>
                <a:t>kecepatan (v) – waktu (t)</a:t>
              </a:r>
            </a:p>
          </p:txBody>
        </p:sp>
        <p:sp>
          <p:nvSpPr>
            <p:cNvPr id="40983" name="Rectangle 28"/>
            <p:cNvSpPr>
              <a:spLocks noChangeArrowheads="1"/>
            </p:cNvSpPr>
            <p:nvPr/>
          </p:nvSpPr>
          <p:spPr bwMode="auto">
            <a:xfrm>
              <a:off x="3061" y="1825"/>
              <a:ext cx="110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>
                  <a:latin typeface="Arial" charset="0"/>
                </a:rPr>
                <a:t> percepatan (a) – waktu (t)</a:t>
              </a:r>
            </a:p>
          </p:txBody>
        </p:sp>
      </p:grp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468313" y="333375"/>
            <a:ext cx="7920037" cy="6413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00">
                <a:solidFill>
                  <a:srgbClr val="FF3300"/>
                </a:solidFill>
                <a:latin typeface="Arial" charset="0"/>
              </a:rPr>
              <a:t>GRAFIK PADA GERAK LURUS  BERUBAH BERATURAN (GLBB)</a:t>
            </a:r>
          </a:p>
          <a:p>
            <a:pPr algn="ctr">
              <a:spcBef>
                <a:spcPct val="0"/>
              </a:spcBef>
            </a:pPr>
            <a:r>
              <a:rPr lang="en-US" sz="1800">
                <a:solidFill>
                  <a:srgbClr val="FF3300"/>
                </a:solidFill>
                <a:latin typeface="Arial" charset="0"/>
              </a:rPr>
              <a:t>di  Perlambat ( a - )</a:t>
            </a:r>
          </a:p>
        </p:txBody>
      </p:sp>
      <p:pic>
        <p:nvPicPr>
          <p:cNvPr id="10282" name="Picture 42" descr="mouse_running_fast_sm_wht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1700213"/>
            <a:ext cx="6000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1474788" y="5795963"/>
            <a:ext cx="5473700" cy="369887"/>
            <a:chOff x="929" y="3651"/>
            <a:chExt cx="3448" cy="233"/>
          </a:xfrm>
        </p:grpSpPr>
        <p:sp>
          <p:nvSpPr>
            <p:cNvPr id="40970" name="Text Box 45"/>
            <p:cNvSpPr txBox="1">
              <a:spLocks noChangeArrowheads="1"/>
            </p:cNvSpPr>
            <p:nvPr/>
          </p:nvSpPr>
          <p:spPr bwMode="auto">
            <a:xfrm>
              <a:off x="929" y="3651"/>
              <a:ext cx="1089" cy="218"/>
            </a:xfrm>
            <a:prstGeom prst="rect">
              <a:avLst/>
            </a:prstGeom>
            <a:noFill/>
            <a:ln w="9525">
              <a:solidFill>
                <a:srgbClr val="6600C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>
                  <a:latin typeface="Arial" charset="0"/>
                </a:rPr>
                <a:t>X = Vo.t - ½ at</a:t>
              </a:r>
              <a:r>
                <a:rPr lang="en-US" sz="1600" baseline="30000">
                  <a:latin typeface="Arial" charset="0"/>
                </a:rPr>
                <a:t>2</a:t>
              </a:r>
            </a:p>
          </p:txBody>
        </p:sp>
        <p:sp>
          <p:nvSpPr>
            <p:cNvPr id="40971" name="Text Box 46"/>
            <p:cNvSpPr txBox="1">
              <a:spLocks noChangeArrowheads="1"/>
            </p:cNvSpPr>
            <p:nvPr/>
          </p:nvSpPr>
          <p:spPr bwMode="auto">
            <a:xfrm>
              <a:off x="2245" y="3666"/>
              <a:ext cx="862" cy="218"/>
            </a:xfrm>
            <a:prstGeom prst="rect">
              <a:avLst/>
            </a:prstGeom>
            <a:noFill/>
            <a:ln w="9525">
              <a:solidFill>
                <a:srgbClr val="6600C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>
                  <a:latin typeface="Arial" charset="0"/>
                </a:rPr>
                <a:t>V = Vo -  at</a:t>
              </a:r>
              <a:endParaRPr lang="en-US" sz="1600" baseline="30000">
                <a:latin typeface="Arial" charset="0"/>
              </a:endParaRPr>
            </a:p>
          </p:txBody>
        </p:sp>
        <p:sp>
          <p:nvSpPr>
            <p:cNvPr id="40972" name="Text Box 47"/>
            <p:cNvSpPr txBox="1">
              <a:spLocks noChangeArrowheads="1"/>
            </p:cNvSpPr>
            <p:nvPr/>
          </p:nvSpPr>
          <p:spPr bwMode="auto">
            <a:xfrm>
              <a:off x="3424" y="3666"/>
              <a:ext cx="953" cy="218"/>
            </a:xfrm>
            <a:prstGeom prst="rect">
              <a:avLst/>
            </a:prstGeom>
            <a:noFill/>
            <a:ln w="9525">
              <a:solidFill>
                <a:srgbClr val="6600C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>
                  <a:latin typeface="Arial" charset="0"/>
                </a:rPr>
                <a:t>a = (V/Vo) : t</a:t>
              </a:r>
              <a:endParaRPr lang="en-US" sz="1600" baseline="30000">
                <a:latin typeface="Arial" charset="0"/>
              </a:endParaRPr>
            </a:p>
          </p:txBody>
        </p:sp>
      </p:grpSp>
      <p:sp>
        <p:nvSpPr>
          <p:cNvPr id="10289" name="Rectangle 49"/>
          <p:cNvSpPr>
            <a:spLocks noChangeArrowheads="1"/>
          </p:cNvSpPr>
          <p:nvPr/>
        </p:nvSpPr>
        <p:spPr bwMode="auto">
          <a:xfrm>
            <a:off x="7350125" y="4652963"/>
            <a:ext cx="1497013" cy="346075"/>
          </a:xfrm>
          <a:prstGeom prst="rect">
            <a:avLst/>
          </a:prstGeom>
          <a:noFill/>
          <a:ln w="9525">
            <a:solidFill>
              <a:srgbClr val="6600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>
                <a:latin typeface="Arial" charset="0"/>
              </a:rPr>
              <a:t>V</a:t>
            </a:r>
            <a:r>
              <a:rPr lang="en-US" sz="1600" baseline="30000">
                <a:latin typeface="Arial" charset="0"/>
              </a:rPr>
              <a:t>2</a:t>
            </a:r>
            <a:r>
              <a:rPr lang="en-US" sz="1600">
                <a:latin typeface="Arial" charset="0"/>
              </a:rPr>
              <a:t> = Vo</a:t>
            </a:r>
            <a:r>
              <a:rPr lang="en-US" sz="1600" baseline="30000">
                <a:latin typeface="Arial" charset="0"/>
              </a:rPr>
              <a:t>2</a:t>
            </a:r>
            <a:r>
              <a:rPr lang="en-US" sz="1600">
                <a:latin typeface="Arial" charset="0"/>
              </a:rPr>
              <a:t>- 2a.s</a:t>
            </a:r>
          </a:p>
        </p:txBody>
      </p:sp>
      <p:sp>
        <p:nvSpPr>
          <p:cNvPr id="10290" name="AutoShape 5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532813" y="6453188"/>
            <a:ext cx="287337" cy="2889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d-ID"/>
          </a:p>
        </p:txBody>
      </p:sp>
      <p:pic>
        <p:nvPicPr>
          <p:cNvPr id="10291" name="Picture 51" descr="y-felix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2063" y="6221413"/>
            <a:ext cx="219075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hsl" dir="ccw">
                                      <p:cBhvr override="childStyle">
                                        <p:cTn id="6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62428E-7 L 0.47118 -0.00092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9" grpId="0" animBg="1"/>
      <p:bldP spid="10289" grpId="0" animBg="1"/>
      <p:bldP spid="1029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1"/>
            <a:ext cx="5715040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SOAL DARI TEMAN</a:t>
            </a:r>
          </a:p>
        </p:txBody>
      </p:sp>
      <p:sp>
        <p:nvSpPr>
          <p:cNvPr id="3" name="Rectangle 2"/>
          <p:cNvSpPr/>
          <p:nvPr/>
        </p:nvSpPr>
        <p:spPr>
          <a:xfrm>
            <a:off x="285720" y="579358"/>
            <a:ext cx="842968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Sebuah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mobil kecepatan awal 13 m/s kemudian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meningkat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menjadi 31 m/s dalam selang waktu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detik. Berapakah percepatan mobil tersebut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Sebuah mobil mula-mula diam, setelah 8 detik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mobil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tersebut kecepatannya 72km/jam. Hitunglah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berapa 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jarak yang ditempuh saat itu</a:t>
            </a: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id-I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Pak Darto belajar menyetir mobil. Setelah beberapa saat (di titik A), Pak Darto menginjak pedal gas sehingga mobil bergerak dengan kelajuan awal 8 m/s, kemudian Pak Darto mengerem sehingga kelajuannya menjadi 6 m/s. Setelah menempuh jarak 70 m (mobil di titik B), mobil masih bergerak hingga berhenti di titik C. Jika perlambatan mobil tetap, tentukan jarak BC</a:t>
            </a:r>
            <a:r>
              <a:rPr lang="id-I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id-ID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Roket yang di bawa oleh pesawat mula-mula bergerak dengan kecepatan tetap sebesar 5 m/s². Setelah diluncurkan, kecepatannya berubah menjadu 360 km/jam dalam waktu 5 sekon. Berapakah kecepatan pesawat mula-mula?</a:t>
            </a:r>
          </a:p>
          <a:p>
            <a:pPr marL="342900" indent="-342900">
              <a:buAutoNum type="arabicPeriod"/>
            </a:pPr>
            <a:endParaRPr lang="id-ID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642918"/>
            <a:ext cx="8286808" cy="10156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/>
              <a:t>5.</a:t>
            </a:r>
            <a:r>
              <a:rPr lang="en-US" sz="2000" dirty="0"/>
              <a:t> </a:t>
            </a:r>
            <a:r>
              <a:rPr lang="en-US" sz="2000" dirty="0" err="1"/>
              <a:t>Sebuah</a:t>
            </a:r>
            <a:r>
              <a:rPr lang="en-US" sz="2000" dirty="0"/>
              <a:t> bola </a:t>
            </a:r>
            <a:r>
              <a:rPr lang="en-US" sz="2000" dirty="0" err="1"/>
              <a:t>menggelinding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bawah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bidang</a:t>
            </a:r>
            <a:r>
              <a:rPr lang="en-US" sz="2000" dirty="0"/>
              <a:t> miring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percepatan</a:t>
            </a:r>
            <a:r>
              <a:rPr lang="en-US" sz="2000" dirty="0"/>
              <a:t> 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smtClean="0"/>
              <a:t>2,4 </a:t>
            </a:r>
            <a:r>
              <a:rPr lang="en-US" sz="2000" dirty="0"/>
              <a:t>m/s</a:t>
            </a:r>
            <a:r>
              <a:rPr lang="en-US" sz="2000" baseline="30000" dirty="0"/>
              <a:t>2</a:t>
            </a:r>
            <a:r>
              <a:rPr lang="en-US" sz="2000" dirty="0"/>
              <a:t>. </a:t>
            </a:r>
            <a:r>
              <a:rPr lang="en-US" sz="2000" dirty="0" err="1"/>
              <a:t>Jika</a:t>
            </a:r>
            <a:r>
              <a:rPr lang="en-US" sz="2000" dirty="0"/>
              <a:t> bola </a:t>
            </a:r>
            <a:r>
              <a:rPr lang="en-US" sz="2000" dirty="0" err="1"/>
              <a:t>bergerak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kecepatan</a:t>
            </a:r>
            <a:r>
              <a:rPr lang="en-US" sz="2000" dirty="0"/>
              <a:t> </a:t>
            </a:r>
            <a:r>
              <a:rPr lang="en-US" sz="2000" dirty="0" err="1"/>
              <a:t>awal</a:t>
            </a:r>
            <a:r>
              <a:rPr lang="en-US" sz="2000" dirty="0"/>
              <a:t> </a:t>
            </a:r>
            <a:r>
              <a:rPr lang="en-US" sz="2000" dirty="0" smtClean="0"/>
              <a:t>5 </a:t>
            </a:r>
            <a:r>
              <a:rPr lang="en-US" sz="2000" dirty="0"/>
              <a:t>m/s, </a:t>
            </a:r>
            <a:r>
              <a:rPr lang="en-US" sz="2000" dirty="0" err="1"/>
              <a:t>tentukan</a:t>
            </a:r>
            <a:r>
              <a:rPr lang="en-US" sz="2000" dirty="0"/>
              <a:t> </a:t>
            </a:r>
            <a:r>
              <a:rPr lang="en-US" sz="2000" dirty="0" err="1"/>
              <a:t>kecepatan</a:t>
            </a:r>
            <a:r>
              <a:rPr lang="en-US" sz="2000" dirty="0"/>
              <a:t> bola </a:t>
            </a:r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err="1"/>
              <a:t>bergerak</a:t>
            </a:r>
            <a:r>
              <a:rPr lang="en-US" sz="2000" dirty="0"/>
              <a:t> </a:t>
            </a:r>
            <a:r>
              <a:rPr lang="en-US" sz="2000" dirty="0" err="1"/>
              <a:t>selama</a:t>
            </a:r>
            <a:r>
              <a:rPr lang="en-US" sz="2000" dirty="0"/>
              <a:t> </a:t>
            </a:r>
            <a:r>
              <a:rPr lang="en-US" sz="2000" dirty="0" smtClean="0"/>
              <a:t>5 </a:t>
            </a:r>
            <a:r>
              <a:rPr lang="en-US" sz="2000" dirty="0" err="1"/>
              <a:t>detik</a:t>
            </a:r>
            <a:r>
              <a:rPr lang="en-US" sz="2000" dirty="0" smtClean="0"/>
              <a:t>!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6.</a:t>
            </a:r>
            <a:r>
              <a:rPr lang="en-US" sz="2000" dirty="0"/>
              <a:t> 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mobil</a:t>
            </a:r>
            <a:r>
              <a:rPr lang="en-US" sz="2000" dirty="0"/>
              <a:t> yang </a:t>
            </a:r>
            <a:r>
              <a:rPr lang="en-US" sz="2000" dirty="0" err="1"/>
              <a:t>sedang</a:t>
            </a:r>
            <a:r>
              <a:rPr lang="en-US" sz="2000" dirty="0"/>
              <a:t> </a:t>
            </a:r>
            <a:r>
              <a:rPr lang="en-US" sz="2000" dirty="0" err="1"/>
              <a:t>melaju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kecepatan</a:t>
            </a:r>
            <a:r>
              <a:rPr lang="en-US" sz="2000" dirty="0"/>
              <a:t> </a:t>
            </a:r>
            <a:r>
              <a:rPr lang="en-US" sz="2000" dirty="0" smtClean="0"/>
              <a:t>5 </a:t>
            </a:r>
            <a:r>
              <a:rPr lang="en-US" sz="2000" dirty="0"/>
              <a:t>m/s </a:t>
            </a:r>
            <a:r>
              <a:rPr lang="en-US" sz="2000" dirty="0" err="1"/>
              <a:t>mengalami</a:t>
            </a:r>
            <a:r>
              <a:rPr lang="en-US" sz="2000" dirty="0"/>
              <a:t> </a:t>
            </a:r>
            <a:r>
              <a:rPr lang="en-US" sz="2000" dirty="0" err="1"/>
              <a:t>percepatan</a:t>
            </a:r>
            <a:r>
              <a:rPr lang="en-US" sz="2000" dirty="0"/>
              <a:t> 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4 m/s</a:t>
            </a:r>
            <a:r>
              <a:rPr lang="en-US" sz="2000" baseline="30000" dirty="0"/>
              <a:t>2</a:t>
            </a:r>
            <a:r>
              <a:rPr lang="en-US" sz="2000" dirty="0"/>
              <a:t> </a:t>
            </a:r>
            <a:r>
              <a:rPr lang="en-US" sz="2000" dirty="0" err="1"/>
              <a:t>selama</a:t>
            </a:r>
            <a:r>
              <a:rPr lang="en-US" sz="2000" dirty="0"/>
              <a:t> </a:t>
            </a:r>
            <a:r>
              <a:rPr lang="en-US" sz="2000" dirty="0" smtClean="0"/>
              <a:t>3,5 </a:t>
            </a:r>
            <a:r>
              <a:rPr lang="en-US" sz="2000" dirty="0" err="1"/>
              <a:t>detik</a:t>
            </a:r>
            <a:r>
              <a:rPr lang="en-US" sz="2000" dirty="0"/>
              <a:t>. </a:t>
            </a:r>
            <a:r>
              <a:rPr lang="en-US" sz="2000" dirty="0" err="1"/>
              <a:t>Tentukan</a:t>
            </a:r>
            <a:r>
              <a:rPr lang="en-US" sz="2000" dirty="0"/>
              <a:t> </a:t>
            </a:r>
            <a:r>
              <a:rPr lang="en-US" sz="2000" dirty="0" err="1"/>
              <a:t>kecepatan</a:t>
            </a:r>
            <a:r>
              <a:rPr lang="en-US" sz="2000" dirty="0"/>
              <a:t> </a:t>
            </a:r>
            <a:r>
              <a:rPr lang="en-US" sz="2000" dirty="0" err="1"/>
              <a:t>akhir</a:t>
            </a:r>
            <a:r>
              <a:rPr lang="en-US" sz="2000" dirty="0"/>
              <a:t> </a:t>
            </a:r>
            <a:r>
              <a:rPr lang="en-US" sz="2000" dirty="0" err="1"/>
              <a:t>mobil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 smtClean="0"/>
              <a:t>!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7.</a:t>
            </a:r>
            <a:r>
              <a:rPr lang="en-US" sz="2000" dirty="0"/>
              <a:t> 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truk</a:t>
            </a:r>
            <a:r>
              <a:rPr lang="en-US" sz="2000" dirty="0"/>
              <a:t> </a:t>
            </a:r>
            <a:r>
              <a:rPr lang="en-US" sz="2000" dirty="0" err="1"/>
              <a:t>bergerak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keadaan</a:t>
            </a:r>
            <a:r>
              <a:rPr lang="en-US" sz="2000" dirty="0"/>
              <a:t> </a:t>
            </a:r>
            <a:r>
              <a:rPr lang="en-US" sz="2000" dirty="0" err="1"/>
              <a:t>diam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percepatan</a:t>
            </a:r>
            <a:r>
              <a:rPr lang="en-US" sz="2000" dirty="0"/>
              <a:t> 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smtClean="0"/>
              <a:t>5 </a:t>
            </a:r>
            <a:r>
              <a:rPr lang="en-US" sz="2000" dirty="0"/>
              <a:t>m/s</a:t>
            </a:r>
            <a:r>
              <a:rPr lang="en-US" sz="2000" baseline="30000" dirty="0"/>
              <a:t>2</a:t>
            </a:r>
            <a:r>
              <a:rPr lang="en-US" sz="2000" dirty="0"/>
              <a:t>. </a:t>
            </a:r>
            <a:r>
              <a:rPr lang="en-US" sz="2000" dirty="0" err="1"/>
              <a:t>Tentukan</a:t>
            </a:r>
            <a:r>
              <a:rPr lang="en-US" sz="2000" dirty="0"/>
              <a:t> </a:t>
            </a:r>
            <a:r>
              <a:rPr lang="en-US" sz="2000" dirty="0" err="1"/>
              <a:t>kecepatan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</a:t>
            </a:r>
            <a:r>
              <a:rPr lang="en-US" sz="2000" dirty="0" err="1"/>
              <a:t>tempuh</a:t>
            </a:r>
            <a:r>
              <a:rPr lang="en-US" sz="2000" dirty="0"/>
              <a:t> </a:t>
            </a:r>
            <a:r>
              <a:rPr lang="en-US" sz="2000" dirty="0" err="1"/>
              <a:t>truk</a:t>
            </a:r>
            <a:r>
              <a:rPr lang="en-US" sz="2000" dirty="0"/>
              <a:t> </a:t>
            </a:r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smtClean="0"/>
              <a:t>6 </a:t>
            </a:r>
            <a:r>
              <a:rPr lang="en-US" sz="2000" dirty="0" err="1"/>
              <a:t>detik</a:t>
            </a:r>
            <a:r>
              <a:rPr lang="en-US" sz="2000" dirty="0" smtClean="0"/>
              <a:t>!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8.</a:t>
            </a:r>
            <a:r>
              <a:rPr lang="en-US" sz="2000" dirty="0"/>
              <a:t> </a:t>
            </a:r>
            <a:r>
              <a:rPr lang="en-US" sz="2000" dirty="0" err="1"/>
              <a:t>Kecepatan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mobil</a:t>
            </a:r>
            <a:r>
              <a:rPr lang="en-US" sz="2000" dirty="0"/>
              <a:t> </a:t>
            </a:r>
            <a:r>
              <a:rPr lang="en-US" sz="2000" dirty="0" err="1"/>
              <a:t>berubah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smtClean="0"/>
              <a:t>6 </a:t>
            </a:r>
            <a:r>
              <a:rPr lang="en-US" sz="2000" dirty="0"/>
              <a:t>m/s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smtClean="0"/>
              <a:t>20 </a:t>
            </a:r>
            <a:r>
              <a:rPr lang="en-US" sz="2000" dirty="0"/>
              <a:t>m/s </a:t>
            </a:r>
            <a:r>
              <a:rPr lang="en-US" sz="2000" dirty="0" err="1"/>
              <a:t>sewaktu</a:t>
            </a:r>
            <a:r>
              <a:rPr lang="en-US" sz="2000" dirty="0"/>
              <a:t> </a:t>
            </a:r>
            <a:r>
              <a:rPr lang="en-US" sz="2000" dirty="0" err="1"/>
              <a:t>menempuh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45,5 m. </a:t>
            </a:r>
            <a:r>
              <a:rPr lang="en-US" sz="2000" dirty="0" err="1"/>
              <a:t>Tentukan</a:t>
            </a:r>
            <a:r>
              <a:rPr lang="en-US" sz="2000" dirty="0"/>
              <a:t> </a:t>
            </a:r>
            <a:r>
              <a:rPr lang="en-US" sz="2000" dirty="0" err="1"/>
              <a:t>percepatan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 </a:t>
            </a:r>
            <a:r>
              <a:rPr lang="en-US" sz="2000" dirty="0" err="1"/>
              <a:t>tempuh</a:t>
            </a:r>
            <a:r>
              <a:rPr lang="en-US" sz="2000" dirty="0"/>
              <a:t> </a:t>
            </a:r>
            <a:r>
              <a:rPr lang="en-US" sz="2000" dirty="0" err="1"/>
              <a:t>mobil</a:t>
            </a:r>
            <a:r>
              <a:rPr lang="en-US" sz="2000" dirty="0" smtClean="0"/>
              <a:t>!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9.</a:t>
            </a:r>
            <a:r>
              <a:rPr lang="en-US" sz="2000" dirty="0"/>
              <a:t> </a:t>
            </a:r>
            <a:r>
              <a:rPr lang="en-US" sz="2000" dirty="0" err="1"/>
              <a:t>Seseorang</a:t>
            </a:r>
            <a:r>
              <a:rPr lang="en-US" sz="2000" dirty="0"/>
              <a:t> </a:t>
            </a:r>
            <a:r>
              <a:rPr lang="en-US" sz="2000" dirty="0" err="1"/>
              <a:t>menuruni</a:t>
            </a:r>
            <a:r>
              <a:rPr lang="en-US" sz="2000" dirty="0"/>
              <a:t> </a:t>
            </a:r>
            <a:r>
              <a:rPr lang="en-US" sz="2000" dirty="0" err="1"/>
              <a:t>bukit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kecepatan</a:t>
            </a:r>
            <a:r>
              <a:rPr lang="en-US" sz="2000" dirty="0"/>
              <a:t> </a:t>
            </a:r>
            <a:r>
              <a:rPr lang="en-US" sz="2000" dirty="0" err="1"/>
              <a:t>awal</a:t>
            </a:r>
            <a:r>
              <a:rPr lang="en-US" sz="2000" dirty="0"/>
              <a:t> </a:t>
            </a:r>
            <a:r>
              <a:rPr lang="en-US" sz="2000" dirty="0" smtClean="0"/>
              <a:t>2 </a:t>
            </a:r>
            <a:r>
              <a:rPr lang="en-US" sz="2000" dirty="0"/>
              <a:t>m/s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percepatan</a:t>
            </a:r>
            <a:r>
              <a:rPr lang="en-US" sz="2000" dirty="0"/>
              <a:t> 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smtClean="0"/>
              <a:t>0,4 </a:t>
            </a:r>
            <a:r>
              <a:rPr lang="en-US" sz="2000" dirty="0"/>
              <a:t>m/s</a:t>
            </a:r>
            <a:r>
              <a:rPr lang="en-US" sz="2000" baseline="30000" dirty="0"/>
              <a:t>2</a:t>
            </a:r>
            <a:r>
              <a:rPr lang="en-US" sz="2000" dirty="0"/>
              <a:t> </a:t>
            </a:r>
            <a:r>
              <a:rPr lang="en-US" sz="2000" dirty="0" err="1"/>
              <a:t>selama</a:t>
            </a:r>
            <a:r>
              <a:rPr lang="en-US" sz="2000" dirty="0"/>
              <a:t> 10 </a:t>
            </a:r>
            <a:r>
              <a:rPr lang="en-US" sz="2000" dirty="0" err="1"/>
              <a:t>detik</a:t>
            </a:r>
            <a:r>
              <a:rPr lang="en-US" sz="2000" dirty="0"/>
              <a:t>. </a:t>
            </a:r>
            <a:r>
              <a:rPr lang="en-US" sz="2000" dirty="0" err="1"/>
              <a:t>Tentukan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</a:t>
            </a:r>
            <a:r>
              <a:rPr lang="en-US" sz="2000" dirty="0" err="1"/>
              <a:t>tempuh</a:t>
            </a:r>
            <a:r>
              <a:rPr lang="en-US" sz="2000" dirty="0"/>
              <a:t> </a:t>
            </a:r>
            <a:r>
              <a:rPr lang="en-US" sz="2000" dirty="0" err="1"/>
              <a:t>orang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!</a:t>
            </a:r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57620" y="214290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SOAL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0"/>
            <a:ext cx="8786842" cy="843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/>
              <a:t>10.</a:t>
            </a:r>
            <a:r>
              <a:rPr lang="en-US" sz="2000" dirty="0" smtClean="0"/>
              <a:t> </a:t>
            </a:r>
            <a:r>
              <a:rPr lang="en-US" sz="2000" dirty="0" err="1" smtClean="0"/>
              <a:t>Sebuah</a:t>
            </a:r>
            <a:r>
              <a:rPr lang="en-US" sz="2000" dirty="0" smtClean="0"/>
              <a:t> </a:t>
            </a:r>
            <a:r>
              <a:rPr lang="en-US" sz="2000" dirty="0" err="1" smtClean="0"/>
              <a:t>pesawat</a:t>
            </a:r>
            <a:r>
              <a:rPr lang="en-US" sz="2000" dirty="0" smtClean="0"/>
              <a:t> </a:t>
            </a:r>
            <a:r>
              <a:rPr lang="en-US" sz="2000" dirty="0" err="1" smtClean="0"/>
              <a:t>terbang</a:t>
            </a:r>
            <a:r>
              <a:rPr lang="en-US" sz="2000" dirty="0" smtClean="0"/>
              <a:t> </a:t>
            </a:r>
            <a:r>
              <a:rPr lang="en-US" sz="2000" dirty="0" err="1" smtClean="0"/>
              <a:t>bergerak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percepatan</a:t>
            </a:r>
            <a:r>
              <a:rPr lang="en-US" sz="2000" dirty="0" smtClean="0"/>
              <a:t> </a:t>
            </a:r>
            <a:r>
              <a:rPr lang="en-US" sz="2000" dirty="0" err="1" smtClean="0"/>
              <a:t>tetap</a:t>
            </a:r>
            <a:r>
              <a:rPr lang="en-US" sz="2000" dirty="0" smtClean="0"/>
              <a:t> </a:t>
            </a:r>
            <a:r>
              <a:rPr lang="en-US" sz="2000" dirty="0" smtClean="0"/>
              <a:t>30 </a:t>
            </a:r>
            <a:r>
              <a:rPr lang="en-US" sz="2000" dirty="0" smtClean="0"/>
              <a:t>m/s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 </a:t>
            </a:r>
            <a:r>
              <a:rPr lang="en-US" sz="2000" dirty="0" err="1" smtClean="0"/>
              <a:t>selama</a:t>
            </a:r>
            <a:r>
              <a:rPr lang="en-US" sz="2000" dirty="0" smtClean="0"/>
              <a:t> 10 </a:t>
            </a:r>
            <a:r>
              <a:rPr lang="en-US" sz="2000" dirty="0" err="1" smtClean="0"/>
              <a:t>detik</a:t>
            </a:r>
            <a:r>
              <a:rPr lang="en-US" sz="2000" dirty="0" smtClean="0"/>
              <a:t> </a:t>
            </a:r>
            <a:r>
              <a:rPr lang="en-US" sz="2000" dirty="0" err="1" smtClean="0"/>
              <a:t>sebelum</a:t>
            </a:r>
            <a:r>
              <a:rPr lang="en-US" sz="2000" dirty="0" smtClean="0"/>
              <a:t> </a:t>
            </a:r>
            <a:r>
              <a:rPr lang="en-US" sz="2000" dirty="0" err="1" smtClean="0"/>
              <a:t>lepas</a:t>
            </a:r>
            <a:r>
              <a:rPr lang="en-US" sz="2000" dirty="0" smtClean="0"/>
              <a:t> </a:t>
            </a:r>
            <a:r>
              <a:rPr lang="en-US" sz="2000" dirty="0" err="1" smtClean="0"/>
              <a:t>landas</a:t>
            </a:r>
            <a:r>
              <a:rPr lang="en-US" sz="2000" dirty="0" smtClean="0"/>
              <a:t>. </a:t>
            </a:r>
            <a:r>
              <a:rPr lang="en-US" sz="2000" dirty="0" err="1" smtClean="0"/>
              <a:t>Tentukan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panjang</a:t>
            </a:r>
            <a:r>
              <a:rPr lang="en-US" sz="2000" dirty="0" smtClean="0"/>
              <a:t> </a:t>
            </a:r>
            <a:r>
              <a:rPr lang="en-US" sz="2000" dirty="0" err="1" smtClean="0"/>
              <a:t>landasannya</a:t>
            </a:r>
            <a:r>
              <a:rPr lang="en-US" sz="2000" dirty="0" smtClean="0"/>
              <a:t>!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11.</a:t>
            </a:r>
            <a:r>
              <a:rPr lang="en-US" sz="2000" dirty="0" smtClean="0"/>
              <a:t> </a:t>
            </a:r>
            <a:r>
              <a:rPr lang="en-US" sz="2000" dirty="0" err="1" smtClean="0"/>
              <a:t>Sebuah</a:t>
            </a:r>
            <a:r>
              <a:rPr lang="en-US" sz="2000" dirty="0" smtClean="0"/>
              <a:t> </a:t>
            </a:r>
            <a:r>
              <a:rPr lang="en-US" sz="2000" dirty="0" err="1" smtClean="0"/>
              <a:t>pesawat</a:t>
            </a:r>
            <a:r>
              <a:rPr lang="en-US" sz="2000" dirty="0" smtClean="0"/>
              <a:t> </a:t>
            </a:r>
            <a:r>
              <a:rPr lang="en-US" sz="2000" dirty="0" err="1" smtClean="0"/>
              <a:t>terbang</a:t>
            </a:r>
            <a:r>
              <a:rPr lang="en-US" sz="2000" dirty="0" smtClean="0"/>
              <a:t> </a:t>
            </a:r>
            <a:r>
              <a:rPr lang="en-US" sz="2000" dirty="0" err="1" smtClean="0"/>
              <a:t>bergerak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percepatan</a:t>
            </a:r>
            <a:r>
              <a:rPr lang="en-US" sz="2000" dirty="0" smtClean="0"/>
              <a:t> </a:t>
            </a:r>
            <a:r>
              <a:rPr lang="en-US" sz="2000" dirty="0" err="1" smtClean="0"/>
              <a:t>tetap</a:t>
            </a:r>
            <a:r>
              <a:rPr lang="en-US" sz="2000" dirty="0" smtClean="0"/>
              <a:t> </a:t>
            </a:r>
            <a:r>
              <a:rPr lang="en-US" sz="2000" dirty="0" smtClean="0"/>
              <a:t>3,5 </a:t>
            </a:r>
            <a:r>
              <a:rPr lang="en-US" sz="2000" dirty="0" smtClean="0"/>
              <a:t>m/s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. </a:t>
            </a:r>
            <a:r>
              <a:rPr lang="en-US" sz="2000" dirty="0" err="1" smtClean="0"/>
              <a:t>Pesawat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 </a:t>
            </a:r>
            <a:r>
              <a:rPr lang="en-US" sz="2000" dirty="0" err="1" smtClean="0"/>
              <a:t>membutuhkan</a:t>
            </a:r>
            <a:r>
              <a:rPr lang="en-US" sz="2000" dirty="0" smtClean="0"/>
              <a:t> </a:t>
            </a:r>
            <a:r>
              <a:rPr lang="en-US" sz="2000" dirty="0" err="1" smtClean="0"/>
              <a:t>kecepatan</a:t>
            </a:r>
            <a:r>
              <a:rPr lang="en-US" sz="2000" dirty="0" smtClean="0"/>
              <a:t> </a:t>
            </a:r>
            <a:r>
              <a:rPr lang="en-US" sz="2000" dirty="0" smtClean="0"/>
              <a:t>70 </a:t>
            </a:r>
            <a:r>
              <a:rPr lang="en-US" sz="2000" dirty="0" smtClean="0"/>
              <a:t>m/s agar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lepas</a:t>
            </a:r>
            <a:r>
              <a:rPr lang="en-US" sz="2000" dirty="0" smtClean="0"/>
              <a:t> </a:t>
            </a:r>
            <a:r>
              <a:rPr lang="en-US" sz="2000" dirty="0" err="1" smtClean="0"/>
              <a:t>landas</a:t>
            </a:r>
            <a:r>
              <a:rPr lang="en-US" sz="2000" dirty="0" smtClean="0"/>
              <a:t>. </a:t>
            </a:r>
            <a:r>
              <a:rPr lang="en-US" sz="2000" dirty="0" err="1" smtClean="0"/>
              <a:t>Tentukan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panjang</a:t>
            </a:r>
            <a:r>
              <a:rPr lang="en-US" sz="2000" dirty="0" smtClean="0"/>
              <a:t> </a:t>
            </a:r>
            <a:r>
              <a:rPr lang="en-US" sz="2000" dirty="0" err="1" smtClean="0"/>
              <a:t>landasan</a:t>
            </a:r>
            <a:r>
              <a:rPr lang="en-US" sz="2000" dirty="0" smtClean="0"/>
              <a:t> agar </a:t>
            </a:r>
            <a:r>
              <a:rPr lang="en-US" sz="2000" dirty="0" err="1" smtClean="0"/>
              <a:t>pesawat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lepas</a:t>
            </a:r>
            <a:r>
              <a:rPr lang="en-US" sz="2000" dirty="0" smtClean="0"/>
              <a:t> </a:t>
            </a:r>
            <a:r>
              <a:rPr lang="en-US" sz="2000" dirty="0" err="1" smtClean="0"/>
              <a:t>landas</a:t>
            </a:r>
            <a:r>
              <a:rPr lang="en-US" sz="2000" dirty="0" smtClean="0"/>
              <a:t>!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12.</a:t>
            </a:r>
            <a:r>
              <a:rPr lang="en-US" sz="2000" dirty="0" smtClean="0"/>
              <a:t> </a:t>
            </a:r>
            <a:r>
              <a:rPr lang="en-US" sz="2000" dirty="0" err="1" smtClean="0"/>
              <a:t>Sebuah</a:t>
            </a:r>
            <a:r>
              <a:rPr lang="en-US" sz="2000" dirty="0" smtClean="0"/>
              <a:t> </a:t>
            </a:r>
            <a:r>
              <a:rPr lang="en-US" sz="2000" dirty="0" err="1" smtClean="0"/>
              <a:t>pesawat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mendarat</a:t>
            </a:r>
            <a:r>
              <a:rPr lang="en-US" sz="2000" dirty="0" smtClean="0"/>
              <a:t> </a:t>
            </a:r>
            <a:r>
              <a:rPr lang="en-US" sz="2000" dirty="0" err="1" smtClean="0"/>
              <a:t>mendapat</a:t>
            </a:r>
            <a:r>
              <a:rPr lang="en-US" sz="2000" dirty="0" smtClean="0"/>
              <a:t> </a:t>
            </a:r>
            <a:r>
              <a:rPr lang="en-US" sz="2000" dirty="0" err="1" smtClean="0"/>
              <a:t>perlambatan</a:t>
            </a:r>
            <a:r>
              <a:rPr lang="en-US" sz="2000" dirty="0" smtClean="0"/>
              <a:t> </a:t>
            </a:r>
            <a:r>
              <a:rPr lang="en-US" sz="2000" dirty="0" smtClean="0"/>
              <a:t>10 </a:t>
            </a:r>
            <a:r>
              <a:rPr lang="en-US" sz="2000" dirty="0" smtClean="0"/>
              <a:t>m/s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 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berhenti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jarak</a:t>
            </a:r>
            <a:r>
              <a:rPr lang="en-US" sz="2000" dirty="0" smtClean="0"/>
              <a:t> </a:t>
            </a:r>
            <a:r>
              <a:rPr lang="en-US" sz="2000" dirty="0" smtClean="0"/>
              <a:t>2.000 </a:t>
            </a:r>
            <a:r>
              <a:rPr lang="en-US" sz="2000" dirty="0" smtClean="0"/>
              <a:t>m </a:t>
            </a:r>
            <a:r>
              <a:rPr lang="en-US" sz="2000" dirty="0" err="1" smtClean="0"/>
              <a:t>setelah</a:t>
            </a:r>
            <a:r>
              <a:rPr lang="en-US" sz="2000" dirty="0" smtClean="0"/>
              <a:t> </a:t>
            </a:r>
            <a:r>
              <a:rPr lang="en-US" sz="2000" dirty="0" err="1" smtClean="0"/>
              <a:t>roda</a:t>
            </a:r>
            <a:r>
              <a:rPr lang="en-US" sz="2000" dirty="0" smtClean="0"/>
              <a:t> </a:t>
            </a:r>
            <a:r>
              <a:rPr lang="en-US" sz="2000" dirty="0" err="1" smtClean="0"/>
              <a:t>menyentuh</a:t>
            </a:r>
            <a:r>
              <a:rPr lang="en-US" sz="2000" dirty="0" smtClean="0"/>
              <a:t> </a:t>
            </a:r>
            <a:r>
              <a:rPr lang="en-US" sz="2000" dirty="0" err="1" smtClean="0"/>
              <a:t>landasan</a:t>
            </a:r>
            <a:r>
              <a:rPr lang="en-US" sz="2000" dirty="0" smtClean="0"/>
              <a:t>. </a:t>
            </a:r>
            <a:r>
              <a:rPr lang="en-US" sz="2000" dirty="0" err="1" smtClean="0"/>
              <a:t>Tentukan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kecepatan</a:t>
            </a:r>
            <a:r>
              <a:rPr lang="en-US" sz="2000" dirty="0" smtClean="0"/>
              <a:t> </a:t>
            </a:r>
            <a:r>
              <a:rPr lang="en-US" sz="2000" dirty="0" err="1" smtClean="0"/>
              <a:t>pesawat</a:t>
            </a:r>
            <a:r>
              <a:rPr lang="en-US" sz="2000" dirty="0" smtClean="0"/>
              <a:t> </a:t>
            </a:r>
            <a:r>
              <a:rPr lang="en-US" sz="2000" dirty="0" err="1" smtClean="0"/>
              <a:t>ketika</a:t>
            </a:r>
            <a:r>
              <a:rPr lang="en-US" sz="2000" dirty="0" smtClean="0"/>
              <a:t> </a:t>
            </a:r>
            <a:r>
              <a:rPr lang="en-US" sz="2000" dirty="0" err="1" smtClean="0"/>
              <a:t>mendarat</a:t>
            </a:r>
            <a:r>
              <a:rPr lang="en-US" sz="2000" dirty="0" smtClean="0"/>
              <a:t>!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13. </a:t>
            </a:r>
            <a:r>
              <a:rPr lang="en-US" sz="2000" dirty="0" err="1" smtClean="0"/>
              <a:t>mobil</a:t>
            </a:r>
            <a:r>
              <a:rPr lang="en-US" sz="2000" dirty="0" smtClean="0"/>
              <a:t> </a:t>
            </a:r>
            <a:r>
              <a:rPr lang="en-US" sz="2000" dirty="0" smtClean="0"/>
              <a:t>yang </a:t>
            </a:r>
            <a:r>
              <a:rPr lang="en-US" sz="2000" dirty="0" err="1" smtClean="0"/>
              <a:t>dikendarai</a:t>
            </a:r>
            <a:r>
              <a:rPr lang="en-US" sz="2000" dirty="0" smtClean="0"/>
              <a:t> </a:t>
            </a:r>
            <a:r>
              <a:rPr lang="en-US" sz="2000" dirty="0" err="1" smtClean="0"/>
              <a:t>Rifki</a:t>
            </a:r>
            <a:r>
              <a:rPr lang="en-US" sz="2000" dirty="0" smtClean="0"/>
              <a:t> </a:t>
            </a:r>
            <a:r>
              <a:rPr lang="en-US" sz="2000" dirty="0" err="1" smtClean="0"/>
              <a:t>melaju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kecepatan</a:t>
            </a:r>
            <a:r>
              <a:rPr lang="en-US" sz="2000" dirty="0" smtClean="0"/>
              <a:t> </a:t>
            </a:r>
            <a:r>
              <a:rPr lang="en-US" sz="2000" dirty="0" smtClean="0"/>
              <a:t>30 </a:t>
            </a:r>
            <a:r>
              <a:rPr lang="en-US" sz="2000" dirty="0" smtClean="0"/>
              <a:t>m/s. </a:t>
            </a:r>
            <a:r>
              <a:rPr lang="en-US" sz="2000" dirty="0" err="1" smtClean="0"/>
              <a:t>saat</a:t>
            </a:r>
            <a:r>
              <a:rPr lang="en-US" sz="2000" dirty="0" smtClean="0"/>
              <a:t> </a:t>
            </a:r>
            <a:r>
              <a:rPr lang="en-US" sz="2000" dirty="0" err="1" smtClean="0"/>
              <a:t>melihat</a:t>
            </a:r>
            <a:r>
              <a:rPr lang="en-US" sz="2000" dirty="0" smtClean="0"/>
              <a:t> </a:t>
            </a:r>
            <a:r>
              <a:rPr lang="en-US" sz="2000" dirty="0" err="1" smtClean="0"/>
              <a:t>kucing</a:t>
            </a:r>
            <a:r>
              <a:rPr lang="en-US" sz="2000" dirty="0" smtClean="0"/>
              <a:t>, </a:t>
            </a:r>
            <a:r>
              <a:rPr lang="en-US" sz="2000" dirty="0" err="1" smtClean="0"/>
              <a:t>Rifkii</a:t>
            </a:r>
            <a:r>
              <a:rPr lang="en-US" sz="2000" dirty="0" smtClean="0"/>
              <a:t> </a:t>
            </a:r>
            <a:r>
              <a:rPr lang="en-US" sz="2000" dirty="0" err="1" smtClean="0"/>
              <a:t>mengerem</a:t>
            </a:r>
            <a:r>
              <a:rPr lang="en-US" sz="2000" dirty="0" smtClean="0"/>
              <a:t> </a:t>
            </a:r>
            <a:r>
              <a:rPr lang="en-US" sz="2000" dirty="0" err="1" smtClean="0"/>
              <a:t>sehingga</a:t>
            </a:r>
            <a:r>
              <a:rPr lang="en-US" sz="2000" dirty="0" smtClean="0"/>
              <a:t> </a:t>
            </a:r>
            <a:r>
              <a:rPr lang="en-US" sz="2000" dirty="0" err="1" smtClean="0"/>
              <a:t>kecepatan</a:t>
            </a:r>
            <a:r>
              <a:rPr lang="en-US" sz="2000" dirty="0" smtClean="0"/>
              <a:t> </a:t>
            </a:r>
            <a:r>
              <a:rPr lang="en-US" sz="2000" dirty="0" err="1" smtClean="0"/>
              <a:t>mobil</a:t>
            </a:r>
            <a:r>
              <a:rPr lang="en-US" sz="2000" dirty="0" smtClean="0"/>
              <a:t> </a:t>
            </a:r>
            <a:r>
              <a:rPr lang="en-US" sz="2000" dirty="0" err="1" smtClean="0"/>
              <a:t>berkurang</a:t>
            </a:r>
            <a:r>
              <a:rPr lang="en-US" sz="2000" dirty="0" smtClean="0"/>
              <a:t>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</a:t>
            </a:r>
            <a:r>
              <a:rPr lang="en-US" sz="2000" dirty="0" smtClean="0"/>
              <a:t>20 </a:t>
            </a:r>
            <a:r>
              <a:rPr lang="en-US" sz="2000" dirty="0" smtClean="0"/>
              <a:t>m/s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4 </a:t>
            </a:r>
            <a:r>
              <a:rPr lang="en-US" sz="2000" dirty="0" err="1" smtClean="0"/>
              <a:t>sekon</a:t>
            </a:r>
            <a:r>
              <a:rPr lang="en-US" sz="2000" dirty="0" smtClean="0"/>
              <a:t>. </a:t>
            </a:r>
            <a:r>
              <a:rPr lang="en-US" sz="2000" dirty="0" err="1" smtClean="0"/>
              <a:t>Tentukan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jarak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ditempuh</a:t>
            </a:r>
            <a:r>
              <a:rPr lang="en-US" sz="2000" dirty="0" smtClean="0"/>
              <a:t> </a:t>
            </a:r>
            <a:r>
              <a:rPr lang="en-US" sz="2000" dirty="0" err="1" smtClean="0"/>
              <a:t>Rifki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</a:t>
            </a:r>
            <a:r>
              <a:rPr lang="en-US" sz="2000" dirty="0" err="1" smtClean="0"/>
              <a:t>mengerem</a:t>
            </a:r>
            <a:r>
              <a:rPr lang="en-US" sz="2000" dirty="0" smtClean="0"/>
              <a:t> </a:t>
            </a:r>
            <a:r>
              <a:rPr lang="en-US" sz="2000" dirty="0" err="1" smtClean="0"/>
              <a:t>mobil</a:t>
            </a:r>
            <a:r>
              <a:rPr lang="en-US" sz="2000" dirty="0" smtClean="0"/>
              <a:t>!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14. </a:t>
            </a:r>
            <a:r>
              <a:rPr lang="en-US" sz="2000" dirty="0" err="1" smtClean="0"/>
              <a:t>Sebuah</a:t>
            </a:r>
            <a:r>
              <a:rPr lang="en-US" sz="2000" dirty="0" smtClean="0"/>
              <a:t> </a:t>
            </a:r>
            <a:r>
              <a:rPr lang="en-US" sz="2000" dirty="0" err="1"/>
              <a:t>mobil</a:t>
            </a:r>
            <a:r>
              <a:rPr lang="en-US" sz="2000" dirty="0"/>
              <a:t> </a:t>
            </a:r>
            <a:r>
              <a:rPr lang="en-US" sz="2000" dirty="0" err="1"/>
              <a:t>bergerak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kecepatan</a:t>
            </a:r>
            <a:r>
              <a:rPr lang="en-US" sz="2000"/>
              <a:t> </a:t>
            </a:r>
            <a:r>
              <a:rPr lang="en-US" sz="2000" smtClean="0"/>
              <a:t>72km/jam.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di</a:t>
            </a:r>
            <a:r>
              <a:rPr lang="en-US" sz="2000" dirty="0"/>
              <a:t> </a:t>
            </a:r>
            <a:r>
              <a:rPr lang="en-US" sz="2000" dirty="0" err="1"/>
              <a:t>depannya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rintangan</a:t>
            </a:r>
            <a:r>
              <a:rPr lang="en-US" sz="2000" dirty="0"/>
              <a:t>, </a:t>
            </a:r>
            <a:r>
              <a:rPr lang="en-US" sz="2000" dirty="0" err="1"/>
              <a:t>mobil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direm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perlambatan</a:t>
            </a:r>
            <a:r>
              <a:rPr lang="en-US" sz="2000" dirty="0"/>
              <a:t> 7,5 m/s</a:t>
            </a:r>
            <a:r>
              <a:rPr lang="en-US" sz="2000" baseline="30000" dirty="0"/>
              <a:t>2</a:t>
            </a:r>
            <a:r>
              <a:rPr lang="en-US" sz="2000" dirty="0"/>
              <a:t>. </a:t>
            </a:r>
            <a:r>
              <a:rPr lang="en-US" sz="2000" dirty="0" err="1"/>
              <a:t>Tentukan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yang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ditempuh</a:t>
            </a:r>
            <a:r>
              <a:rPr lang="en-US" sz="2000" dirty="0"/>
              <a:t> </a:t>
            </a:r>
            <a:r>
              <a:rPr lang="en-US" sz="2000" dirty="0" err="1"/>
              <a:t>mobil</a:t>
            </a:r>
            <a:r>
              <a:rPr lang="en-US" sz="2000" dirty="0"/>
              <a:t> </a:t>
            </a:r>
            <a:r>
              <a:rPr lang="en-US" sz="2000" dirty="0" err="1"/>
              <a:t>sejak</a:t>
            </a:r>
            <a:r>
              <a:rPr lang="en-US" sz="2000" dirty="0"/>
              <a:t> </a:t>
            </a:r>
            <a:r>
              <a:rPr lang="en-US" sz="2000" dirty="0" err="1"/>
              <a:t>direm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berhenti</a:t>
            </a:r>
            <a:r>
              <a:rPr lang="en-US" sz="2000" dirty="0"/>
              <a:t>!</a:t>
            </a:r>
            <a:endParaRPr lang="en-US" sz="2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1795</TotalTime>
  <Words>709</Words>
  <Application>Microsoft PowerPoint</Application>
  <PresentationFormat>On-screen Show (4:3)</PresentationFormat>
  <Paragraphs>166</Paragraphs>
  <Slides>19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Equation</vt:lpstr>
      <vt:lpstr>GLBB (Gerak Lurus Berubah Beraturan)</vt:lpstr>
      <vt:lpstr>Slide 2</vt:lpstr>
      <vt:lpstr>Grafik GLBB</vt:lpstr>
      <vt:lpstr>Persamaan GLBB</vt:lpstr>
      <vt:lpstr>GERAK VERTIKAL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SMUN1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Graphics</dc:creator>
  <cp:lastModifiedBy>pc1</cp:lastModifiedBy>
  <cp:revision>81</cp:revision>
  <dcterms:created xsi:type="dcterms:W3CDTF">2005-06-16T02:26:16Z</dcterms:created>
  <dcterms:modified xsi:type="dcterms:W3CDTF">2019-02-26T03:53:11Z</dcterms:modified>
</cp:coreProperties>
</file>