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18" r:id="rId2"/>
    <p:sldId id="340" r:id="rId3"/>
    <p:sldId id="335" r:id="rId4"/>
    <p:sldId id="339" r:id="rId5"/>
    <p:sldId id="334" r:id="rId6"/>
    <p:sldId id="351" r:id="rId7"/>
    <p:sldId id="356" r:id="rId8"/>
    <p:sldId id="357" r:id="rId9"/>
    <p:sldId id="352" r:id="rId10"/>
    <p:sldId id="355" r:id="rId11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9" d="100"/>
          <a:sy n="69" d="100"/>
        </p:scale>
        <p:origin x="14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13C79B-C073-412E-8FD5-7A66A14174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F45A99-0572-44F3-9DE2-D87275D23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0FEBA2F-C9D9-4CA8-8212-3F80A6C6381C}" type="datetimeFigureOut">
              <a:rPr lang="en-US"/>
              <a:pPr>
                <a:defRPr/>
              </a:pPr>
              <a:t>4/26/2021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81CD827-D6DE-4387-A799-E9A4901F6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788A92B-4F31-4D22-8D6D-81050C7C17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E14986-2CCC-4723-9FF5-4E87D64638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95B94-10A5-4351-8665-4E055E442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7F424AD-ADE6-4725-AE35-9DFDB9C0E9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55548455-D278-4A32-8740-F2DF5C26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92B1C235-4E2A-44FE-B360-3500B447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91E9E280-BEE7-4CCF-A624-AB4524AD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D6087F1-476D-4857-A6C8-F8E2364BB2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034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22899D2-71A6-4EB2-9A89-B806F7B1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80CE1FDD-D434-411F-8082-55E1C8A0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9852B2A4-F6A5-488B-AF05-355B132F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49AF5D-395D-46DE-91BC-E7F372A197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45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CE7D0-862B-421F-88BD-699D5CCD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E4DAD-37B0-47B3-A7C2-CB91B93E3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168F2-25A0-4A4E-ABA5-E302080B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7AB99C3-9ECE-4E49-88D9-342BC16E09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674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50EA5309-75D9-4AB6-8486-1AE528772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442A1F38-5D99-47F3-8B0C-93782053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D7E5C92F-36B5-4A2A-8745-09788002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310BE-5C32-4188-9A1B-87AE25F20D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54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46E98D5-9E03-4E70-85C7-60BA2399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96B262F4-9AE7-4512-91AB-C873D4D3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36642944-FF97-44E2-AB7A-9B6A515D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7B565-6379-4F9D-BBFF-C98CD6F757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82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F375CA6B-E39E-4D57-B7A0-95FDB731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EBACBAB0-8802-4BEC-BAF7-5B0FAC78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6FEA956A-BFF9-4F3F-833C-A27A1C74C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5397-03EE-40B0-AB79-CEEC2AB62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64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2450B44B-F8CA-4A37-971D-79FBEF8D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4D75233E-94B3-4B50-8295-8C4659A9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FD3C011B-B8F9-46C4-94A8-BF9DE45F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E2365-D84C-42B7-9209-A170FFB792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63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7240209E-EC19-499A-A968-DA0B505D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5CAC751-F4DE-415D-A6BA-8B65FA4B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E4FB9826-3B5D-463D-B370-F851943CE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AE1A4-2290-4A0C-9001-89CE6E36C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02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A2F915B2-8156-43B4-BB0B-EABF9DDF96D7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4">
            <a:extLst>
              <a:ext uri="{FF2B5EF4-FFF2-40B4-BE49-F238E27FC236}">
                <a16:creationId xmlns:a16="http://schemas.microsoft.com/office/drawing/2014/main" id="{57E8E76B-320C-43A3-BA8B-5473EF219E9E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28ED7731-ACB2-472F-8B14-F1F81FE2B417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4EFFBC9D-7C30-46CA-B0D6-0435774CFCEF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31C43DE-8348-483B-A789-598C4E35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6763033-826F-4F0E-A2E2-99B4620A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DD0616D-DA3D-4CD9-8105-2EC8C534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35024398-220F-4E05-B32D-E1E813A582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52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4E81B60-75CB-4827-A7B2-EC6150C4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74BB69EB-475A-4FB8-BDAD-820FCB76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E409B6FA-784E-444E-BD94-06F33C75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A25C4-558A-4779-816C-9DC3E64DD6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57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1B13716-D749-44A0-9261-9A844B6E4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4215B119-C030-459F-BECB-930E31E5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F544FDE-1988-41D7-933F-0AE44706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429D1-18EB-4016-8438-2C5D4578D8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6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6A6339F-8BDD-4B2F-AE82-6C618868F2E4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E91F9CF-FF61-4CEF-9C3D-493365A2A419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F3490C1D-EABC-4A84-905A-DDB7611433F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F856FCDB-55CA-4036-A94D-350480DDB5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477BD9-B3A6-46F5-84C0-26DF0CCB0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ED225261-9328-4D56-8FDF-C313875C6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FC49973-53BE-4EA2-9ACC-7ADE5B863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1CB6FD94-4FE8-40DE-9929-B36E467833B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EAB3FAFF-E91E-46DB-A57B-793BB9FDB642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DC0D508-033E-4436-B39C-2BF7E9A26F4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706B5B9-F6DD-461A-9C2E-183A68085AE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095" r:id="rId2"/>
    <p:sldLayoutId id="2147484104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5" r:id="rId9"/>
    <p:sldLayoutId id="2147484101" r:id="rId10"/>
    <p:sldLayoutId id="21474841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F6E26AEF-F0E0-4A18-ACF2-A4034677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864096"/>
          </a:xfrm>
        </p:spPr>
        <p:txBody>
          <a:bodyPr/>
          <a:lstStyle/>
          <a:p>
            <a:pPr algn="ctr"/>
            <a:r>
              <a:rPr lang="en-US" altLang="en-US" sz="2000" b="1" dirty="0"/>
              <a:t>DALAM PEMBAHASAN INI HANYA DIMENSI BALOK SAJA BELUM PEMBAHASAN KOLOM PORTAL</a:t>
            </a:r>
          </a:p>
          <a:p>
            <a:pPr algn="ctr"/>
            <a:endParaRPr lang="en-US" altLang="en-US" sz="2000" b="1" dirty="0"/>
          </a:p>
          <a:p>
            <a:pPr algn="ctr"/>
            <a:endParaRPr lang="id-ID" altLang="en-US" sz="2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D937BD3-1292-4B11-BE28-8BE0042C5E59}"/>
              </a:ext>
            </a:extLst>
          </p:cNvPr>
          <p:cNvSpPr txBox="1">
            <a:spLocks/>
          </p:cNvSpPr>
          <p:nvPr/>
        </p:nvSpPr>
        <p:spPr bwMode="auto">
          <a:xfrm>
            <a:off x="431446" y="548680"/>
            <a:ext cx="8229600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sz="2400" b="1" dirty="0"/>
              <a:t>PERHITUNGAN DIMENSI DAN PENULANGAN BALOK</a:t>
            </a:r>
          </a:p>
          <a:p>
            <a:pPr marL="0" indent="0" algn="ctr">
              <a:buNone/>
            </a:pPr>
            <a:r>
              <a:rPr lang="en-US" altLang="en-US" sz="2400" b="1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MOMEN di </a:t>
            </a:r>
            <a:r>
              <a:rPr lang="en-US" altLang="en-US" sz="2000" dirty="0" err="1">
                <a:solidFill>
                  <a:srgbClr val="FF0000"/>
                </a:solidFill>
              </a:rPr>
              <a:t>dapat</a:t>
            </a:r>
            <a:r>
              <a:rPr lang="en-US" altLang="en-US" sz="2000" dirty="0">
                <a:solidFill>
                  <a:srgbClr val="FF0000"/>
                </a:solidFill>
              </a:rPr>
              <a:t> </a:t>
            </a:r>
            <a:r>
              <a:rPr lang="en-US" altLang="en-US" sz="2000" dirty="0" err="1">
                <a:solidFill>
                  <a:srgbClr val="FF0000"/>
                </a:solidFill>
              </a:rPr>
              <a:t>dari</a:t>
            </a:r>
            <a:r>
              <a:rPr lang="en-US" altLang="en-US" sz="2000" dirty="0">
                <a:solidFill>
                  <a:srgbClr val="FF0000"/>
                </a:solidFill>
              </a:rPr>
              <a:t> TUGAS 2 ANSTRUK LANJUTAN)</a:t>
            </a:r>
            <a:endParaRPr lang="id-ID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ambar 4">
            <a:extLst>
              <a:ext uri="{FF2B5EF4-FFF2-40B4-BE49-F238E27FC236}">
                <a16:creationId xmlns:a16="http://schemas.microsoft.com/office/drawing/2014/main" id="{51F794E7-3B2C-4E12-B668-EEE324C42B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38" t="23387" r="30312" b="27589"/>
          <a:stretch/>
        </p:blipFill>
        <p:spPr>
          <a:xfrm>
            <a:off x="899592" y="332656"/>
            <a:ext cx="7020780" cy="5184576"/>
          </a:xfrm>
          <a:prstGeom prst="rect">
            <a:avLst/>
          </a:prstGeom>
        </p:spPr>
      </p:pic>
      <p:sp>
        <p:nvSpPr>
          <p:cNvPr id="2" name="Kotak Teks 1">
            <a:extLst>
              <a:ext uri="{FF2B5EF4-FFF2-40B4-BE49-F238E27FC236}">
                <a16:creationId xmlns:a16="http://schemas.microsoft.com/office/drawing/2014/main" id="{6F68E571-C949-48B8-B682-321FE3F4D932}"/>
              </a:ext>
            </a:extLst>
          </p:cNvPr>
          <p:cNvSpPr txBox="1"/>
          <p:nvPr/>
        </p:nvSpPr>
        <p:spPr>
          <a:xfrm>
            <a:off x="1074889" y="5733256"/>
            <a:ext cx="6994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Kemudian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rencanakan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dimensi</a:t>
            </a:r>
            <a:r>
              <a:rPr lang="en-US" b="1" dirty="0">
                <a:solidFill>
                  <a:srgbClr val="FF0000"/>
                </a:solidFill>
              </a:rPr>
              <a:t> dan </a:t>
            </a:r>
            <a:r>
              <a:rPr lang="en-US" b="1" dirty="0" err="1">
                <a:solidFill>
                  <a:srgbClr val="FF0000"/>
                </a:solidFill>
              </a:rPr>
              <a:t>penulangan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balok</a:t>
            </a:r>
            <a:r>
              <a:rPr lang="en-US" b="1" dirty="0">
                <a:solidFill>
                  <a:srgbClr val="FF0000"/>
                </a:solidFill>
              </a:rPr>
              <a:t> BC </a:t>
            </a:r>
            <a:r>
              <a:rPr lang="en-US" b="1" dirty="0" err="1">
                <a:solidFill>
                  <a:srgbClr val="FF0000"/>
                </a:solidFill>
              </a:rPr>
              <a:t>saja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24045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63EF9043-6232-416B-98ED-DF3AD4475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846" y="332656"/>
            <a:ext cx="5904656" cy="490538"/>
          </a:xfrm>
        </p:spPr>
        <p:txBody>
          <a:bodyPr/>
          <a:lstStyle/>
          <a:p>
            <a:r>
              <a:rPr lang="en-US" altLang="en-US" sz="2400" dirty="0"/>
              <a:t>Free Body Diagram </a:t>
            </a:r>
            <a:r>
              <a:rPr lang="en-US" altLang="en-US" sz="2400" dirty="0" err="1"/>
              <a:t>hasil</a:t>
            </a:r>
            <a:r>
              <a:rPr lang="en-US" altLang="en-US" sz="2400" dirty="0"/>
              <a:t> Analisa </a:t>
            </a:r>
            <a:r>
              <a:rPr lang="en-US" altLang="en-US" sz="2400" dirty="0" err="1"/>
              <a:t>strukturnya</a:t>
            </a:r>
            <a:endParaRPr lang="id-ID" altLang="en-US" sz="2400" dirty="0"/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125B1467-FEC7-4F97-96D2-130AD23EF5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00" t="24788" r="31100" b="30391"/>
          <a:stretch/>
        </p:blipFill>
        <p:spPr>
          <a:xfrm>
            <a:off x="323528" y="1124744"/>
            <a:ext cx="8352928" cy="54726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ambar 10">
            <a:extLst>
              <a:ext uri="{FF2B5EF4-FFF2-40B4-BE49-F238E27FC236}">
                <a16:creationId xmlns:a16="http://schemas.microsoft.com/office/drawing/2014/main" id="{937C7927-1F1C-40B8-87A8-00F6F63DA2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75" t="23387" r="33463" b="27589"/>
          <a:stretch/>
        </p:blipFill>
        <p:spPr>
          <a:xfrm>
            <a:off x="1043608" y="1124744"/>
            <a:ext cx="7128792" cy="5472608"/>
          </a:xfrm>
          <a:prstGeom prst="rect">
            <a:avLst/>
          </a:prstGeom>
        </p:spPr>
      </p:pic>
      <p:sp>
        <p:nvSpPr>
          <p:cNvPr id="12" name="Kotak Teks 11">
            <a:extLst>
              <a:ext uri="{FF2B5EF4-FFF2-40B4-BE49-F238E27FC236}">
                <a16:creationId xmlns:a16="http://schemas.microsoft.com/office/drawing/2014/main" id="{AC7FFA16-9A27-448A-ABDF-86E410E43DD9}"/>
              </a:ext>
            </a:extLst>
          </p:cNvPr>
          <p:cNvSpPr txBox="1"/>
          <p:nvPr/>
        </p:nvSpPr>
        <p:spPr>
          <a:xfrm>
            <a:off x="1187624" y="476672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Momen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65436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otak Teks 6">
            <a:extLst>
              <a:ext uri="{FF2B5EF4-FFF2-40B4-BE49-F238E27FC236}">
                <a16:creationId xmlns:a16="http://schemas.microsoft.com/office/drawing/2014/main" id="{E1BD85D0-AA79-4678-8859-AE1398BFEA6A}"/>
              </a:ext>
            </a:extLst>
          </p:cNvPr>
          <p:cNvSpPr txBox="1"/>
          <p:nvPr/>
        </p:nvSpPr>
        <p:spPr>
          <a:xfrm flipH="1">
            <a:off x="650395" y="90872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Batang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Balok</a:t>
            </a:r>
            <a:r>
              <a:rPr lang="en-US" b="1" dirty="0"/>
              <a:t> BC</a:t>
            </a:r>
            <a:endParaRPr lang="en-ID" b="1" dirty="0"/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10C10EDF-3820-418F-BC5A-15494BB59EC2}"/>
              </a:ext>
            </a:extLst>
          </p:cNvPr>
          <p:cNvSpPr txBox="1"/>
          <p:nvPr/>
        </p:nvSpPr>
        <p:spPr>
          <a:xfrm flipH="1">
            <a:off x="650395" y="1828274"/>
            <a:ext cx="42484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Momen</a:t>
            </a:r>
            <a:r>
              <a:rPr lang="en-US" dirty="0"/>
              <a:t> pada </a:t>
            </a:r>
            <a:r>
              <a:rPr lang="en-US" dirty="0" err="1"/>
              <a:t>Balok</a:t>
            </a:r>
            <a:r>
              <a:rPr lang="en-US" dirty="0"/>
              <a:t> BC :</a:t>
            </a:r>
          </a:p>
          <a:p>
            <a:endParaRPr lang="en-US" dirty="0"/>
          </a:p>
          <a:p>
            <a:r>
              <a:rPr lang="en-US" b="1" i="1" dirty="0" err="1"/>
              <a:t>Mtumpuan</a:t>
            </a:r>
            <a:r>
              <a:rPr lang="en-US" dirty="0"/>
              <a:t> = 3,902 </a:t>
            </a:r>
            <a:r>
              <a:rPr lang="en-US" dirty="0" err="1"/>
              <a:t>ton.m</a:t>
            </a:r>
            <a:endParaRPr lang="en-US" dirty="0"/>
          </a:p>
          <a:p>
            <a:r>
              <a:rPr lang="en-US" dirty="0"/>
              <a:t>                  = 3,902. 10^6 kg.mm</a:t>
            </a:r>
          </a:p>
          <a:p>
            <a:r>
              <a:rPr lang="en-US" dirty="0"/>
              <a:t>                  = 3,902. 10^7 N.mm</a:t>
            </a:r>
          </a:p>
          <a:p>
            <a:endParaRPr lang="en-US" dirty="0"/>
          </a:p>
          <a:p>
            <a:r>
              <a:rPr lang="en-US" b="1" i="1" dirty="0" err="1"/>
              <a:t>Mlapangan</a:t>
            </a:r>
            <a:r>
              <a:rPr lang="en-US" dirty="0"/>
              <a:t> = 6,84 </a:t>
            </a:r>
            <a:r>
              <a:rPr lang="en-US" dirty="0" err="1"/>
              <a:t>ton.m</a:t>
            </a:r>
            <a:endParaRPr lang="en-US" dirty="0"/>
          </a:p>
          <a:p>
            <a:r>
              <a:rPr lang="en-US" dirty="0"/>
              <a:t>                   = 6,84. 10^7 N.mm</a:t>
            </a:r>
            <a:endParaRPr lang="en-ID" dirty="0"/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DB02DCE6-33AB-4F62-9FA2-8D76847574DD}"/>
              </a:ext>
            </a:extLst>
          </p:cNvPr>
          <p:cNvSpPr txBox="1"/>
          <p:nvPr/>
        </p:nvSpPr>
        <p:spPr>
          <a:xfrm flipH="1">
            <a:off x="6318586" y="1828274"/>
            <a:ext cx="2160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Ket</a:t>
            </a:r>
            <a:r>
              <a:rPr lang="en-US" i="1" dirty="0"/>
              <a:t> :</a:t>
            </a:r>
          </a:p>
          <a:p>
            <a:r>
              <a:rPr lang="en-US" i="1" dirty="0"/>
              <a:t> 1 ton  =  10^3 kg</a:t>
            </a:r>
          </a:p>
          <a:p>
            <a:r>
              <a:rPr lang="en-US" i="1" dirty="0"/>
              <a:t> 1 kg   =  10 N</a:t>
            </a:r>
          </a:p>
          <a:p>
            <a:endParaRPr lang="en-US" i="1" dirty="0"/>
          </a:p>
          <a:p>
            <a:r>
              <a:rPr lang="en-US" i="1" dirty="0"/>
              <a:t>1 m = 10^3 mm</a:t>
            </a:r>
            <a:endParaRPr lang="en-ID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>
            <a:extLst>
              <a:ext uri="{FF2B5EF4-FFF2-40B4-BE49-F238E27FC236}">
                <a16:creationId xmlns:a16="http://schemas.microsoft.com/office/drawing/2014/main" id="{522A022D-8140-4CB5-92BF-5C35459A69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3" t="31791" r="48754" b="31792"/>
          <a:stretch/>
        </p:blipFill>
        <p:spPr>
          <a:xfrm>
            <a:off x="575556" y="548680"/>
            <a:ext cx="7992888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5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9B77B711-7646-4A63-B015-653C2461EE04}"/>
              </a:ext>
            </a:extLst>
          </p:cNvPr>
          <p:cNvSpPr txBox="1"/>
          <p:nvPr/>
        </p:nvSpPr>
        <p:spPr>
          <a:xfrm flipH="1">
            <a:off x="467544" y="205472"/>
            <a:ext cx="655272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/>
              <a:t>ANALISA DIMENSI DAN PENULANGAN BALOK</a:t>
            </a:r>
          </a:p>
          <a:p>
            <a:endParaRPr lang="en-US" i="1" dirty="0"/>
          </a:p>
          <a:p>
            <a:pPr marL="342900" indent="-342900">
              <a:buAutoNum type="arabicPeriod"/>
            </a:pPr>
            <a:r>
              <a:rPr lang="en-US" b="1" i="1" dirty="0"/>
              <a:t>Daerah </a:t>
            </a:r>
            <a:r>
              <a:rPr lang="en-US" b="1" i="1" dirty="0" err="1"/>
              <a:t>Tumpuan</a:t>
            </a:r>
            <a:r>
              <a:rPr lang="en-US" b="1" i="1" dirty="0"/>
              <a:t> </a:t>
            </a:r>
            <a:r>
              <a:rPr lang="en-US" b="1" i="1" dirty="0" err="1"/>
              <a:t>Balok</a:t>
            </a:r>
            <a:r>
              <a:rPr lang="en-US" b="1" i="1" dirty="0"/>
              <a:t>.</a:t>
            </a:r>
          </a:p>
          <a:p>
            <a:r>
              <a:rPr lang="en-US" i="1" dirty="0"/>
              <a:t>     </a:t>
            </a:r>
            <a:r>
              <a:rPr lang="en-US" i="1" dirty="0" err="1"/>
              <a:t>Mtumpuan</a:t>
            </a:r>
            <a:r>
              <a:rPr lang="en-US" i="1" dirty="0"/>
              <a:t> (Mu) = </a:t>
            </a:r>
            <a:r>
              <a:rPr lang="en-US" dirty="0"/>
              <a:t>3,902. 10^7 N.mm</a:t>
            </a:r>
          </a:p>
          <a:p>
            <a:endParaRPr lang="en-US" i="1" dirty="0"/>
          </a:p>
          <a:p>
            <a:r>
              <a:rPr lang="en-US" i="1" dirty="0" err="1"/>
              <a:t>Bentang</a:t>
            </a:r>
            <a:r>
              <a:rPr lang="en-US" i="1" dirty="0"/>
              <a:t> </a:t>
            </a:r>
            <a:r>
              <a:rPr lang="en-US" i="1" dirty="0" err="1"/>
              <a:t>Balok</a:t>
            </a:r>
            <a:r>
              <a:rPr lang="en-US" i="1" dirty="0"/>
              <a:t> : L = 5,00 m </a:t>
            </a:r>
            <a:r>
              <a:rPr lang="en-US" i="1" dirty="0" err="1"/>
              <a:t>atau</a:t>
            </a:r>
            <a:r>
              <a:rPr lang="en-US" i="1" dirty="0"/>
              <a:t> 5000 mm</a:t>
            </a:r>
          </a:p>
          <a:p>
            <a:endParaRPr lang="en-US" i="1" dirty="0"/>
          </a:p>
          <a:p>
            <a:r>
              <a:rPr lang="en-US" i="1" dirty="0" err="1"/>
              <a:t>Dimensi</a:t>
            </a:r>
            <a:r>
              <a:rPr lang="en-US" i="1" dirty="0"/>
              <a:t> </a:t>
            </a:r>
            <a:r>
              <a:rPr lang="en-US" i="1" dirty="0" err="1"/>
              <a:t>balok</a:t>
            </a:r>
            <a:r>
              <a:rPr lang="en-US" i="1" dirty="0"/>
              <a:t> :</a:t>
            </a:r>
          </a:p>
          <a:p>
            <a:r>
              <a:rPr lang="en-US" i="1" dirty="0"/>
              <a:t>h = (1/8 </a:t>
            </a:r>
            <a:r>
              <a:rPr lang="en-US" i="1" dirty="0" err="1"/>
              <a:t>s.d</a:t>
            </a:r>
            <a:r>
              <a:rPr lang="en-US" i="1" dirty="0"/>
              <a:t> 1/16 ) L = </a:t>
            </a:r>
            <a:r>
              <a:rPr lang="en-US" i="1" dirty="0" smtClean="0"/>
              <a:t>1/1</a:t>
            </a:r>
            <a:r>
              <a:rPr lang="id-ID" i="1" dirty="0" smtClean="0"/>
              <a:t>1</a:t>
            </a:r>
            <a:r>
              <a:rPr lang="en-US" i="1" dirty="0" smtClean="0"/>
              <a:t> </a:t>
            </a:r>
            <a:r>
              <a:rPr lang="en-US" i="1" dirty="0"/>
              <a:t>x 5000 = </a:t>
            </a:r>
            <a:r>
              <a:rPr lang="id-ID" i="1" dirty="0" smtClean="0"/>
              <a:t>4</a:t>
            </a:r>
            <a:r>
              <a:rPr lang="en-US" i="1" dirty="0" smtClean="0"/>
              <a:t>5</a:t>
            </a:r>
            <a:r>
              <a:rPr lang="id-ID" i="1" dirty="0" smtClean="0"/>
              <a:t>4,5 dibulatkan </a:t>
            </a:r>
            <a:r>
              <a:rPr lang="id-ID" b="1" i="1" dirty="0" smtClean="0">
                <a:solidFill>
                  <a:srgbClr val="FF0000"/>
                </a:solidFill>
              </a:rPr>
              <a:t>450</a:t>
            </a:r>
            <a:r>
              <a:rPr lang="id-ID" i="1" dirty="0" smtClean="0"/>
              <a:t> mm</a:t>
            </a:r>
            <a:r>
              <a:rPr lang="en-US" i="1" dirty="0" smtClean="0"/>
              <a:t>.</a:t>
            </a:r>
            <a:endParaRPr lang="en-US" i="1" dirty="0"/>
          </a:p>
          <a:p>
            <a:r>
              <a:rPr lang="en-US" i="1" dirty="0"/>
              <a:t>b = (1/2  </a:t>
            </a:r>
            <a:r>
              <a:rPr lang="en-US" i="1" dirty="0" err="1"/>
              <a:t>s.d</a:t>
            </a:r>
            <a:r>
              <a:rPr lang="en-US" i="1" dirty="0"/>
              <a:t>  ¾ )  h  = ½ x </a:t>
            </a:r>
            <a:r>
              <a:rPr lang="id-ID" i="1" dirty="0" smtClean="0"/>
              <a:t>4</a:t>
            </a:r>
            <a:r>
              <a:rPr lang="en-US" i="1" dirty="0" smtClean="0"/>
              <a:t>50       </a:t>
            </a:r>
            <a:r>
              <a:rPr lang="en-US" i="1" dirty="0"/>
              <a:t>= </a:t>
            </a:r>
            <a:r>
              <a:rPr lang="id-ID" i="1" dirty="0" smtClean="0"/>
              <a:t>225 dibulatkan </a:t>
            </a:r>
            <a:r>
              <a:rPr lang="en-US" b="1" i="1" dirty="0" smtClean="0">
                <a:solidFill>
                  <a:srgbClr val="FF0000"/>
                </a:solidFill>
              </a:rPr>
              <a:t>2</a:t>
            </a:r>
            <a:r>
              <a:rPr lang="id-ID" b="1" i="1" dirty="0" smtClean="0">
                <a:solidFill>
                  <a:srgbClr val="FF0000"/>
                </a:solidFill>
              </a:rPr>
              <a:t>00</a:t>
            </a:r>
            <a:r>
              <a:rPr lang="en-US" b="1" i="1" dirty="0" smtClean="0"/>
              <a:t> </a:t>
            </a:r>
            <a:r>
              <a:rPr lang="en-US" i="1" dirty="0"/>
              <a:t>mm</a:t>
            </a:r>
          </a:p>
          <a:p>
            <a:endParaRPr lang="en-US" i="1" dirty="0"/>
          </a:p>
          <a:p>
            <a:r>
              <a:rPr lang="en-US" i="1" dirty="0"/>
              <a:t>Tinggi </a:t>
            </a:r>
            <a:r>
              <a:rPr lang="en-US" i="1" dirty="0" err="1"/>
              <a:t>efektif</a:t>
            </a:r>
            <a:r>
              <a:rPr lang="en-US" i="1" dirty="0"/>
              <a:t> </a:t>
            </a:r>
            <a:r>
              <a:rPr lang="en-US" i="1" dirty="0" err="1"/>
              <a:t>balok</a:t>
            </a:r>
            <a:r>
              <a:rPr lang="en-US" i="1" dirty="0"/>
              <a:t> (d) = h-d’ = </a:t>
            </a:r>
            <a:r>
              <a:rPr lang="id-ID" i="1" dirty="0" smtClean="0"/>
              <a:t>4</a:t>
            </a:r>
            <a:r>
              <a:rPr lang="en-US" i="1" dirty="0" smtClean="0"/>
              <a:t>50 </a:t>
            </a:r>
            <a:r>
              <a:rPr lang="en-US" i="1" dirty="0"/>
              <a:t>– 50 = </a:t>
            </a:r>
            <a:r>
              <a:rPr lang="en-US" i="1" dirty="0" smtClean="0"/>
              <a:t>4</a:t>
            </a:r>
            <a:r>
              <a:rPr lang="id-ID" i="1" dirty="0" smtClean="0"/>
              <a:t>0</a:t>
            </a:r>
            <a:r>
              <a:rPr lang="en-US" i="1" dirty="0" smtClean="0"/>
              <a:t>0 </a:t>
            </a:r>
            <a:r>
              <a:rPr lang="en-US" i="1" dirty="0"/>
              <a:t>mm</a:t>
            </a:r>
          </a:p>
          <a:p>
            <a:endParaRPr lang="en-US" i="1" dirty="0"/>
          </a:p>
          <a:p>
            <a:r>
              <a:rPr lang="en-US" i="1" dirty="0"/>
              <a:t>Mn = Mu/</a:t>
            </a:r>
            <a:r>
              <a:rPr lang="az-Cyrl-AZ" i="1" dirty="0"/>
              <a:t>Ф</a:t>
            </a:r>
            <a:r>
              <a:rPr lang="en-US" i="1" dirty="0"/>
              <a:t> = </a:t>
            </a:r>
            <a:r>
              <a:rPr lang="en-US" dirty="0"/>
              <a:t>3,902. 10^7 / 0,8 = 4,88. 10^7 N.mm</a:t>
            </a:r>
          </a:p>
          <a:p>
            <a:r>
              <a:rPr lang="en-US" i="1" dirty="0"/>
              <a:t>Rn = Mn/(b.d^2) = 4,88.10^7 / ( </a:t>
            </a:r>
            <a:r>
              <a:rPr lang="en-US" i="1" dirty="0" smtClean="0"/>
              <a:t>2</a:t>
            </a:r>
            <a:r>
              <a:rPr lang="id-ID" i="1" dirty="0" smtClean="0"/>
              <a:t>0</a:t>
            </a:r>
            <a:r>
              <a:rPr lang="en-US" i="1" dirty="0" smtClean="0"/>
              <a:t>0 </a:t>
            </a:r>
            <a:r>
              <a:rPr lang="en-US" i="1" dirty="0"/>
              <a:t>. </a:t>
            </a:r>
            <a:r>
              <a:rPr lang="en-US" i="1" dirty="0" smtClean="0"/>
              <a:t>4</a:t>
            </a:r>
            <a:r>
              <a:rPr lang="id-ID" i="1" dirty="0" smtClean="0"/>
              <a:t>0</a:t>
            </a:r>
            <a:r>
              <a:rPr lang="en-US" i="1" dirty="0" smtClean="0"/>
              <a:t>0^2</a:t>
            </a:r>
            <a:r>
              <a:rPr lang="en-US" i="1" dirty="0"/>
              <a:t>) = </a:t>
            </a:r>
            <a:r>
              <a:rPr lang="id-ID" i="1" dirty="0" smtClean="0"/>
              <a:t>1</a:t>
            </a:r>
            <a:r>
              <a:rPr lang="en-US" i="1" dirty="0" smtClean="0"/>
              <a:t>,</a:t>
            </a:r>
            <a:r>
              <a:rPr lang="id-ID" i="1" dirty="0" smtClean="0"/>
              <a:t>5242</a:t>
            </a:r>
            <a:r>
              <a:rPr lang="en-US" i="1" dirty="0" smtClean="0"/>
              <a:t> </a:t>
            </a:r>
            <a:r>
              <a:rPr lang="en-US" i="1" dirty="0"/>
              <a:t>N/mm^2</a:t>
            </a:r>
          </a:p>
          <a:p>
            <a:r>
              <a:rPr lang="en-US" i="1" dirty="0"/>
              <a:t>m = </a:t>
            </a:r>
            <a:r>
              <a:rPr lang="en-US" i="1" dirty="0" err="1"/>
              <a:t>fy</a:t>
            </a:r>
            <a:r>
              <a:rPr lang="en-US" i="1" dirty="0"/>
              <a:t>/(0,85.fc’)  = 240 / (0,85. 25) = 11,294</a:t>
            </a:r>
          </a:p>
          <a:p>
            <a:endParaRPr lang="en-US" i="1" dirty="0"/>
          </a:p>
          <a:p>
            <a:r>
              <a:rPr lang="el-GR" i="1" dirty="0"/>
              <a:t>ρ</a:t>
            </a:r>
            <a:r>
              <a:rPr lang="en-US" i="1" dirty="0"/>
              <a:t> = 1/m . (1- </a:t>
            </a:r>
            <a:r>
              <a:rPr lang="az-Cyrl-AZ" sz="4000" i="1" dirty="0"/>
              <a:t>Ѵ</a:t>
            </a:r>
            <a:r>
              <a:rPr lang="en-US" i="1" dirty="0"/>
              <a:t>1- (2.m.Rn)/</a:t>
            </a:r>
            <a:r>
              <a:rPr lang="en-US" i="1" dirty="0" err="1"/>
              <a:t>fy</a:t>
            </a:r>
            <a:r>
              <a:rPr lang="en-US" i="1" dirty="0"/>
              <a:t>  ) </a:t>
            </a:r>
          </a:p>
          <a:p>
            <a:r>
              <a:rPr lang="en-US" sz="1600" i="1" dirty="0"/>
              <a:t>   </a:t>
            </a:r>
            <a:r>
              <a:rPr lang="en-US" i="1" dirty="0"/>
              <a:t>= 1/11,294 . ( 1 – </a:t>
            </a:r>
            <a:r>
              <a:rPr lang="az-Cyrl-AZ" sz="3600" i="1" dirty="0"/>
              <a:t>Ѵ</a:t>
            </a:r>
            <a:r>
              <a:rPr lang="en-US" i="1" dirty="0"/>
              <a:t>1 – (2. 11,294 . </a:t>
            </a:r>
            <a:r>
              <a:rPr lang="id-ID" i="1" dirty="0" smtClean="0"/>
              <a:t>1</a:t>
            </a:r>
            <a:r>
              <a:rPr lang="en-US" i="1" dirty="0" smtClean="0"/>
              <a:t>,</a:t>
            </a:r>
            <a:r>
              <a:rPr lang="id-ID" i="1" dirty="0" smtClean="0"/>
              <a:t>5242</a:t>
            </a:r>
            <a:r>
              <a:rPr lang="en-US" i="1" dirty="0" smtClean="0"/>
              <a:t>)/</a:t>
            </a:r>
            <a:r>
              <a:rPr lang="en-US" i="1" dirty="0"/>
              <a:t>240   )</a:t>
            </a:r>
          </a:p>
          <a:p>
            <a:r>
              <a:rPr lang="en-US" i="1" dirty="0"/>
              <a:t>   = </a:t>
            </a:r>
            <a:r>
              <a:rPr lang="en-ID" dirty="0" smtClean="0"/>
              <a:t>0,00</a:t>
            </a:r>
            <a:r>
              <a:rPr lang="id-ID" dirty="0" smtClean="0"/>
              <a:t>66</a:t>
            </a:r>
            <a:r>
              <a:rPr lang="en-ID" dirty="0" smtClean="0"/>
              <a:t>    </a:t>
            </a:r>
            <a:r>
              <a:rPr lang="en-ID" dirty="0"/>
              <a:t>&gt;   </a:t>
            </a:r>
            <a:r>
              <a:rPr lang="el-GR" dirty="0"/>
              <a:t>ρ</a:t>
            </a:r>
            <a:r>
              <a:rPr lang="en-US" dirty="0"/>
              <a:t>min = 0,0058   (</a:t>
            </a:r>
            <a:r>
              <a:rPr lang="en-US" dirty="0" err="1"/>
              <a:t>oke</a:t>
            </a:r>
            <a:r>
              <a:rPr lang="en-US" dirty="0"/>
              <a:t>)</a:t>
            </a:r>
            <a:endParaRPr lang="en-ID" dirty="0"/>
          </a:p>
        </p:txBody>
      </p:sp>
      <p:pic>
        <p:nvPicPr>
          <p:cNvPr id="3" name="Gambar 2">
            <a:extLst>
              <a:ext uri="{FF2B5EF4-FFF2-40B4-BE49-F238E27FC236}">
                <a16:creationId xmlns:a16="http://schemas.microsoft.com/office/drawing/2014/main" id="{E2A8457C-CC70-4B97-8666-ADA847ECF8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51" t="35982" r="48754" b="31791"/>
          <a:stretch/>
        </p:blipFill>
        <p:spPr>
          <a:xfrm>
            <a:off x="7524328" y="476672"/>
            <a:ext cx="2304256" cy="3516203"/>
          </a:xfrm>
          <a:prstGeom prst="rect">
            <a:avLst/>
          </a:prstGeom>
        </p:spPr>
      </p:pic>
      <p:cxnSp>
        <p:nvCxnSpPr>
          <p:cNvPr id="5" name="Konektor Lurus 4">
            <a:extLst>
              <a:ext uri="{FF2B5EF4-FFF2-40B4-BE49-F238E27FC236}">
                <a16:creationId xmlns:a16="http://schemas.microsoft.com/office/drawing/2014/main" id="{F630412E-28A8-438A-A144-39D1D6D9A873}"/>
              </a:ext>
            </a:extLst>
          </p:cNvPr>
          <p:cNvCxnSpPr/>
          <p:nvPr/>
        </p:nvCxnSpPr>
        <p:spPr>
          <a:xfrm>
            <a:off x="2195736" y="5085184"/>
            <a:ext cx="1296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Konektor Lurus 5">
            <a:extLst>
              <a:ext uri="{FF2B5EF4-FFF2-40B4-BE49-F238E27FC236}">
                <a16:creationId xmlns:a16="http://schemas.microsoft.com/office/drawing/2014/main" id="{3725D02E-5DCD-4B34-97E4-A65F37D85850}"/>
              </a:ext>
            </a:extLst>
          </p:cNvPr>
          <p:cNvCxnSpPr>
            <a:cxnSpLocks/>
          </p:cNvCxnSpPr>
          <p:nvPr/>
        </p:nvCxnSpPr>
        <p:spPr>
          <a:xfrm>
            <a:off x="2771800" y="5661248"/>
            <a:ext cx="29523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755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A7C6B8A5-134D-4403-82A4-FF5EF10F3E3E}"/>
              </a:ext>
            </a:extLst>
          </p:cNvPr>
          <p:cNvSpPr txBox="1"/>
          <p:nvPr/>
        </p:nvSpPr>
        <p:spPr>
          <a:xfrm>
            <a:off x="1187624" y="116632"/>
            <a:ext cx="763284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= </a:t>
            </a:r>
            <a:r>
              <a:rPr lang="el-GR" dirty="0"/>
              <a:t>ρ</a:t>
            </a:r>
            <a:r>
              <a:rPr lang="en-US" dirty="0"/>
              <a:t> . b. d  = </a:t>
            </a:r>
            <a:r>
              <a:rPr lang="en-US" dirty="0" smtClean="0"/>
              <a:t>0,00</a:t>
            </a:r>
            <a:r>
              <a:rPr lang="id-ID" dirty="0" smtClean="0"/>
              <a:t>66</a:t>
            </a:r>
            <a:r>
              <a:rPr lang="en-US" dirty="0" smtClean="0"/>
              <a:t> </a:t>
            </a:r>
            <a:r>
              <a:rPr lang="en-US" dirty="0"/>
              <a:t>. </a:t>
            </a:r>
            <a:r>
              <a:rPr lang="en-US" dirty="0" smtClean="0"/>
              <a:t>2</a:t>
            </a:r>
            <a:r>
              <a:rPr lang="id-ID" dirty="0" smtClean="0"/>
              <a:t>0</a:t>
            </a:r>
            <a:r>
              <a:rPr lang="en-US" dirty="0" smtClean="0"/>
              <a:t>0</a:t>
            </a:r>
            <a:r>
              <a:rPr lang="en-US" dirty="0"/>
              <a:t>. </a:t>
            </a:r>
            <a:r>
              <a:rPr lang="en-US" dirty="0" smtClean="0"/>
              <a:t>4</a:t>
            </a:r>
            <a:r>
              <a:rPr lang="id-ID" dirty="0" smtClean="0"/>
              <a:t>0</a:t>
            </a:r>
            <a:r>
              <a:rPr lang="en-US" dirty="0" smtClean="0"/>
              <a:t>0</a:t>
            </a:r>
            <a:endParaRPr lang="en-US" dirty="0"/>
          </a:p>
          <a:p>
            <a:r>
              <a:rPr lang="en-US" dirty="0"/>
              <a:t>As = </a:t>
            </a:r>
            <a:r>
              <a:rPr lang="id-ID" dirty="0" smtClean="0"/>
              <a:t>527,73</a:t>
            </a:r>
            <a:r>
              <a:rPr lang="en-US" dirty="0" smtClean="0"/>
              <a:t> </a:t>
            </a:r>
            <a:r>
              <a:rPr lang="en-US" dirty="0"/>
              <a:t>mm2</a:t>
            </a:r>
          </a:p>
          <a:p>
            <a:r>
              <a:rPr lang="en-US" b="1" i="1" dirty="0"/>
              <a:t>(</a:t>
            </a:r>
            <a:r>
              <a:rPr lang="en-US" b="1" i="1" dirty="0" err="1"/>
              <a:t>tulangan</a:t>
            </a:r>
            <a:r>
              <a:rPr lang="en-US" b="1" i="1" dirty="0"/>
              <a:t> Tarik </a:t>
            </a:r>
            <a:r>
              <a:rPr lang="en-US" b="1" i="1" dirty="0" err="1"/>
              <a:t>tumpuan</a:t>
            </a:r>
            <a:r>
              <a:rPr lang="en-US" b="1" i="1" dirty="0"/>
              <a:t>)</a:t>
            </a:r>
          </a:p>
          <a:p>
            <a:endParaRPr lang="en-US" dirty="0"/>
          </a:p>
          <a:p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tulangan</a:t>
            </a:r>
            <a:r>
              <a:rPr lang="en-US" dirty="0"/>
              <a:t> </a:t>
            </a:r>
            <a:r>
              <a:rPr lang="id-ID" dirty="0" smtClean="0"/>
              <a:t>3</a:t>
            </a:r>
            <a:r>
              <a:rPr lang="en-US" dirty="0" smtClean="0"/>
              <a:t> </a:t>
            </a:r>
            <a:r>
              <a:rPr lang="el-GR" dirty="0"/>
              <a:t>ϕ</a:t>
            </a:r>
            <a:r>
              <a:rPr lang="en-US" dirty="0"/>
              <a:t> </a:t>
            </a:r>
            <a:r>
              <a:rPr lang="en-US" dirty="0" smtClean="0"/>
              <a:t>1</a:t>
            </a:r>
            <a:r>
              <a:rPr lang="id-ID" dirty="0" smtClean="0"/>
              <a:t>6</a:t>
            </a:r>
            <a:r>
              <a:rPr lang="en-US" dirty="0" smtClean="0"/>
              <a:t>     </a:t>
            </a:r>
            <a:r>
              <a:rPr lang="en-US" dirty="0"/>
              <a:t>At=  0,25. </a:t>
            </a:r>
            <a:r>
              <a:rPr lang="el-GR" dirty="0"/>
              <a:t>π</a:t>
            </a:r>
            <a:r>
              <a:rPr lang="en-US" dirty="0"/>
              <a:t>. </a:t>
            </a:r>
            <a:r>
              <a:rPr lang="el-GR" dirty="0"/>
              <a:t>ϕ</a:t>
            </a:r>
            <a:r>
              <a:rPr lang="en-US" dirty="0"/>
              <a:t>^2 . n</a:t>
            </a:r>
          </a:p>
          <a:p>
            <a:r>
              <a:rPr lang="en-ID" dirty="0"/>
              <a:t>                                       At = 0,25. 3,14. </a:t>
            </a:r>
            <a:r>
              <a:rPr lang="en-ID" dirty="0" smtClean="0"/>
              <a:t>1</a:t>
            </a:r>
            <a:r>
              <a:rPr lang="id-ID" dirty="0" smtClean="0"/>
              <a:t>6</a:t>
            </a:r>
            <a:r>
              <a:rPr lang="en-ID" dirty="0" smtClean="0"/>
              <a:t>^2 </a:t>
            </a:r>
            <a:r>
              <a:rPr lang="en-ID" dirty="0"/>
              <a:t>. </a:t>
            </a:r>
            <a:r>
              <a:rPr lang="id-ID" dirty="0" smtClean="0"/>
              <a:t>3</a:t>
            </a:r>
            <a:endParaRPr lang="en-ID" dirty="0"/>
          </a:p>
          <a:p>
            <a:r>
              <a:rPr lang="en-ID" dirty="0"/>
              <a:t>                                          At = </a:t>
            </a:r>
            <a:r>
              <a:rPr lang="en-ID" dirty="0" smtClean="0"/>
              <a:t>6</a:t>
            </a:r>
            <a:r>
              <a:rPr lang="id-ID" dirty="0" smtClean="0"/>
              <a:t>02</a:t>
            </a:r>
            <a:r>
              <a:rPr lang="en-ID" dirty="0" smtClean="0"/>
              <a:t>,</a:t>
            </a:r>
            <a:r>
              <a:rPr lang="id-ID" dirty="0" smtClean="0"/>
              <a:t>88</a:t>
            </a:r>
            <a:r>
              <a:rPr lang="en-ID" dirty="0" smtClean="0"/>
              <a:t> </a:t>
            </a:r>
            <a:r>
              <a:rPr lang="en-ID" dirty="0"/>
              <a:t>mm2</a:t>
            </a:r>
          </a:p>
          <a:p>
            <a:r>
              <a:rPr lang="en-ID" dirty="0"/>
              <a:t>               At   &gt;  As </a:t>
            </a:r>
          </a:p>
          <a:p>
            <a:r>
              <a:rPr lang="en-ID" dirty="0" smtClean="0"/>
              <a:t>6</a:t>
            </a:r>
            <a:r>
              <a:rPr lang="id-ID" dirty="0" smtClean="0"/>
              <a:t>02</a:t>
            </a:r>
            <a:r>
              <a:rPr lang="en-ID" dirty="0" smtClean="0"/>
              <a:t>,</a:t>
            </a:r>
            <a:r>
              <a:rPr lang="id-ID" dirty="0" smtClean="0"/>
              <a:t>88</a:t>
            </a:r>
            <a:r>
              <a:rPr lang="en-ID" dirty="0" smtClean="0"/>
              <a:t> </a:t>
            </a:r>
            <a:r>
              <a:rPr lang="en-ID" dirty="0"/>
              <a:t>mm2 &gt;  </a:t>
            </a:r>
            <a:r>
              <a:rPr lang="id-ID" dirty="0" smtClean="0"/>
              <a:t>527</a:t>
            </a:r>
            <a:r>
              <a:rPr lang="en-ID" dirty="0" smtClean="0"/>
              <a:t>,</a:t>
            </a:r>
            <a:r>
              <a:rPr lang="id-ID" dirty="0" smtClean="0"/>
              <a:t>73</a:t>
            </a:r>
            <a:r>
              <a:rPr lang="en-ID" dirty="0" smtClean="0"/>
              <a:t> </a:t>
            </a:r>
            <a:r>
              <a:rPr lang="en-ID" dirty="0"/>
              <a:t>mm2     (</a:t>
            </a:r>
            <a:r>
              <a:rPr lang="en-ID" dirty="0" err="1"/>
              <a:t>oke</a:t>
            </a:r>
            <a:r>
              <a:rPr lang="en-ID" dirty="0"/>
              <a:t>)</a:t>
            </a:r>
          </a:p>
          <a:p>
            <a:r>
              <a:rPr lang="en-ID" dirty="0"/>
              <a:t> </a:t>
            </a:r>
          </a:p>
          <a:p>
            <a:r>
              <a:rPr lang="en-ID" dirty="0" err="1"/>
              <a:t>Kontrol</a:t>
            </a:r>
            <a:r>
              <a:rPr lang="en-ID" dirty="0"/>
              <a:t> </a:t>
            </a:r>
            <a:r>
              <a:rPr lang="en-ID" dirty="0" err="1"/>
              <a:t>jarak</a:t>
            </a:r>
            <a:r>
              <a:rPr lang="en-ID" dirty="0"/>
              <a:t> </a:t>
            </a:r>
            <a:r>
              <a:rPr lang="en-ID" dirty="0" err="1"/>
              <a:t>antar</a:t>
            </a:r>
            <a:r>
              <a:rPr lang="en-ID" dirty="0"/>
              <a:t> </a:t>
            </a:r>
            <a:r>
              <a:rPr lang="en-ID" dirty="0" err="1"/>
              <a:t>tulangan</a:t>
            </a:r>
            <a:r>
              <a:rPr lang="en-ID" dirty="0"/>
              <a:t> (s)</a:t>
            </a:r>
          </a:p>
          <a:p>
            <a:r>
              <a:rPr lang="en-ID" dirty="0"/>
              <a:t>s = </a:t>
            </a:r>
            <a:r>
              <a:rPr lang="en-ID" u="sng" dirty="0"/>
              <a:t>b – (2.p + 2. </a:t>
            </a:r>
            <a:r>
              <a:rPr lang="el-GR" u="sng" dirty="0"/>
              <a:t>ϕ</a:t>
            </a:r>
            <a:r>
              <a:rPr lang="en-US" u="sng" dirty="0" err="1"/>
              <a:t>skng</a:t>
            </a:r>
            <a:r>
              <a:rPr lang="en-US" u="sng" dirty="0"/>
              <a:t> + n.</a:t>
            </a:r>
            <a:r>
              <a:rPr lang="el-GR" u="sng" dirty="0"/>
              <a:t>ϕ</a:t>
            </a:r>
            <a:r>
              <a:rPr lang="en-US" u="sng" dirty="0"/>
              <a:t>TP)</a:t>
            </a:r>
          </a:p>
          <a:p>
            <a:r>
              <a:rPr lang="en-ID" dirty="0"/>
              <a:t>                      (n-1)</a:t>
            </a:r>
          </a:p>
          <a:p>
            <a:r>
              <a:rPr lang="en-ID" dirty="0"/>
              <a:t>s = </a:t>
            </a:r>
            <a:r>
              <a:rPr lang="en-ID" u="sng" dirty="0" smtClean="0"/>
              <a:t>2</a:t>
            </a:r>
            <a:r>
              <a:rPr lang="id-ID" u="sng" dirty="0" smtClean="0"/>
              <a:t>0</a:t>
            </a:r>
            <a:r>
              <a:rPr lang="en-ID" u="sng" dirty="0" smtClean="0"/>
              <a:t>0 </a:t>
            </a:r>
            <a:r>
              <a:rPr lang="en-ID" u="sng" dirty="0"/>
              <a:t>– (2. 25 + 2. 8 + </a:t>
            </a:r>
            <a:r>
              <a:rPr lang="en-ID" u="sng" dirty="0" smtClean="0"/>
              <a:t>(</a:t>
            </a:r>
            <a:r>
              <a:rPr lang="id-ID" u="sng" dirty="0" smtClean="0"/>
              <a:t>3</a:t>
            </a:r>
            <a:r>
              <a:rPr lang="en-ID" u="sng" dirty="0" smtClean="0"/>
              <a:t>. 1</a:t>
            </a:r>
            <a:r>
              <a:rPr lang="id-ID" u="sng" dirty="0" smtClean="0"/>
              <a:t>6</a:t>
            </a:r>
            <a:r>
              <a:rPr lang="en-ID" u="sng" dirty="0" smtClean="0"/>
              <a:t>))</a:t>
            </a:r>
            <a:endParaRPr lang="en-ID" u="sng" dirty="0"/>
          </a:p>
          <a:p>
            <a:r>
              <a:rPr lang="en-ID" dirty="0"/>
              <a:t>                    </a:t>
            </a:r>
            <a:r>
              <a:rPr lang="en-ID" dirty="0" smtClean="0"/>
              <a:t>(</a:t>
            </a:r>
            <a:r>
              <a:rPr lang="id-ID" dirty="0" smtClean="0"/>
              <a:t>3</a:t>
            </a:r>
            <a:r>
              <a:rPr lang="en-ID" dirty="0" smtClean="0"/>
              <a:t> </a:t>
            </a:r>
            <a:r>
              <a:rPr lang="en-ID" dirty="0"/>
              <a:t>– 1)</a:t>
            </a:r>
          </a:p>
          <a:p>
            <a:r>
              <a:rPr lang="en-ID" dirty="0"/>
              <a:t>s = </a:t>
            </a:r>
            <a:r>
              <a:rPr lang="en-ID" dirty="0" smtClean="0"/>
              <a:t>4</a:t>
            </a:r>
            <a:r>
              <a:rPr lang="id-ID" dirty="0" smtClean="0"/>
              <a:t>3</a:t>
            </a:r>
            <a:r>
              <a:rPr lang="en-ID" dirty="0" smtClean="0"/>
              <a:t> </a:t>
            </a:r>
            <a:r>
              <a:rPr lang="en-ID" dirty="0"/>
              <a:t>mm  &gt;    25 mm  (</a:t>
            </a:r>
            <a:r>
              <a:rPr lang="en-ID" dirty="0" err="1"/>
              <a:t>oke</a:t>
            </a:r>
            <a:r>
              <a:rPr lang="en-ID" dirty="0"/>
              <a:t>)</a:t>
            </a:r>
          </a:p>
          <a:p>
            <a:endParaRPr lang="en-ID" dirty="0"/>
          </a:p>
          <a:p>
            <a:r>
              <a:rPr lang="en-ID" b="1" i="1" dirty="0"/>
              <a:t>(</a:t>
            </a:r>
            <a:r>
              <a:rPr lang="en-ID" b="1" i="1" dirty="0" err="1"/>
              <a:t>tulangan</a:t>
            </a:r>
            <a:r>
              <a:rPr lang="en-ID" b="1" i="1" dirty="0"/>
              <a:t> </a:t>
            </a:r>
            <a:r>
              <a:rPr lang="en-ID" b="1" i="1" dirty="0" err="1"/>
              <a:t>tekan</a:t>
            </a:r>
            <a:r>
              <a:rPr lang="en-ID" b="1" i="1" dirty="0"/>
              <a:t> </a:t>
            </a:r>
            <a:r>
              <a:rPr lang="en-ID" b="1" i="1" dirty="0" err="1"/>
              <a:t>tumpuan</a:t>
            </a:r>
            <a:r>
              <a:rPr lang="en-ID" b="1" i="1" dirty="0"/>
              <a:t>)</a:t>
            </a:r>
          </a:p>
          <a:p>
            <a:r>
              <a:rPr lang="en-ID" dirty="0"/>
              <a:t>As’ = 0,5. As = 0,5 . </a:t>
            </a:r>
            <a:r>
              <a:rPr lang="id-ID" dirty="0" smtClean="0"/>
              <a:t>527</a:t>
            </a:r>
            <a:r>
              <a:rPr lang="en-ID" dirty="0" smtClean="0"/>
              <a:t>,</a:t>
            </a:r>
            <a:r>
              <a:rPr lang="id-ID" dirty="0" smtClean="0"/>
              <a:t>7</a:t>
            </a:r>
            <a:r>
              <a:rPr lang="en-ID" dirty="0" smtClean="0"/>
              <a:t>3 </a:t>
            </a:r>
            <a:r>
              <a:rPr lang="en-ID" dirty="0"/>
              <a:t>= </a:t>
            </a:r>
            <a:r>
              <a:rPr lang="en-ID" dirty="0" smtClean="0"/>
              <a:t>2</a:t>
            </a:r>
            <a:r>
              <a:rPr lang="id-ID" dirty="0" smtClean="0"/>
              <a:t>63</a:t>
            </a:r>
            <a:r>
              <a:rPr lang="en-ID" dirty="0" smtClean="0"/>
              <a:t>,</a:t>
            </a:r>
            <a:r>
              <a:rPr lang="id-ID" dirty="0" smtClean="0"/>
              <a:t>8</a:t>
            </a:r>
            <a:r>
              <a:rPr lang="en-ID" dirty="0" smtClean="0"/>
              <a:t> </a:t>
            </a:r>
            <a:r>
              <a:rPr lang="en-ID" dirty="0"/>
              <a:t>mm2</a:t>
            </a:r>
          </a:p>
          <a:p>
            <a:r>
              <a:rPr lang="en-ID" dirty="0" err="1"/>
              <a:t>Dipakai</a:t>
            </a:r>
            <a:r>
              <a:rPr lang="en-ID" dirty="0"/>
              <a:t> </a:t>
            </a:r>
            <a:r>
              <a:rPr lang="en-ID" dirty="0" err="1"/>
              <a:t>tulangan</a:t>
            </a:r>
            <a:r>
              <a:rPr lang="en-ID" dirty="0"/>
              <a:t> : 2 </a:t>
            </a:r>
            <a:r>
              <a:rPr lang="el-GR" dirty="0"/>
              <a:t>ϕ</a:t>
            </a:r>
            <a:r>
              <a:rPr lang="en-US" dirty="0"/>
              <a:t> </a:t>
            </a:r>
            <a:r>
              <a:rPr lang="en-US" dirty="0" smtClean="0"/>
              <a:t>1</a:t>
            </a:r>
            <a:r>
              <a:rPr lang="id-ID" dirty="0" smtClean="0"/>
              <a:t>6</a:t>
            </a:r>
            <a:r>
              <a:rPr lang="en-US" dirty="0" smtClean="0"/>
              <a:t>      </a:t>
            </a:r>
            <a:r>
              <a:rPr lang="en-US" dirty="0"/>
              <a:t>( At’ = </a:t>
            </a:r>
            <a:r>
              <a:rPr lang="id-ID" dirty="0" smtClean="0"/>
              <a:t>401</a:t>
            </a:r>
            <a:r>
              <a:rPr lang="en-US" dirty="0" smtClean="0"/>
              <a:t>,</a:t>
            </a:r>
            <a:r>
              <a:rPr lang="id-ID" dirty="0" smtClean="0"/>
              <a:t>9</a:t>
            </a:r>
            <a:r>
              <a:rPr lang="en-US" dirty="0" smtClean="0"/>
              <a:t>2 </a:t>
            </a:r>
            <a:r>
              <a:rPr lang="en-US" dirty="0"/>
              <a:t>mm2) &gt; As’    (</a:t>
            </a:r>
            <a:r>
              <a:rPr lang="en-US" dirty="0" err="1"/>
              <a:t>oke</a:t>
            </a:r>
            <a:r>
              <a:rPr lang="en-US" dirty="0"/>
              <a:t>)</a:t>
            </a:r>
          </a:p>
          <a:p>
            <a:endParaRPr lang="en-ID" dirty="0"/>
          </a:p>
          <a:p>
            <a:r>
              <a:rPr lang="en-US" b="1" i="1" dirty="0"/>
              <a:t>2. Daerah </a:t>
            </a:r>
            <a:r>
              <a:rPr lang="en-US" b="1" i="1" dirty="0" err="1"/>
              <a:t>Lapangan</a:t>
            </a:r>
            <a:r>
              <a:rPr lang="en-US" b="1" i="1" dirty="0"/>
              <a:t> </a:t>
            </a:r>
            <a:r>
              <a:rPr lang="en-US" b="1" i="1" dirty="0" err="1"/>
              <a:t>Balok</a:t>
            </a:r>
            <a:r>
              <a:rPr lang="en-US" b="1" i="1" dirty="0"/>
              <a:t>.</a:t>
            </a:r>
          </a:p>
          <a:p>
            <a:r>
              <a:rPr lang="en-US" i="1" dirty="0"/>
              <a:t>     </a:t>
            </a:r>
            <a:r>
              <a:rPr lang="en-US" i="1" dirty="0" err="1"/>
              <a:t>Mlapangan</a:t>
            </a:r>
            <a:r>
              <a:rPr lang="en-US" i="1" dirty="0"/>
              <a:t> (Mu) = </a:t>
            </a:r>
            <a:r>
              <a:rPr lang="en-US" dirty="0"/>
              <a:t>6,84. 10^7 N.mm  (</a:t>
            </a:r>
            <a:r>
              <a:rPr lang="en-US" b="1" i="1" u="sng" dirty="0" err="1"/>
              <a:t>prinsip</a:t>
            </a:r>
            <a:r>
              <a:rPr lang="en-US" b="1" i="1" u="sng" dirty="0"/>
              <a:t> </a:t>
            </a:r>
            <a:r>
              <a:rPr lang="en-US" b="1" i="1" u="sng" dirty="0" err="1"/>
              <a:t>sama</a:t>
            </a:r>
            <a:r>
              <a:rPr lang="en-US" b="1" i="1" u="sng" dirty="0"/>
              <a:t>, </a:t>
            </a:r>
            <a:r>
              <a:rPr lang="en-US" b="1" i="1" u="sng" dirty="0" err="1"/>
              <a:t>lihat</a:t>
            </a:r>
            <a:r>
              <a:rPr lang="en-US" b="1" i="1" u="sng" dirty="0"/>
              <a:t> table)</a:t>
            </a:r>
            <a:endParaRPr lang="en-ID" b="1" i="1" u="sng" dirty="0"/>
          </a:p>
        </p:txBody>
      </p:sp>
    </p:spTree>
    <p:extLst>
      <p:ext uri="{BB962C8B-B14F-4D97-AF65-F5344CB8AC3E}">
        <p14:creationId xmlns:p14="http://schemas.microsoft.com/office/powerpoint/2010/main" val="1638787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278" t="33266" r="24543" b="13579"/>
          <a:stretch/>
        </p:blipFill>
        <p:spPr>
          <a:xfrm>
            <a:off x="-900608" y="-9484"/>
            <a:ext cx="10801200" cy="38884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6757" t="35235" r="9598" b="20469"/>
          <a:stretch/>
        </p:blipFill>
        <p:spPr>
          <a:xfrm>
            <a:off x="-900608" y="3904488"/>
            <a:ext cx="1080120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63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D918AAE-1EBD-4C74-89BB-1FBD11992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TERIMA KASIH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205318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2517</TotalTime>
  <Words>508</Words>
  <Application>Microsoft Office PowerPoint</Application>
  <PresentationFormat>On-screen Show (4:3)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Constantia</vt:lpstr>
      <vt:lpstr>Wingdings 2</vt:lpstr>
      <vt:lpstr>Flow</vt:lpstr>
      <vt:lpstr>PowerPoint Presentation</vt:lpstr>
      <vt:lpstr>PowerPoint Presentation</vt:lpstr>
      <vt:lpstr>Free Body Diagram hasil Analisa strukturnya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STRUKTUR I</dc:title>
  <dc:creator>user</dc:creator>
  <cp:lastModifiedBy>Agung Kristiawan</cp:lastModifiedBy>
  <cp:revision>209</cp:revision>
  <cp:lastPrinted>2018-02-14T04:11:56Z</cp:lastPrinted>
  <dcterms:created xsi:type="dcterms:W3CDTF">2010-08-20T01:33:42Z</dcterms:created>
  <dcterms:modified xsi:type="dcterms:W3CDTF">2021-04-26T14:42:37Z</dcterms:modified>
</cp:coreProperties>
</file>