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DC227-2A8A-41B7-A26B-8958FEA92A23}" type="datetimeFigureOut">
              <a:rPr lang="id-ID" smtClean="0"/>
              <a:t>23/02/2019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CCB39-CF5A-4E5A-BEBB-0DF0D9B883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38427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DC227-2A8A-41B7-A26B-8958FEA92A23}" type="datetimeFigureOut">
              <a:rPr lang="id-ID" smtClean="0"/>
              <a:t>23/02/2019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CCB39-CF5A-4E5A-BEBB-0DF0D9B883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48664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DC227-2A8A-41B7-A26B-8958FEA92A23}" type="datetimeFigureOut">
              <a:rPr lang="id-ID" smtClean="0"/>
              <a:t>23/02/2019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CCB39-CF5A-4E5A-BEBB-0DF0D9B883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95344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DC227-2A8A-41B7-A26B-8958FEA92A23}" type="datetimeFigureOut">
              <a:rPr lang="id-ID" smtClean="0"/>
              <a:t>23/02/2019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CCB39-CF5A-4E5A-BEBB-0DF0D9B883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59807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DC227-2A8A-41B7-A26B-8958FEA92A23}" type="datetimeFigureOut">
              <a:rPr lang="id-ID" smtClean="0"/>
              <a:t>23/02/2019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CCB39-CF5A-4E5A-BEBB-0DF0D9B883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4605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DC227-2A8A-41B7-A26B-8958FEA92A23}" type="datetimeFigureOut">
              <a:rPr lang="id-ID" smtClean="0"/>
              <a:t>23/02/2019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CCB39-CF5A-4E5A-BEBB-0DF0D9B883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01768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DC227-2A8A-41B7-A26B-8958FEA92A23}" type="datetimeFigureOut">
              <a:rPr lang="id-ID" smtClean="0"/>
              <a:t>23/02/2019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CCB39-CF5A-4E5A-BEBB-0DF0D9B883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66959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DC227-2A8A-41B7-A26B-8958FEA92A23}" type="datetimeFigureOut">
              <a:rPr lang="id-ID" smtClean="0"/>
              <a:t>23/02/2019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CCB39-CF5A-4E5A-BEBB-0DF0D9B883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03767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DC227-2A8A-41B7-A26B-8958FEA92A23}" type="datetimeFigureOut">
              <a:rPr lang="id-ID" smtClean="0"/>
              <a:t>23/02/2019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CCB39-CF5A-4E5A-BEBB-0DF0D9B883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28698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DC227-2A8A-41B7-A26B-8958FEA92A23}" type="datetimeFigureOut">
              <a:rPr lang="id-ID" smtClean="0"/>
              <a:t>23/02/2019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CCB39-CF5A-4E5A-BEBB-0DF0D9B883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55348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DC227-2A8A-41B7-A26B-8958FEA92A23}" type="datetimeFigureOut">
              <a:rPr lang="id-ID" smtClean="0"/>
              <a:t>23/02/2019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CCB39-CF5A-4E5A-BEBB-0DF0D9B883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94727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7DC227-2A8A-41B7-A26B-8958FEA92A23}" type="datetimeFigureOut">
              <a:rPr lang="id-ID" smtClean="0"/>
              <a:t>23/02/2019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CCCB39-CF5A-4E5A-BEBB-0DF0D9B883D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76986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3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jp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1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48266" y="3378098"/>
            <a:ext cx="6412006" cy="744593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 algn="ctr">
              <a:spcBef>
                <a:spcPts val="88"/>
              </a:spcBef>
            </a:pPr>
            <a:r>
              <a:rPr lang="id-ID" sz="4800" b="1" spc="-4" dirty="0" smtClean="0">
                <a:solidFill>
                  <a:srgbClr val="FF0000"/>
                </a:solidFill>
                <a:latin typeface="Algerian" panose="04020705040A02060702" pitchFamily="82" charset="0"/>
                <a:cs typeface="Arial"/>
              </a:rPr>
              <a:t>PARADIGMS</a:t>
            </a:r>
            <a:endParaRPr lang="id-ID" sz="4800" dirty="0">
              <a:solidFill>
                <a:srgbClr val="FF0000"/>
              </a:solidFill>
              <a:latin typeface="Algerian" panose="04020705040A02060702" pitchFamily="82" charset="0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30604" y="6111148"/>
            <a:ext cx="6529668" cy="449218"/>
          </a:xfrm>
          <a:prstGeom prst="rect">
            <a:avLst/>
          </a:prstGeom>
        </p:spPr>
        <p:txBody>
          <a:bodyPr vert="horz" wrap="square" lIns="0" tIns="140074" rIns="0" bIns="0" rtlCol="0">
            <a:spAutoFit/>
          </a:bodyPr>
          <a:lstStyle/>
          <a:p>
            <a:pPr marL="11206" algn="ctr">
              <a:spcBef>
                <a:spcPts val="1103"/>
              </a:spcBef>
            </a:pPr>
            <a:r>
              <a:rPr sz="2000" b="1" spc="-4" dirty="0" err="1" smtClean="0">
                <a:latin typeface="Arial"/>
                <a:cs typeface="Arial"/>
              </a:rPr>
              <a:t>Oleh</a:t>
            </a:r>
            <a:r>
              <a:rPr sz="2000" b="1" spc="-4" dirty="0" smtClean="0">
                <a:latin typeface="Arial"/>
                <a:cs typeface="Arial"/>
              </a:rPr>
              <a:t>: </a:t>
            </a:r>
            <a:r>
              <a:rPr sz="2000" b="1" spc="-4" dirty="0" err="1" smtClean="0">
                <a:latin typeface="Arial"/>
                <a:cs typeface="Arial"/>
              </a:rPr>
              <a:t>Rahmat</a:t>
            </a:r>
            <a:r>
              <a:rPr sz="2000" b="1" spc="-4" dirty="0" smtClean="0">
                <a:latin typeface="Arial"/>
                <a:cs typeface="Arial"/>
              </a:rPr>
              <a:t> </a:t>
            </a:r>
            <a:r>
              <a:rPr sz="2000" b="1" spc="-4" dirty="0" err="1" smtClean="0">
                <a:latin typeface="Arial"/>
                <a:cs typeface="Arial"/>
              </a:rPr>
              <a:t>Robi</a:t>
            </a:r>
            <a:r>
              <a:rPr sz="2000" b="1" spc="-4" dirty="0" smtClean="0">
                <a:latin typeface="Arial"/>
                <a:cs typeface="Arial"/>
              </a:rPr>
              <a:t> </a:t>
            </a:r>
            <a:r>
              <a:rPr sz="2000" b="1" spc="-4" dirty="0" err="1" smtClean="0">
                <a:latin typeface="Arial"/>
                <a:cs typeface="Arial"/>
              </a:rPr>
              <a:t>Waliyansyah</a:t>
            </a:r>
            <a:r>
              <a:rPr sz="2000" b="1" spc="-4" dirty="0" smtClean="0">
                <a:latin typeface="Arial"/>
                <a:cs typeface="Arial"/>
              </a:rPr>
              <a:t>, </a:t>
            </a:r>
            <a:r>
              <a:rPr sz="2000" b="1" spc="-4" dirty="0" err="1" smtClean="0">
                <a:latin typeface="Arial"/>
                <a:cs typeface="Arial"/>
              </a:rPr>
              <a:t>M.Kom</a:t>
            </a:r>
            <a:r>
              <a:rPr sz="2000" b="1" spc="-4" dirty="0" smtClean="0">
                <a:latin typeface="Arial"/>
                <a:cs typeface="Arial"/>
              </a:rPr>
              <a:t>.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061321" y="525197"/>
            <a:ext cx="8068235" cy="26894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1061" y="4475858"/>
            <a:ext cx="968754" cy="128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691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33065" y="1835075"/>
            <a:ext cx="7289986" cy="3758035"/>
          </a:xfrm>
          <a:prstGeom prst="rect">
            <a:avLst/>
          </a:prstGeom>
        </p:spPr>
        <p:txBody>
          <a:bodyPr vert="horz" wrap="square" lIns="0" tIns="11766" rIns="0" bIns="0" rtlCol="0">
            <a:spAutoFit/>
          </a:bodyPr>
          <a:lstStyle/>
          <a:p>
            <a:pPr marL="313781" marR="323867" indent="-302575" algn="just">
              <a:spcBef>
                <a:spcPts val="93"/>
              </a:spcBef>
              <a:buChar char="•"/>
              <a:tabLst>
                <a:tab pos="313221" algn="l"/>
                <a:tab pos="313781" algn="l"/>
              </a:tabLst>
            </a:pPr>
            <a:r>
              <a:rPr sz="2824" spc="-4" dirty="0">
                <a:latin typeface="Arial"/>
                <a:cs typeface="Arial"/>
              </a:rPr>
              <a:t>Memahami paradigma dalam </a:t>
            </a:r>
            <a:r>
              <a:rPr sz="2824" dirty="0">
                <a:latin typeface="Arial"/>
                <a:cs typeface="Arial"/>
              </a:rPr>
              <a:t>sistem</a:t>
            </a:r>
            <a:r>
              <a:rPr sz="2824" spc="-110" dirty="0">
                <a:latin typeface="Arial"/>
                <a:cs typeface="Arial"/>
              </a:rPr>
              <a:t> </a:t>
            </a:r>
            <a:r>
              <a:rPr sz="2824" spc="-4" dirty="0">
                <a:latin typeface="Arial"/>
                <a:cs typeface="Arial"/>
              </a:rPr>
              <a:t>yang  interaktif</a:t>
            </a:r>
            <a:endParaRPr sz="2824" dirty="0">
              <a:latin typeface="Arial"/>
              <a:cs typeface="Arial"/>
            </a:endParaRPr>
          </a:p>
          <a:p>
            <a:pPr marL="313781" marR="4483" indent="-302575" algn="just">
              <a:spcBef>
                <a:spcPts val="666"/>
              </a:spcBef>
              <a:buChar char="•"/>
              <a:tabLst>
                <a:tab pos="313221" algn="l"/>
                <a:tab pos="313781" algn="l"/>
              </a:tabLst>
            </a:pPr>
            <a:r>
              <a:rPr sz="2824" spc="-4" dirty="0">
                <a:latin typeface="Arial"/>
                <a:cs typeface="Arial"/>
              </a:rPr>
              <a:t>Memahami tentang tingkat kegunaan</a:t>
            </a:r>
            <a:r>
              <a:rPr sz="2824" spc="-101" dirty="0">
                <a:latin typeface="Arial"/>
                <a:cs typeface="Arial"/>
              </a:rPr>
              <a:t> </a:t>
            </a:r>
            <a:r>
              <a:rPr sz="2824" spc="-4" dirty="0">
                <a:latin typeface="Arial"/>
                <a:cs typeface="Arial"/>
              </a:rPr>
              <a:t>dalam  pengembangan perangkat</a:t>
            </a:r>
            <a:r>
              <a:rPr sz="2824" spc="-71" dirty="0">
                <a:latin typeface="Arial"/>
                <a:cs typeface="Arial"/>
              </a:rPr>
              <a:t> </a:t>
            </a:r>
            <a:r>
              <a:rPr sz="2824" spc="-4" dirty="0">
                <a:latin typeface="Arial"/>
                <a:cs typeface="Arial"/>
              </a:rPr>
              <a:t>lunak</a:t>
            </a:r>
            <a:endParaRPr sz="2824" dirty="0">
              <a:latin typeface="Arial"/>
              <a:cs typeface="Arial"/>
            </a:endParaRPr>
          </a:p>
          <a:p>
            <a:pPr marL="313781" marR="45386" indent="-302575" algn="just">
              <a:spcBef>
                <a:spcPts val="666"/>
              </a:spcBef>
              <a:buChar char="•"/>
              <a:tabLst>
                <a:tab pos="313221" algn="l"/>
                <a:tab pos="313781" algn="l"/>
              </a:tabLst>
            </a:pPr>
            <a:r>
              <a:rPr sz="2824" spc="-4" dirty="0">
                <a:latin typeface="Arial"/>
                <a:cs typeface="Arial"/>
              </a:rPr>
              <a:t>Memahami bagaimana mengukur tingkat  kegunaan dalam pengembangan</a:t>
            </a:r>
            <a:r>
              <a:rPr sz="2824" spc="-128" dirty="0">
                <a:latin typeface="Arial"/>
                <a:cs typeface="Arial"/>
              </a:rPr>
              <a:t> </a:t>
            </a:r>
            <a:r>
              <a:rPr sz="2824" spc="-4" dirty="0">
                <a:latin typeface="Arial"/>
                <a:cs typeface="Arial"/>
              </a:rPr>
              <a:t>perangkat  lunak</a:t>
            </a:r>
            <a:endParaRPr sz="2824" dirty="0">
              <a:latin typeface="Arial"/>
              <a:cs typeface="Arial"/>
            </a:endParaRPr>
          </a:p>
          <a:p>
            <a:pPr marL="313781" indent="-302575" algn="just">
              <a:spcBef>
                <a:spcPts val="666"/>
              </a:spcBef>
              <a:buChar char="•"/>
              <a:tabLst>
                <a:tab pos="313221" algn="l"/>
                <a:tab pos="313781" algn="l"/>
              </a:tabLst>
            </a:pPr>
            <a:r>
              <a:rPr sz="2824" spc="-4" dirty="0">
                <a:latin typeface="Arial"/>
                <a:cs typeface="Arial"/>
              </a:rPr>
              <a:t>Memahami tingkat kegunaan</a:t>
            </a:r>
            <a:r>
              <a:rPr sz="2824" spc="-66" dirty="0">
                <a:latin typeface="Arial"/>
                <a:cs typeface="Arial"/>
              </a:rPr>
              <a:t> </a:t>
            </a:r>
            <a:r>
              <a:rPr sz="2824" spc="-4" dirty="0">
                <a:latin typeface="Arial"/>
                <a:cs typeface="Arial"/>
              </a:rPr>
              <a:t>universal</a:t>
            </a:r>
            <a:endParaRPr sz="2824" dirty="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61882" y="792140"/>
            <a:ext cx="8067115" cy="767835"/>
          </a:xfrm>
          <a:prstGeom prst="rect">
            <a:avLst/>
          </a:prstGeom>
          <a:solidFill>
            <a:srgbClr val="009999"/>
          </a:solidFill>
        </p:spPr>
        <p:txBody>
          <a:bodyPr vert="horz" wrap="square" lIns="0" tIns="222437" rIns="0" bIns="0" rtlCol="0" anchor="ctr">
            <a:spAutoFit/>
          </a:bodyPr>
          <a:lstStyle/>
          <a:p>
            <a:pPr marL="2629040">
              <a:lnSpc>
                <a:spcPct val="100000"/>
              </a:lnSpc>
              <a:spcBef>
                <a:spcPts val="1752"/>
              </a:spcBef>
            </a:pPr>
            <a:r>
              <a:rPr sz="3530" b="1" i="1" spc="-9" dirty="0">
                <a:latin typeface="Arial"/>
                <a:cs typeface="Arial"/>
              </a:rPr>
              <a:t>Pendahuluan</a:t>
            </a:r>
            <a:endParaRPr sz="353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33" y="534995"/>
            <a:ext cx="968754" cy="128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142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34770" y="2644588"/>
            <a:ext cx="6914589" cy="2211714"/>
          </a:xfrm>
          <a:prstGeom prst="rect">
            <a:avLst/>
          </a:prstGeom>
        </p:spPr>
        <p:txBody>
          <a:bodyPr vert="horz" wrap="square" lIns="0" tIns="11766" rIns="0" bIns="0" rtlCol="0">
            <a:spAutoFit/>
          </a:bodyPr>
          <a:lstStyle/>
          <a:p>
            <a:pPr marL="11206" marR="4483">
              <a:lnSpc>
                <a:spcPct val="99900"/>
              </a:lnSpc>
              <a:spcBef>
                <a:spcPts val="93"/>
              </a:spcBef>
            </a:pPr>
            <a:r>
              <a:rPr sz="4765" b="1" spc="-4" dirty="0">
                <a:solidFill>
                  <a:srgbClr val="008080"/>
                </a:solidFill>
                <a:latin typeface="Courier New"/>
                <a:cs typeface="Courier New"/>
              </a:rPr>
              <a:t>Sebuah cara</a:t>
            </a:r>
            <a:r>
              <a:rPr sz="4765" b="1" spc="-93" dirty="0">
                <a:solidFill>
                  <a:srgbClr val="008080"/>
                </a:solidFill>
                <a:latin typeface="Courier New"/>
                <a:cs typeface="Courier New"/>
              </a:rPr>
              <a:t> </a:t>
            </a:r>
            <a:r>
              <a:rPr sz="4765" b="1" spc="-9" dirty="0">
                <a:solidFill>
                  <a:srgbClr val="008080"/>
                </a:solidFill>
                <a:latin typeface="Courier New"/>
                <a:cs typeface="Courier New"/>
              </a:rPr>
              <a:t>pandang  terhadap </a:t>
            </a:r>
            <a:r>
              <a:rPr sz="4765" b="1" spc="-4" dirty="0">
                <a:solidFill>
                  <a:srgbClr val="008080"/>
                </a:solidFill>
                <a:latin typeface="Courier New"/>
                <a:cs typeface="Courier New"/>
              </a:rPr>
              <a:t>sebuah  subyek</a:t>
            </a:r>
            <a:r>
              <a:rPr sz="4765" b="1" spc="-44" dirty="0">
                <a:solidFill>
                  <a:srgbClr val="008080"/>
                </a:solidFill>
                <a:latin typeface="Courier New"/>
                <a:cs typeface="Courier New"/>
              </a:rPr>
              <a:t> </a:t>
            </a:r>
            <a:r>
              <a:rPr sz="4765" b="1" spc="-9" dirty="0">
                <a:solidFill>
                  <a:srgbClr val="008080"/>
                </a:solidFill>
                <a:latin typeface="Courier New"/>
                <a:cs typeface="Courier New"/>
              </a:rPr>
              <a:t>tertentu.</a:t>
            </a:r>
            <a:endParaRPr sz="4765">
              <a:latin typeface="Courier New"/>
              <a:cs typeface="Courier New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061882" y="672353"/>
            <a:ext cx="8067115" cy="794988"/>
          </a:xfrm>
          <a:prstGeom prst="rect">
            <a:avLst/>
          </a:prstGeom>
          <a:solidFill>
            <a:srgbClr val="009999"/>
          </a:solidFill>
        </p:spPr>
        <p:txBody>
          <a:bodyPr vert="horz" wrap="square" lIns="0" tIns="195543" rIns="0" bIns="0" rtlCol="0">
            <a:spAutoFit/>
          </a:bodyPr>
          <a:lstStyle/>
          <a:p>
            <a:pPr marL="2469908">
              <a:spcBef>
                <a:spcPts val="1540"/>
              </a:spcBef>
            </a:pPr>
            <a:r>
              <a:rPr sz="3883" b="1" i="1" dirty="0">
                <a:latin typeface="Arial"/>
                <a:cs typeface="Arial"/>
              </a:rPr>
              <a:t>Paradigma??</a:t>
            </a:r>
            <a:endParaRPr sz="3883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33" y="534995"/>
            <a:ext cx="968754" cy="128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560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34770" y="2171103"/>
            <a:ext cx="6685429" cy="2877967"/>
          </a:xfrm>
          <a:prstGeom prst="rect">
            <a:avLst/>
          </a:prstGeom>
        </p:spPr>
        <p:txBody>
          <a:bodyPr vert="horz" wrap="square" lIns="0" tIns="9525" rIns="0" bIns="0" rtlCol="0" anchor="ctr">
            <a:spAutoFit/>
          </a:bodyPr>
          <a:lstStyle/>
          <a:p>
            <a:pPr marL="11206" marR="4483">
              <a:lnSpc>
                <a:spcPct val="100200"/>
              </a:lnSpc>
              <a:spcBef>
                <a:spcPts val="75"/>
              </a:spcBef>
            </a:pPr>
            <a:r>
              <a:rPr sz="5824" b="1" dirty="0">
                <a:solidFill>
                  <a:srgbClr val="008080"/>
                </a:solidFill>
                <a:latin typeface="Courier New"/>
                <a:cs typeface="Courier New"/>
              </a:rPr>
              <a:t>Paradigma  perkembangan</a:t>
            </a:r>
            <a:r>
              <a:rPr sz="5824" b="1" spc="-75" dirty="0">
                <a:solidFill>
                  <a:srgbClr val="008080"/>
                </a:solidFill>
                <a:latin typeface="Courier New"/>
                <a:cs typeface="Courier New"/>
              </a:rPr>
              <a:t> </a:t>
            </a:r>
            <a:r>
              <a:rPr sz="5824" b="1" dirty="0">
                <a:solidFill>
                  <a:srgbClr val="008080"/>
                </a:solidFill>
                <a:latin typeface="Courier New"/>
                <a:cs typeface="Courier New"/>
              </a:rPr>
              <a:t>TI</a:t>
            </a:r>
            <a:endParaRPr sz="5824">
              <a:latin typeface="Courier New"/>
              <a:cs typeface="Courier New"/>
            </a:endParaRPr>
          </a:p>
          <a:p>
            <a:pPr marL="11206">
              <a:lnSpc>
                <a:spcPct val="100000"/>
              </a:lnSpc>
              <a:spcBef>
                <a:spcPts val="1394"/>
              </a:spcBef>
            </a:pPr>
            <a:r>
              <a:rPr sz="5824" b="1" dirty="0">
                <a:solidFill>
                  <a:srgbClr val="008080"/>
                </a:solidFill>
                <a:latin typeface="Courier New"/>
                <a:cs typeface="Courier New"/>
              </a:rPr>
              <a:t>Sekarang??</a:t>
            </a:r>
            <a:endParaRPr sz="5824">
              <a:latin typeface="Courier New"/>
              <a:cs typeface="Courier New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33" y="534995"/>
            <a:ext cx="968754" cy="128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881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2061882" y="605118"/>
            <a:ext cx="8067115" cy="1025922"/>
          </a:xfrm>
          <a:prstGeom prst="rect">
            <a:avLst/>
          </a:prstGeom>
          <a:solidFill>
            <a:srgbClr val="009999"/>
          </a:solidFill>
        </p:spPr>
        <p:txBody>
          <a:bodyPr vert="horz" wrap="square" lIns="0" tIns="0" rIns="0" bIns="0" rtlCol="0">
            <a:spAutoFit/>
          </a:bodyPr>
          <a:lstStyle/>
          <a:p>
            <a:pPr marL="2358404">
              <a:lnSpc>
                <a:spcPts val="3874"/>
              </a:lnSpc>
            </a:pPr>
            <a:r>
              <a:rPr sz="3530" b="1" spc="-4" dirty="0">
                <a:latin typeface="Arial"/>
                <a:cs typeface="Arial"/>
              </a:rPr>
              <a:t>Paradigma</a:t>
            </a:r>
            <a:r>
              <a:rPr sz="3530" b="1" spc="-53" dirty="0">
                <a:latin typeface="Arial"/>
                <a:cs typeface="Arial"/>
              </a:rPr>
              <a:t> </a:t>
            </a:r>
            <a:r>
              <a:rPr sz="3530" b="1" spc="-4" dirty="0">
                <a:latin typeface="Arial"/>
                <a:cs typeface="Arial"/>
              </a:rPr>
              <a:t>Perkembangan</a:t>
            </a:r>
            <a:endParaRPr sz="3530">
              <a:latin typeface="Arial"/>
              <a:cs typeface="Arial"/>
            </a:endParaRPr>
          </a:p>
          <a:p>
            <a:pPr marL="3730077">
              <a:lnSpc>
                <a:spcPts val="4059"/>
              </a:lnSpc>
            </a:pPr>
            <a:r>
              <a:rPr sz="3530" b="1" spc="-9" dirty="0">
                <a:latin typeface="Arial"/>
                <a:cs typeface="Arial"/>
              </a:rPr>
              <a:t>Teknologi</a:t>
            </a:r>
            <a:r>
              <a:rPr sz="3530" b="1" spc="-26" dirty="0">
                <a:latin typeface="Arial"/>
                <a:cs typeface="Arial"/>
              </a:rPr>
              <a:t> </a:t>
            </a:r>
            <a:r>
              <a:rPr sz="3530" b="1" spc="-4" dirty="0">
                <a:latin typeface="Arial"/>
                <a:cs typeface="Arial"/>
              </a:rPr>
              <a:t>Informasi</a:t>
            </a:r>
            <a:endParaRPr sz="353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34235" y="1748118"/>
            <a:ext cx="6656294" cy="1654299"/>
          </a:xfrm>
          <a:prstGeom prst="rect">
            <a:avLst/>
          </a:prstGeom>
          <a:ln w="19811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392227" indent="-302575">
              <a:lnSpc>
                <a:spcPts val="2202"/>
              </a:lnSpc>
              <a:buChar char="•"/>
              <a:tabLst>
                <a:tab pos="392227" algn="l"/>
                <a:tab pos="392786" algn="l"/>
              </a:tabLst>
            </a:pPr>
            <a:r>
              <a:rPr sz="2118" spc="-4" dirty="0">
                <a:latin typeface="Arial"/>
                <a:cs typeface="Arial"/>
              </a:rPr>
              <a:t>Konvergensi berbagai media menjadi </a:t>
            </a:r>
            <a:r>
              <a:rPr sz="2118" dirty="0">
                <a:latin typeface="Arial"/>
                <a:cs typeface="Arial"/>
              </a:rPr>
              <a:t>satu</a:t>
            </a:r>
            <a:r>
              <a:rPr sz="2118" spc="35" dirty="0">
                <a:latin typeface="Arial"/>
                <a:cs typeface="Arial"/>
              </a:rPr>
              <a:t> </a:t>
            </a:r>
            <a:r>
              <a:rPr sz="2118" dirty="0">
                <a:latin typeface="Arial"/>
                <a:cs typeface="Arial"/>
              </a:rPr>
              <a:t>media</a:t>
            </a:r>
            <a:endParaRPr sz="2118">
              <a:latin typeface="Arial"/>
              <a:cs typeface="Arial"/>
            </a:endParaRPr>
          </a:p>
          <a:p>
            <a:pPr marL="392227">
              <a:lnSpc>
                <a:spcPts val="2285"/>
              </a:lnSpc>
            </a:pPr>
            <a:r>
              <a:rPr sz="2118" dirty="0">
                <a:latin typeface="Wingdings"/>
                <a:cs typeface="Wingdings"/>
              </a:rPr>
              <a:t></a:t>
            </a:r>
            <a:r>
              <a:rPr sz="2118" spc="53" dirty="0">
                <a:latin typeface="Times New Roman"/>
                <a:cs typeface="Times New Roman"/>
              </a:rPr>
              <a:t> </a:t>
            </a:r>
            <a:r>
              <a:rPr sz="2118" spc="-4" dirty="0">
                <a:latin typeface="Arial"/>
                <a:cs typeface="Arial"/>
              </a:rPr>
              <a:t>multimedia</a:t>
            </a:r>
            <a:endParaRPr sz="2118">
              <a:latin typeface="Arial"/>
              <a:cs typeface="Arial"/>
            </a:endParaRPr>
          </a:p>
          <a:p>
            <a:pPr marL="746351" marR="287446" lvl="1" indent="-253266">
              <a:lnSpc>
                <a:spcPts val="1694"/>
              </a:lnSpc>
              <a:spcBef>
                <a:spcPts val="405"/>
              </a:spcBef>
              <a:buChar char="–"/>
              <a:tabLst>
                <a:tab pos="745791" algn="l"/>
                <a:tab pos="746351" algn="l"/>
              </a:tabLst>
            </a:pPr>
            <a:r>
              <a:rPr sz="1765" dirty="0">
                <a:latin typeface="Arial"/>
                <a:cs typeface="Arial"/>
              </a:rPr>
              <a:t>Komputer, </a:t>
            </a:r>
            <a:r>
              <a:rPr sz="1765" spc="-4" dirty="0">
                <a:latin typeface="Arial"/>
                <a:cs typeface="Arial"/>
              </a:rPr>
              <a:t>Handphone, PDA, </a:t>
            </a:r>
            <a:r>
              <a:rPr sz="1765" dirty="0">
                <a:latin typeface="Arial"/>
                <a:cs typeface="Arial"/>
              </a:rPr>
              <a:t>Pocket PC, Tape </a:t>
            </a:r>
            <a:r>
              <a:rPr sz="1765" spc="-4" dirty="0">
                <a:latin typeface="Arial"/>
                <a:cs typeface="Arial"/>
              </a:rPr>
              <a:t>recorder,  TV, </a:t>
            </a:r>
            <a:r>
              <a:rPr sz="1765" dirty="0">
                <a:latin typeface="Arial"/>
                <a:cs typeface="Arial"/>
              </a:rPr>
              <a:t>Radio </a:t>
            </a:r>
            <a:r>
              <a:rPr sz="1765" spc="4" dirty="0">
                <a:latin typeface="Wingdings"/>
                <a:cs typeface="Wingdings"/>
              </a:rPr>
              <a:t></a:t>
            </a:r>
            <a:r>
              <a:rPr sz="1765" spc="4" dirty="0">
                <a:latin typeface="Times New Roman"/>
                <a:cs typeface="Times New Roman"/>
              </a:rPr>
              <a:t> </a:t>
            </a:r>
            <a:r>
              <a:rPr sz="1765" dirty="0">
                <a:latin typeface="Arial"/>
                <a:cs typeface="Arial"/>
              </a:rPr>
              <a:t>bahkan alat rumah</a:t>
            </a:r>
            <a:r>
              <a:rPr sz="1765" spc="-40" dirty="0">
                <a:latin typeface="Arial"/>
                <a:cs typeface="Arial"/>
              </a:rPr>
              <a:t> </a:t>
            </a:r>
            <a:r>
              <a:rPr sz="1765" spc="-4" dirty="0">
                <a:latin typeface="Arial"/>
                <a:cs typeface="Arial"/>
              </a:rPr>
              <a:t>tangga</a:t>
            </a:r>
            <a:endParaRPr sz="1765">
              <a:latin typeface="Arial"/>
              <a:cs typeface="Arial"/>
            </a:endParaRPr>
          </a:p>
          <a:p>
            <a:pPr marL="392227" indent="-302575">
              <a:lnSpc>
                <a:spcPts val="2537"/>
              </a:lnSpc>
              <a:spcBef>
                <a:spcPts val="18"/>
              </a:spcBef>
              <a:buChar char="•"/>
              <a:tabLst>
                <a:tab pos="392227" algn="l"/>
                <a:tab pos="392786" algn="l"/>
              </a:tabLst>
            </a:pPr>
            <a:r>
              <a:rPr sz="2118" spc="-4" dirty="0">
                <a:latin typeface="Arial"/>
                <a:cs typeface="Arial"/>
              </a:rPr>
              <a:t>Wireless Technologies</a:t>
            </a:r>
            <a:endParaRPr sz="2118">
              <a:latin typeface="Arial"/>
              <a:cs typeface="Arial"/>
            </a:endParaRPr>
          </a:p>
          <a:p>
            <a:pPr marL="746351" lvl="1" indent="-253266">
              <a:lnSpc>
                <a:spcPts val="2113"/>
              </a:lnSpc>
              <a:buChar char="–"/>
              <a:tabLst>
                <a:tab pos="745791" algn="l"/>
                <a:tab pos="746351" algn="l"/>
              </a:tabLst>
            </a:pPr>
            <a:r>
              <a:rPr sz="1765" spc="-4" dirty="0">
                <a:latin typeface="Arial"/>
                <a:cs typeface="Arial"/>
              </a:rPr>
              <a:t>Infrared, Wi-Fi,</a:t>
            </a:r>
            <a:r>
              <a:rPr sz="1765" spc="-31" dirty="0">
                <a:latin typeface="Arial"/>
                <a:cs typeface="Arial"/>
              </a:rPr>
              <a:t> </a:t>
            </a:r>
            <a:r>
              <a:rPr sz="1765" dirty="0">
                <a:latin typeface="Arial"/>
                <a:cs typeface="Arial"/>
              </a:rPr>
              <a:t>Bluetooth</a:t>
            </a:r>
            <a:endParaRPr sz="1765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34236" y="5634317"/>
            <a:ext cx="7142069" cy="25747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9781" rIns="0" bIns="0" rtlCol="0">
            <a:spAutoFit/>
          </a:bodyPr>
          <a:lstStyle/>
          <a:p>
            <a:pPr marL="85730">
              <a:spcBef>
                <a:spcPts val="313"/>
              </a:spcBef>
            </a:pPr>
            <a:r>
              <a:rPr sz="1412" spc="-4" dirty="0">
                <a:latin typeface="Arial"/>
                <a:cs typeface="Arial"/>
              </a:rPr>
              <a:t>Tantangan bagi penyelenggara layanan publik dan bisnis termasuk dunia</a:t>
            </a:r>
            <a:r>
              <a:rPr sz="1412" spc="62" dirty="0">
                <a:latin typeface="Arial"/>
                <a:cs typeface="Arial"/>
              </a:rPr>
              <a:t> </a:t>
            </a:r>
            <a:r>
              <a:rPr sz="1412" spc="-4" dirty="0">
                <a:latin typeface="Arial"/>
                <a:cs typeface="Arial"/>
              </a:rPr>
              <a:t>pendidikan</a:t>
            </a:r>
            <a:endParaRPr sz="1412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83758" y="4251960"/>
            <a:ext cx="2794747" cy="485525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50426" rIns="0" bIns="0" rtlCol="0">
            <a:spAutoFit/>
          </a:bodyPr>
          <a:lstStyle/>
          <a:p>
            <a:pPr marL="92453">
              <a:spcBef>
                <a:spcPts val="397"/>
              </a:spcBef>
            </a:pPr>
            <a:r>
              <a:rPr sz="1412" spc="-4" dirty="0">
                <a:latin typeface="Arial"/>
                <a:cs typeface="Arial"/>
              </a:rPr>
              <a:t>Transformasi </a:t>
            </a:r>
            <a:r>
              <a:rPr sz="1412" dirty="0">
                <a:latin typeface="Arial"/>
                <a:cs typeface="Arial"/>
              </a:rPr>
              <a:t>dari</a:t>
            </a:r>
            <a:r>
              <a:rPr sz="1412" spc="-4" dirty="0">
                <a:latin typeface="Arial"/>
                <a:cs typeface="Arial"/>
              </a:rPr>
              <a:t> konvensional</a:t>
            </a:r>
            <a:endParaRPr sz="1412">
              <a:latin typeface="Arial"/>
              <a:cs typeface="Arial"/>
            </a:endParaRPr>
          </a:p>
          <a:p>
            <a:pPr marL="92453"/>
            <a:r>
              <a:rPr sz="1412" spc="-9" dirty="0">
                <a:latin typeface="Wingdings"/>
                <a:cs typeface="Wingdings"/>
              </a:rPr>
              <a:t></a:t>
            </a:r>
            <a:r>
              <a:rPr sz="1412" spc="-9" dirty="0">
                <a:latin typeface="Arial"/>
                <a:cs typeface="Arial"/>
              </a:rPr>
              <a:t>digital</a:t>
            </a:r>
            <a:endParaRPr sz="1412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32799" y="3679116"/>
            <a:ext cx="3875554" cy="1276507"/>
          </a:xfrm>
          <a:prstGeom prst="rect">
            <a:avLst/>
          </a:prstGeom>
          <a:ln w="19811">
            <a:solidFill>
              <a:srgbClr val="000000"/>
            </a:solidFill>
          </a:ln>
        </p:spPr>
        <p:txBody>
          <a:bodyPr vert="horz" wrap="square" lIns="0" tIns="44263" rIns="0" bIns="0" rtlCol="0">
            <a:spAutoFit/>
          </a:bodyPr>
          <a:lstStyle/>
          <a:p>
            <a:pPr marL="89652">
              <a:spcBef>
                <a:spcPts val="349"/>
              </a:spcBef>
            </a:pPr>
            <a:r>
              <a:rPr sz="1588" spc="-4" dirty="0">
                <a:latin typeface="Arial"/>
                <a:cs typeface="Arial"/>
              </a:rPr>
              <a:t>e-Government</a:t>
            </a:r>
            <a:endParaRPr sz="1588">
              <a:latin typeface="Arial"/>
              <a:cs typeface="Arial"/>
            </a:endParaRPr>
          </a:p>
          <a:p>
            <a:pPr marL="493085" marR="2378015">
              <a:lnSpc>
                <a:spcPts val="1915"/>
              </a:lnSpc>
              <a:spcBef>
                <a:spcPts val="57"/>
              </a:spcBef>
            </a:pPr>
            <a:r>
              <a:rPr sz="1588" spc="-4" dirty="0">
                <a:latin typeface="Arial"/>
                <a:cs typeface="Arial"/>
              </a:rPr>
              <a:t>e-Learning  </a:t>
            </a:r>
            <a:r>
              <a:rPr sz="1588" spc="-9" dirty="0">
                <a:latin typeface="Arial"/>
                <a:cs typeface="Arial"/>
              </a:rPr>
              <a:t>e</a:t>
            </a:r>
            <a:r>
              <a:rPr sz="1588" spc="-4" dirty="0">
                <a:latin typeface="Arial"/>
                <a:cs typeface="Arial"/>
              </a:rPr>
              <a:t>-B</a:t>
            </a:r>
            <a:r>
              <a:rPr sz="1588" spc="-9" dirty="0">
                <a:latin typeface="Arial"/>
                <a:cs typeface="Arial"/>
              </a:rPr>
              <a:t>u</a:t>
            </a:r>
            <a:r>
              <a:rPr sz="1588" dirty="0">
                <a:latin typeface="Arial"/>
                <a:cs typeface="Arial"/>
              </a:rPr>
              <a:t>s</a:t>
            </a:r>
            <a:r>
              <a:rPr sz="1588" spc="-4" dirty="0">
                <a:latin typeface="Arial"/>
                <a:cs typeface="Arial"/>
              </a:rPr>
              <a:t>i</a:t>
            </a:r>
            <a:r>
              <a:rPr sz="1588" dirty="0">
                <a:latin typeface="Arial"/>
                <a:cs typeface="Arial"/>
              </a:rPr>
              <a:t>n</a:t>
            </a:r>
            <a:r>
              <a:rPr sz="1588" spc="-9" dirty="0">
                <a:latin typeface="Arial"/>
                <a:cs typeface="Arial"/>
              </a:rPr>
              <a:t>e</a:t>
            </a:r>
            <a:r>
              <a:rPr sz="1588" dirty="0">
                <a:latin typeface="Arial"/>
                <a:cs typeface="Arial"/>
              </a:rPr>
              <a:t>ss</a:t>
            </a:r>
            <a:endParaRPr sz="1588">
              <a:latin typeface="Arial"/>
              <a:cs typeface="Arial"/>
            </a:endParaRPr>
          </a:p>
          <a:p>
            <a:pPr marL="493085" marR="2031735">
              <a:lnSpc>
                <a:spcPts val="1906"/>
              </a:lnSpc>
            </a:pPr>
            <a:r>
              <a:rPr sz="1588" spc="-4" dirty="0">
                <a:latin typeface="Arial"/>
                <a:cs typeface="Arial"/>
              </a:rPr>
              <a:t>m-G</a:t>
            </a:r>
            <a:r>
              <a:rPr sz="1588" spc="-9" dirty="0">
                <a:latin typeface="Arial"/>
                <a:cs typeface="Arial"/>
              </a:rPr>
              <a:t>o</a:t>
            </a:r>
            <a:r>
              <a:rPr sz="1588" dirty="0">
                <a:latin typeface="Arial"/>
                <a:cs typeface="Arial"/>
              </a:rPr>
              <a:t>v</a:t>
            </a:r>
            <a:r>
              <a:rPr sz="1588" spc="-9" dirty="0">
                <a:latin typeface="Arial"/>
                <a:cs typeface="Arial"/>
              </a:rPr>
              <a:t>e</a:t>
            </a:r>
            <a:r>
              <a:rPr sz="1588" dirty="0">
                <a:latin typeface="Arial"/>
                <a:cs typeface="Arial"/>
              </a:rPr>
              <a:t>r</a:t>
            </a:r>
            <a:r>
              <a:rPr sz="1588" spc="-9" dirty="0">
                <a:latin typeface="Arial"/>
                <a:cs typeface="Arial"/>
              </a:rPr>
              <a:t>n</a:t>
            </a:r>
            <a:r>
              <a:rPr sz="1588" spc="-4" dirty="0">
                <a:latin typeface="Arial"/>
                <a:cs typeface="Arial"/>
              </a:rPr>
              <a:t>m</a:t>
            </a:r>
            <a:r>
              <a:rPr sz="1588" spc="-9" dirty="0">
                <a:latin typeface="Arial"/>
                <a:cs typeface="Arial"/>
              </a:rPr>
              <a:t>en</a:t>
            </a:r>
            <a:r>
              <a:rPr sz="1588" dirty="0">
                <a:latin typeface="Arial"/>
                <a:cs typeface="Arial"/>
              </a:rPr>
              <a:t>t  </a:t>
            </a:r>
            <a:r>
              <a:rPr sz="1588" spc="-4" dirty="0">
                <a:latin typeface="Arial"/>
                <a:cs typeface="Arial"/>
              </a:rPr>
              <a:t>m-Services</a:t>
            </a:r>
            <a:endParaRPr sz="1588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468444" y="3484133"/>
            <a:ext cx="44824" cy="766482"/>
          </a:xfrm>
          <a:custGeom>
            <a:avLst/>
            <a:gdLst/>
            <a:ahLst/>
            <a:cxnLst/>
            <a:rect l="l" t="t" r="r" b="b"/>
            <a:pathLst>
              <a:path w="50800" h="868679">
                <a:moveTo>
                  <a:pt x="18287" y="818388"/>
                </a:moveTo>
                <a:lnTo>
                  <a:pt x="0" y="818388"/>
                </a:lnTo>
                <a:lnTo>
                  <a:pt x="24383" y="868679"/>
                </a:lnTo>
                <a:lnTo>
                  <a:pt x="44011" y="830579"/>
                </a:lnTo>
                <a:lnTo>
                  <a:pt x="18287" y="830579"/>
                </a:lnTo>
                <a:lnTo>
                  <a:pt x="18287" y="818388"/>
                </a:lnTo>
                <a:close/>
              </a:path>
              <a:path w="50800" h="868679">
                <a:moveTo>
                  <a:pt x="32003" y="0"/>
                </a:moveTo>
                <a:lnTo>
                  <a:pt x="18287" y="0"/>
                </a:lnTo>
                <a:lnTo>
                  <a:pt x="18287" y="830579"/>
                </a:lnTo>
                <a:lnTo>
                  <a:pt x="32003" y="830579"/>
                </a:lnTo>
                <a:lnTo>
                  <a:pt x="32003" y="0"/>
                </a:lnTo>
                <a:close/>
              </a:path>
              <a:path w="50800" h="868679">
                <a:moveTo>
                  <a:pt x="50291" y="818388"/>
                </a:moveTo>
                <a:lnTo>
                  <a:pt x="32003" y="818388"/>
                </a:lnTo>
                <a:lnTo>
                  <a:pt x="32003" y="830579"/>
                </a:lnTo>
                <a:lnTo>
                  <a:pt x="44011" y="830579"/>
                </a:lnTo>
                <a:lnTo>
                  <a:pt x="50291" y="818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0" name="object 10"/>
          <p:cNvSpPr/>
          <p:nvPr/>
        </p:nvSpPr>
        <p:spPr>
          <a:xfrm>
            <a:off x="5074022" y="4610996"/>
            <a:ext cx="959224" cy="44824"/>
          </a:xfrm>
          <a:custGeom>
            <a:avLst/>
            <a:gdLst/>
            <a:ahLst/>
            <a:cxnLst/>
            <a:rect l="l" t="t" r="r" b="b"/>
            <a:pathLst>
              <a:path w="1087120" h="50800">
                <a:moveTo>
                  <a:pt x="1036319" y="0"/>
                </a:moveTo>
                <a:lnTo>
                  <a:pt x="1036319" y="50291"/>
                </a:lnTo>
                <a:lnTo>
                  <a:pt x="1074039" y="32003"/>
                </a:lnTo>
                <a:lnTo>
                  <a:pt x="1048512" y="32003"/>
                </a:lnTo>
                <a:lnTo>
                  <a:pt x="1048512" y="19811"/>
                </a:lnTo>
                <a:lnTo>
                  <a:pt x="1074778" y="19811"/>
                </a:lnTo>
                <a:lnTo>
                  <a:pt x="1036319" y="0"/>
                </a:lnTo>
                <a:close/>
              </a:path>
              <a:path w="1087120" h="50800">
                <a:moveTo>
                  <a:pt x="1036319" y="19811"/>
                </a:moveTo>
                <a:lnTo>
                  <a:pt x="0" y="19811"/>
                </a:lnTo>
                <a:lnTo>
                  <a:pt x="0" y="32003"/>
                </a:lnTo>
                <a:lnTo>
                  <a:pt x="1036319" y="32003"/>
                </a:lnTo>
                <a:lnTo>
                  <a:pt x="1036319" y="19811"/>
                </a:lnTo>
                <a:close/>
              </a:path>
              <a:path w="1087120" h="50800">
                <a:moveTo>
                  <a:pt x="1074778" y="19811"/>
                </a:moveTo>
                <a:lnTo>
                  <a:pt x="1048512" y="19811"/>
                </a:lnTo>
                <a:lnTo>
                  <a:pt x="1048512" y="32003"/>
                </a:lnTo>
                <a:lnTo>
                  <a:pt x="1074039" y="32003"/>
                </a:lnTo>
                <a:lnTo>
                  <a:pt x="1086612" y="25907"/>
                </a:lnTo>
                <a:lnTo>
                  <a:pt x="1074778" y="1981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1" name="object 11"/>
          <p:cNvSpPr/>
          <p:nvPr/>
        </p:nvSpPr>
        <p:spPr>
          <a:xfrm>
            <a:off x="6611022" y="4983480"/>
            <a:ext cx="45943" cy="658906"/>
          </a:xfrm>
          <a:custGeom>
            <a:avLst/>
            <a:gdLst/>
            <a:ahLst/>
            <a:cxnLst/>
            <a:rect l="l" t="t" r="r" b="b"/>
            <a:pathLst>
              <a:path w="52070" h="746760">
                <a:moveTo>
                  <a:pt x="19812" y="694943"/>
                </a:moveTo>
                <a:lnTo>
                  <a:pt x="0" y="694943"/>
                </a:lnTo>
                <a:lnTo>
                  <a:pt x="25908" y="746759"/>
                </a:lnTo>
                <a:lnTo>
                  <a:pt x="44958" y="708659"/>
                </a:lnTo>
                <a:lnTo>
                  <a:pt x="19812" y="708659"/>
                </a:lnTo>
                <a:lnTo>
                  <a:pt x="19812" y="694943"/>
                </a:lnTo>
                <a:close/>
              </a:path>
              <a:path w="52070" h="746760">
                <a:moveTo>
                  <a:pt x="32004" y="0"/>
                </a:moveTo>
                <a:lnTo>
                  <a:pt x="19812" y="0"/>
                </a:lnTo>
                <a:lnTo>
                  <a:pt x="19812" y="708659"/>
                </a:lnTo>
                <a:lnTo>
                  <a:pt x="32004" y="708659"/>
                </a:lnTo>
                <a:lnTo>
                  <a:pt x="32004" y="0"/>
                </a:lnTo>
                <a:close/>
              </a:path>
              <a:path w="52070" h="746760">
                <a:moveTo>
                  <a:pt x="51816" y="694943"/>
                </a:moveTo>
                <a:lnTo>
                  <a:pt x="32004" y="694943"/>
                </a:lnTo>
                <a:lnTo>
                  <a:pt x="32004" y="708659"/>
                </a:lnTo>
                <a:lnTo>
                  <a:pt x="44958" y="708659"/>
                </a:lnTo>
                <a:lnTo>
                  <a:pt x="51816" y="6949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33" y="534995"/>
            <a:ext cx="968754" cy="128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182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400300" y="2077122"/>
            <a:ext cx="6968378" cy="3326250"/>
          </a:xfrm>
          <a:prstGeom prst="rect">
            <a:avLst/>
          </a:prstGeom>
        </p:spPr>
        <p:txBody>
          <a:bodyPr vert="horz" wrap="square" lIns="0" tIns="11766" rIns="0" bIns="0" rtlCol="0">
            <a:spAutoFit/>
          </a:bodyPr>
          <a:lstStyle/>
          <a:p>
            <a:pPr marL="549118" marR="920612" indent="-537911" algn="just">
              <a:spcBef>
                <a:spcPts val="93"/>
              </a:spcBef>
              <a:buAutoNum type="arabicPeriod"/>
              <a:tabLst>
                <a:tab pos="548557" algn="l"/>
                <a:tab pos="549118" algn="l"/>
              </a:tabLst>
            </a:pPr>
            <a:r>
              <a:rPr sz="2824" dirty="0">
                <a:latin typeface="Arial"/>
                <a:cs typeface="Arial"/>
              </a:rPr>
              <a:t>IT </a:t>
            </a:r>
            <a:r>
              <a:rPr sz="2824" spc="-4" dirty="0">
                <a:latin typeface="Arial"/>
                <a:cs typeface="Arial"/>
              </a:rPr>
              <a:t>sudah masuk kedalam</a:t>
            </a:r>
            <a:r>
              <a:rPr sz="2824" spc="-97" dirty="0">
                <a:latin typeface="Arial"/>
                <a:cs typeface="Arial"/>
              </a:rPr>
              <a:t> </a:t>
            </a:r>
            <a:r>
              <a:rPr sz="2824" spc="-4" dirty="0">
                <a:latin typeface="Arial"/>
                <a:cs typeface="Arial"/>
              </a:rPr>
              <a:t>berbagai  kehidupan dan kegiatan</a:t>
            </a:r>
            <a:r>
              <a:rPr sz="2824" spc="-71" dirty="0">
                <a:latin typeface="Arial"/>
                <a:cs typeface="Arial"/>
              </a:rPr>
              <a:t> </a:t>
            </a:r>
            <a:r>
              <a:rPr sz="2824" spc="-4" dirty="0">
                <a:latin typeface="Arial"/>
                <a:cs typeface="Arial"/>
              </a:rPr>
              <a:t>manusia</a:t>
            </a:r>
            <a:endParaRPr sz="2824" dirty="0">
              <a:latin typeface="Arial"/>
              <a:cs typeface="Arial"/>
            </a:endParaRPr>
          </a:p>
          <a:p>
            <a:pPr marL="549118" indent="-537911" algn="just">
              <a:spcBef>
                <a:spcPts val="666"/>
              </a:spcBef>
              <a:buAutoNum type="arabicPeriod"/>
              <a:tabLst>
                <a:tab pos="548557" algn="l"/>
                <a:tab pos="549118" algn="l"/>
              </a:tabLst>
            </a:pPr>
            <a:r>
              <a:rPr sz="2824" spc="-4" dirty="0">
                <a:latin typeface="Arial"/>
                <a:cs typeface="Arial"/>
              </a:rPr>
              <a:t>Manusia tergantung kepada</a:t>
            </a:r>
            <a:r>
              <a:rPr sz="2824" spc="-75" dirty="0">
                <a:latin typeface="Arial"/>
                <a:cs typeface="Arial"/>
              </a:rPr>
              <a:t> </a:t>
            </a:r>
            <a:r>
              <a:rPr sz="2824" spc="-4" dirty="0">
                <a:latin typeface="Arial"/>
                <a:cs typeface="Arial"/>
              </a:rPr>
              <a:t>teknologi</a:t>
            </a:r>
            <a:endParaRPr sz="2824" dirty="0">
              <a:latin typeface="Arial"/>
              <a:cs typeface="Arial"/>
            </a:endParaRPr>
          </a:p>
          <a:p>
            <a:pPr marL="549118" marR="4483" indent="-537911" algn="just">
              <a:lnSpc>
                <a:spcPts val="3379"/>
              </a:lnSpc>
              <a:spcBef>
                <a:spcPts val="799"/>
              </a:spcBef>
              <a:buAutoNum type="arabicPeriod"/>
              <a:tabLst>
                <a:tab pos="548557" algn="l"/>
                <a:tab pos="549118" algn="l"/>
              </a:tabLst>
            </a:pPr>
            <a:r>
              <a:rPr sz="2824" spc="-4" dirty="0">
                <a:latin typeface="Arial"/>
                <a:cs typeface="Arial"/>
              </a:rPr>
              <a:t>Kompetensi negara diukur dari  kemampuan dan implementasi</a:t>
            </a:r>
            <a:r>
              <a:rPr sz="2824" spc="-88" dirty="0">
                <a:latin typeface="Arial"/>
                <a:cs typeface="Arial"/>
              </a:rPr>
              <a:t> </a:t>
            </a:r>
            <a:r>
              <a:rPr sz="2824" spc="-4" dirty="0">
                <a:latin typeface="Arial"/>
                <a:cs typeface="Arial"/>
              </a:rPr>
              <a:t>teknologi</a:t>
            </a:r>
            <a:endParaRPr sz="2824" dirty="0">
              <a:latin typeface="Arial"/>
              <a:cs typeface="Arial"/>
            </a:endParaRPr>
          </a:p>
          <a:p>
            <a:pPr marL="549118" marR="1633905" indent="-537911" algn="just">
              <a:spcBef>
                <a:spcPts val="565"/>
              </a:spcBef>
              <a:buAutoNum type="arabicPeriod"/>
              <a:tabLst>
                <a:tab pos="548557" algn="l"/>
                <a:tab pos="549118" algn="l"/>
              </a:tabLst>
            </a:pPr>
            <a:r>
              <a:rPr sz="2824" spc="-4" dirty="0">
                <a:latin typeface="Arial"/>
                <a:cs typeface="Arial"/>
              </a:rPr>
              <a:t>Dunia </a:t>
            </a:r>
            <a:r>
              <a:rPr sz="2824" dirty="0">
                <a:latin typeface="Arial"/>
                <a:cs typeface="Arial"/>
              </a:rPr>
              <a:t>IT </a:t>
            </a:r>
            <a:r>
              <a:rPr sz="2824" spc="-4" dirty="0">
                <a:latin typeface="Arial"/>
                <a:cs typeface="Arial"/>
              </a:rPr>
              <a:t>sudah memasuki</a:t>
            </a:r>
            <a:r>
              <a:rPr sz="2824" spc="-88" dirty="0">
                <a:latin typeface="Arial"/>
                <a:cs typeface="Arial"/>
              </a:rPr>
              <a:t> </a:t>
            </a:r>
            <a:r>
              <a:rPr sz="2824" dirty="0">
                <a:latin typeface="Arial"/>
                <a:cs typeface="Arial"/>
              </a:rPr>
              <a:t>era  KONVERGENSI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061882" y="778563"/>
            <a:ext cx="8067115" cy="794988"/>
          </a:xfrm>
          <a:prstGeom prst="rect">
            <a:avLst/>
          </a:prstGeom>
          <a:solidFill>
            <a:srgbClr val="009999"/>
          </a:solidFill>
        </p:spPr>
        <p:txBody>
          <a:bodyPr vert="horz" wrap="square" lIns="0" tIns="195543" rIns="0" bIns="0" rtlCol="0" anchor="ctr">
            <a:spAutoFit/>
          </a:bodyPr>
          <a:lstStyle/>
          <a:p>
            <a:pPr marL="1427706">
              <a:lnSpc>
                <a:spcPct val="100000"/>
              </a:lnSpc>
              <a:spcBef>
                <a:spcPts val="1540"/>
              </a:spcBef>
            </a:pPr>
            <a:r>
              <a:rPr sz="3883" b="1" i="1" dirty="0">
                <a:latin typeface="Arial"/>
                <a:cs typeface="Arial"/>
              </a:rPr>
              <a:t>Perubahan</a:t>
            </a:r>
            <a:r>
              <a:rPr sz="3883" b="1" i="1" spc="-13" dirty="0">
                <a:latin typeface="Arial"/>
                <a:cs typeface="Arial"/>
              </a:rPr>
              <a:t> </a:t>
            </a:r>
            <a:r>
              <a:rPr sz="3883" b="1" i="1" dirty="0">
                <a:latin typeface="Arial"/>
                <a:cs typeface="Arial"/>
              </a:rPr>
              <a:t>Paradigma</a:t>
            </a:r>
            <a:endParaRPr sz="3883">
              <a:latin typeface="Arial"/>
              <a:cs typeface="Arial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33" y="534995"/>
            <a:ext cx="968754" cy="128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438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61882" y="859375"/>
            <a:ext cx="8067115" cy="767835"/>
          </a:xfrm>
          <a:prstGeom prst="rect">
            <a:avLst/>
          </a:prstGeom>
          <a:solidFill>
            <a:srgbClr val="009999"/>
          </a:solidFill>
        </p:spPr>
        <p:txBody>
          <a:bodyPr vert="horz" wrap="square" lIns="0" tIns="222437" rIns="0" bIns="0" rtlCol="0" anchor="ctr">
            <a:spAutoFit/>
          </a:bodyPr>
          <a:lstStyle/>
          <a:p>
            <a:pPr marL="1655196">
              <a:lnSpc>
                <a:spcPct val="100000"/>
              </a:lnSpc>
              <a:spcBef>
                <a:spcPts val="1752"/>
              </a:spcBef>
            </a:pPr>
            <a:r>
              <a:rPr sz="3530" b="1" spc="-4" dirty="0">
                <a:latin typeface="Arial"/>
                <a:cs typeface="Arial"/>
              </a:rPr>
              <a:t>Implikasi</a:t>
            </a:r>
            <a:r>
              <a:rPr sz="3530" b="1" spc="13" dirty="0">
                <a:latin typeface="Arial"/>
                <a:cs typeface="Arial"/>
              </a:rPr>
              <a:t> </a:t>
            </a:r>
            <a:r>
              <a:rPr sz="3530" b="1" spc="-4" dirty="0">
                <a:latin typeface="Arial"/>
                <a:cs typeface="Arial"/>
              </a:rPr>
              <a:t>Konvergensi</a:t>
            </a:r>
            <a:endParaRPr sz="353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67534" y="2164009"/>
            <a:ext cx="7143750" cy="3413487"/>
          </a:xfrm>
          <a:prstGeom prst="rect">
            <a:avLst/>
          </a:prstGeom>
        </p:spPr>
        <p:txBody>
          <a:bodyPr vert="horz" wrap="square" lIns="0" tIns="86285" rIns="0" bIns="0" rtlCol="0">
            <a:spAutoFit/>
          </a:bodyPr>
          <a:lstStyle/>
          <a:p>
            <a:pPr marL="313781" indent="-302575" algn="just">
              <a:spcBef>
                <a:spcPts val="679"/>
              </a:spcBef>
              <a:buChar char="•"/>
              <a:tabLst>
                <a:tab pos="313221" algn="l"/>
                <a:tab pos="313781" algn="l"/>
              </a:tabLst>
            </a:pPr>
            <a:r>
              <a:rPr sz="2471" dirty="0">
                <a:latin typeface="Arial"/>
                <a:cs typeface="Arial"/>
              </a:rPr>
              <a:t>Perubahan </a:t>
            </a:r>
            <a:r>
              <a:rPr sz="2471" spc="-4" dirty="0">
                <a:latin typeface="Arial"/>
                <a:cs typeface="Arial"/>
              </a:rPr>
              <a:t>Gaya</a:t>
            </a:r>
            <a:r>
              <a:rPr sz="2471" spc="13" dirty="0">
                <a:latin typeface="Arial"/>
                <a:cs typeface="Arial"/>
              </a:rPr>
              <a:t> </a:t>
            </a:r>
            <a:r>
              <a:rPr sz="2471" spc="-4" dirty="0">
                <a:latin typeface="Arial"/>
                <a:cs typeface="Arial"/>
              </a:rPr>
              <a:t>Hidup</a:t>
            </a:r>
            <a:endParaRPr sz="2471" dirty="0">
              <a:latin typeface="Arial"/>
              <a:cs typeface="Arial"/>
            </a:endParaRPr>
          </a:p>
          <a:p>
            <a:pPr marL="667346" marR="4483" lvl="1" indent="-252706" algn="just">
              <a:lnSpc>
                <a:spcPct val="99800"/>
              </a:lnSpc>
              <a:spcBef>
                <a:spcPts val="516"/>
              </a:spcBef>
              <a:buChar char="–"/>
              <a:tabLst>
                <a:tab pos="667906" algn="l"/>
              </a:tabLst>
            </a:pPr>
            <a:r>
              <a:rPr sz="2118" dirty="0">
                <a:latin typeface="Arial"/>
                <a:cs typeface="Arial"/>
              </a:rPr>
              <a:t>Komunikasi semakin </a:t>
            </a:r>
            <a:r>
              <a:rPr sz="2118" spc="-4" dirty="0">
                <a:latin typeface="Arial"/>
                <a:cs typeface="Arial"/>
              </a:rPr>
              <a:t>lancar </a:t>
            </a:r>
            <a:r>
              <a:rPr sz="2118" dirty="0">
                <a:latin typeface="Arial"/>
                <a:cs typeface="Arial"/>
              </a:rPr>
              <a:t>dan </a:t>
            </a:r>
            <a:r>
              <a:rPr sz="2118" spc="-4" dirty="0">
                <a:latin typeface="Arial"/>
                <a:cs typeface="Arial"/>
              </a:rPr>
              <a:t>praktis, pilihan  </a:t>
            </a:r>
            <a:r>
              <a:rPr sz="2118" dirty="0">
                <a:latin typeface="Arial"/>
                <a:cs typeface="Arial"/>
              </a:rPr>
              <a:t>semakin </a:t>
            </a:r>
            <a:r>
              <a:rPr sz="2118" spc="-4" dirty="0">
                <a:latin typeface="Arial"/>
                <a:cs typeface="Arial"/>
              </a:rPr>
              <a:t>banyak </a:t>
            </a:r>
            <a:r>
              <a:rPr sz="2118" dirty="0">
                <a:latin typeface="Arial"/>
                <a:cs typeface="Arial"/>
              </a:rPr>
              <a:t>dan bervariasi </a:t>
            </a:r>
            <a:r>
              <a:rPr sz="2118" spc="-4" dirty="0">
                <a:latin typeface="Arial"/>
                <a:cs typeface="Arial"/>
              </a:rPr>
              <a:t>dan </a:t>
            </a:r>
            <a:r>
              <a:rPr sz="2118" dirty="0">
                <a:latin typeface="Arial"/>
                <a:cs typeface="Arial"/>
              </a:rPr>
              <a:t>teknologi semakin  </a:t>
            </a:r>
            <a:r>
              <a:rPr sz="2118" spc="-4" dirty="0">
                <a:latin typeface="Arial"/>
                <a:cs typeface="Arial"/>
              </a:rPr>
              <a:t>tinggi</a:t>
            </a:r>
            <a:endParaRPr sz="2118" dirty="0">
              <a:latin typeface="Arial"/>
              <a:cs typeface="Arial"/>
            </a:endParaRPr>
          </a:p>
          <a:p>
            <a:pPr lvl="1" algn="just">
              <a:spcBef>
                <a:spcPts val="40"/>
              </a:spcBef>
              <a:buFont typeface="Arial"/>
              <a:buChar char="–"/>
            </a:pPr>
            <a:endParaRPr sz="3133" dirty="0">
              <a:latin typeface="Times New Roman"/>
              <a:cs typeface="Times New Roman"/>
            </a:endParaRPr>
          </a:p>
          <a:p>
            <a:pPr marL="313781" indent="-302575" algn="just">
              <a:buChar char="•"/>
              <a:tabLst>
                <a:tab pos="313221" algn="l"/>
                <a:tab pos="313781" algn="l"/>
              </a:tabLst>
            </a:pPr>
            <a:r>
              <a:rPr sz="2471" dirty="0">
                <a:latin typeface="Arial"/>
                <a:cs typeface="Arial"/>
              </a:rPr>
              <a:t>Pemahaman pada </a:t>
            </a:r>
            <a:r>
              <a:rPr sz="2471" spc="-4" dirty="0">
                <a:latin typeface="Arial"/>
                <a:cs typeface="Arial"/>
              </a:rPr>
              <a:t>sektor Bisnis</a:t>
            </a:r>
            <a:r>
              <a:rPr sz="2471" spc="22" dirty="0">
                <a:latin typeface="Arial"/>
                <a:cs typeface="Arial"/>
              </a:rPr>
              <a:t> </a:t>
            </a:r>
            <a:r>
              <a:rPr sz="2471" dirty="0">
                <a:latin typeface="Arial"/>
                <a:cs typeface="Arial"/>
              </a:rPr>
              <a:t>berubah</a:t>
            </a:r>
          </a:p>
          <a:p>
            <a:pPr marL="667346" marR="276800" lvl="1" indent="-252706" algn="just">
              <a:lnSpc>
                <a:spcPct val="99800"/>
              </a:lnSpc>
              <a:spcBef>
                <a:spcPts val="516"/>
              </a:spcBef>
              <a:buChar char="–"/>
              <a:tabLst>
                <a:tab pos="667906" algn="l"/>
              </a:tabLst>
            </a:pPr>
            <a:r>
              <a:rPr sz="2118" spc="-4" dirty="0">
                <a:latin typeface="Arial"/>
                <a:cs typeface="Arial"/>
              </a:rPr>
              <a:t>Kompetensi </a:t>
            </a:r>
            <a:r>
              <a:rPr sz="2118" dirty="0">
                <a:latin typeface="Arial"/>
                <a:cs typeface="Arial"/>
              </a:rPr>
              <a:t>semakin </a:t>
            </a:r>
            <a:r>
              <a:rPr sz="2118" spc="-4" dirty="0">
                <a:latin typeface="Arial"/>
                <a:cs typeface="Arial"/>
              </a:rPr>
              <a:t>tajam, terbuka peluang usaha,  </a:t>
            </a:r>
            <a:r>
              <a:rPr sz="2118" dirty="0">
                <a:latin typeface="Arial"/>
                <a:cs typeface="Arial"/>
              </a:rPr>
              <a:t>ceruk pasar semakin </a:t>
            </a:r>
            <a:r>
              <a:rPr sz="2118" spc="-4" dirty="0">
                <a:latin typeface="Arial"/>
                <a:cs typeface="Arial"/>
              </a:rPr>
              <a:t>terexploitasi, IT akan menjadi  akselerator </a:t>
            </a:r>
            <a:r>
              <a:rPr sz="2118" spc="-4" dirty="0" err="1">
                <a:latin typeface="Arial"/>
                <a:cs typeface="Arial"/>
              </a:rPr>
              <a:t>bisnis</a:t>
            </a:r>
            <a:r>
              <a:rPr sz="2118" spc="-4" dirty="0">
                <a:latin typeface="Arial"/>
                <a:cs typeface="Arial"/>
              </a:rPr>
              <a:t> </a:t>
            </a:r>
            <a:r>
              <a:rPr lang="id-ID" sz="2118" dirty="0" smtClean="0">
                <a:latin typeface="Arial"/>
                <a:cs typeface="Arial"/>
              </a:rPr>
              <a:t>yang</a:t>
            </a:r>
            <a:r>
              <a:rPr sz="2118" spc="18" dirty="0" smtClean="0">
                <a:latin typeface="Arial"/>
                <a:cs typeface="Arial"/>
              </a:rPr>
              <a:t> </a:t>
            </a:r>
            <a:r>
              <a:rPr sz="2118" dirty="0">
                <a:latin typeface="Arial"/>
                <a:cs typeface="Arial"/>
              </a:rPr>
              <a:t>utama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33" y="534995"/>
            <a:ext cx="968754" cy="128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102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27059" y="1680882"/>
            <a:ext cx="3832412" cy="42358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33065" y="611653"/>
            <a:ext cx="6075269" cy="826026"/>
          </a:xfrm>
          <a:prstGeom prst="rect">
            <a:avLst/>
          </a:prstGeom>
        </p:spPr>
        <p:txBody>
          <a:bodyPr vert="horz" wrap="square" lIns="0" tIns="11206" rIns="0" bIns="0" rtlCol="0" anchor="ctr">
            <a:spAutoFit/>
          </a:bodyPr>
          <a:lstStyle/>
          <a:p>
            <a:pPr marL="11206">
              <a:lnSpc>
                <a:spcPct val="100000"/>
              </a:lnSpc>
              <a:spcBef>
                <a:spcPts val="88"/>
              </a:spcBef>
            </a:pPr>
            <a:r>
              <a:rPr sz="5294" b="1" spc="-4" dirty="0">
                <a:solidFill>
                  <a:srgbClr val="008080"/>
                </a:solidFill>
                <a:latin typeface="Courier New"/>
                <a:cs typeface="Courier New"/>
              </a:rPr>
              <a:t>Paradigma</a:t>
            </a:r>
            <a:r>
              <a:rPr sz="5294" b="1" spc="-66" dirty="0">
                <a:solidFill>
                  <a:srgbClr val="008080"/>
                </a:solidFill>
                <a:latin typeface="Courier New"/>
                <a:cs typeface="Courier New"/>
              </a:rPr>
              <a:t> </a:t>
            </a:r>
            <a:r>
              <a:rPr sz="5294" b="1" spc="-4" dirty="0">
                <a:solidFill>
                  <a:srgbClr val="008080"/>
                </a:solidFill>
                <a:latin typeface="Courier New"/>
                <a:cs typeface="Courier New"/>
              </a:rPr>
              <a:t>IMK??</a:t>
            </a:r>
            <a:endParaRPr sz="5294">
              <a:latin typeface="Courier New"/>
              <a:cs typeface="Courier New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33" y="534995"/>
            <a:ext cx="968754" cy="128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228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01902" y="887189"/>
            <a:ext cx="2387413" cy="55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293"/>
              </a:lnSpc>
            </a:pPr>
            <a:r>
              <a:rPr sz="3883" dirty="0">
                <a:latin typeface="Arial"/>
                <a:cs typeface="Arial"/>
              </a:rPr>
              <a:t>P</a:t>
            </a:r>
            <a:r>
              <a:rPr sz="3883" spc="-4" dirty="0">
                <a:latin typeface="Arial"/>
                <a:cs typeface="Arial"/>
              </a:rPr>
              <a:t>ar</a:t>
            </a:r>
            <a:r>
              <a:rPr sz="3883" dirty="0">
                <a:latin typeface="Arial"/>
                <a:cs typeface="Arial"/>
              </a:rPr>
              <a:t>adig</a:t>
            </a:r>
            <a:r>
              <a:rPr sz="3883" spc="4" dirty="0">
                <a:latin typeface="Arial"/>
                <a:cs typeface="Arial"/>
              </a:rPr>
              <a:t>ma</a:t>
            </a:r>
            <a:endParaRPr sz="3883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98595" y="1786665"/>
            <a:ext cx="2975722" cy="390982"/>
          </a:xfrm>
          <a:prstGeom prst="rect">
            <a:avLst/>
          </a:prstGeom>
        </p:spPr>
        <p:txBody>
          <a:bodyPr vert="horz" wrap="square" lIns="0" tIns="10646" rIns="0" bIns="0" rtlCol="0">
            <a:spAutoFit/>
          </a:bodyPr>
          <a:lstStyle/>
          <a:p>
            <a:pPr marL="313781" indent="-302575">
              <a:spcBef>
                <a:spcPts val="84"/>
              </a:spcBef>
              <a:buFont typeface="Arial"/>
              <a:buChar char="•"/>
              <a:tabLst>
                <a:tab pos="313221" algn="l"/>
                <a:tab pos="313781" algn="l"/>
              </a:tabLst>
            </a:pPr>
            <a:r>
              <a:rPr sz="2471" b="1" dirty="0">
                <a:solidFill>
                  <a:srgbClr val="CC0000"/>
                </a:solidFill>
                <a:latin typeface="Arial"/>
                <a:cs typeface="Arial"/>
              </a:rPr>
              <a:t>Batch</a:t>
            </a:r>
            <a:r>
              <a:rPr sz="2471" b="1" spc="-62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471" b="1" spc="-4" dirty="0">
                <a:solidFill>
                  <a:srgbClr val="CC0000"/>
                </a:solidFill>
                <a:latin typeface="Arial"/>
                <a:cs typeface="Arial"/>
              </a:rPr>
              <a:t>Processing</a:t>
            </a:r>
            <a:endParaRPr sz="2471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564521" y="3025588"/>
            <a:ext cx="4296655" cy="23505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61882" y="778563"/>
            <a:ext cx="8067115" cy="794988"/>
          </a:xfrm>
          <a:prstGeom prst="rect">
            <a:avLst/>
          </a:prstGeom>
          <a:solidFill>
            <a:srgbClr val="009999"/>
          </a:solidFill>
        </p:spPr>
        <p:txBody>
          <a:bodyPr vert="horz" wrap="square" lIns="0" tIns="195543" rIns="0" bIns="0" rtlCol="0" anchor="ctr">
            <a:spAutoFit/>
          </a:bodyPr>
          <a:lstStyle/>
          <a:p>
            <a:pPr marL="2319741">
              <a:lnSpc>
                <a:spcPct val="100000"/>
              </a:lnSpc>
              <a:spcBef>
                <a:spcPts val="1540"/>
              </a:spcBef>
            </a:pPr>
            <a:r>
              <a:rPr sz="3883" b="1" i="1" dirty="0">
                <a:latin typeface="Arial"/>
                <a:cs typeface="Arial"/>
              </a:rPr>
              <a:t>Ex:</a:t>
            </a:r>
            <a:r>
              <a:rPr sz="3883" b="1" i="1" spc="-9" dirty="0">
                <a:latin typeface="Arial"/>
                <a:cs typeface="Arial"/>
              </a:rPr>
              <a:t> </a:t>
            </a:r>
            <a:r>
              <a:rPr sz="3883" b="1" i="1" dirty="0">
                <a:latin typeface="Arial"/>
                <a:cs typeface="Arial"/>
              </a:rPr>
              <a:t>Paradigma</a:t>
            </a:r>
            <a:endParaRPr sz="3883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89059" y="5546463"/>
            <a:ext cx="2462493" cy="28292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1765" b="1" i="1" dirty="0">
                <a:latin typeface="Arial"/>
                <a:cs typeface="Arial"/>
              </a:rPr>
              <a:t>Impersonal</a:t>
            </a:r>
            <a:r>
              <a:rPr sz="1765" b="1" i="1" spc="-75" dirty="0">
                <a:latin typeface="Arial"/>
                <a:cs typeface="Arial"/>
              </a:rPr>
              <a:t> </a:t>
            </a:r>
            <a:r>
              <a:rPr sz="1765" b="1" i="1" spc="-4" dirty="0">
                <a:latin typeface="Arial"/>
                <a:cs typeface="Arial"/>
              </a:rPr>
              <a:t>Computing</a:t>
            </a:r>
            <a:endParaRPr sz="1765">
              <a:latin typeface="Arial"/>
              <a:cs typeface="Arial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33" y="534995"/>
            <a:ext cx="968754" cy="128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43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31359" y="1624763"/>
            <a:ext cx="2766732" cy="926234"/>
          </a:xfrm>
          <a:prstGeom prst="rect">
            <a:avLst/>
          </a:prstGeom>
        </p:spPr>
        <p:txBody>
          <a:bodyPr vert="horz" wrap="square" lIns="0" tIns="87966" rIns="0" bIns="0" rtlCol="0">
            <a:spAutoFit/>
          </a:bodyPr>
          <a:lstStyle/>
          <a:p>
            <a:pPr marL="313781" indent="-302575">
              <a:spcBef>
                <a:spcPts val="693"/>
              </a:spcBef>
              <a:buChar char="•"/>
              <a:tabLst>
                <a:tab pos="313221" algn="l"/>
                <a:tab pos="313781" algn="l"/>
              </a:tabLst>
            </a:pPr>
            <a:r>
              <a:rPr sz="2471" spc="-4" dirty="0">
                <a:latin typeface="Arial"/>
                <a:cs typeface="Arial"/>
              </a:rPr>
              <a:t>Batch</a:t>
            </a:r>
            <a:r>
              <a:rPr sz="2471" spc="-44" dirty="0">
                <a:latin typeface="Arial"/>
                <a:cs typeface="Arial"/>
              </a:rPr>
              <a:t> </a:t>
            </a:r>
            <a:r>
              <a:rPr sz="2471" spc="-4" dirty="0">
                <a:latin typeface="Arial"/>
                <a:cs typeface="Arial"/>
              </a:rPr>
              <a:t>Processing</a:t>
            </a:r>
            <a:endParaRPr sz="2471">
              <a:latin typeface="Arial"/>
              <a:cs typeface="Arial"/>
            </a:endParaRPr>
          </a:p>
          <a:p>
            <a:pPr marL="313781" indent="-302575">
              <a:spcBef>
                <a:spcPts val="600"/>
              </a:spcBef>
              <a:buChar char="•"/>
              <a:tabLst>
                <a:tab pos="313221" algn="l"/>
                <a:tab pos="313781" algn="l"/>
              </a:tabLst>
            </a:pPr>
            <a:r>
              <a:rPr sz="2471" dirty="0">
                <a:solidFill>
                  <a:srgbClr val="CC0000"/>
                </a:solidFill>
                <a:latin typeface="Arial"/>
                <a:cs typeface="Arial"/>
              </a:rPr>
              <a:t>Time-sharing</a:t>
            </a:r>
            <a:endParaRPr sz="2471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490878" y="3025588"/>
            <a:ext cx="4546455" cy="255494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" name="object 4"/>
          <p:cNvSpPr txBox="1"/>
          <p:nvPr/>
        </p:nvSpPr>
        <p:spPr>
          <a:xfrm>
            <a:off x="6837830" y="5334000"/>
            <a:ext cx="2387413" cy="28292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1765" b="1" i="1" spc="-4" dirty="0">
                <a:latin typeface="Arial"/>
                <a:cs typeface="Arial"/>
              </a:rPr>
              <a:t>Interactive</a:t>
            </a:r>
            <a:r>
              <a:rPr sz="1765" b="1" i="1" spc="-35" dirty="0">
                <a:latin typeface="Arial"/>
                <a:cs typeface="Arial"/>
              </a:rPr>
              <a:t> </a:t>
            </a:r>
            <a:r>
              <a:rPr sz="1765" b="1" i="1" spc="-4" dirty="0">
                <a:latin typeface="Arial"/>
                <a:cs typeface="Arial"/>
              </a:rPr>
              <a:t>Computing</a:t>
            </a:r>
            <a:endParaRPr sz="1765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61882" y="778563"/>
            <a:ext cx="8067115" cy="794988"/>
          </a:xfrm>
          <a:prstGeom prst="rect">
            <a:avLst/>
          </a:prstGeom>
          <a:solidFill>
            <a:srgbClr val="009999"/>
          </a:solidFill>
        </p:spPr>
        <p:txBody>
          <a:bodyPr vert="horz" wrap="square" lIns="0" tIns="195543" rIns="0" bIns="0" rtlCol="0" anchor="ctr">
            <a:spAutoFit/>
          </a:bodyPr>
          <a:lstStyle/>
          <a:p>
            <a:pPr marL="2319741">
              <a:lnSpc>
                <a:spcPct val="100000"/>
              </a:lnSpc>
              <a:spcBef>
                <a:spcPts val="1540"/>
              </a:spcBef>
            </a:pPr>
            <a:r>
              <a:rPr sz="3883" b="1" i="1" dirty="0">
                <a:latin typeface="Arial"/>
                <a:cs typeface="Arial"/>
              </a:rPr>
              <a:t>Ex:</a:t>
            </a:r>
            <a:r>
              <a:rPr sz="3883" b="1" i="1" spc="-9" dirty="0">
                <a:latin typeface="Arial"/>
                <a:cs typeface="Arial"/>
              </a:rPr>
              <a:t> </a:t>
            </a:r>
            <a:r>
              <a:rPr sz="3883" b="1" i="1" dirty="0">
                <a:latin typeface="Arial"/>
                <a:cs typeface="Arial"/>
              </a:rPr>
              <a:t>Paradigma</a:t>
            </a:r>
            <a:endParaRPr sz="3883">
              <a:latin typeface="Arial"/>
              <a:cs typeface="Arial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33" y="534995"/>
            <a:ext cx="968754" cy="128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802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98594" y="1624763"/>
            <a:ext cx="2766732" cy="1383410"/>
          </a:xfrm>
          <a:prstGeom prst="rect">
            <a:avLst/>
          </a:prstGeom>
        </p:spPr>
        <p:txBody>
          <a:bodyPr vert="horz" wrap="square" lIns="0" tIns="87966" rIns="0" bIns="0" rtlCol="0">
            <a:spAutoFit/>
          </a:bodyPr>
          <a:lstStyle/>
          <a:p>
            <a:pPr marL="313781" indent="-302575">
              <a:spcBef>
                <a:spcPts val="693"/>
              </a:spcBef>
              <a:buChar char="•"/>
              <a:tabLst>
                <a:tab pos="313221" algn="l"/>
                <a:tab pos="313781" algn="l"/>
              </a:tabLst>
            </a:pPr>
            <a:r>
              <a:rPr sz="2471" spc="-4" dirty="0">
                <a:latin typeface="Arial"/>
                <a:cs typeface="Arial"/>
              </a:rPr>
              <a:t>Batch</a:t>
            </a:r>
            <a:r>
              <a:rPr sz="2471" spc="-44" dirty="0">
                <a:latin typeface="Arial"/>
                <a:cs typeface="Arial"/>
              </a:rPr>
              <a:t> </a:t>
            </a:r>
            <a:r>
              <a:rPr sz="2471" spc="-4" dirty="0">
                <a:latin typeface="Arial"/>
                <a:cs typeface="Arial"/>
              </a:rPr>
              <a:t>Processing</a:t>
            </a:r>
            <a:endParaRPr sz="2471">
              <a:latin typeface="Arial"/>
              <a:cs typeface="Arial"/>
            </a:endParaRPr>
          </a:p>
          <a:p>
            <a:pPr marL="313781" indent="-302575">
              <a:spcBef>
                <a:spcPts val="600"/>
              </a:spcBef>
              <a:buChar char="•"/>
              <a:tabLst>
                <a:tab pos="313221" algn="l"/>
                <a:tab pos="313781" algn="l"/>
              </a:tabLst>
            </a:pPr>
            <a:r>
              <a:rPr sz="2471" dirty="0">
                <a:latin typeface="Arial"/>
                <a:cs typeface="Arial"/>
              </a:rPr>
              <a:t>Time-sharing</a:t>
            </a:r>
            <a:endParaRPr sz="2471">
              <a:latin typeface="Arial"/>
              <a:cs typeface="Arial"/>
            </a:endParaRPr>
          </a:p>
          <a:p>
            <a:pPr marL="313781" indent="-302575">
              <a:spcBef>
                <a:spcPts val="596"/>
              </a:spcBef>
              <a:buChar char="•"/>
              <a:tabLst>
                <a:tab pos="313221" algn="l"/>
                <a:tab pos="313781" algn="l"/>
              </a:tabLst>
            </a:pPr>
            <a:r>
              <a:rPr sz="2471" spc="-4" dirty="0">
                <a:solidFill>
                  <a:srgbClr val="CC0000"/>
                </a:solidFill>
                <a:latin typeface="Arial"/>
                <a:cs typeface="Arial"/>
              </a:rPr>
              <a:t>Networking</a:t>
            </a:r>
            <a:endParaRPr sz="2471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205119" y="2353235"/>
            <a:ext cx="3857763" cy="306458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" name="object 4"/>
          <p:cNvSpPr txBox="1"/>
          <p:nvPr/>
        </p:nvSpPr>
        <p:spPr>
          <a:xfrm>
            <a:off x="7086599" y="5401236"/>
            <a:ext cx="2500032" cy="28292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1765" b="1" i="1" spc="-4" dirty="0">
                <a:latin typeface="Arial"/>
                <a:cs typeface="Arial"/>
              </a:rPr>
              <a:t>Community</a:t>
            </a:r>
            <a:r>
              <a:rPr sz="1765" b="1" i="1" spc="-44" dirty="0">
                <a:latin typeface="Arial"/>
                <a:cs typeface="Arial"/>
              </a:rPr>
              <a:t> </a:t>
            </a:r>
            <a:r>
              <a:rPr sz="1765" b="1" i="1" spc="-4" dirty="0">
                <a:latin typeface="Arial"/>
                <a:cs typeface="Arial"/>
              </a:rPr>
              <a:t>Computing</a:t>
            </a:r>
            <a:endParaRPr sz="1765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61882" y="751668"/>
            <a:ext cx="8067115" cy="794988"/>
          </a:xfrm>
          <a:prstGeom prst="rect">
            <a:avLst/>
          </a:prstGeom>
          <a:solidFill>
            <a:srgbClr val="009999"/>
          </a:solidFill>
        </p:spPr>
        <p:txBody>
          <a:bodyPr vert="horz" wrap="square" lIns="0" tIns="195543" rIns="0" bIns="0" rtlCol="0" anchor="ctr">
            <a:spAutoFit/>
          </a:bodyPr>
          <a:lstStyle/>
          <a:p>
            <a:pPr marL="2319741">
              <a:lnSpc>
                <a:spcPct val="100000"/>
              </a:lnSpc>
              <a:spcBef>
                <a:spcPts val="1540"/>
              </a:spcBef>
            </a:pPr>
            <a:r>
              <a:rPr sz="3883" b="1" i="1" dirty="0">
                <a:latin typeface="Arial"/>
                <a:cs typeface="Arial"/>
              </a:rPr>
              <a:t>Ex:</a:t>
            </a:r>
            <a:r>
              <a:rPr sz="3883" b="1" i="1" spc="-9" dirty="0">
                <a:latin typeface="Arial"/>
                <a:cs typeface="Arial"/>
              </a:rPr>
              <a:t> </a:t>
            </a:r>
            <a:r>
              <a:rPr sz="3883" b="1" i="1" dirty="0">
                <a:latin typeface="Arial"/>
                <a:cs typeface="Arial"/>
              </a:rPr>
              <a:t>Paradigma</a:t>
            </a:r>
            <a:endParaRPr sz="3883">
              <a:latin typeface="Arial"/>
              <a:cs typeface="Arial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33" y="534995"/>
            <a:ext cx="968754" cy="128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597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xfrm>
            <a:off x="2061882" y="1564003"/>
            <a:ext cx="9278471" cy="2043206"/>
          </a:xfrm>
          <a:prstGeom prst="rect">
            <a:avLst/>
          </a:prstGeom>
        </p:spPr>
        <p:txBody>
          <a:bodyPr vert="horz" wrap="square" lIns="0" tIns="87966" rIns="0" bIns="0" rtlCol="0">
            <a:spAutoFit/>
          </a:bodyPr>
          <a:lstStyle/>
          <a:p>
            <a:pPr marL="313781" indent="-302575">
              <a:lnSpc>
                <a:spcPct val="100000"/>
              </a:lnSpc>
              <a:spcBef>
                <a:spcPts val="693"/>
              </a:spcBef>
              <a:tabLst>
                <a:tab pos="313221" algn="l"/>
                <a:tab pos="313781" algn="l"/>
              </a:tabLst>
            </a:pPr>
            <a:r>
              <a:rPr spc="-4" dirty="0"/>
              <a:t>Batch</a:t>
            </a:r>
            <a:r>
              <a:rPr spc="-9" dirty="0"/>
              <a:t> </a:t>
            </a:r>
            <a:r>
              <a:rPr spc="-4" dirty="0"/>
              <a:t>Processing</a:t>
            </a:r>
          </a:p>
          <a:p>
            <a:pPr marL="313781" indent="-302575">
              <a:lnSpc>
                <a:spcPct val="100000"/>
              </a:lnSpc>
              <a:spcBef>
                <a:spcPts val="600"/>
              </a:spcBef>
              <a:tabLst>
                <a:tab pos="313221" algn="l"/>
                <a:tab pos="313781" algn="l"/>
              </a:tabLst>
            </a:pPr>
            <a:r>
              <a:rPr dirty="0"/>
              <a:t>Time-sharing</a:t>
            </a:r>
          </a:p>
          <a:p>
            <a:pPr marL="313781" indent="-302575">
              <a:lnSpc>
                <a:spcPct val="100000"/>
              </a:lnSpc>
              <a:spcBef>
                <a:spcPts val="596"/>
              </a:spcBef>
              <a:tabLst>
                <a:tab pos="313221" algn="l"/>
                <a:tab pos="313781" algn="l"/>
              </a:tabLst>
            </a:pPr>
            <a:r>
              <a:rPr spc="-4" dirty="0"/>
              <a:t>Networking</a:t>
            </a:r>
          </a:p>
          <a:p>
            <a:pPr marL="313781" indent="-302575">
              <a:lnSpc>
                <a:spcPct val="100000"/>
              </a:lnSpc>
              <a:spcBef>
                <a:spcPts val="604"/>
              </a:spcBef>
              <a:tabLst>
                <a:tab pos="313221" algn="l"/>
                <a:tab pos="313781" algn="l"/>
              </a:tabLst>
            </a:pPr>
            <a:r>
              <a:rPr spc="-4" dirty="0">
                <a:solidFill>
                  <a:srgbClr val="CC0000"/>
                </a:solidFill>
              </a:rPr>
              <a:t>Graphical </a:t>
            </a:r>
            <a:r>
              <a:rPr dirty="0">
                <a:solidFill>
                  <a:srgbClr val="CC0000"/>
                </a:solidFill>
              </a:rPr>
              <a:t>displays</a:t>
            </a:r>
            <a:r>
              <a:rPr spc="-49" dirty="0">
                <a:solidFill>
                  <a:srgbClr val="CC0000"/>
                </a:solidFill>
              </a:rPr>
              <a:t> </a:t>
            </a:r>
            <a:r>
              <a:rPr spc="-4" dirty="0">
                <a:solidFill>
                  <a:srgbClr val="CC0000"/>
                </a:solidFill>
              </a:rPr>
              <a:t>(VDU)</a:t>
            </a:r>
          </a:p>
        </p:txBody>
      </p:sp>
      <p:sp>
        <p:nvSpPr>
          <p:cNvPr id="3" name="object 3"/>
          <p:cNvSpPr/>
          <p:nvPr/>
        </p:nvSpPr>
        <p:spPr>
          <a:xfrm>
            <a:off x="6191803" y="2823882"/>
            <a:ext cx="3854942" cy="272168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061882" y="751668"/>
            <a:ext cx="8067115" cy="794988"/>
          </a:xfrm>
          <a:prstGeom prst="rect">
            <a:avLst/>
          </a:prstGeom>
          <a:solidFill>
            <a:srgbClr val="009999"/>
          </a:solidFill>
        </p:spPr>
        <p:txBody>
          <a:bodyPr vert="horz" wrap="square" lIns="0" tIns="195543" rIns="0" bIns="0" rtlCol="0" anchor="ctr">
            <a:spAutoFit/>
          </a:bodyPr>
          <a:lstStyle/>
          <a:p>
            <a:pPr marL="2319741">
              <a:lnSpc>
                <a:spcPct val="100000"/>
              </a:lnSpc>
              <a:spcBef>
                <a:spcPts val="1540"/>
              </a:spcBef>
            </a:pPr>
            <a:r>
              <a:rPr sz="3883" b="1" i="1" dirty="0">
                <a:latin typeface="Arial"/>
                <a:cs typeface="Arial"/>
              </a:rPr>
              <a:t>Ex:</a:t>
            </a:r>
            <a:r>
              <a:rPr sz="3883" b="1" i="1" spc="-9" dirty="0">
                <a:latin typeface="Arial"/>
                <a:cs typeface="Arial"/>
              </a:rPr>
              <a:t> </a:t>
            </a:r>
            <a:r>
              <a:rPr sz="3883" b="1" i="1" dirty="0">
                <a:latin typeface="Arial"/>
                <a:cs typeface="Arial"/>
              </a:rPr>
              <a:t>Paradigma</a:t>
            </a:r>
            <a:endParaRPr sz="3883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106771" y="5522258"/>
            <a:ext cx="2101103" cy="28292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1765" b="1" i="1" spc="-4" dirty="0">
                <a:latin typeface="Arial"/>
                <a:cs typeface="Arial"/>
              </a:rPr>
              <a:t>Direct</a:t>
            </a:r>
            <a:r>
              <a:rPr sz="1765" b="1" i="1" spc="-35" dirty="0">
                <a:latin typeface="Arial"/>
                <a:cs typeface="Arial"/>
              </a:rPr>
              <a:t> </a:t>
            </a:r>
            <a:r>
              <a:rPr sz="1765" b="1" i="1" spc="-4" dirty="0">
                <a:latin typeface="Arial"/>
                <a:cs typeface="Arial"/>
              </a:rPr>
              <a:t>Manipulation</a:t>
            </a:r>
            <a:endParaRPr sz="1765">
              <a:latin typeface="Arial"/>
              <a:cs typeface="Arial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33" y="534995"/>
            <a:ext cx="968754" cy="128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968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xfrm>
            <a:off x="2398059" y="1610846"/>
            <a:ext cx="9278471" cy="2551038"/>
          </a:xfrm>
          <a:prstGeom prst="rect">
            <a:avLst/>
          </a:prstGeom>
        </p:spPr>
        <p:txBody>
          <a:bodyPr vert="horz" wrap="square" lIns="0" tIns="87966" rIns="0" bIns="0" rtlCol="0">
            <a:spAutoFit/>
          </a:bodyPr>
          <a:lstStyle/>
          <a:p>
            <a:pPr marL="313781" indent="-302575">
              <a:lnSpc>
                <a:spcPct val="100000"/>
              </a:lnSpc>
              <a:spcBef>
                <a:spcPts val="693"/>
              </a:spcBef>
              <a:tabLst>
                <a:tab pos="313221" algn="l"/>
                <a:tab pos="313781" algn="l"/>
              </a:tabLst>
            </a:pPr>
            <a:r>
              <a:rPr spc="-4" dirty="0"/>
              <a:t>Batch</a:t>
            </a:r>
            <a:r>
              <a:rPr spc="-9" dirty="0"/>
              <a:t> </a:t>
            </a:r>
            <a:r>
              <a:rPr spc="-4" dirty="0"/>
              <a:t>Processing</a:t>
            </a:r>
          </a:p>
          <a:p>
            <a:pPr marL="313781" indent="-302575">
              <a:lnSpc>
                <a:spcPct val="100000"/>
              </a:lnSpc>
              <a:spcBef>
                <a:spcPts val="600"/>
              </a:spcBef>
              <a:tabLst>
                <a:tab pos="313221" algn="l"/>
                <a:tab pos="313781" algn="l"/>
              </a:tabLst>
            </a:pPr>
            <a:r>
              <a:rPr dirty="0"/>
              <a:t>Time-sharing</a:t>
            </a:r>
          </a:p>
          <a:p>
            <a:pPr marL="313781" indent="-302575">
              <a:lnSpc>
                <a:spcPct val="100000"/>
              </a:lnSpc>
              <a:spcBef>
                <a:spcPts val="596"/>
              </a:spcBef>
              <a:tabLst>
                <a:tab pos="313221" algn="l"/>
                <a:tab pos="313781" algn="l"/>
              </a:tabLst>
            </a:pPr>
            <a:r>
              <a:rPr dirty="0"/>
              <a:t>Metworking</a:t>
            </a:r>
          </a:p>
          <a:p>
            <a:pPr marL="313781" indent="-302575">
              <a:lnSpc>
                <a:spcPct val="100000"/>
              </a:lnSpc>
              <a:spcBef>
                <a:spcPts val="604"/>
              </a:spcBef>
              <a:tabLst>
                <a:tab pos="313221" algn="l"/>
                <a:tab pos="313781" algn="l"/>
              </a:tabLst>
            </a:pPr>
            <a:r>
              <a:rPr spc="-4" dirty="0"/>
              <a:t>Graphical </a:t>
            </a:r>
            <a:r>
              <a:rPr dirty="0"/>
              <a:t>displays</a:t>
            </a:r>
            <a:r>
              <a:rPr spc="-49" dirty="0"/>
              <a:t> </a:t>
            </a:r>
            <a:r>
              <a:rPr spc="-4" dirty="0"/>
              <a:t>(VDU)</a:t>
            </a:r>
          </a:p>
          <a:p>
            <a:pPr marL="313781" indent="-302575">
              <a:lnSpc>
                <a:spcPct val="100000"/>
              </a:lnSpc>
              <a:spcBef>
                <a:spcPts val="591"/>
              </a:spcBef>
              <a:tabLst>
                <a:tab pos="313221" algn="l"/>
                <a:tab pos="313781" algn="l"/>
              </a:tabLst>
            </a:pPr>
            <a:r>
              <a:rPr dirty="0">
                <a:solidFill>
                  <a:srgbClr val="CC0000"/>
                </a:solidFill>
              </a:rPr>
              <a:t>Mikroprosesor</a:t>
            </a:r>
          </a:p>
        </p:txBody>
      </p:sp>
      <p:sp>
        <p:nvSpPr>
          <p:cNvPr id="3" name="object 3"/>
          <p:cNvSpPr/>
          <p:nvPr/>
        </p:nvSpPr>
        <p:spPr>
          <a:xfrm>
            <a:off x="7079713" y="2017059"/>
            <a:ext cx="2714228" cy="363070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" name="object 4"/>
          <p:cNvSpPr txBox="1"/>
          <p:nvPr/>
        </p:nvSpPr>
        <p:spPr>
          <a:xfrm>
            <a:off x="7401260" y="5522258"/>
            <a:ext cx="2215403" cy="28292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1765" b="1" i="1" dirty="0">
                <a:latin typeface="Arial"/>
                <a:cs typeface="Arial"/>
              </a:rPr>
              <a:t>Personal</a:t>
            </a:r>
            <a:r>
              <a:rPr sz="1765" b="1" i="1" spc="-57" dirty="0">
                <a:latin typeface="Arial"/>
                <a:cs typeface="Arial"/>
              </a:rPr>
              <a:t> </a:t>
            </a:r>
            <a:r>
              <a:rPr sz="1765" b="1" i="1" spc="-4" dirty="0">
                <a:latin typeface="Arial"/>
                <a:cs typeface="Arial"/>
              </a:rPr>
              <a:t>Computing</a:t>
            </a:r>
            <a:endParaRPr sz="1765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61882" y="751668"/>
            <a:ext cx="8067115" cy="794988"/>
          </a:xfrm>
          <a:prstGeom prst="rect">
            <a:avLst/>
          </a:prstGeom>
          <a:solidFill>
            <a:srgbClr val="009999"/>
          </a:solidFill>
        </p:spPr>
        <p:txBody>
          <a:bodyPr vert="horz" wrap="square" lIns="0" tIns="195543" rIns="0" bIns="0" rtlCol="0" anchor="ctr">
            <a:spAutoFit/>
          </a:bodyPr>
          <a:lstStyle/>
          <a:p>
            <a:pPr marL="2319741">
              <a:lnSpc>
                <a:spcPct val="100000"/>
              </a:lnSpc>
              <a:spcBef>
                <a:spcPts val="1540"/>
              </a:spcBef>
            </a:pPr>
            <a:r>
              <a:rPr sz="3883" b="1" i="1" dirty="0">
                <a:latin typeface="Arial"/>
                <a:cs typeface="Arial"/>
              </a:rPr>
              <a:t>Ex:</a:t>
            </a:r>
            <a:r>
              <a:rPr sz="3883" b="1" i="1" spc="-9" dirty="0">
                <a:latin typeface="Arial"/>
                <a:cs typeface="Arial"/>
              </a:rPr>
              <a:t> </a:t>
            </a:r>
            <a:r>
              <a:rPr sz="3883" b="1" i="1" dirty="0">
                <a:latin typeface="Arial"/>
                <a:cs typeface="Arial"/>
              </a:rPr>
              <a:t>Paradigma</a:t>
            </a:r>
            <a:endParaRPr sz="3883">
              <a:latin typeface="Arial"/>
              <a:cs typeface="Arial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33" y="534995"/>
            <a:ext cx="968754" cy="128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347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61882" y="778563"/>
            <a:ext cx="8067115" cy="794988"/>
          </a:xfrm>
          <a:prstGeom prst="rect">
            <a:avLst/>
          </a:prstGeom>
          <a:solidFill>
            <a:srgbClr val="009999"/>
          </a:solidFill>
        </p:spPr>
        <p:txBody>
          <a:bodyPr vert="horz" wrap="square" lIns="0" tIns="195543" rIns="0" bIns="0" rtlCol="0" anchor="ctr">
            <a:spAutoFit/>
          </a:bodyPr>
          <a:lstStyle/>
          <a:p>
            <a:pPr marL="141202">
              <a:lnSpc>
                <a:spcPct val="100000"/>
              </a:lnSpc>
              <a:spcBef>
                <a:spcPts val="1540"/>
              </a:spcBef>
            </a:pPr>
            <a:r>
              <a:rPr sz="3883" b="1" dirty="0">
                <a:latin typeface="Arial"/>
                <a:cs typeface="Arial"/>
              </a:rPr>
              <a:t>Paradigma - </a:t>
            </a:r>
            <a:r>
              <a:rPr sz="3883" b="1" i="1" dirty="0">
                <a:latin typeface="Arial"/>
                <a:cs typeface="Arial"/>
              </a:rPr>
              <a:t>Personal</a:t>
            </a:r>
            <a:r>
              <a:rPr sz="3883" b="1" i="1" spc="-62" dirty="0">
                <a:latin typeface="Arial"/>
                <a:cs typeface="Arial"/>
              </a:rPr>
              <a:t> </a:t>
            </a:r>
            <a:r>
              <a:rPr sz="3883" b="1" i="1" dirty="0">
                <a:latin typeface="Arial"/>
                <a:cs typeface="Arial"/>
              </a:rPr>
              <a:t>Computing</a:t>
            </a:r>
            <a:endParaRPr sz="3883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242573" y="1920240"/>
            <a:ext cx="3697940" cy="39292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" name="object 4"/>
          <p:cNvSpPr/>
          <p:nvPr/>
        </p:nvSpPr>
        <p:spPr>
          <a:xfrm>
            <a:off x="3032759" y="2154219"/>
            <a:ext cx="225911" cy="1452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5" name="object 5"/>
          <p:cNvSpPr/>
          <p:nvPr/>
        </p:nvSpPr>
        <p:spPr>
          <a:xfrm>
            <a:off x="3381039" y="2154219"/>
            <a:ext cx="367104" cy="1210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6" name="object 6"/>
          <p:cNvSpPr/>
          <p:nvPr/>
        </p:nvSpPr>
        <p:spPr>
          <a:xfrm>
            <a:off x="3268083" y="2166321"/>
            <a:ext cx="84716" cy="10892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7" name="object 7"/>
          <p:cNvSpPr/>
          <p:nvPr/>
        </p:nvSpPr>
        <p:spPr>
          <a:xfrm>
            <a:off x="2166770" y="2335754"/>
            <a:ext cx="3143922" cy="324343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8" name="object 8"/>
          <p:cNvSpPr/>
          <p:nvPr/>
        </p:nvSpPr>
        <p:spPr>
          <a:xfrm>
            <a:off x="5423648" y="3563470"/>
            <a:ext cx="718296" cy="403412"/>
          </a:xfrm>
          <a:custGeom>
            <a:avLst/>
            <a:gdLst/>
            <a:ahLst/>
            <a:cxnLst/>
            <a:rect l="l" t="t" r="r" b="b"/>
            <a:pathLst>
              <a:path w="814070" h="457200">
                <a:moveTo>
                  <a:pt x="611124" y="0"/>
                </a:moveTo>
                <a:lnTo>
                  <a:pt x="611124" y="114300"/>
                </a:lnTo>
                <a:lnTo>
                  <a:pt x="0" y="114300"/>
                </a:lnTo>
                <a:lnTo>
                  <a:pt x="0" y="342900"/>
                </a:lnTo>
                <a:lnTo>
                  <a:pt x="611124" y="342900"/>
                </a:lnTo>
                <a:lnTo>
                  <a:pt x="611124" y="457200"/>
                </a:lnTo>
                <a:lnTo>
                  <a:pt x="813815" y="228600"/>
                </a:lnTo>
                <a:lnTo>
                  <a:pt x="611124" y="0"/>
                </a:lnTo>
                <a:close/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33" y="534995"/>
            <a:ext cx="968754" cy="128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737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61882" y="778538"/>
            <a:ext cx="8067115" cy="741248"/>
          </a:xfrm>
          <a:prstGeom prst="rect">
            <a:avLst/>
          </a:prstGeom>
          <a:solidFill>
            <a:srgbClr val="009999"/>
          </a:solidFill>
        </p:spPr>
        <p:txBody>
          <a:bodyPr vert="horz" wrap="square" lIns="0" tIns="249891" rIns="0" bIns="0" rtlCol="0" anchor="ctr">
            <a:spAutoFit/>
          </a:bodyPr>
          <a:lstStyle/>
          <a:p>
            <a:pPr marL="681354">
              <a:lnSpc>
                <a:spcPct val="100000"/>
              </a:lnSpc>
              <a:spcBef>
                <a:spcPts val="1968"/>
              </a:spcBef>
            </a:pPr>
            <a:r>
              <a:rPr sz="3177" b="1" spc="-4" dirty="0">
                <a:latin typeface="Arial"/>
                <a:cs typeface="Arial"/>
              </a:rPr>
              <a:t>Paradigma </a:t>
            </a:r>
            <a:r>
              <a:rPr sz="3177" b="1" dirty="0">
                <a:latin typeface="Arial"/>
                <a:cs typeface="Arial"/>
              </a:rPr>
              <a:t>- </a:t>
            </a:r>
            <a:r>
              <a:rPr sz="3177" b="1" spc="-4" dirty="0">
                <a:latin typeface="Arial"/>
                <a:cs typeface="Arial"/>
              </a:rPr>
              <a:t>Programming</a:t>
            </a:r>
            <a:r>
              <a:rPr sz="3177" b="1" spc="-13" dirty="0">
                <a:latin typeface="Arial"/>
                <a:cs typeface="Arial"/>
              </a:rPr>
              <a:t> </a:t>
            </a:r>
            <a:r>
              <a:rPr sz="3177" b="1" spc="-4" dirty="0">
                <a:latin typeface="Arial"/>
                <a:cs typeface="Arial"/>
              </a:rPr>
              <a:t>Toolkits</a:t>
            </a:r>
            <a:endParaRPr sz="3177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263588" y="1882588"/>
            <a:ext cx="3496235" cy="396688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" name="object 4"/>
          <p:cNvSpPr/>
          <p:nvPr/>
        </p:nvSpPr>
        <p:spPr>
          <a:xfrm>
            <a:off x="6701118" y="1815353"/>
            <a:ext cx="3235362" cy="410135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5" name="object 5"/>
          <p:cNvSpPr/>
          <p:nvPr/>
        </p:nvSpPr>
        <p:spPr>
          <a:xfrm>
            <a:off x="5827059" y="3630706"/>
            <a:ext cx="1143000" cy="605118"/>
          </a:xfrm>
          <a:custGeom>
            <a:avLst/>
            <a:gdLst/>
            <a:ahLst/>
            <a:cxnLst/>
            <a:rect l="l" t="t" r="r" b="b"/>
            <a:pathLst>
              <a:path w="1295400" h="685800">
                <a:moveTo>
                  <a:pt x="970788" y="0"/>
                </a:moveTo>
                <a:lnTo>
                  <a:pt x="970788" y="170687"/>
                </a:lnTo>
                <a:lnTo>
                  <a:pt x="0" y="170687"/>
                </a:lnTo>
                <a:lnTo>
                  <a:pt x="0" y="513588"/>
                </a:lnTo>
                <a:lnTo>
                  <a:pt x="970788" y="513588"/>
                </a:lnTo>
                <a:lnTo>
                  <a:pt x="970788" y="685800"/>
                </a:lnTo>
                <a:lnTo>
                  <a:pt x="1295400" y="342900"/>
                </a:lnTo>
                <a:lnTo>
                  <a:pt x="970788" y="0"/>
                </a:lnTo>
                <a:close/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6" name="object 6"/>
          <p:cNvSpPr/>
          <p:nvPr/>
        </p:nvSpPr>
        <p:spPr>
          <a:xfrm>
            <a:off x="7171764" y="3563470"/>
            <a:ext cx="806824" cy="8068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33" y="534995"/>
            <a:ext cx="968754" cy="128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252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61882" y="778563"/>
            <a:ext cx="8067115" cy="794988"/>
          </a:xfrm>
          <a:prstGeom prst="rect">
            <a:avLst/>
          </a:prstGeom>
          <a:solidFill>
            <a:srgbClr val="009999"/>
          </a:solidFill>
        </p:spPr>
        <p:txBody>
          <a:bodyPr vert="horz" wrap="square" lIns="0" tIns="195543" rIns="0" bIns="0" rtlCol="0" anchor="ctr">
            <a:spAutoFit/>
          </a:bodyPr>
          <a:lstStyle/>
          <a:p>
            <a:pPr marL="2113542">
              <a:lnSpc>
                <a:spcPct val="100000"/>
              </a:lnSpc>
              <a:spcBef>
                <a:spcPts val="1540"/>
              </a:spcBef>
            </a:pPr>
            <a:r>
              <a:rPr sz="3883" b="1" dirty="0">
                <a:latin typeface="Arial"/>
                <a:cs typeface="Arial"/>
              </a:rPr>
              <a:t>Paradigma -</a:t>
            </a:r>
            <a:r>
              <a:rPr sz="3883" b="1" spc="-18" dirty="0">
                <a:latin typeface="Arial"/>
                <a:cs typeface="Arial"/>
              </a:rPr>
              <a:t> </a:t>
            </a:r>
            <a:r>
              <a:rPr sz="3883" b="1" spc="-4" dirty="0">
                <a:latin typeface="Arial"/>
                <a:cs typeface="Arial"/>
              </a:rPr>
              <a:t>GUI</a:t>
            </a:r>
            <a:endParaRPr sz="3883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061882" y="2330823"/>
            <a:ext cx="7906871" cy="34738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33" y="534995"/>
            <a:ext cx="968754" cy="128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839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61882" y="751668"/>
            <a:ext cx="8067115" cy="794988"/>
          </a:xfrm>
          <a:prstGeom prst="rect">
            <a:avLst/>
          </a:prstGeom>
          <a:solidFill>
            <a:srgbClr val="009999"/>
          </a:solidFill>
        </p:spPr>
        <p:txBody>
          <a:bodyPr vert="horz" wrap="square" lIns="0" tIns="195543" rIns="0" bIns="0" rtlCol="0" anchor="ctr">
            <a:spAutoFit/>
          </a:bodyPr>
          <a:lstStyle/>
          <a:p>
            <a:pPr marL="1524642">
              <a:lnSpc>
                <a:spcPct val="100000"/>
              </a:lnSpc>
              <a:spcBef>
                <a:spcPts val="1540"/>
              </a:spcBef>
            </a:pPr>
            <a:r>
              <a:rPr sz="3883" b="1" dirty="0">
                <a:latin typeface="Arial"/>
                <a:cs typeface="Arial"/>
              </a:rPr>
              <a:t>Paradigma -</a:t>
            </a:r>
            <a:r>
              <a:rPr sz="3883" b="1" spc="-22" dirty="0">
                <a:latin typeface="Arial"/>
                <a:cs typeface="Arial"/>
              </a:rPr>
              <a:t> </a:t>
            </a:r>
            <a:r>
              <a:rPr sz="3883" b="1" dirty="0">
                <a:latin typeface="Arial"/>
                <a:cs typeface="Arial"/>
              </a:rPr>
              <a:t>Metafora</a:t>
            </a:r>
            <a:endParaRPr sz="3883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400747" y="1818042"/>
            <a:ext cx="7394538" cy="40986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" name="object 4"/>
          <p:cNvSpPr/>
          <p:nvPr/>
        </p:nvSpPr>
        <p:spPr>
          <a:xfrm>
            <a:off x="5356412" y="2756647"/>
            <a:ext cx="605118" cy="336176"/>
          </a:xfrm>
          <a:custGeom>
            <a:avLst/>
            <a:gdLst/>
            <a:ahLst/>
            <a:cxnLst/>
            <a:rect l="l" t="t" r="r" b="b"/>
            <a:pathLst>
              <a:path w="685800" h="381000">
                <a:moveTo>
                  <a:pt x="513588" y="0"/>
                </a:moveTo>
                <a:lnTo>
                  <a:pt x="513588" y="94487"/>
                </a:lnTo>
                <a:lnTo>
                  <a:pt x="0" y="94487"/>
                </a:lnTo>
                <a:lnTo>
                  <a:pt x="0" y="284988"/>
                </a:lnTo>
                <a:lnTo>
                  <a:pt x="513588" y="284988"/>
                </a:lnTo>
                <a:lnTo>
                  <a:pt x="513588" y="381000"/>
                </a:lnTo>
                <a:lnTo>
                  <a:pt x="685800" y="190500"/>
                </a:lnTo>
                <a:lnTo>
                  <a:pt x="513588" y="0"/>
                </a:lnTo>
                <a:close/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5" name="object 5"/>
          <p:cNvSpPr/>
          <p:nvPr/>
        </p:nvSpPr>
        <p:spPr>
          <a:xfrm>
            <a:off x="5759823" y="4840941"/>
            <a:ext cx="605118" cy="336176"/>
          </a:xfrm>
          <a:custGeom>
            <a:avLst/>
            <a:gdLst/>
            <a:ahLst/>
            <a:cxnLst/>
            <a:rect l="l" t="t" r="r" b="b"/>
            <a:pathLst>
              <a:path w="685800" h="381000">
                <a:moveTo>
                  <a:pt x="513588" y="0"/>
                </a:moveTo>
                <a:lnTo>
                  <a:pt x="513588" y="94487"/>
                </a:lnTo>
                <a:lnTo>
                  <a:pt x="0" y="94487"/>
                </a:lnTo>
                <a:lnTo>
                  <a:pt x="0" y="284988"/>
                </a:lnTo>
                <a:lnTo>
                  <a:pt x="513588" y="284988"/>
                </a:lnTo>
                <a:lnTo>
                  <a:pt x="513588" y="381000"/>
                </a:lnTo>
                <a:lnTo>
                  <a:pt x="685800" y="190500"/>
                </a:lnTo>
                <a:lnTo>
                  <a:pt x="513588" y="0"/>
                </a:lnTo>
                <a:close/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33" y="534995"/>
            <a:ext cx="968754" cy="128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545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43178" y="2622177"/>
            <a:ext cx="3917998" cy="27015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" name="object 3"/>
          <p:cNvSpPr txBox="1"/>
          <p:nvPr/>
        </p:nvSpPr>
        <p:spPr>
          <a:xfrm>
            <a:off x="6905065" y="5266765"/>
            <a:ext cx="2012016" cy="28292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1765" b="1" i="1" dirty="0">
                <a:latin typeface="Arial"/>
                <a:cs typeface="Arial"/>
              </a:rPr>
              <a:t>Global</a:t>
            </a:r>
            <a:r>
              <a:rPr sz="1765" b="1" i="1" spc="-71" dirty="0">
                <a:latin typeface="Arial"/>
                <a:cs typeface="Arial"/>
              </a:rPr>
              <a:t> </a:t>
            </a:r>
            <a:r>
              <a:rPr sz="1765" b="1" i="1" spc="-4" dirty="0">
                <a:latin typeface="Arial"/>
                <a:cs typeface="Arial"/>
              </a:rPr>
              <a:t>Information</a:t>
            </a:r>
            <a:endParaRPr sz="1765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061882" y="778563"/>
            <a:ext cx="8067115" cy="794988"/>
          </a:xfrm>
          <a:prstGeom prst="rect">
            <a:avLst/>
          </a:prstGeom>
          <a:solidFill>
            <a:srgbClr val="009999"/>
          </a:solidFill>
        </p:spPr>
        <p:txBody>
          <a:bodyPr vert="horz" wrap="square" lIns="0" tIns="195543" rIns="0" bIns="0" rtlCol="0" anchor="ctr">
            <a:spAutoFit/>
          </a:bodyPr>
          <a:lstStyle/>
          <a:p>
            <a:pPr marL="2115223">
              <a:lnSpc>
                <a:spcPct val="100000"/>
              </a:lnSpc>
              <a:spcBef>
                <a:spcPts val="1540"/>
              </a:spcBef>
            </a:pPr>
            <a:r>
              <a:rPr sz="3883" b="1" i="1" dirty="0">
                <a:latin typeface="Arial"/>
                <a:cs typeface="Arial"/>
              </a:rPr>
              <a:t>Paradigma-www</a:t>
            </a:r>
            <a:endParaRPr sz="3883">
              <a:latin typeface="Arial"/>
              <a:cs typeface="Arial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33" y="534995"/>
            <a:ext cx="968754" cy="128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529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61882" y="672353"/>
            <a:ext cx="8067115" cy="794988"/>
          </a:xfrm>
          <a:prstGeom prst="rect">
            <a:avLst/>
          </a:prstGeom>
          <a:solidFill>
            <a:srgbClr val="009999"/>
          </a:solidFill>
        </p:spPr>
        <p:txBody>
          <a:bodyPr vert="horz" wrap="square" lIns="0" tIns="195543" rIns="0" bIns="0" rtlCol="0">
            <a:spAutoFit/>
          </a:bodyPr>
          <a:lstStyle/>
          <a:p>
            <a:pPr marL="194992">
              <a:spcBef>
                <a:spcPts val="1540"/>
              </a:spcBef>
            </a:pPr>
            <a:r>
              <a:rPr sz="3883" b="1" i="1" dirty="0">
                <a:latin typeface="Arial"/>
                <a:cs typeface="Arial"/>
              </a:rPr>
              <a:t>Paradigma- </a:t>
            </a:r>
            <a:r>
              <a:rPr sz="3883" i="1" dirty="0">
                <a:latin typeface="Arial"/>
                <a:cs typeface="Arial"/>
              </a:rPr>
              <a:t>Ubiquitous</a:t>
            </a:r>
            <a:r>
              <a:rPr sz="3883" i="1" spc="-53" dirty="0">
                <a:latin typeface="Arial"/>
                <a:cs typeface="Arial"/>
              </a:rPr>
              <a:t> </a:t>
            </a:r>
            <a:r>
              <a:rPr sz="3883" i="1" dirty="0">
                <a:latin typeface="Arial"/>
                <a:cs typeface="Arial"/>
              </a:rPr>
              <a:t>Computing</a:t>
            </a:r>
            <a:endParaRPr sz="3883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501653" y="2108050"/>
            <a:ext cx="2912408" cy="743269"/>
          </a:xfrm>
          <a:prstGeom prst="rect">
            <a:avLst/>
          </a:prstGeom>
        </p:spPr>
        <p:txBody>
          <a:bodyPr vert="horz" wrap="square" lIns="0" tIns="10085" rIns="0" bIns="0" rtlCol="0">
            <a:spAutoFit/>
          </a:bodyPr>
          <a:lstStyle/>
          <a:p>
            <a:pPr marL="11206" marR="4483">
              <a:lnSpc>
                <a:spcPct val="100299"/>
              </a:lnSpc>
              <a:spcBef>
                <a:spcPts val="79"/>
              </a:spcBef>
            </a:pPr>
            <a:r>
              <a:rPr sz="1588" b="1" i="1" dirty="0">
                <a:latin typeface="Arial"/>
                <a:cs typeface="Arial"/>
              </a:rPr>
              <a:t>A </a:t>
            </a:r>
            <a:r>
              <a:rPr sz="1588" b="1" i="1" spc="-4" dirty="0">
                <a:latin typeface="Arial"/>
                <a:cs typeface="Arial"/>
              </a:rPr>
              <a:t>symbiosis </a:t>
            </a:r>
            <a:r>
              <a:rPr sz="1588" b="1" i="1" dirty="0">
                <a:latin typeface="Arial"/>
                <a:cs typeface="Arial"/>
              </a:rPr>
              <a:t>of </a:t>
            </a:r>
            <a:r>
              <a:rPr sz="1588" b="1" i="1" spc="-4" dirty="0">
                <a:latin typeface="Arial"/>
                <a:cs typeface="Arial"/>
              </a:rPr>
              <a:t>physical and  electronic worlds </a:t>
            </a:r>
            <a:r>
              <a:rPr sz="1588" b="1" i="1" dirty="0">
                <a:latin typeface="Arial"/>
                <a:cs typeface="Arial"/>
              </a:rPr>
              <a:t>in </a:t>
            </a:r>
            <a:r>
              <a:rPr sz="1588" b="1" i="1" spc="-9" dirty="0">
                <a:latin typeface="Arial"/>
                <a:cs typeface="Arial"/>
              </a:rPr>
              <a:t>service </a:t>
            </a:r>
            <a:r>
              <a:rPr sz="1588" b="1" i="1" dirty="0">
                <a:latin typeface="Arial"/>
                <a:cs typeface="Arial"/>
              </a:rPr>
              <a:t>of  </a:t>
            </a:r>
            <a:r>
              <a:rPr sz="1588" b="1" i="1" spc="-4" dirty="0">
                <a:latin typeface="Arial"/>
                <a:cs typeface="Arial"/>
              </a:rPr>
              <a:t>everyday</a:t>
            </a:r>
            <a:r>
              <a:rPr sz="1588" b="1" i="1" spc="-9" dirty="0">
                <a:latin typeface="Arial"/>
                <a:cs typeface="Arial"/>
              </a:rPr>
              <a:t> </a:t>
            </a:r>
            <a:r>
              <a:rPr sz="1588" b="1" i="1" spc="-4" dirty="0">
                <a:latin typeface="Arial"/>
                <a:cs typeface="Arial"/>
              </a:rPr>
              <a:t>activities.</a:t>
            </a:r>
            <a:endParaRPr sz="1588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33" y="534995"/>
            <a:ext cx="968754" cy="128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763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63588" y="403412"/>
            <a:ext cx="7664824" cy="55805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33" y="534995"/>
            <a:ext cx="968754" cy="128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111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37516" y="712378"/>
            <a:ext cx="5313829" cy="55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293"/>
              </a:lnSpc>
            </a:pPr>
            <a:r>
              <a:rPr sz="3883" b="1" i="1" dirty="0">
                <a:latin typeface="Arial"/>
                <a:cs typeface="Arial"/>
              </a:rPr>
              <a:t>Ubiquitous</a:t>
            </a:r>
            <a:r>
              <a:rPr sz="3883" b="1" i="1" spc="-93" dirty="0">
                <a:latin typeface="Arial"/>
                <a:cs typeface="Arial"/>
              </a:rPr>
              <a:t> </a:t>
            </a:r>
            <a:r>
              <a:rPr sz="3883" b="1" i="1" dirty="0">
                <a:latin typeface="Arial"/>
                <a:cs typeface="Arial"/>
              </a:rPr>
              <a:t>Computing</a:t>
            </a:r>
            <a:endParaRPr sz="3883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65830" y="1914412"/>
            <a:ext cx="4461622" cy="4372675"/>
          </a:xfrm>
          <a:prstGeom prst="rect">
            <a:avLst/>
          </a:prstGeom>
        </p:spPr>
        <p:txBody>
          <a:bodyPr vert="horz" wrap="square" lIns="0" tIns="53788" rIns="0" bIns="0" rtlCol="0">
            <a:spAutoFit/>
          </a:bodyPr>
          <a:lstStyle/>
          <a:p>
            <a:pPr marL="354106" marR="4483" indent="-342900" algn="just">
              <a:lnSpc>
                <a:spcPts val="2665"/>
              </a:lnSpc>
              <a:spcBef>
                <a:spcPts val="424"/>
              </a:spcBef>
              <a:buFont typeface="Arial" panose="020B0604020202020204" pitchFamily="34" charset="0"/>
              <a:buChar char="•"/>
            </a:pPr>
            <a:r>
              <a:rPr sz="2471" i="1" dirty="0">
                <a:latin typeface="Arial"/>
                <a:cs typeface="Arial"/>
              </a:rPr>
              <a:t>Ubiquitous </a:t>
            </a:r>
            <a:r>
              <a:rPr sz="2471" i="1" spc="-4" dirty="0">
                <a:latin typeface="Arial"/>
                <a:cs typeface="Arial"/>
              </a:rPr>
              <a:t>Computing  </a:t>
            </a:r>
            <a:r>
              <a:rPr sz="2471" dirty="0">
                <a:latin typeface="Arial"/>
                <a:cs typeface="Arial"/>
              </a:rPr>
              <a:t>(=komputasi dimana-mana)  diperkenalkan </a:t>
            </a:r>
            <a:r>
              <a:rPr sz="2471" spc="-4" dirty="0">
                <a:latin typeface="Arial"/>
                <a:cs typeface="Arial"/>
              </a:rPr>
              <a:t>pertama </a:t>
            </a:r>
            <a:r>
              <a:rPr sz="2471" dirty="0">
                <a:latin typeface="Arial"/>
                <a:cs typeface="Arial"/>
              </a:rPr>
              <a:t>kali oleh  </a:t>
            </a:r>
            <a:r>
              <a:rPr sz="2471" u="heavy" spc="-4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</a:rPr>
              <a:t>Mark Weiser</a:t>
            </a:r>
            <a:r>
              <a:rPr sz="2471" spc="-4" dirty="0">
                <a:solidFill>
                  <a:srgbClr val="009999"/>
                </a:solidFill>
                <a:latin typeface="Arial"/>
                <a:cs typeface="Arial"/>
              </a:rPr>
              <a:t> </a:t>
            </a:r>
            <a:r>
              <a:rPr sz="2471" dirty="0">
                <a:latin typeface="Arial"/>
                <a:cs typeface="Arial"/>
              </a:rPr>
              <a:t>pada </a:t>
            </a:r>
            <a:r>
              <a:rPr sz="2471" spc="-4" dirty="0">
                <a:latin typeface="Arial"/>
                <a:cs typeface="Arial"/>
              </a:rPr>
              <a:t>tahun </a:t>
            </a:r>
            <a:r>
              <a:rPr sz="2471" dirty="0">
                <a:latin typeface="Arial"/>
                <a:cs typeface="Arial"/>
              </a:rPr>
              <a:t>1988  saat menjabat sebagai Chief  Technologist di </a:t>
            </a:r>
            <a:r>
              <a:rPr sz="2471" spc="-4" dirty="0">
                <a:latin typeface="Arial"/>
                <a:cs typeface="Arial"/>
              </a:rPr>
              <a:t>Xerox </a:t>
            </a:r>
            <a:r>
              <a:rPr sz="2471" i="1" spc="-4" dirty="0">
                <a:latin typeface="Arial"/>
                <a:cs typeface="Arial"/>
              </a:rPr>
              <a:t>Palo Alto  Research Center</a:t>
            </a:r>
            <a:r>
              <a:rPr sz="2471" i="1" spc="31" dirty="0">
                <a:latin typeface="Arial"/>
                <a:cs typeface="Arial"/>
              </a:rPr>
              <a:t> </a:t>
            </a:r>
            <a:r>
              <a:rPr sz="2471" spc="-9" dirty="0">
                <a:latin typeface="Arial"/>
                <a:cs typeface="Arial"/>
              </a:rPr>
              <a:t>(PARC).</a:t>
            </a:r>
            <a:endParaRPr sz="2471" dirty="0">
              <a:latin typeface="Arial"/>
              <a:cs typeface="Arial"/>
            </a:endParaRPr>
          </a:p>
          <a:p>
            <a:pPr marL="354106" marR="19611" indent="-342900" algn="just">
              <a:lnSpc>
                <a:spcPct val="90100"/>
              </a:lnSpc>
              <a:spcBef>
                <a:spcPts val="1377"/>
              </a:spcBef>
              <a:buFont typeface="Arial" panose="020B0604020202020204" pitchFamily="34" charset="0"/>
              <a:buChar char="•"/>
            </a:pPr>
            <a:r>
              <a:rPr sz="2471" spc="-4" dirty="0">
                <a:latin typeface="Arial"/>
                <a:cs typeface="Arial"/>
              </a:rPr>
              <a:t>Mark </a:t>
            </a:r>
            <a:r>
              <a:rPr sz="2471" dirty="0">
                <a:latin typeface="Arial"/>
                <a:cs typeface="Arial"/>
              </a:rPr>
              <a:t>menulis beberapa kajian  </a:t>
            </a:r>
            <a:r>
              <a:rPr sz="2471" spc="-4" dirty="0">
                <a:latin typeface="Arial"/>
                <a:cs typeface="Arial"/>
              </a:rPr>
              <a:t>awal </a:t>
            </a:r>
            <a:r>
              <a:rPr sz="2471" dirty="0">
                <a:latin typeface="Arial"/>
                <a:cs typeface="Arial"/>
              </a:rPr>
              <a:t>mengenai subjek tersebut,  </a:t>
            </a:r>
            <a:r>
              <a:rPr sz="2471" spc="-4" dirty="0">
                <a:latin typeface="Arial"/>
                <a:cs typeface="Arial"/>
              </a:rPr>
              <a:t>terutama </a:t>
            </a:r>
            <a:r>
              <a:rPr sz="2471" dirty="0">
                <a:latin typeface="Arial"/>
                <a:cs typeface="Arial"/>
              </a:rPr>
              <a:t>penjelasan inti  konsepnya.</a:t>
            </a:r>
          </a:p>
        </p:txBody>
      </p:sp>
      <p:sp>
        <p:nvSpPr>
          <p:cNvPr id="4" name="object 4"/>
          <p:cNvSpPr/>
          <p:nvPr/>
        </p:nvSpPr>
        <p:spPr>
          <a:xfrm>
            <a:off x="6902824" y="2017059"/>
            <a:ext cx="2958353" cy="38324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61882" y="778563"/>
            <a:ext cx="8067115" cy="794988"/>
          </a:xfrm>
          <a:prstGeom prst="rect">
            <a:avLst/>
          </a:prstGeom>
          <a:solidFill>
            <a:srgbClr val="009999"/>
          </a:solidFill>
        </p:spPr>
        <p:txBody>
          <a:bodyPr vert="horz" wrap="square" lIns="0" tIns="195543" rIns="0" bIns="0" rtlCol="0" anchor="ctr">
            <a:spAutoFit/>
          </a:bodyPr>
          <a:lstStyle/>
          <a:p>
            <a:pPr marL="1375595">
              <a:lnSpc>
                <a:spcPct val="100000"/>
              </a:lnSpc>
              <a:spcBef>
                <a:spcPts val="1540"/>
              </a:spcBef>
            </a:pPr>
            <a:r>
              <a:rPr sz="3883" b="1" i="1" dirty="0">
                <a:latin typeface="Arial"/>
                <a:cs typeface="Arial"/>
              </a:rPr>
              <a:t>Ubiquitous</a:t>
            </a:r>
            <a:r>
              <a:rPr sz="3883" b="1" i="1" spc="-13" dirty="0">
                <a:latin typeface="Arial"/>
                <a:cs typeface="Arial"/>
              </a:rPr>
              <a:t> </a:t>
            </a:r>
            <a:r>
              <a:rPr sz="3883" b="1" i="1" dirty="0">
                <a:latin typeface="Arial"/>
                <a:cs typeface="Arial"/>
              </a:rPr>
              <a:t>Computing</a:t>
            </a:r>
            <a:endParaRPr sz="3883">
              <a:latin typeface="Arial"/>
              <a:cs typeface="Arial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33" y="534995"/>
            <a:ext cx="968754" cy="128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908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34770" y="2350098"/>
            <a:ext cx="7046819" cy="2619518"/>
          </a:xfrm>
          <a:prstGeom prst="rect">
            <a:avLst/>
          </a:prstGeom>
        </p:spPr>
        <p:txBody>
          <a:bodyPr vert="horz" wrap="square" lIns="0" tIns="11766" rIns="0" bIns="0" rtlCol="0">
            <a:spAutoFit/>
          </a:bodyPr>
          <a:lstStyle/>
          <a:p>
            <a:pPr marL="11206" marR="4483" algn="ctr">
              <a:lnSpc>
                <a:spcPct val="99900"/>
              </a:lnSpc>
              <a:spcBef>
                <a:spcPts val="93"/>
              </a:spcBef>
            </a:pPr>
            <a:r>
              <a:rPr sz="2824" i="1" spc="-4" dirty="0">
                <a:latin typeface="Arial"/>
                <a:cs typeface="Arial"/>
              </a:rPr>
              <a:t>“Ubiquitous</a:t>
            </a:r>
            <a:r>
              <a:rPr sz="2824" spc="-4" dirty="0">
                <a:latin typeface="Arial"/>
                <a:cs typeface="Arial"/>
              </a:rPr>
              <a:t>” diambil dari kata “</a:t>
            </a:r>
            <a:r>
              <a:rPr sz="2824" i="1" spc="-4" dirty="0">
                <a:latin typeface="Arial"/>
                <a:cs typeface="Arial"/>
              </a:rPr>
              <a:t>Ubicomp</a:t>
            </a:r>
            <a:r>
              <a:rPr sz="2824" spc="-4" dirty="0">
                <a:latin typeface="Arial"/>
                <a:cs typeface="Arial"/>
              </a:rPr>
              <a:t>”  </a:t>
            </a:r>
            <a:r>
              <a:rPr sz="2824" dirty="0">
                <a:latin typeface="Arial"/>
                <a:cs typeface="Arial"/>
              </a:rPr>
              <a:t>yang </a:t>
            </a:r>
            <a:r>
              <a:rPr sz="2824" spc="-9" dirty="0">
                <a:latin typeface="Arial"/>
                <a:cs typeface="Arial"/>
              </a:rPr>
              <a:t>dapat </a:t>
            </a:r>
            <a:r>
              <a:rPr sz="2824" spc="-4" dirty="0">
                <a:latin typeface="Arial"/>
                <a:cs typeface="Arial"/>
              </a:rPr>
              <a:t>diartikan sebagai metode yang  bertujuan menyediakan serangkaian  komputer bagi lingkungan fisik pemakainya  dengan tingkat efektifitas </a:t>
            </a:r>
            <a:r>
              <a:rPr sz="2824" dirty="0">
                <a:latin typeface="Arial"/>
                <a:cs typeface="Arial"/>
              </a:rPr>
              <a:t>yang </a:t>
            </a:r>
            <a:r>
              <a:rPr sz="2824" spc="-9" dirty="0">
                <a:latin typeface="Arial"/>
                <a:cs typeface="Arial"/>
              </a:rPr>
              <a:t>tinggi </a:t>
            </a:r>
            <a:r>
              <a:rPr sz="2824" spc="-4" dirty="0">
                <a:latin typeface="Arial"/>
                <a:cs typeface="Arial"/>
              </a:rPr>
              <a:t>namun  dengan tingkat visibilitas serendah</a:t>
            </a:r>
            <a:r>
              <a:rPr sz="2824" spc="-53" dirty="0">
                <a:latin typeface="Arial"/>
                <a:cs typeface="Arial"/>
              </a:rPr>
              <a:t> </a:t>
            </a:r>
            <a:r>
              <a:rPr sz="2824" spc="-9" dirty="0">
                <a:latin typeface="Arial"/>
                <a:cs typeface="Arial"/>
              </a:rPr>
              <a:t>mungkin.</a:t>
            </a:r>
            <a:endParaRPr sz="2824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37516" y="846848"/>
            <a:ext cx="5313829" cy="55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293"/>
              </a:lnSpc>
            </a:pPr>
            <a:r>
              <a:rPr sz="3883" b="1" i="1" dirty="0">
                <a:latin typeface="Arial"/>
                <a:cs typeface="Arial"/>
              </a:rPr>
              <a:t>Ubiquitous</a:t>
            </a:r>
            <a:r>
              <a:rPr sz="3883" b="1" i="1" spc="-93" dirty="0">
                <a:latin typeface="Arial"/>
                <a:cs typeface="Arial"/>
              </a:rPr>
              <a:t> </a:t>
            </a:r>
            <a:r>
              <a:rPr sz="3883" b="1" i="1" dirty="0">
                <a:latin typeface="Arial"/>
                <a:cs typeface="Arial"/>
              </a:rPr>
              <a:t>Computing</a:t>
            </a:r>
            <a:endParaRPr sz="3883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061882" y="778563"/>
            <a:ext cx="8067115" cy="794988"/>
          </a:xfrm>
          <a:prstGeom prst="rect">
            <a:avLst/>
          </a:prstGeom>
          <a:solidFill>
            <a:srgbClr val="009999"/>
          </a:solidFill>
        </p:spPr>
        <p:txBody>
          <a:bodyPr vert="horz" wrap="square" lIns="0" tIns="195543" rIns="0" bIns="0" rtlCol="0" anchor="ctr">
            <a:spAutoFit/>
          </a:bodyPr>
          <a:lstStyle/>
          <a:p>
            <a:pPr marL="1375595">
              <a:lnSpc>
                <a:spcPct val="100000"/>
              </a:lnSpc>
              <a:spcBef>
                <a:spcPts val="1540"/>
              </a:spcBef>
            </a:pPr>
            <a:r>
              <a:rPr sz="3883" b="1" i="1" dirty="0">
                <a:latin typeface="Arial"/>
                <a:cs typeface="Arial"/>
              </a:rPr>
              <a:t>Ubiquitous</a:t>
            </a:r>
            <a:r>
              <a:rPr sz="3883" b="1" i="1" spc="-13" dirty="0">
                <a:latin typeface="Arial"/>
                <a:cs typeface="Arial"/>
              </a:rPr>
              <a:t> </a:t>
            </a:r>
            <a:r>
              <a:rPr sz="3883" b="1" i="1" dirty="0">
                <a:latin typeface="Arial"/>
                <a:cs typeface="Arial"/>
              </a:rPr>
              <a:t>Computing</a:t>
            </a:r>
            <a:endParaRPr sz="3883">
              <a:latin typeface="Arial"/>
              <a:cs typeface="Arial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33" y="534995"/>
            <a:ext cx="968754" cy="128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514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77145" y="2801544"/>
            <a:ext cx="9278471" cy="1639211"/>
          </a:xfrm>
          <a:prstGeom prst="rect">
            <a:avLst/>
          </a:prstGeom>
        </p:spPr>
        <p:txBody>
          <a:bodyPr vert="horz" wrap="square" lIns="0" tIns="654983" rIns="0" bIns="0" rtlCol="0" anchor="ctr">
            <a:spAutoFit/>
          </a:bodyPr>
          <a:lstStyle/>
          <a:p>
            <a:pPr marL="11206" marR="4483">
              <a:lnSpc>
                <a:spcPct val="100299"/>
              </a:lnSpc>
              <a:spcBef>
                <a:spcPts val="75"/>
              </a:spcBef>
            </a:pPr>
            <a:r>
              <a:rPr sz="3177" dirty="0"/>
              <a:t>Kemudian </a:t>
            </a:r>
            <a:r>
              <a:rPr sz="3177" spc="-4" dirty="0"/>
              <a:t>seperti </a:t>
            </a:r>
            <a:r>
              <a:rPr sz="3177" dirty="0"/>
              <a:t>apa contoh ataupun  wujud dari </a:t>
            </a:r>
            <a:r>
              <a:rPr sz="3177" i="1" spc="-4" dirty="0">
                <a:latin typeface="Arial"/>
                <a:cs typeface="Arial"/>
              </a:rPr>
              <a:t>ubiquitous </a:t>
            </a:r>
            <a:r>
              <a:rPr sz="3177" i="1" dirty="0">
                <a:latin typeface="Arial"/>
                <a:cs typeface="Arial"/>
              </a:rPr>
              <a:t>computing </a:t>
            </a:r>
            <a:r>
              <a:rPr sz="3177" spc="4" dirty="0"/>
              <a:t>…</a:t>
            </a:r>
            <a:r>
              <a:rPr sz="3177" spc="-97" dirty="0"/>
              <a:t> </a:t>
            </a:r>
            <a:r>
              <a:rPr sz="3177" dirty="0"/>
              <a:t>??</a:t>
            </a:r>
            <a:endParaRPr sz="3177" dirty="0">
              <a:latin typeface="Arial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33" y="534995"/>
            <a:ext cx="968754" cy="128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541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00299" y="534995"/>
            <a:ext cx="2061322" cy="500232"/>
          </a:xfrm>
          <a:prstGeom prst="rect">
            <a:avLst/>
          </a:prstGeom>
        </p:spPr>
        <p:txBody>
          <a:bodyPr vert="horz" wrap="square" lIns="0" tIns="11206" rIns="0" bIns="0" rtlCol="0" anchor="ctr">
            <a:spAutoFit/>
          </a:bodyPr>
          <a:lstStyle/>
          <a:p>
            <a:pPr marL="11206">
              <a:lnSpc>
                <a:spcPct val="100000"/>
              </a:lnSpc>
              <a:spcBef>
                <a:spcPts val="88"/>
              </a:spcBef>
            </a:pPr>
            <a:r>
              <a:rPr sz="3177" b="1" spc="-4" dirty="0">
                <a:latin typeface="Arial"/>
                <a:cs typeface="Arial"/>
              </a:rPr>
              <a:t>#contoh</a:t>
            </a:r>
            <a:r>
              <a:rPr sz="3177" b="1" spc="-66" dirty="0">
                <a:latin typeface="Arial"/>
                <a:cs typeface="Arial"/>
              </a:rPr>
              <a:t> </a:t>
            </a:r>
            <a:r>
              <a:rPr sz="3177" b="1" dirty="0">
                <a:latin typeface="Arial"/>
                <a:cs typeface="Arial"/>
              </a:rPr>
              <a:t>1:</a:t>
            </a:r>
            <a:endParaRPr sz="3177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00299" y="1297193"/>
            <a:ext cx="7473203" cy="524759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13781" marR="4483" indent="-302575" algn="just">
              <a:spcBef>
                <a:spcPts val="675"/>
              </a:spcBef>
              <a:buChar char="•"/>
              <a:tabLst>
                <a:tab pos="313221" algn="l"/>
                <a:tab pos="313781" algn="l"/>
              </a:tabLst>
            </a:pPr>
            <a:r>
              <a:rPr sz="2471" spc="-4" dirty="0">
                <a:latin typeface="Arial"/>
                <a:cs typeface="Arial"/>
              </a:rPr>
              <a:t>Suatu ketika </a:t>
            </a:r>
            <a:r>
              <a:rPr sz="2471" dirty="0">
                <a:latin typeface="Arial"/>
                <a:cs typeface="Arial"/>
              </a:rPr>
              <a:t>hidup seorang </a:t>
            </a:r>
            <a:r>
              <a:rPr sz="2471" i="1" dirty="0">
                <a:latin typeface="Arial"/>
                <a:cs typeface="Arial"/>
              </a:rPr>
              <a:t>engineer </a:t>
            </a:r>
            <a:r>
              <a:rPr sz="2471" dirty="0">
                <a:latin typeface="Arial"/>
                <a:cs typeface="Arial"/>
              </a:rPr>
              <a:t>di sebuah  perusahaan yang bergerak di bidang teknologi. </a:t>
            </a:r>
            <a:r>
              <a:rPr sz="2471" spc="-4" dirty="0">
                <a:latin typeface="Arial"/>
                <a:cs typeface="Arial"/>
              </a:rPr>
              <a:t>Dia  </a:t>
            </a:r>
            <a:r>
              <a:rPr sz="2471" dirty="0">
                <a:latin typeface="Arial"/>
                <a:cs typeface="Arial"/>
              </a:rPr>
              <a:t>berangkat kerja </a:t>
            </a:r>
            <a:r>
              <a:rPr sz="2471" spc="-4" dirty="0">
                <a:latin typeface="Arial"/>
                <a:cs typeface="Arial"/>
              </a:rPr>
              <a:t>dengan </a:t>
            </a:r>
            <a:r>
              <a:rPr sz="2471" dirty="0">
                <a:latin typeface="Arial"/>
                <a:cs typeface="Arial"/>
              </a:rPr>
              <a:t>mobilnya </a:t>
            </a:r>
            <a:r>
              <a:rPr sz="2471" spc="-4" dirty="0">
                <a:latin typeface="Arial"/>
                <a:cs typeface="Arial"/>
              </a:rPr>
              <a:t>melewati </a:t>
            </a:r>
            <a:r>
              <a:rPr sz="2471" dirty="0">
                <a:latin typeface="Arial"/>
                <a:cs typeface="Arial"/>
              </a:rPr>
              <a:t>jalan </a:t>
            </a:r>
            <a:r>
              <a:rPr sz="2471" spc="-4" dirty="0">
                <a:latin typeface="Arial"/>
                <a:cs typeface="Arial"/>
              </a:rPr>
              <a:t>tol  </a:t>
            </a:r>
            <a:r>
              <a:rPr sz="2471" dirty="0">
                <a:latin typeface="Arial"/>
                <a:cs typeface="Arial"/>
              </a:rPr>
              <a:t>modern </a:t>
            </a:r>
            <a:r>
              <a:rPr sz="2471" spc="-4" dirty="0">
                <a:latin typeface="Arial"/>
                <a:cs typeface="Arial"/>
              </a:rPr>
              <a:t>tanpa </a:t>
            </a:r>
            <a:r>
              <a:rPr sz="2471" dirty="0">
                <a:latin typeface="Arial"/>
                <a:cs typeface="Arial"/>
              </a:rPr>
              <a:t>penjaga pintu tol. </a:t>
            </a:r>
            <a:r>
              <a:rPr sz="2471" i="1" u="heavy" spc="-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Mobil </a:t>
            </a:r>
            <a:r>
              <a:rPr sz="2471" i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sang  engineer </a:t>
            </a:r>
            <a:r>
              <a:rPr sz="2471" i="1" u="heavy" spc="-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telah </a:t>
            </a:r>
            <a:r>
              <a:rPr sz="2471" i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dilengkapi dengan sebuah badge  </a:t>
            </a:r>
            <a:r>
              <a:rPr sz="2471" i="1" u="heavy" spc="-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pintar </a:t>
            </a:r>
            <a:r>
              <a:rPr sz="2471" i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berisi </a:t>
            </a:r>
            <a:r>
              <a:rPr sz="2471" i="1" u="heavy" spc="-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microchip </a:t>
            </a:r>
            <a:r>
              <a:rPr sz="2471" i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yang secara </a:t>
            </a:r>
            <a:r>
              <a:rPr sz="2471" i="1" u="heavy" spc="-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otomatis </a:t>
            </a:r>
            <a:r>
              <a:rPr sz="2471" i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akan  memancarkan </a:t>
            </a:r>
            <a:r>
              <a:rPr sz="2471" i="1" u="heavy" spc="-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identitas mobil</a:t>
            </a:r>
            <a:r>
              <a:rPr sz="2471" i="1" spc="-4" dirty="0">
                <a:latin typeface="Arial"/>
                <a:cs typeface="Arial"/>
              </a:rPr>
              <a:t> </a:t>
            </a:r>
            <a:r>
              <a:rPr sz="2471" spc="-4" dirty="0">
                <a:latin typeface="Arial"/>
                <a:cs typeface="Arial"/>
              </a:rPr>
              <a:t>tersebut </a:t>
            </a:r>
            <a:r>
              <a:rPr sz="2471" dirty="0">
                <a:latin typeface="Arial"/>
                <a:cs typeface="Arial"/>
              </a:rPr>
              <a:t>pada  serangkaian sensor saat </a:t>
            </a:r>
            <a:r>
              <a:rPr sz="2471" spc="-4" dirty="0">
                <a:latin typeface="Arial"/>
                <a:cs typeface="Arial"/>
              </a:rPr>
              <a:t>melewati </a:t>
            </a:r>
            <a:r>
              <a:rPr sz="2471" dirty="0">
                <a:latin typeface="Arial"/>
                <a:cs typeface="Arial"/>
              </a:rPr>
              <a:t>pintu </a:t>
            </a:r>
            <a:r>
              <a:rPr sz="2471" spc="-4" dirty="0">
                <a:latin typeface="Arial"/>
                <a:cs typeface="Arial"/>
              </a:rPr>
              <a:t>tol seperti  tampak </a:t>
            </a:r>
            <a:r>
              <a:rPr sz="2471" dirty="0">
                <a:latin typeface="Arial"/>
                <a:cs typeface="Arial"/>
              </a:rPr>
              <a:t>pada</a:t>
            </a:r>
            <a:r>
              <a:rPr sz="2471" spc="22" dirty="0">
                <a:latin typeface="Arial"/>
                <a:cs typeface="Arial"/>
              </a:rPr>
              <a:t> </a:t>
            </a:r>
            <a:r>
              <a:rPr sz="2471" dirty="0">
                <a:latin typeface="Arial"/>
                <a:cs typeface="Arial"/>
              </a:rPr>
              <a:t>gambar.</a:t>
            </a:r>
          </a:p>
          <a:p>
            <a:pPr marL="313781" marR="335634" indent="-302575" algn="just">
              <a:spcBef>
                <a:spcPts val="1655"/>
              </a:spcBef>
              <a:buFont typeface="Arial"/>
              <a:buChar char="•"/>
              <a:tabLst>
                <a:tab pos="313221" algn="l"/>
                <a:tab pos="313781" algn="l"/>
              </a:tabLst>
            </a:pPr>
            <a:r>
              <a:rPr sz="2471" i="1" u="heavy" spc="-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Pembayaran </a:t>
            </a:r>
            <a:r>
              <a:rPr sz="2471" i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jalan </a:t>
            </a:r>
            <a:r>
              <a:rPr sz="2471" i="1" u="heavy" spc="-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tol </a:t>
            </a:r>
            <a:r>
              <a:rPr sz="2471" i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akan </a:t>
            </a:r>
            <a:r>
              <a:rPr sz="2471" i="1" u="heavy" spc="-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didebet </a:t>
            </a:r>
            <a:r>
              <a:rPr sz="2471" i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langsung dari  rekening,</a:t>
            </a:r>
            <a:r>
              <a:rPr sz="2471" i="1" dirty="0">
                <a:latin typeface="Arial"/>
                <a:cs typeface="Arial"/>
              </a:rPr>
              <a:t> </a:t>
            </a:r>
            <a:r>
              <a:rPr sz="2471" dirty="0">
                <a:latin typeface="Arial"/>
                <a:cs typeface="Arial"/>
              </a:rPr>
              <a:t>setiap </a:t>
            </a:r>
            <a:r>
              <a:rPr sz="2471" spc="-4" dirty="0">
                <a:latin typeface="Arial"/>
                <a:cs typeface="Arial"/>
              </a:rPr>
              <a:t>minggunya </a:t>
            </a:r>
            <a:r>
              <a:rPr sz="2471" dirty="0">
                <a:latin typeface="Arial"/>
                <a:cs typeface="Arial"/>
              </a:rPr>
              <a:t>sesuai data yang di-  </a:t>
            </a:r>
            <a:r>
              <a:rPr sz="2471" i="1" spc="-4" dirty="0">
                <a:latin typeface="Arial"/>
                <a:cs typeface="Arial"/>
              </a:rPr>
              <a:t>update </a:t>
            </a:r>
            <a:r>
              <a:rPr sz="2471" dirty="0">
                <a:latin typeface="Arial"/>
                <a:cs typeface="Arial"/>
              </a:rPr>
              <a:t>setiap mobilnya </a:t>
            </a:r>
            <a:r>
              <a:rPr sz="2471" spc="-4" dirty="0">
                <a:latin typeface="Arial"/>
                <a:cs typeface="Arial"/>
              </a:rPr>
              <a:t>melewati </a:t>
            </a:r>
            <a:r>
              <a:rPr sz="2471" dirty="0">
                <a:latin typeface="Arial"/>
                <a:cs typeface="Arial"/>
              </a:rPr>
              <a:t>pintu </a:t>
            </a:r>
            <a:r>
              <a:rPr sz="2471" spc="-4" dirty="0">
                <a:latin typeface="Arial"/>
                <a:cs typeface="Arial"/>
              </a:rPr>
              <a:t>tol </a:t>
            </a:r>
            <a:r>
              <a:rPr sz="2471" dirty="0">
                <a:latin typeface="Arial"/>
                <a:cs typeface="Arial"/>
              </a:rPr>
              <a:t>dan  </a:t>
            </a:r>
            <a:r>
              <a:rPr sz="2471" spc="-4" dirty="0">
                <a:latin typeface="Arial"/>
                <a:cs typeface="Arial"/>
              </a:rPr>
              <a:t>disimpan </a:t>
            </a:r>
            <a:r>
              <a:rPr sz="2471" dirty="0">
                <a:latin typeface="Arial"/>
                <a:cs typeface="Arial"/>
              </a:rPr>
              <a:t>dalam komputer pengelola jalan</a:t>
            </a:r>
            <a:r>
              <a:rPr sz="2471" spc="53" dirty="0">
                <a:latin typeface="Arial"/>
                <a:cs typeface="Arial"/>
              </a:rPr>
              <a:t> </a:t>
            </a:r>
            <a:r>
              <a:rPr sz="2471" dirty="0">
                <a:latin typeface="Arial"/>
                <a:cs typeface="Arial"/>
              </a:rPr>
              <a:t>tol.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33" y="534995"/>
            <a:ext cx="968754" cy="128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971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34770" y="1030044"/>
            <a:ext cx="2061322" cy="500232"/>
          </a:xfrm>
          <a:prstGeom prst="rect">
            <a:avLst/>
          </a:prstGeom>
        </p:spPr>
        <p:txBody>
          <a:bodyPr vert="horz" wrap="square" lIns="0" tIns="11206" rIns="0" bIns="0" rtlCol="0" anchor="ctr">
            <a:spAutoFit/>
          </a:bodyPr>
          <a:lstStyle/>
          <a:p>
            <a:pPr marL="11206">
              <a:lnSpc>
                <a:spcPct val="100000"/>
              </a:lnSpc>
              <a:spcBef>
                <a:spcPts val="88"/>
              </a:spcBef>
            </a:pPr>
            <a:r>
              <a:rPr sz="3177" b="1" spc="-4" dirty="0">
                <a:latin typeface="Arial"/>
                <a:cs typeface="Arial"/>
              </a:rPr>
              <a:t>#contoh</a:t>
            </a:r>
            <a:r>
              <a:rPr sz="3177" b="1" spc="-66" dirty="0">
                <a:latin typeface="Arial"/>
                <a:cs typeface="Arial"/>
              </a:rPr>
              <a:t> </a:t>
            </a:r>
            <a:r>
              <a:rPr sz="3177" b="1" dirty="0">
                <a:latin typeface="Arial"/>
                <a:cs typeface="Arial"/>
              </a:rPr>
              <a:t>2:</a:t>
            </a:r>
            <a:endParaRPr sz="3177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34770" y="2179319"/>
            <a:ext cx="7287746" cy="2184912"/>
          </a:xfrm>
          <a:prstGeom prst="rect">
            <a:avLst/>
          </a:prstGeom>
        </p:spPr>
        <p:txBody>
          <a:bodyPr vert="horz" wrap="square" lIns="0" tIns="11766" rIns="0" bIns="0" rtlCol="0">
            <a:spAutoFit/>
          </a:bodyPr>
          <a:lstStyle/>
          <a:p>
            <a:pPr marL="11206" marR="4483" algn="just">
              <a:spcBef>
                <a:spcPts val="93"/>
              </a:spcBef>
            </a:pPr>
            <a:r>
              <a:rPr sz="2824" spc="-4" dirty="0">
                <a:latin typeface="Arial"/>
                <a:cs typeface="Arial"/>
              </a:rPr>
              <a:t>Saat mobilnya mendekati pintu kantor, </a:t>
            </a:r>
            <a:r>
              <a:rPr sz="2824" i="1" u="heavy" spc="-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sensor </a:t>
            </a:r>
            <a:r>
              <a:rPr sz="2824" i="1" spc="-4" dirty="0">
                <a:latin typeface="Arial"/>
                <a:cs typeface="Arial"/>
              </a:rPr>
              <a:t> </a:t>
            </a:r>
            <a:r>
              <a:rPr sz="2824" i="1" u="heavy" spc="-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pada gerbang </a:t>
            </a:r>
            <a:r>
              <a:rPr sz="2824" i="1" u="heavy" spc="-9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pagar kantor </a:t>
            </a:r>
            <a:r>
              <a:rPr sz="2824" i="1" u="heavy" spc="-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mengenali </a:t>
            </a:r>
            <a:r>
              <a:rPr sz="2824" i="1" spc="-4" dirty="0">
                <a:latin typeface="Arial"/>
                <a:cs typeface="Arial"/>
              </a:rPr>
              <a:t> </a:t>
            </a:r>
            <a:r>
              <a:rPr sz="2824" i="1" u="heavy" spc="-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kendaraan</a:t>
            </a:r>
            <a:r>
              <a:rPr sz="2824" i="1" spc="-4" dirty="0">
                <a:latin typeface="Arial"/>
                <a:cs typeface="Arial"/>
              </a:rPr>
              <a:t> </a:t>
            </a:r>
            <a:r>
              <a:rPr sz="2824" spc="-4" dirty="0">
                <a:latin typeface="Arial"/>
                <a:cs typeface="Arial"/>
              </a:rPr>
              <a:t>tersebut berkat pemancar lain  </a:t>
            </a:r>
            <a:r>
              <a:rPr sz="2824" dirty="0">
                <a:latin typeface="Arial"/>
                <a:cs typeface="Arial"/>
              </a:rPr>
              <a:t>yang </a:t>
            </a:r>
            <a:r>
              <a:rPr sz="2824" spc="-9" dirty="0">
                <a:latin typeface="Arial"/>
                <a:cs typeface="Arial"/>
              </a:rPr>
              <a:t>terdapat </a:t>
            </a:r>
            <a:r>
              <a:rPr sz="2824" spc="-4" dirty="0">
                <a:latin typeface="Arial"/>
                <a:cs typeface="Arial"/>
              </a:rPr>
              <a:t>di mobil tersebut dan secara  otomatis membuka</a:t>
            </a:r>
            <a:r>
              <a:rPr sz="2824" spc="-26" dirty="0">
                <a:latin typeface="Arial"/>
                <a:cs typeface="Arial"/>
              </a:rPr>
              <a:t> </a:t>
            </a:r>
            <a:r>
              <a:rPr sz="2824" spc="-9" dirty="0">
                <a:latin typeface="Arial"/>
                <a:cs typeface="Arial"/>
              </a:rPr>
              <a:t>gerbang.</a:t>
            </a:r>
            <a:endParaRPr sz="2824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33" y="534995"/>
            <a:ext cx="968754" cy="128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471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34770" y="962809"/>
            <a:ext cx="2061322" cy="500232"/>
          </a:xfrm>
          <a:prstGeom prst="rect">
            <a:avLst/>
          </a:prstGeom>
        </p:spPr>
        <p:txBody>
          <a:bodyPr vert="horz" wrap="square" lIns="0" tIns="11206" rIns="0" bIns="0" rtlCol="0" anchor="ctr">
            <a:spAutoFit/>
          </a:bodyPr>
          <a:lstStyle/>
          <a:p>
            <a:pPr marL="11206">
              <a:lnSpc>
                <a:spcPct val="100000"/>
              </a:lnSpc>
              <a:spcBef>
                <a:spcPts val="88"/>
              </a:spcBef>
            </a:pPr>
            <a:r>
              <a:rPr sz="3177" b="1" spc="-4" dirty="0">
                <a:latin typeface="Arial"/>
                <a:cs typeface="Arial"/>
              </a:rPr>
              <a:t>#contoh</a:t>
            </a:r>
            <a:r>
              <a:rPr sz="3177" b="1" spc="-66" dirty="0">
                <a:latin typeface="Arial"/>
                <a:cs typeface="Arial"/>
              </a:rPr>
              <a:t> </a:t>
            </a:r>
            <a:r>
              <a:rPr sz="3177" b="1" dirty="0">
                <a:latin typeface="Arial"/>
                <a:cs typeface="Arial"/>
              </a:rPr>
              <a:t>3:</a:t>
            </a:r>
            <a:endParaRPr sz="3177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34770" y="1531171"/>
            <a:ext cx="7247964" cy="4166993"/>
          </a:xfrm>
          <a:prstGeom prst="rect">
            <a:avLst/>
          </a:prstGeom>
        </p:spPr>
        <p:txBody>
          <a:bodyPr vert="horz" wrap="square" lIns="0" tIns="11766" rIns="0" bIns="0" rtlCol="0">
            <a:spAutoFit/>
          </a:bodyPr>
          <a:lstStyle/>
          <a:p>
            <a:pPr marL="11206" marR="4483" algn="just">
              <a:spcBef>
                <a:spcPts val="93"/>
              </a:spcBef>
            </a:pPr>
            <a:r>
              <a:rPr sz="2824" spc="-4" dirty="0">
                <a:latin typeface="Arial"/>
                <a:cs typeface="Arial"/>
              </a:rPr>
              <a:t>Pada </a:t>
            </a:r>
            <a:r>
              <a:rPr sz="2824" i="1" u="heavy" spc="-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kartu pegawai sang engineer terpasang </a:t>
            </a:r>
            <a:r>
              <a:rPr sz="2824" i="1" spc="-4" dirty="0">
                <a:latin typeface="Arial"/>
                <a:cs typeface="Arial"/>
              </a:rPr>
              <a:t> </a:t>
            </a:r>
            <a:r>
              <a:rPr sz="2824" i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device </a:t>
            </a:r>
            <a:r>
              <a:rPr sz="2824" i="1" u="heavy" spc="-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pemancar </a:t>
            </a:r>
            <a:r>
              <a:rPr sz="2824" i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yang </a:t>
            </a:r>
            <a:r>
              <a:rPr sz="2824" i="1" u="heavy" spc="-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secara otomatis akan </a:t>
            </a:r>
            <a:r>
              <a:rPr sz="2824" i="1" spc="-4" dirty="0">
                <a:latin typeface="Arial"/>
                <a:cs typeface="Arial"/>
              </a:rPr>
              <a:t> </a:t>
            </a:r>
            <a:r>
              <a:rPr sz="2824" i="1" u="heavy" spc="-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mengaktifkan serangkaian sensor</a:t>
            </a:r>
            <a:r>
              <a:rPr sz="2824" i="1" spc="-4" dirty="0">
                <a:latin typeface="Arial"/>
                <a:cs typeface="Arial"/>
              </a:rPr>
              <a:t> </a:t>
            </a:r>
            <a:r>
              <a:rPr sz="2824" spc="-4" dirty="0">
                <a:latin typeface="Arial"/>
                <a:cs typeface="Arial"/>
              </a:rPr>
              <a:t>pada saat  </a:t>
            </a:r>
            <a:r>
              <a:rPr sz="2824" dirty="0">
                <a:latin typeface="Arial"/>
                <a:cs typeface="Arial"/>
              </a:rPr>
              <a:t>ia </a:t>
            </a:r>
            <a:r>
              <a:rPr sz="2824" spc="-4" dirty="0">
                <a:latin typeface="Arial"/>
                <a:cs typeface="Arial"/>
              </a:rPr>
              <a:t>memasuki</a:t>
            </a:r>
            <a:r>
              <a:rPr sz="2824" spc="-35" dirty="0">
                <a:latin typeface="Arial"/>
                <a:cs typeface="Arial"/>
              </a:rPr>
              <a:t> </a:t>
            </a:r>
            <a:r>
              <a:rPr sz="2824" spc="-4" dirty="0">
                <a:latin typeface="Arial"/>
                <a:cs typeface="Arial"/>
              </a:rPr>
              <a:t>kantor.</a:t>
            </a:r>
            <a:endParaRPr sz="2824" dirty="0">
              <a:latin typeface="Arial"/>
              <a:cs typeface="Arial"/>
            </a:endParaRPr>
          </a:p>
          <a:p>
            <a:pPr marL="11206" marR="24094" algn="just">
              <a:spcBef>
                <a:spcPts val="1937"/>
              </a:spcBef>
            </a:pPr>
            <a:r>
              <a:rPr sz="2824" spc="-4" dirty="0">
                <a:latin typeface="Arial"/>
                <a:cs typeface="Arial"/>
              </a:rPr>
              <a:t>Pintu ruang kerjanya akan terbuka secara  otomatis, pendingin ruangan akan dinyalakan  sesuai dengan suhu yang nyaman baginya  dan mesin pembuat kopi pun menyiapkan  minuman bagi sang</a:t>
            </a:r>
            <a:r>
              <a:rPr sz="2824" spc="-44" dirty="0">
                <a:latin typeface="Arial"/>
                <a:cs typeface="Arial"/>
              </a:rPr>
              <a:t> </a:t>
            </a:r>
            <a:r>
              <a:rPr sz="2824" i="1" spc="-9" dirty="0">
                <a:latin typeface="Arial"/>
                <a:cs typeface="Arial"/>
              </a:rPr>
              <a:t>engineer</a:t>
            </a:r>
            <a:r>
              <a:rPr sz="2824" spc="-9" dirty="0">
                <a:latin typeface="Arial"/>
                <a:cs typeface="Arial"/>
              </a:rPr>
              <a:t>.</a:t>
            </a:r>
            <a:endParaRPr sz="2824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33" y="534995"/>
            <a:ext cx="968754" cy="128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759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00300" y="896918"/>
            <a:ext cx="2061322" cy="500232"/>
          </a:xfrm>
          <a:prstGeom prst="rect">
            <a:avLst/>
          </a:prstGeom>
        </p:spPr>
        <p:txBody>
          <a:bodyPr vert="horz" wrap="square" lIns="0" tIns="11206" rIns="0" bIns="0" rtlCol="0" anchor="ctr">
            <a:spAutoFit/>
          </a:bodyPr>
          <a:lstStyle/>
          <a:p>
            <a:pPr marL="11206">
              <a:lnSpc>
                <a:spcPct val="100000"/>
              </a:lnSpc>
              <a:spcBef>
                <a:spcPts val="88"/>
              </a:spcBef>
            </a:pPr>
            <a:r>
              <a:rPr sz="3177" b="1" spc="-4" dirty="0">
                <a:latin typeface="Arial"/>
                <a:cs typeface="Arial"/>
              </a:rPr>
              <a:t>#contoh</a:t>
            </a:r>
            <a:r>
              <a:rPr sz="3177" b="1" spc="-66" dirty="0">
                <a:latin typeface="Arial"/>
                <a:cs typeface="Arial"/>
              </a:rPr>
              <a:t> </a:t>
            </a:r>
            <a:r>
              <a:rPr sz="3177" b="1" dirty="0">
                <a:latin typeface="Arial"/>
                <a:cs typeface="Arial"/>
              </a:rPr>
              <a:t>4:</a:t>
            </a:r>
            <a:endParaRPr sz="3177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00300" y="1704638"/>
            <a:ext cx="7326405" cy="3788258"/>
          </a:xfrm>
          <a:prstGeom prst="rect">
            <a:avLst/>
          </a:prstGeom>
        </p:spPr>
        <p:txBody>
          <a:bodyPr vert="horz" wrap="square" lIns="0" tIns="48745" rIns="0" bIns="0" rtlCol="0">
            <a:spAutoFit/>
          </a:bodyPr>
          <a:lstStyle/>
          <a:p>
            <a:pPr marL="369814" marR="4483" indent="-358607" algn="just">
              <a:spcBef>
                <a:spcPts val="383"/>
              </a:spcBef>
              <a:buChar char="•"/>
              <a:tabLst>
                <a:tab pos="369814" algn="l"/>
                <a:tab pos="370373" algn="l"/>
              </a:tabLst>
            </a:pPr>
            <a:r>
              <a:rPr sz="2118" dirty="0">
                <a:latin typeface="Arial"/>
                <a:cs typeface="Arial"/>
              </a:rPr>
              <a:t>Meja kerja </a:t>
            </a:r>
            <a:r>
              <a:rPr sz="2118" spc="-4" dirty="0">
                <a:latin typeface="Arial"/>
                <a:cs typeface="Arial"/>
              </a:rPr>
              <a:t>sang </a:t>
            </a:r>
            <a:r>
              <a:rPr sz="2118" i="1" spc="-4" dirty="0">
                <a:latin typeface="Arial"/>
                <a:cs typeface="Arial"/>
              </a:rPr>
              <a:t>engineer </a:t>
            </a:r>
            <a:r>
              <a:rPr sz="2118" spc="-4" dirty="0">
                <a:latin typeface="Arial"/>
                <a:cs typeface="Arial"/>
              </a:rPr>
              <a:t>dilapisi sebuah </a:t>
            </a:r>
            <a:r>
              <a:rPr sz="2118" i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pad </a:t>
            </a:r>
            <a:r>
              <a:rPr sz="2118" i="1" u="heavy" spc="-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lembut yang  mempunyai berbagai</a:t>
            </a:r>
            <a:r>
              <a:rPr sz="2118" i="1" u="heavy" spc="9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118" i="1" u="heavy" spc="-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fungsi</a:t>
            </a:r>
            <a:r>
              <a:rPr sz="2118" spc="-4" dirty="0">
                <a:latin typeface="Arial"/>
                <a:cs typeface="Arial"/>
              </a:rPr>
              <a:t>.</a:t>
            </a:r>
            <a:endParaRPr sz="2118" dirty="0">
              <a:latin typeface="Arial"/>
              <a:cs typeface="Arial"/>
            </a:endParaRPr>
          </a:p>
          <a:p>
            <a:pPr marL="369814" indent="-358607" algn="just">
              <a:spcBef>
                <a:spcPts val="221"/>
              </a:spcBef>
              <a:buChar char="•"/>
              <a:tabLst>
                <a:tab pos="369814" algn="l"/>
                <a:tab pos="370373" algn="l"/>
              </a:tabLst>
            </a:pPr>
            <a:r>
              <a:rPr sz="2118" spc="-4" dirty="0">
                <a:latin typeface="Arial"/>
                <a:cs typeface="Arial"/>
              </a:rPr>
              <a:t>Saat ia </a:t>
            </a:r>
            <a:r>
              <a:rPr sz="2118" dirty="0">
                <a:latin typeface="Arial"/>
                <a:cs typeface="Arial"/>
              </a:rPr>
              <a:t>meletakkan </a:t>
            </a:r>
            <a:r>
              <a:rPr sz="2118" spc="-4" dirty="0">
                <a:latin typeface="Arial"/>
                <a:cs typeface="Arial"/>
              </a:rPr>
              <a:t>telepon </a:t>
            </a:r>
            <a:r>
              <a:rPr sz="2118" dirty="0">
                <a:latin typeface="Arial"/>
                <a:cs typeface="Arial"/>
              </a:rPr>
              <a:t>selulernya </a:t>
            </a:r>
            <a:r>
              <a:rPr sz="2118" spc="-4" dirty="0">
                <a:latin typeface="Arial"/>
                <a:cs typeface="Arial"/>
              </a:rPr>
              <a:t>di </a:t>
            </a:r>
            <a:r>
              <a:rPr sz="2118" i="1" dirty="0">
                <a:latin typeface="Arial"/>
                <a:cs typeface="Arial"/>
              </a:rPr>
              <a:t>pad</a:t>
            </a:r>
            <a:r>
              <a:rPr sz="2118" i="1" spc="9" dirty="0">
                <a:latin typeface="Arial"/>
                <a:cs typeface="Arial"/>
              </a:rPr>
              <a:t> </a:t>
            </a:r>
            <a:r>
              <a:rPr sz="2118" dirty="0">
                <a:latin typeface="Arial"/>
                <a:cs typeface="Arial"/>
              </a:rPr>
              <a:t>tersebut,</a:t>
            </a:r>
          </a:p>
          <a:p>
            <a:pPr marL="369814" algn="just"/>
            <a:r>
              <a:rPr sz="2118" i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secara </a:t>
            </a:r>
            <a:r>
              <a:rPr sz="2118" i="1" u="heavy" spc="-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otomatis </a:t>
            </a:r>
            <a:r>
              <a:rPr sz="2118" i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baterai ponsel </a:t>
            </a:r>
            <a:r>
              <a:rPr sz="2118" i="1" u="heavy" spc="-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tersebut akan</a:t>
            </a:r>
            <a:r>
              <a:rPr sz="2118" i="1" u="heavy" spc="9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118" i="1" u="heavy" spc="-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diisi</a:t>
            </a:r>
            <a:r>
              <a:rPr sz="2118" spc="-4" dirty="0">
                <a:latin typeface="Arial"/>
                <a:cs typeface="Arial"/>
              </a:rPr>
              <a:t>.</a:t>
            </a:r>
            <a:endParaRPr sz="2118" dirty="0">
              <a:latin typeface="Arial"/>
              <a:cs typeface="Arial"/>
            </a:endParaRPr>
          </a:p>
          <a:p>
            <a:pPr marL="369814" marR="141762" indent="-358607" algn="just">
              <a:spcBef>
                <a:spcPts val="503"/>
              </a:spcBef>
              <a:buFont typeface="Arial"/>
              <a:buChar char="•"/>
              <a:tabLst>
                <a:tab pos="369814" algn="l"/>
                <a:tab pos="370373" algn="l"/>
              </a:tabLst>
            </a:pPr>
            <a:r>
              <a:rPr sz="2118" i="1" u="heavy" spc="-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Jadwal </a:t>
            </a:r>
            <a:r>
              <a:rPr sz="2118" i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hari </a:t>
            </a:r>
            <a:r>
              <a:rPr sz="2118" i="1" u="heavy" spc="-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tersebut yang </a:t>
            </a:r>
            <a:r>
              <a:rPr sz="2118" i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sudah </a:t>
            </a:r>
            <a:r>
              <a:rPr sz="2118" i="1" u="heavy" spc="-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tersimpan </a:t>
            </a:r>
            <a:r>
              <a:rPr sz="2118" i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dalam ponsel  </a:t>
            </a:r>
            <a:r>
              <a:rPr sz="2118" i="1" u="heavy" spc="-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akan ditransfer </a:t>
            </a:r>
            <a:r>
              <a:rPr sz="2118" i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secara </a:t>
            </a:r>
            <a:r>
              <a:rPr sz="2118" i="1" u="heavy" spc="-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otomatis </a:t>
            </a:r>
            <a:r>
              <a:rPr sz="2118" i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ke dalam </a:t>
            </a:r>
            <a:r>
              <a:rPr sz="2118" i="1" u="heavy" spc="-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komputer </a:t>
            </a:r>
            <a:r>
              <a:rPr sz="2118" i="1" spc="-4" dirty="0">
                <a:latin typeface="Arial"/>
                <a:cs typeface="Arial"/>
              </a:rPr>
              <a:t> </a:t>
            </a:r>
            <a:r>
              <a:rPr sz="2118" spc="-4" dirty="0">
                <a:latin typeface="Arial"/>
                <a:cs typeface="Arial"/>
              </a:rPr>
              <a:t>dengan bantuan </a:t>
            </a:r>
            <a:r>
              <a:rPr sz="2118" i="1" dirty="0">
                <a:latin typeface="Arial"/>
                <a:cs typeface="Arial"/>
              </a:rPr>
              <a:t>pad </a:t>
            </a:r>
            <a:r>
              <a:rPr sz="2118" spc="-4" dirty="0">
                <a:latin typeface="Arial"/>
                <a:cs typeface="Arial"/>
              </a:rPr>
              <a:t>tersebut sebagai alat</a:t>
            </a:r>
            <a:r>
              <a:rPr sz="2118" spc="53" dirty="0">
                <a:latin typeface="Arial"/>
                <a:cs typeface="Arial"/>
              </a:rPr>
              <a:t> </a:t>
            </a:r>
            <a:r>
              <a:rPr sz="2118" spc="-4" dirty="0">
                <a:latin typeface="Arial"/>
                <a:cs typeface="Arial"/>
              </a:rPr>
              <a:t>inputnya.</a:t>
            </a:r>
            <a:endParaRPr sz="2118" dirty="0">
              <a:latin typeface="Arial"/>
              <a:cs typeface="Arial"/>
            </a:endParaRPr>
          </a:p>
          <a:p>
            <a:pPr marL="369814" marR="318824" indent="-358607" algn="just">
              <a:spcBef>
                <a:spcPts val="512"/>
              </a:spcBef>
              <a:buChar char="•"/>
              <a:tabLst>
                <a:tab pos="369814" algn="l"/>
                <a:tab pos="370373" algn="l"/>
              </a:tabLst>
            </a:pPr>
            <a:r>
              <a:rPr sz="2118" dirty="0">
                <a:latin typeface="Arial"/>
                <a:cs typeface="Arial"/>
              </a:rPr>
              <a:t>Misalkan </a:t>
            </a:r>
            <a:r>
              <a:rPr sz="2118" spc="-4" dirty="0">
                <a:latin typeface="Arial"/>
                <a:cs typeface="Arial"/>
              </a:rPr>
              <a:t>di hari tersebut ia telah </a:t>
            </a:r>
            <a:r>
              <a:rPr sz="2118" dirty="0">
                <a:latin typeface="Arial"/>
                <a:cs typeface="Arial"/>
              </a:rPr>
              <a:t>mengagendakan </a:t>
            </a:r>
            <a:r>
              <a:rPr sz="2118" spc="-4" dirty="0">
                <a:latin typeface="Arial"/>
                <a:cs typeface="Arial"/>
              </a:rPr>
              <a:t>rapat  </a:t>
            </a:r>
            <a:r>
              <a:rPr sz="2118" dirty="0">
                <a:latin typeface="Arial"/>
                <a:cs typeface="Arial"/>
              </a:rPr>
              <a:t>bersama para stafnya maka </a:t>
            </a:r>
            <a:r>
              <a:rPr sz="2118" i="1" u="heavy" spc="-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komputer </a:t>
            </a:r>
            <a:r>
              <a:rPr sz="2118" i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secara </a:t>
            </a:r>
            <a:r>
              <a:rPr sz="2118" i="1" u="heavy" spc="-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otomatis  akan memberitahukan kepada seluruh </a:t>
            </a:r>
            <a:r>
              <a:rPr sz="2118" i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peserta </a:t>
            </a:r>
            <a:r>
              <a:rPr sz="2118" i="1" u="heavy" spc="-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rapat </a:t>
            </a:r>
            <a:r>
              <a:rPr sz="2118" i="1" spc="-4" dirty="0">
                <a:latin typeface="Arial"/>
                <a:cs typeface="Arial"/>
              </a:rPr>
              <a:t> </a:t>
            </a:r>
            <a:r>
              <a:rPr sz="2118" dirty="0">
                <a:latin typeface="Arial"/>
                <a:cs typeface="Arial"/>
              </a:rPr>
              <a:t>bahwa </a:t>
            </a:r>
            <a:r>
              <a:rPr sz="2118" spc="-4" dirty="0">
                <a:latin typeface="Arial"/>
                <a:cs typeface="Arial"/>
              </a:rPr>
              <a:t>rapat akan segera</a:t>
            </a:r>
            <a:r>
              <a:rPr sz="2118" spc="4" dirty="0">
                <a:latin typeface="Arial"/>
                <a:cs typeface="Arial"/>
              </a:rPr>
              <a:t> </a:t>
            </a:r>
            <a:r>
              <a:rPr sz="2118" spc="-4" dirty="0">
                <a:latin typeface="Arial"/>
                <a:cs typeface="Arial"/>
              </a:rPr>
              <a:t>dimulai.</a:t>
            </a:r>
            <a:endParaRPr sz="2118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33" y="534995"/>
            <a:ext cx="968754" cy="128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446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34770" y="2420554"/>
            <a:ext cx="6087035" cy="2037017"/>
          </a:xfrm>
          <a:prstGeom prst="rect">
            <a:avLst/>
          </a:prstGeom>
        </p:spPr>
        <p:txBody>
          <a:bodyPr vert="horz" wrap="square" lIns="0" tIns="127747" rIns="0" bIns="0" rtlCol="0" anchor="ctr">
            <a:spAutoFit/>
          </a:bodyPr>
          <a:lstStyle/>
          <a:p>
            <a:pPr marL="11206">
              <a:lnSpc>
                <a:spcPct val="100000"/>
              </a:lnSpc>
              <a:spcBef>
                <a:spcPts val="1006"/>
              </a:spcBef>
            </a:pPr>
            <a:r>
              <a:rPr sz="3883" dirty="0"/>
              <a:t>Keren bukan</a:t>
            </a:r>
            <a:r>
              <a:rPr sz="3883" spc="-18" dirty="0"/>
              <a:t> </a:t>
            </a:r>
            <a:r>
              <a:rPr sz="3883" dirty="0"/>
              <a:t>..??!!</a:t>
            </a:r>
            <a:endParaRPr sz="3883"/>
          </a:p>
          <a:p>
            <a:pPr marL="313781" marR="4483" indent="-302575">
              <a:lnSpc>
                <a:spcPct val="100000"/>
              </a:lnSpc>
              <a:spcBef>
                <a:spcPts val="922"/>
              </a:spcBef>
            </a:pPr>
            <a:r>
              <a:rPr sz="3883" dirty="0"/>
              <a:t>..Lalu bagaimana itu</a:t>
            </a:r>
            <a:r>
              <a:rPr sz="3883" spc="-57" dirty="0"/>
              <a:t> </a:t>
            </a:r>
            <a:r>
              <a:rPr sz="3883" dirty="0"/>
              <a:t>semua  bisa </a:t>
            </a:r>
            <a:r>
              <a:rPr sz="3883" spc="-4" dirty="0"/>
              <a:t>terjadi</a:t>
            </a:r>
            <a:r>
              <a:rPr sz="3883" spc="-13" dirty="0"/>
              <a:t> </a:t>
            </a:r>
            <a:r>
              <a:rPr sz="3883" dirty="0"/>
              <a:t>..??</a:t>
            </a:r>
            <a:endParaRPr sz="3883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33" y="534995"/>
            <a:ext cx="968754" cy="128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83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00662" y="451820"/>
            <a:ext cx="6989669" cy="500232"/>
          </a:xfrm>
          <a:prstGeom prst="rect">
            <a:avLst/>
          </a:prstGeom>
        </p:spPr>
        <p:txBody>
          <a:bodyPr vert="horz" wrap="square" lIns="0" tIns="11206" rIns="0" bIns="0" rtlCol="0" anchor="ctr">
            <a:spAutoFit/>
          </a:bodyPr>
          <a:lstStyle/>
          <a:p>
            <a:pPr marL="11206">
              <a:lnSpc>
                <a:spcPct val="100000"/>
              </a:lnSpc>
              <a:spcBef>
                <a:spcPts val="88"/>
              </a:spcBef>
            </a:pPr>
            <a:r>
              <a:rPr sz="3177" b="1" i="1" spc="-4" dirty="0">
                <a:latin typeface="Arial"/>
                <a:cs typeface="Arial"/>
              </a:rPr>
              <a:t>More..about Ubiquitous</a:t>
            </a:r>
            <a:r>
              <a:rPr sz="3177" b="1" i="1" spc="9" dirty="0">
                <a:latin typeface="Arial"/>
                <a:cs typeface="Arial"/>
              </a:rPr>
              <a:t> </a:t>
            </a:r>
            <a:r>
              <a:rPr sz="3177" b="1" i="1" spc="-4" dirty="0">
                <a:latin typeface="Arial"/>
                <a:cs typeface="Arial"/>
              </a:rPr>
              <a:t>Computing..</a:t>
            </a:r>
            <a:endParaRPr sz="3177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318720" y="1008530"/>
            <a:ext cx="7597588" cy="49458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33" y="534995"/>
            <a:ext cx="968754" cy="128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510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07773" y="2701415"/>
            <a:ext cx="9278471" cy="2565181"/>
          </a:xfrm>
          <a:prstGeom prst="rect">
            <a:avLst/>
          </a:prstGeom>
        </p:spPr>
        <p:txBody>
          <a:bodyPr vert="horz" wrap="square" lIns="0" tIns="528693" rIns="0" bIns="0" rtlCol="0" anchor="ctr">
            <a:spAutoFit/>
          </a:bodyPr>
          <a:lstStyle/>
          <a:p>
            <a:pPr marL="11206" marR="4483">
              <a:lnSpc>
                <a:spcPct val="99800"/>
              </a:lnSpc>
              <a:spcBef>
                <a:spcPts val="97"/>
              </a:spcBef>
            </a:pPr>
            <a:r>
              <a:rPr spc="-4" dirty="0"/>
              <a:t>Selanjutnya, aspek-aspek apa sajakah yang  mendukung </a:t>
            </a:r>
            <a:r>
              <a:rPr spc="-9" dirty="0"/>
              <a:t>pengembangan </a:t>
            </a:r>
            <a:r>
              <a:rPr spc="-4" dirty="0"/>
              <a:t>dari </a:t>
            </a:r>
            <a:r>
              <a:rPr i="1" spc="-4" dirty="0">
                <a:latin typeface="Arial"/>
                <a:cs typeface="Arial"/>
              </a:rPr>
              <a:t>ubiquitous  computing</a:t>
            </a:r>
            <a:r>
              <a:rPr i="1" spc="-22" dirty="0">
                <a:latin typeface="Arial"/>
                <a:cs typeface="Arial"/>
              </a:rPr>
              <a:t> </a:t>
            </a:r>
            <a:r>
              <a:rPr spc="-4" dirty="0"/>
              <a:t>..??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33" y="534995"/>
            <a:ext cx="968754" cy="128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099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35174" y="2566994"/>
            <a:ext cx="9278471" cy="3397423"/>
          </a:xfrm>
          <a:prstGeom prst="rect">
            <a:avLst/>
          </a:prstGeom>
        </p:spPr>
        <p:txBody>
          <a:bodyPr vert="horz" wrap="square" lIns="0" tIns="11766" rIns="0" bIns="0" rtlCol="0" anchor="ctr">
            <a:spAutoFit/>
          </a:bodyPr>
          <a:lstStyle/>
          <a:p>
            <a:pPr marL="313781" marR="4483" indent="-302575" algn="just">
              <a:lnSpc>
                <a:spcPct val="100000"/>
              </a:lnSpc>
              <a:spcBef>
                <a:spcPts val="93"/>
              </a:spcBef>
            </a:pPr>
            <a:r>
              <a:rPr b="1" dirty="0">
                <a:latin typeface="Arial"/>
                <a:cs typeface="Arial"/>
              </a:rPr>
              <a:t>*)) </a:t>
            </a:r>
            <a:r>
              <a:rPr b="1" i="1" spc="-4" dirty="0">
                <a:latin typeface="Arial"/>
                <a:cs typeface="Arial"/>
              </a:rPr>
              <a:t>Natural Interfaces</a:t>
            </a:r>
            <a:r>
              <a:rPr b="1" spc="-4" dirty="0">
                <a:latin typeface="Arial"/>
                <a:cs typeface="Arial"/>
              </a:rPr>
              <a:t>: </a:t>
            </a:r>
            <a:r>
              <a:rPr spc="-9" dirty="0" err="1"/>
              <a:t>penggunaan</a:t>
            </a:r>
            <a:r>
              <a:rPr spc="-9" dirty="0"/>
              <a:t> </a:t>
            </a:r>
            <a:r>
              <a:rPr spc="-4" dirty="0" err="1" smtClean="0"/>
              <a:t>aspek-aspek</a:t>
            </a:r>
            <a:r>
              <a:rPr spc="-4" dirty="0" smtClean="0"/>
              <a:t> </a:t>
            </a:r>
            <a:r>
              <a:rPr spc="-4" dirty="0"/>
              <a:t>alami sebagai cara untuk  memanipulasi data, contohnya teknologi  semacam </a:t>
            </a:r>
            <a:r>
              <a:rPr i="1" dirty="0">
                <a:latin typeface="Arial"/>
                <a:cs typeface="Arial"/>
              </a:rPr>
              <a:t>voice </a:t>
            </a:r>
            <a:r>
              <a:rPr i="1" spc="-4" dirty="0">
                <a:latin typeface="Arial"/>
                <a:cs typeface="Arial"/>
              </a:rPr>
              <a:t>recognizer </a:t>
            </a:r>
            <a:r>
              <a:rPr spc="-9" dirty="0"/>
              <a:t>ataupun </a:t>
            </a:r>
            <a:r>
              <a:rPr i="1" spc="-4" dirty="0">
                <a:latin typeface="Arial"/>
                <a:cs typeface="Arial"/>
              </a:rPr>
              <a:t>pen  computing.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33" y="534995"/>
            <a:ext cx="968754" cy="128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768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34770" y="1835074"/>
            <a:ext cx="7050181" cy="3054124"/>
          </a:xfrm>
          <a:prstGeom prst="rect">
            <a:avLst/>
          </a:prstGeom>
        </p:spPr>
        <p:txBody>
          <a:bodyPr vert="horz" wrap="square" lIns="0" tIns="11766" rIns="0" bIns="0" rtlCol="0">
            <a:spAutoFit/>
          </a:bodyPr>
          <a:lstStyle/>
          <a:p>
            <a:pPr marL="313781" marR="4483" indent="-302575" algn="just">
              <a:lnSpc>
                <a:spcPct val="99900"/>
              </a:lnSpc>
              <a:spcBef>
                <a:spcPts val="93"/>
              </a:spcBef>
            </a:pPr>
            <a:r>
              <a:rPr sz="2824" b="1" dirty="0">
                <a:latin typeface="Arial"/>
                <a:cs typeface="Arial"/>
              </a:rPr>
              <a:t>*)) </a:t>
            </a:r>
            <a:r>
              <a:rPr sz="2824" b="1" i="1" spc="-9" dirty="0">
                <a:latin typeface="Arial"/>
                <a:cs typeface="Arial"/>
              </a:rPr>
              <a:t>Context </a:t>
            </a:r>
            <a:r>
              <a:rPr sz="2824" b="1" i="1" spc="-4" dirty="0">
                <a:latin typeface="Arial"/>
                <a:cs typeface="Arial"/>
              </a:rPr>
              <a:t>Aware Computing</a:t>
            </a:r>
            <a:r>
              <a:rPr sz="2824" spc="-4" dirty="0">
                <a:latin typeface="Arial"/>
                <a:cs typeface="Arial"/>
              </a:rPr>
              <a:t>:  memandang suatu proses komputasi</a:t>
            </a:r>
            <a:r>
              <a:rPr sz="2824" spc="-88" dirty="0">
                <a:latin typeface="Arial"/>
                <a:cs typeface="Arial"/>
              </a:rPr>
              <a:t> </a:t>
            </a:r>
            <a:r>
              <a:rPr sz="2824" spc="-4" dirty="0">
                <a:latin typeface="Arial"/>
                <a:cs typeface="Arial"/>
              </a:rPr>
              <a:t>tidak  hanya menitikberatkan perhatian pada  satu buah obyek </a:t>
            </a:r>
            <a:r>
              <a:rPr sz="2824" dirty="0">
                <a:latin typeface="Arial"/>
                <a:cs typeface="Arial"/>
              </a:rPr>
              <a:t>yang </a:t>
            </a:r>
            <a:r>
              <a:rPr sz="2824" spc="-4" dirty="0">
                <a:latin typeface="Arial"/>
                <a:cs typeface="Arial"/>
              </a:rPr>
              <a:t>menjadi fokus  utama dari proses tersebut </a:t>
            </a:r>
            <a:r>
              <a:rPr sz="2824" spc="-9" dirty="0">
                <a:latin typeface="Arial"/>
                <a:cs typeface="Arial"/>
              </a:rPr>
              <a:t>tetapi </a:t>
            </a:r>
            <a:r>
              <a:rPr sz="2824" spc="-4" dirty="0">
                <a:latin typeface="Arial"/>
                <a:cs typeface="Arial"/>
              </a:rPr>
              <a:t>juga  pada aspek di sekitar obyek </a:t>
            </a:r>
            <a:r>
              <a:rPr sz="2824" spc="-9" dirty="0">
                <a:latin typeface="Arial"/>
                <a:cs typeface="Arial"/>
              </a:rPr>
              <a:t>tersebut,  </a:t>
            </a:r>
            <a:r>
              <a:rPr sz="2824" spc="-4" dirty="0">
                <a:latin typeface="Arial"/>
                <a:cs typeface="Arial"/>
              </a:rPr>
              <a:t>contohnya komputasi</a:t>
            </a:r>
            <a:r>
              <a:rPr sz="2824" spc="-31" dirty="0">
                <a:latin typeface="Arial"/>
                <a:cs typeface="Arial"/>
              </a:rPr>
              <a:t> </a:t>
            </a:r>
            <a:r>
              <a:rPr sz="2824" spc="-4" dirty="0">
                <a:latin typeface="Arial"/>
                <a:cs typeface="Arial"/>
              </a:rPr>
              <a:t>konvensional.</a:t>
            </a:r>
            <a:endParaRPr sz="2824" dirty="0">
              <a:latin typeface="Arial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33" y="534995"/>
            <a:ext cx="968754" cy="128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892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33065" y="1231302"/>
            <a:ext cx="7487771" cy="4436395"/>
          </a:xfrm>
          <a:prstGeom prst="rect">
            <a:avLst/>
          </a:prstGeom>
        </p:spPr>
        <p:txBody>
          <a:bodyPr vert="horz" wrap="square" lIns="0" tIns="10085" rIns="0" bIns="0" rtlCol="0">
            <a:spAutoFit/>
          </a:bodyPr>
          <a:lstStyle/>
          <a:p>
            <a:pPr marL="313781" marR="4483" indent="-302575" algn="just">
              <a:lnSpc>
                <a:spcPct val="100099"/>
              </a:lnSpc>
              <a:spcBef>
                <a:spcPts val="79"/>
              </a:spcBef>
            </a:pPr>
            <a:r>
              <a:rPr sz="2471" b="1" dirty="0">
                <a:latin typeface="Arial"/>
                <a:cs typeface="Arial"/>
              </a:rPr>
              <a:t>*)) </a:t>
            </a:r>
            <a:r>
              <a:rPr sz="2471" b="1" i="1" spc="-4" dirty="0">
                <a:latin typeface="Arial"/>
                <a:cs typeface="Arial"/>
              </a:rPr>
              <a:t>Micro-Nano Technology</a:t>
            </a:r>
            <a:r>
              <a:rPr sz="2471" b="1" spc="-4" dirty="0">
                <a:latin typeface="Arial"/>
                <a:cs typeface="Arial"/>
              </a:rPr>
              <a:t>: </a:t>
            </a:r>
            <a:r>
              <a:rPr sz="2471" dirty="0">
                <a:latin typeface="Arial"/>
                <a:cs typeface="Arial"/>
              </a:rPr>
              <a:t>Teknologi yang  memanfaatkan berbagai </a:t>
            </a:r>
            <a:r>
              <a:rPr sz="2471" i="1" dirty="0">
                <a:latin typeface="Arial"/>
                <a:cs typeface="Arial"/>
              </a:rPr>
              <a:t>microchip </a:t>
            </a:r>
            <a:r>
              <a:rPr sz="2471" dirty="0">
                <a:latin typeface="Arial"/>
                <a:cs typeface="Arial"/>
              </a:rPr>
              <a:t>dalam ukuran  luar biasa kecil </a:t>
            </a:r>
            <a:r>
              <a:rPr sz="2471" spc="-4" dirty="0">
                <a:latin typeface="Arial"/>
                <a:cs typeface="Arial"/>
              </a:rPr>
              <a:t>semacam </a:t>
            </a:r>
            <a:r>
              <a:rPr sz="2471" i="1" dirty="0">
                <a:latin typeface="Arial"/>
                <a:cs typeface="Arial"/>
              </a:rPr>
              <a:t>Radio Frequency  </a:t>
            </a:r>
            <a:r>
              <a:rPr sz="2471" i="1" spc="-4" dirty="0">
                <a:latin typeface="Arial"/>
                <a:cs typeface="Arial"/>
              </a:rPr>
              <a:t>Identification </a:t>
            </a:r>
            <a:r>
              <a:rPr sz="2471" spc="-4" dirty="0">
                <a:latin typeface="Arial"/>
                <a:cs typeface="Arial"/>
              </a:rPr>
              <a:t>(RFID) </a:t>
            </a:r>
            <a:r>
              <a:rPr sz="2471" dirty="0">
                <a:latin typeface="Arial"/>
                <a:cs typeface="Arial"/>
              </a:rPr>
              <a:t>diaplikasikan dalam kehidupan  sehari-hari dalam bentuk </a:t>
            </a:r>
            <a:r>
              <a:rPr sz="2471" i="1" spc="-4" dirty="0">
                <a:latin typeface="Arial"/>
                <a:cs typeface="Arial"/>
              </a:rPr>
              <a:t>smart</a:t>
            </a:r>
            <a:r>
              <a:rPr sz="2471" i="1" spc="18" dirty="0">
                <a:latin typeface="Arial"/>
                <a:cs typeface="Arial"/>
              </a:rPr>
              <a:t> </a:t>
            </a:r>
            <a:r>
              <a:rPr sz="2471" i="1" dirty="0">
                <a:latin typeface="Arial"/>
                <a:cs typeface="Arial"/>
              </a:rPr>
              <a:t>card</a:t>
            </a:r>
            <a:r>
              <a:rPr sz="2471" dirty="0">
                <a:latin typeface="Arial"/>
                <a:cs typeface="Arial"/>
              </a:rPr>
              <a:t>.</a:t>
            </a:r>
          </a:p>
          <a:p>
            <a:pPr marL="313781" marR="125513" algn="just">
              <a:lnSpc>
                <a:spcPct val="100099"/>
              </a:lnSpc>
              <a:spcBef>
                <a:spcPts val="1871"/>
              </a:spcBef>
            </a:pPr>
            <a:r>
              <a:rPr sz="2471" dirty="0">
                <a:latin typeface="Arial"/>
                <a:cs typeface="Arial"/>
              </a:rPr>
              <a:t>Contohnya, </a:t>
            </a:r>
            <a:r>
              <a:rPr sz="2471" spc="-4" dirty="0">
                <a:latin typeface="Arial"/>
                <a:cs typeface="Arial"/>
              </a:rPr>
              <a:t>seseorang </a:t>
            </a:r>
            <a:r>
              <a:rPr sz="2471" dirty="0">
                <a:latin typeface="Arial"/>
                <a:cs typeface="Arial"/>
              </a:rPr>
              <a:t>yang mempunyai karcis bis  berlangganan dalam bentuk </a:t>
            </a:r>
            <a:r>
              <a:rPr sz="2471" spc="-4" dirty="0">
                <a:latin typeface="Arial"/>
                <a:cs typeface="Arial"/>
              </a:rPr>
              <a:t>kartu cukup  melewatkan kartunya tersebut </a:t>
            </a:r>
            <a:r>
              <a:rPr sz="2471" dirty="0">
                <a:latin typeface="Arial"/>
                <a:cs typeface="Arial"/>
              </a:rPr>
              <a:t>di atas sensor saat  </a:t>
            </a:r>
            <a:r>
              <a:rPr sz="2471" spc="-4" dirty="0">
                <a:latin typeface="Arial"/>
                <a:cs typeface="Arial"/>
              </a:rPr>
              <a:t>masuk </a:t>
            </a:r>
            <a:r>
              <a:rPr sz="2471" dirty="0">
                <a:latin typeface="Arial"/>
                <a:cs typeface="Arial"/>
              </a:rPr>
              <a:t>dan keluar dari bis </a:t>
            </a:r>
            <a:r>
              <a:rPr sz="2471" spc="-4" dirty="0">
                <a:latin typeface="Arial"/>
                <a:cs typeface="Arial"/>
              </a:rPr>
              <a:t>setelah </a:t>
            </a:r>
            <a:r>
              <a:rPr sz="2471" dirty="0">
                <a:latin typeface="Arial"/>
                <a:cs typeface="Arial"/>
              </a:rPr>
              <a:t>itu saldonya  akan langsung didebet sesuai jarak </a:t>
            </a:r>
            <a:r>
              <a:rPr sz="2471" spc="-4" dirty="0">
                <a:latin typeface="Arial"/>
                <a:cs typeface="Arial"/>
              </a:rPr>
              <a:t>yang </a:t>
            </a:r>
            <a:r>
              <a:rPr sz="2471" dirty="0">
                <a:latin typeface="Arial"/>
                <a:cs typeface="Arial"/>
              </a:rPr>
              <a:t>dia  </a:t>
            </a:r>
            <a:r>
              <a:rPr sz="2471" spc="-4" dirty="0">
                <a:latin typeface="Arial"/>
                <a:cs typeface="Arial"/>
              </a:rPr>
              <a:t>tempuh.</a:t>
            </a:r>
            <a:endParaRPr sz="2471" dirty="0">
              <a:latin typeface="Arial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33" y="534995"/>
            <a:ext cx="968754" cy="128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583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12041" y="1434353"/>
            <a:ext cx="7701243" cy="4525674"/>
          </a:xfrm>
          <a:prstGeom prst="rect">
            <a:avLst/>
          </a:prstGeom>
        </p:spPr>
        <p:txBody>
          <a:bodyPr vert="horz" wrap="square" lIns="0" tIns="75640" rIns="0" bIns="0" rtlCol="0">
            <a:spAutoFit/>
          </a:bodyPr>
          <a:lstStyle/>
          <a:p>
            <a:pPr marL="313781" marR="706569" indent="-302575" algn="just">
              <a:lnSpc>
                <a:spcPct val="80000"/>
              </a:lnSpc>
              <a:spcBef>
                <a:spcPts val="596"/>
              </a:spcBef>
              <a:buChar char="•"/>
              <a:tabLst>
                <a:tab pos="313221" algn="l"/>
                <a:tab pos="313781" algn="l"/>
              </a:tabLst>
            </a:pPr>
            <a:r>
              <a:rPr sz="2118" spc="-4" dirty="0">
                <a:latin typeface="Arial"/>
                <a:cs typeface="Arial"/>
              </a:rPr>
              <a:t>Paradigma </a:t>
            </a:r>
            <a:r>
              <a:rPr sz="2118" dirty="0">
                <a:latin typeface="Arial"/>
                <a:cs typeface="Arial"/>
              </a:rPr>
              <a:t>IMK </a:t>
            </a:r>
            <a:r>
              <a:rPr sz="2118" spc="-4" dirty="0">
                <a:latin typeface="Arial"/>
                <a:cs typeface="Arial"/>
              </a:rPr>
              <a:t>sangat dipengaruhi </a:t>
            </a:r>
            <a:r>
              <a:rPr sz="2118" dirty="0">
                <a:latin typeface="Arial"/>
                <a:cs typeface="Arial"/>
              </a:rPr>
              <a:t>oleh </a:t>
            </a:r>
            <a:r>
              <a:rPr sz="2118" spc="-4" dirty="0">
                <a:latin typeface="Arial"/>
                <a:cs typeface="Arial"/>
              </a:rPr>
              <a:t>perkembangan  </a:t>
            </a:r>
            <a:r>
              <a:rPr sz="2118" dirty="0">
                <a:latin typeface="Arial"/>
                <a:cs typeface="Arial"/>
              </a:rPr>
              <a:t>sistem </a:t>
            </a:r>
            <a:r>
              <a:rPr sz="2118" spc="-4" dirty="0">
                <a:latin typeface="Arial"/>
                <a:cs typeface="Arial"/>
              </a:rPr>
              <a:t>komputer dan kebutuhan </a:t>
            </a:r>
            <a:r>
              <a:rPr sz="2118" dirty="0">
                <a:latin typeface="Arial"/>
                <a:cs typeface="Arial"/>
              </a:rPr>
              <a:t>user </a:t>
            </a:r>
            <a:r>
              <a:rPr sz="2118" spc="-4" dirty="0">
                <a:latin typeface="Arial"/>
                <a:cs typeface="Arial"/>
              </a:rPr>
              <a:t>yang </a:t>
            </a:r>
            <a:r>
              <a:rPr sz="2118" dirty="0">
                <a:latin typeface="Arial"/>
                <a:cs typeface="Arial"/>
              </a:rPr>
              <a:t>semakin  meningkat.</a:t>
            </a:r>
          </a:p>
          <a:p>
            <a:pPr marL="313781" marR="214044" indent="-302575" algn="just">
              <a:lnSpc>
                <a:spcPct val="79800"/>
              </a:lnSpc>
              <a:spcBef>
                <a:spcPts val="1359"/>
              </a:spcBef>
              <a:buFont typeface="Arial"/>
              <a:buChar char="•"/>
              <a:tabLst>
                <a:tab pos="313221" algn="l"/>
                <a:tab pos="313781" algn="l"/>
              </a:tabLst>
            </a:pPr>
            <a:r>
              <a:rPr sz="2118" i="1" spc="-4" dirty="0">
                <a:latin typeface="Arial"/>
                <a:cs typeface="Arial"/>
              </a:rPr>
              <a:t>Ubiquitous Computing </a:t>
            </a:r>
            <a:r>
              <a:rPr sz="2118" spc="-4" dirty="0">
                <a:latin typeface="Arial"/>
                <a:cs typeface="Arial"/>
              </a:rPr>
              <a:t>atau </a:t>
            </a:r>
            <a:r>
              <a:rPr sz="2118" i="1" spc="-4" dirty="0">
                <a:latin typeface="Arial"/>
                <a:cs typeface="Arial"/>
              </a:rPr>
              <a:t>Ubicomp </a:t>
            </a:r>
            <a:r>
              <a:rPr sz="2118" dirty="0">
                <a:latin typeface="Arial"/>
                <a:cs typeface="Arial"/>
              </a:rPr>
              <a:t>menjadi inspirasi dari  </a:t>
            </a:r>
            <a:r>
              <a:rPr sz="2118" spc="-4" dirty="0">
                <a:latin typeface="Arial"/>
                <a:cs typeface="Arial"/>
              </a:rPr>
              <a:t>pengembangan </a:t>
            </a:r>
            <a:r>
              <a:rPr sz="2118" dirty="0">
                <a:latin typeface="Arial"/>
                <a:cs typeface="Arial"/>
              </a:rPr>
              <a:t>komputasi </a:t>
            </a:r>
            <a:r>
              <a:rPr sz="2118" spc="-4" dirty="0">
                <a:latin typeface="Arial"/>
                <a:cs typeface="Arial"/>
              </a:rPr>
              <a:t>yang bersifat “</a:t>
            </a:r>
            <a:r>
              <a:rPr sz="2118" i="1" spc="-4" dirty="0">
                <a:latin typeface="Arial"/>
                <a:cs typeface="Arial"/>
              </a:rPr>
              <a:t>off the </a:t>
            </a:r>
            <a:r>
              <a:rPr sz="2118" i="1" dirty="0">
                <a:latin typeface="Arial"/>
                <a:cs typeface="Arial"/>
              </a:rPr>
              <a:t>desktop</a:t>
            </a:r>
            <a:r>
              <a:rPr sz="2118" dirty="0">
                <a:latin typeface="Arial"/>
                <a:cs typeface="Arial"/>
              </a:rPr>
              <a:t>”, </a:t>
            </a:r>
            <a:r>
              <a:rPr sz="2118" spc="-4" dirty="0">
                <a:latin typeface="Arial"/>
                <a:cs typeface="Arial"/>
              </a:rPr>
              <a:t>di  </a:t>
            </a:r>
            <a:r>
              <a:rPr sz="2118" dirty="0">
                <a:latin typeface="Arial"/>
                <a:cs typeface="Arial"/>
              </a:rPr>
              <a:t>mana interaksi </a:t>
            </a:r>
            <a:r>
              <a:rPr sz="2118" spc="-4" dirty="0">
                <a:latin typeface="Arial"/>
                <a:cs typeface="Arial"/>
              </a:rPr>
              <a:t>antara manusia dengan </a:t>
            </a:r>
            <a:r>
              <a:rPr sz="2118" dirty="0">
                <a:latin typeface="Arial"/>
                <a:cs typeface="Arial"/>
              </a:rPr>
              <a:t>komputer </a:t>
            </a:r>
            <a:r>
              <a:rPr sz="2118" spc="-4" dirty="0">
                <a:latin typeface="Arial"/>
                <a:cs typeface="Arial"/>
              </a:rPr>
              <a:t>bersifat  natural </a:t>
            </a:r>
            <a:r>
              <a:rPr sz="2118" dirty="0">
                <a:latin typeface="Arial"/>
                <a:cs typeface="Arial"/>
              </a:rPr>
              <a:t>dan secara </a:t>
            </a:r>
            <a:r>
              <a:rPr sz="2118" spc="-4" dirty="0">
                <a:latin typeface="Arial"/>
                <a:cs typeface="Arial"/>
              </a:rPr>
              <a:t>perlahan </a:t>
            </a:r>
            <a:r>
              <a:rPr sz="2118" dirty="0">
                <a:latin typeface="Arial"/>
                <a:cs typeface="Arial"/>
              </a:rPr>
              <a:t>meninggalkan </a:t>
            </a:r>
            <a:r>
              <a:rPr sz="2118" spc="-4" dirty="0">
                <a:latin typeface="Arial"/>
                <a:cs typeface="Arial"/>
              </a:rPr>
              <a:t>paradigma  </a:t>
            </a:r>
            <a:r>
              <a:rPr sz="2118" i="1" spc="-4" dirty="0">
                <a:latin typeface="Arial"/>
                <a:cs typeface="Arial"/>
              </a:rPr>
              <a:t>keyboard/mouse/display </a:t>
            </a:r>
            <a:r>
              <a:rPr sz="2118" spc="-4" dirty="0">
                <a:latin typeface="Arial"/>
                <a:cs typeface="Arial"/>
              </a:rPr>
              <a:t>dari </a:t>
            </a:r>
            <a:r>
              <a:rPr sz="2118" dirty="0">
                <a:latin typeface="Arial"/>
                <a:cs typeface="Arial"/>
              </a:rPr>
              <a:t>generasi</a:t>
            </a:r>
            <a:r>
              <a:rPr sz="2118" spc="13" dirty="0">
                <a:latin typeface="Arial"/>
                <a:cs typeface="Arial"/>
              </a:rPr>
              <a:t> </a:t>
            </a:r>
            <a:r>
              <a:rPr sz="2118" dirty="0">
                <a:latin typeface="Arial"/>
                <a:cs typeface="Arial"/>
              </a:rPr>
              <a:t>PC.</a:t>
            </a:r>
          </a:p>
          <a:p>
            <a:pPr marL="313781" marR="4483" indent="-302575" algn="just">
              <a:lnSpc>
                <a:spcPct val="79800"/>
              </a:lnSpc>
              <a:spcBef>
                <a:spcPts val="1363"/>
              </a:spcBef>
              <a:buFont typeface="Arial"/>
              <a:buChar char="•"/>
              <a:tabLst>
                <a:tab pos="313221" algn="l"/>
                <a:tab pos="313781" algn="l"/>
                <a:tab pos="4413672" algn="l"/>
              </a:tabLst>
            </a:pPr>
            <a:r>
              <a:rPr sz="2118" i="1" spc="-4" dirty="0">
                <a:latin typeface="Arial"/>
                <a:cs typeface="Arial"/>
              </a:rPr>
              <a:t>Ubicomp </a:t>
            </a:r>
            <a:r>
              <a:rPr sz="2118" dirty="0">
                <a:latin typeface="Arial"/>
                <a:cs typeface="Arial"/>
              </a:rPr>
              <a:t>menggunakan </a:t>
            </a:r>
            <a:r>
              <a:rPr sz="2118" spc="-4" dirty="0">
                <a:latin typeface="Arial"/>
                <a:cs typeface="Arial"/>
              </a:rPr>
              <a:t>konsep </a:t>
            </a:r>
            <a:r>
              <a:rPr sz="2118" dirty="0">
                <a:latin typeface="Arial"/>
                <a:cs typeface="Arial"/>
              </a:rPr>
              <a:t>yang sama </a:t>
            </a:r>
            <a:r>
              <a:rPr sz="2118" spc="-4" dirty="0">
                <a:latin typeface="Arial"/>
                <a:cs typeface="Arial"/>
              </a:rPr>
              <a:t>seperti </a:t>
            </a:r>
            <a:r>
              <a:rPr sz="2118" dirty="0">
                <a:latin typeface="Arial"/>
                <a:cs typeface="Arial"/>
              </a:rPr>
              <a:t>user, </a:t>
            </a:r>
            <a:r>
              <a:rPr sz="2118" spc="-4" dirty="0">
                <a:latin typeface="Arial"/>
                <a:cs typeface="Arial"/>
              </a:rPr>
              <a:t>yaitu  </a:t>
            </a:r>
            <a:r>
              <a:rPr sz="2118" dirty="0">
                <a:latin typeface="Arial"/>
                <a:cs typeface="Arial"/>
              </a:rPr>
              <a:t>menggunakan gerakan, </a:t>
            </a:r>
            <a:r>
              <a:rPr sz="2118" spc="-4" dirty="0">
                <a:latin typeface="Arial"/>
                <a:cs typeface="Arial"/>
              </a:rPr>
              <a:t>pembicaraan </a:t>
            </a:r>
            <a:r>
              <a:rPr sz="2118" dirty="0">
                <a:latin typeface="Arial"/>
                <a:cs typeface="Arial"/>
              </a:rPr>
              <a:t>&amp; </a:t>
            </a:r>
            <a:r>
              <a:rPr sz="2118" spc="-4" dirty="0">
                <a:latin typeface="Arial"/>
                <a:cs typeface="Arial"/>
              </a:rPr>
              <a:t>tulisan tadi sebagai  bentuk input baik</a:t>
            </a:r>
            <a:r>
              <a:rPr sz="2118" spc="49" dirty="0">
                <a:latin typeface="Arial"/>
                <a:cs typeface="Arial"/>
              </a:rPr>
              <a:t> </a:t>
            </a:r>
            <a:r>
              <a:rPr sz="2118" dirty="0">
                <a:latin typeface="Arial"/>
                <a:cs typeface="Arial"/>
              </a:rPr>
              <a:t>secara</a:t>
            </a:r>
            <a:r>
              <a:rPr sz="2118" spc="4" dirty="0">
                <a:latin typeface="Arial"/>
                <a:cs typeface="Arial"/>
              </a:rPr>
              <a:t> </a:t>
            </a:r>
            <a:r>
              <a:rPr sz="2118" dirty="0">
                <a:latin typeface="Arial"/>
                <a:cs typeface="Arial"/>
              </a:rPr>
              <a:t>eksplisit	</a:t>
            </a:r>
            <a:r>
              <a:rPr sz="2118" spc="-4" dirty="0">
                <a:latin typeface="Arial"/>
                <a:cs typeface="Arial"/>
              </a:rPr>
              <a:t>dan implisit </a:t>
            </a:r>
            <a:r>
              <a:rPr sz="2118" dirty="0">
                <a:latin typeface="Arial"/>
                <a:cs typeface="Arial"/>
              </a:rPr>
              <a:t>ke</a:t>
            </a:r>
            <a:r>
              <a:rPr sz="2118" spc="4" dirty="0">
                <a:latin typeface="Arial"/>
                <a:cs typeface="Arial"/>
              </a:rPr>
              <a:t> </a:t>
            </a:r>
            <a:r>
              <a:rPr sz="2118" spc="-4" dirty="0">
                <a:latin typeface="Arial"/>
                <a:cs typeface="Arial"/>
              </a:rPr>
              <a:t>komputer.</a:t>
            </a:r>
            <a:endParaRPr sz="2118" dirty="0">
              <a:latin typeface="Arial"/>
              <a:cs typeface="Arial"/>
            </a:endParaRPr>
          </a:p>
          <a:p>
            <a:pPr marL="313781" marR="33619" indent="-302575" algn="just">
              <a:lnSpc>
                <a:spcPct val="79900"/>
              </a:lnSpc>
              <a:spcBef>
                <a:spcPts val="1354"/>
              </a:spcBef>
              <a:buChar char="•"/>
              <a:tabLst>
                <a:tab pos="313221" algn="l"/>
                <a:tab pos="313781" algn="l"/>
              </a:tabLst>
            </a:pPr>
            <a:r>
              <a:rPr sz="2118" spc="-4" dirty="0">
                <a:latin typeface="Arial"/>
                <a:cs typeface="Arial"/>
              </a:rPr>
              <a:t>Salah </a:t>
            </a:r>
            <a:r>
              <a:rPr sz="2118" dirty="0">
                <a:latin typeface="Arial"/>
                <a:cs typeface="Arial"/>
              </a:rPr>
              <a:t>satu </a:t>
            </a:r>
            <a:r>
              <a:rPr sz="2118" spc="-4" dirty="0">
                <a:latin typeface="Arial"/>
                <a:cs typeface="Arial"/>
              </a:rPr>
              <a:t>efek positif dari </a:t>
            </a:r>
            <a:r>
              <a:rPr sz="2118" i="1" dirty="0">
                <a:latin typeface="Arial"/>
                <a:cs typeface="Arial"/>
              </a:rPr>
              <a:t>ubicomp </a:t>
            </a:r>
            <a:r>
              <a:rPr sz="2118" spc="-4" dirty="0">
                <a:latin typeface="Arial"/>
                <a:cs typeface="Arial"/>
              </a:rPr>
              <a:t>adalah </a:t>
            </a:r>
            <a:r>
              <a:rPr sz="2118" dirty="0">
                <a:latin typeface="Arial"/>
                <a:cs typeface="Arial"/>
              </a:rPr>
              <a:t>orang-orang </a:t>
            </a:r>
            <a:r>
              <a:rPr sz="2118" spc="-4" dirty="0">
                <a:latin typeface="Arial"/>
                <a:cs typeface="Arial"/>
              </a:rPr>
              <a:t>yang  </a:t>
            </a:r>
            <a:r>
              <a:rPr sz="2118" spc="-4" dirty="0" err="1" smtClean="0">
                <a:latin typeface="Arial"/>
                <a:cs typeface="Arial"/>
              </a:rPr>
              <a:t>tidak</a:t>
            </a:r>
            <a:r>
              <a:rPr sz="2118" spc="-4" dirty="0" smtClean="0">
                <a:latin typeface="Arial"/>
                <a:cs typeface="Arial"/>
              </a:rPr>
              <a:t> </a:t>
            </a:r>
            <a:r>
              <a:rPr sz="2118" dirty="0" err="1" smtClean="0">
                <a:latin typeface="Arial"/>
                <a:cs typeface="Arial"/>
              </a:rPr>
              <a:t>mempunyai</a:t>
            </a:r>
            <a:r>
              <a:rPr sz="2118" dirty="0" smtClean="0">
                <a:latin typeface="Arial"/>
                <a:cs typeface="Arial"/>
              </a:rPr>
              <a:t> </a:t>
            </a:r>
            <a:r>
              <a:rPr sz="2118" spc="-4" dirty="0">
                <a:latin typeface="Arial"/>
                <a:cs typeface="Arial"/>
              </a:rPr>
              <a:t>keterampilan </a:t>
            </a:r>
            <a:r>
              <a:rPr sz="2118" dirty="0">
                <a:latin typeface="Arial"/>
                <a:cs typeface="Arial"/>
              </a:rPr>
              <a:t>menggunakan komputer  secara khusus </a:t>
            </a:r>
            <a:r>
              <a:rPr sz="2118" spc="-4" dirty="0">
                <a:latin typeface="Arial"/>
                <a:cs typeface="Arial"/>
              </a:rPr>
              <a:t>dan juga </a:t>
            </a:r>
            <a:r>
              <a:rPr sz="2118" dirty="0">
                <a:latin typeface="Arial"/>
                <a:cs typeface="Arial"/>
              </a:rPr>
              <a:t>orang </a:t>
            </a:r>
            <a:r>
              <a:rPr sz="2118" spc="-4" dirty="0">
                <a:latin typeface="Arial"/>
                <a:cs typeface="Arial"/>
              </a:rPr>
              <a:t>dengan </a:t>
            </a:r>
            <a:r>
              <a:rPr sz="2118" dirty="0">
                <a:latin typeface="Arial"/>
                <a:cs typeface="Arial"/>
              </a:rPr>
              <a:t>kekurangan fisik </a:t>
            </a:r>
            <a:r>
              <a:rPr sz="2118" spc="-4" dirty="0">
                <a:latin typeface="Arial"/>
                <a:cs typeface="Arial"/>
              </a:rPr>
              <a:t>dapat  </a:t>
            </a:r>
            <a:r>
              <a:rPr sz="2118" dirty="0">
                <a:latin typeface="Arial"/>
                <a:cs typeface="Arial"/>
              </a:rPr>
              <a:t>tetap </a:t>
            </a:r>
            <a:r>
              <a:rPr sz="2118" spc="-4" dirty="0">
                <a:latin typeface="Arial"/>
                <a:cs typeface="Arial"/>
              </a:rPr>
              <a:t>menggunakan komputer untuk segala</a:t>
            </a:r>
            <a:r>
              <a:rPr sz="2118" spc="53" dirty="0">
                <a:latin typeface="Arial"/>
                <a:cs typeface="Arial"/>
              </a:rPr>
              <a:t> </a:t>
            </a:r>
            <a:r>
              <a:rPr sz="2118" spc="-4" dirty="0">
                <a:latin typeface="Arial"/>
                <a:cs typeface="Arial"/>
              </a:rPr>
              <a:t>keperluan.</a:t>
            </a:r>
            <a:endParaRPr sz="2118" dirty="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61882" y="476333"/>
            <a:ext cx="8067115" cy="727096"/>
          </a:xfrm>
          <a:prstGeom prst="rect">
            <a:avLst/>
          </a:prstGeom>
          <a:solidFill>
            <a:srgbClr val="009999"/>
          </a:solidFill>
        </p:spPr>
        <p:txBody>
          <a:bodyPr vert="horz" wrap="square" lIns="0" tIns="128307" rIns="0" bIns="0" rtlCol="0" anchor="ctr">
            <a:spAutoFit/>
          </a:bodyPr>
          <a:lstStyle/>
          <a:p>
            <a:pPr marL="2635764">
              <a:lnSpc>
                <a:spcPct val="100000"/>
              </a:lnSpc>
              <a:spcBef>
                <a:spcPts val="1010"/>
              </a:spcBef>
            </a:pPr>
            <a:r>
              <a:rPr sz="3883" b="1" i="1" dirty="0">
                <a:latin typeface="Arial"/>
                <a:cs typeface="Arial"/>
              </a:rPr>
              <a:t>Kesimpulan</a:t>
            </a:r>
            <a:endParaRPr sz="3883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33" y="534995"/>
            <a:ext cx="968754" cy="128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443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07833" y="823523"/>
            <a:ext cx="7037854" cy="4488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11"/>
              </a:lnSpc>
            </a:pPr>
            <a:r>
              <a:rPr sz="3177" b="1" dirty="0">
                <a:latin typeface="Arial"/>
                <a:cs typeface="Arial"/>
              </a:rPr>
              <a:t>Bagaimana </a:t>
            </a:r>
            <a:r>
              <a:rPr sz="3177" b="1" spc="-4" dirty="0">
                <a:latin typeface="Arial"/>
                <a:cs typeface="Arial"/>
              </a:rPr>
              <a:t>dengan Ubiquity</a:t>
            </a:r>
            <a:r>
              <a:rPr sz="3177" b="1" spc="-57" dirty="0">
                <a:latin typeface="Arial"/>
                <a:cs typeface="Arial"/>
              </a:rPr>
              <a:t> </a:t>
            </a:r>
            <a:r>
              <a:rPr sz="3177" b="1" dirty="0">
                <a:latin typeface="Arial"/>
                <a:cs typeface="Arial"/>
              </a:rPr>
              <a:t>Anda??</a:t>
            </a:r>
            <a:endParaRPr sz="3177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733674" y="2031125"/>
            <a:ext cx="6723529" cy="42721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061882" y="745274"/>
            <a:ext cx="8067115" cy="727096"/>
          </a:xfrm>
          <a:prstGeom prst="rect">
            <a:avLst/>
          </a:prstGeom>
          <a:solidFill>
            <a:srgbClr val="009999"/>
          </a:solidFill>
        </p:spPr>
        <p:txBody>
          <a:bodyPr vert="horz" wrap="square" lIns="0" tIns="128307" rIns="0" bIns="0" rtlCol="0" anchor="ctr">
            <a:spAutoFit/>
          </a:bodyPr>
          <a:lstStyle/>
          <a:p>
            <a:pPr marL="785014">
              <a:lnSpc>
                <a:spcPct val="100000"/>
              </a:lnSpc>
              <a:spcBef>
                <a:spcPts val="1010"/>
              </a:spcBef>
            </a:pPr>
            <a:r>
              <a:rPr sz="3883" b="1" i="1" dirty="0">
                <a:latin typeface="Arial"/>
                <a:cs typeface="Arial"/>
              </a:rPr>
              <a:t>Bagaimana dengan</a:t>
            </a:r>
            <a:r>
              <a:rPr sz="3883" b="1" i="1" spc="-35" dirty="0">
                <a:latin typeface="Arial"/>
                <a:cs typeface="Arial"/>
              </a:rPr>
              <a:t> </a:t>
            </a:r>
            <a:r>
              <a:rPr sz="3883" b="1" i="1" dirty="0">
                <a:latin typeface="Arial"/>
                <a:cs typeface="Arial"/>
              </a:rPr>
              <a:t>Anda??</a:t>
            </a:r>
            <a:endParaRPr sz="3883">
              <a:latin typeface="Arial"/>
              <a:cs typeface="Arial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33" y="534995"/>
            <a:ext cx="968754" cy="128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645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870</Words>
  <Application>Microsoft Office PowerPoint</Application>
  <PresentationFormat>Widescreen</PresentationFormat>
  <Paragraphs>107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3" baseType="lpstr">
      <vt:lpstr>Algerian</vt:lpstr>
      <vt:lpstr>Arial</vt:lpstr>
      <vt:lpstr>Calibri</vt:lpstr>
      <vt:lpstr>Calibri Light</vt:lpstr>
      <vt:lpstr>Courier New</vt:lpstr>
      <vt:lpstr>Times New Roman</vt:lpstr>
      <vt:lpstr>Wingdings</vt:lpstr>
      <vt:lpstr>Office Theme</vt:lpstr>
      <vt:lpstr>PowerPoint Presentation</vt:lpstr>
      <vt:lpstr>Pendahuluan</vt:lpstr>
      <vt:lpstr>PowerPoint Presentation</vt:lpstr>
      <vt:lpstr>Paradigma  perkembangan TI Sekarang??</vt:lpstr>
      <vt:lpstr>PowerPoint Presentation</vt:lpstr>
      <vt:lpstr>Perubahan Paradigma</vt:lpstr>
      <vt:lpstr>Implikasi Konvergensi</vt:lpstr>
      <vt:lpstr>Paradigma IMK??</vt:lpstr>
      <vt:lpstr>Ex: Paradigma</vt:lpstr>
      <vt:lpstr>Ex: Paradigma</vt:lpstr>
      <vt:lpstr>Ex: Paradigma</vt:lpstr>
      <vt:lpstr>Ex: Paradigma</vt:lpstr>
      <vt:lpstr>Ex: Paradigma</vt:lpstr>
      <vt:lpstr>Paradigma - Personal Computing</vt:lpstr>
      <vt:lpstr>Paradigma - Programming Toolkits</vt:lpstr>
      <vt:lpstr>Paradigma - GUI</vt:lpstr>
      <vt:lpstr>Paradigma - Metafora</vt:lpstr>
      <vt:lpstr>Paradigma-www</vt:lpstr>
      <vt:lpstr>PowerPoint Presentation</vt:lpstr>
      <vt:lpstr>PowerPoint Presentation</vt:lpstr>
      <vt:lpstr>Ubiquitous Computing</vt:lpstr>
      <vt:lpstr>Ubiquitous Computing</vt:lpstr>
      <vt:lpstr>Kemudian seperti apa contoh ataupun  wujud dari ubiquitous computing … ??</vt:lpstr>
      <vt:lpstr>#contoh 1:</vt:lpstr>
      <vt:lpstr>#contoh 2:</vt:lpstr>
      <vt:lpstr>#contoh 3:</vt:lpstr>
      <vt:lpstr>#contoh 4:</vt:lpstr>
      <vt:lpstr>Keren bukan ..??!! ..Lalu bagaimana itu semua  bisa terjadi ..??</vt:lpstr>
      <vt:lpstr>More..about Ubiquitous Computing..</vt:lpstr>
      <vt:lpstr>Selanjutnya, aspek-aspek apa sajakah yang  mendukung pengembangan dari ubiquitous  computing ..??</vt:lpstr>
      <vt:lpstr>*)) Natural Interfaces: penggunaan aspek-aspek alami sebagai cara untuk  memanipulasi data, contohnya teknologi  semacam voice recognizer ataupun pen  computing.</vt:lpstr>
      <vt:lpstr>PowerPoint Presentation</vt:lpstr>
      <vt:lpstr>PowerPoint Presentation</vt:lpstr>
      <vt:lpstr>Kesimpulan</vt:lpstr>
      <vt:lpstr>Bagaimana dengan Anda??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INFORMATIKA</dc:creator>
  <cp:lastModifiedBy>INFORMATIKA</cp:lastModifiedBy>
  <cp:revision>6</cp:revision>
  <dcterms:created xsi:type="dcterms:W3CDTF">2019-02-23T07:41:15Z</dcterms:created>
  <dcterms:modified xsi:type="dcterms:W3CDTF">2019-02-23T08:04:31Z</dcterms:modified>
</cp:coreProperties>
</file>